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6"/>
    <p:sldMasterId id="2147483782" r:id="rId7"/>
    <p:sldMasterId id="2147483799" r:id="rId8"/>
  </p:sldMasterIdLst>
  <p:notesMasterIdLst>
    <p:notesMasterId r:id="rId51"/>
  </p:notesMasterIdLst>
  <p:handoutMasterIdLst>
    <p:handoutMasterId r:id="rId52"/>
  </p:handoutMasterIdLst>
  <p:sldIdLst>
    <p:sldId id="434" r:id="rId9"/>
    <p:sldId id="2040" r:id="rId10"/>
    <p:sldId id="2071" r:id="rId11"/>
    <p:sldId id="2142532850" r:id="rId12"/>
    <p:sldId id="2142532851" r:id="rId13"/>
    <p:sldId id="2142532852" r:id="rId14"/>
    <p:sldId id="2142532857" r:id="rId15"/>
    <p:sldId id="2142532858" r:id="rId16"/>
    <p:sldId id="2142532860" r:id="rId17"/>
    <p:sldId id="2142532859" r:id="rId18"/>
    <p:sldId id="2142532862" r:id="rId19"/>
    <p:sldId id="2142532861" r:id="rId20"/>
    <p:sldId id="2142532837" r:id="rId21"/>
    <p:sldId id="2142532795" r:id="rId22"/>
    <p:sldId id="2038" r:id="rId23"/>
    <p:sldId id="2142532819" r:id="rId24"/>
    <p:sldId id="2142532830" r:id="rId25"/>
    <p:sldId id="2142532829" r:id="rId26"/>
    <p:sldId id="2142532840" r:id="rId27"/>
    <p:sldId id="2142532824" r:id="rId28"/>
    <p:sldId id="2142532818" r:id="rId29"/>
    <p:sldId id="2142532807" r:id="rId30"/>
    <p:sldId id="2142532841" r:id="rId31"/>
    <p:sldId id="2142532816" r:id="rId32"/>
    <p:sldId id="2142532805" r:id="rId33"/>
    <p:sldId id="2142532823" r:id="rId34"/>
    <p:sldId id="2142532821" r:id="rId35"/>
    <p:sldId id="2142532848" r:id="rId36"/>
    <p:sldId id="2142532855" r:id="rId37"/>
    <p:sldId id="2142532853" r:id="rId38"/>
    <p:sldId id="2142532854" r:id="rId39"/>
    <p:sldId id="2142532856" r:id="rId40"/>
    <p:sldId id="2142532842" r:id="rId41"/>
    <p:sldId id="2082" r:id="rId42"/>
    <p:sldId id="2142532787" r:id="rId43"/>
    <p:sldId id="2142532789" r:id="rId44"/>
    <p:sldId id="2142532797" r:id="rId45"/>
    <p:sldId id="2142532796" r:id="rId46"/>
    <p:sldId id="2142532798" r:id="rId47"/>
    <p:sldId id="2070" r:id="rId48"/>
    <p:sldId id="1993" r:id="rId49"/>
    <p:sldId id="548" r:id="rId5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ella Stella" initials="AS" lastIdx="2" clrIdx="0">
    <p:extLst>
      <p:ext uri="{19B8F6BF-5375-455C-9EA6-DF929625EA0E}">
        <p15:presenceInfo xmlns:p15="http://schemas.microsoft.com/office/powerpoint/2012/main" userId="S::antonella.stella@sap.com::566d89d2-62b4-47c3-b388-d5984c51c4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AAC2"/>
    <a:srgbClr val="00195A"/>
    <a:srgbClr val="FF0000"/>
    <a:srgbClr val="0F46A7"/>
    <a:srgbClr val="970A82"/>
    <a:srgbClr val="FF3399"/>
    <a:srgbClr val="FFFFFF"/>
    <a:srgbClr val="FEE3A1"/>
    <a:srgbClr val="FFF1D0"/>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AD1174-E273-4592-B0FA-4FC507C8AD66}" v="472" dt="2022-09-20T12:04:24.18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snapToObjects="1">
      <p:cViewPr varScale="1">
        <p:scale>
          <a:sx n="108" d="100"/>
          <a:sy n="108" d="100"/>
        </p:scale>
        <p:origin x="736" y="184"/>
      </p:cViewPr>
      <p:guideLst>
        <p:guide pos="3841"/>
        <p:guide orient="horz" pos="2160"/>
      </p:guideLst>
    </p:cSldViewPr>
  </p:slideViewPr>
  <p:notesTextViewPr>
    <p:cViewPr>
      <p:scale>
        <a:sx n="1" d="1"/>
        <a:sy n="1" d="1"/>
      </p:scale>
      <p:origin x="0" y="0"/>
    </p:cViewPr>
  </p:notesTextViewPr>
  <p:sorterViewPr>
    <p:cViewPr>
      <p:scale>
        <a:sx n="100" d="100"/>
        <a:sy n="100" d="100"/>
      </p:scale>
      <p:origin x="0" y="-1874"/>
    </p:cViewPr>
  </p:sorter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customXml" Target="../customXml/item5.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https://sap.sharepoint.com/sites/107021/Shared%20Documents/Shared/DITA-One-Strike/DITA-Infra-cost-OneStrik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sap.sharepoint.com/sites/107021/Shared%20Documents/Shared/DITA-One-Strike/DITA-Infra-cost-OneStrik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sap.sharepoint.com/sites/107021/Shared%20Documents/Shared/DITA-One-Strike/DITA-Infra-cost-OneStrik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sap.sharepoint.com/sites/107021/Shared%20Documents/Shared/DITA-One-Strike/DITA-hardware-decomissionning-pla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sap.sharepoint.com/sites/107021/Shared%20Documents/Shared/DITA-One-Strike/DITA-hardware-decomissionning-plan.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sap.sharepoint.com/sites/107021/Shared%20Documents/Shared/DITA-One-Strike/DITA-Build-migration-plan.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sap.sharepoint.com/sites/107021/Shared%20Documents/Internal/Metrics/DITA-CMS-metric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[DITA-Infra-cost-OneStrike.xlsx]Dashboard!PivotTable4</c:name>
    <c:fmtId val="24"/>
  </c:pivotSource>
  <c:chart>
    <c:title>
      <c:tx>
        <c:rich>
          <a:bodyPr rot="0" spcFirstLastPara="1" vertOverflow="ellipsis" vert="horz" wrap="square" anchor="ctr" anchorCtr="1"/>
          <a:lstStyle/>
          <a:p>
            <a:pPr>
              <a:defRPr sz="1200" b="0" i="0" u="none" strike="noStrike" kern="1200" spc="0" baseline="0">
                <a:solidFill>
                  <a:schemeClr val="bg1"/>
                </a:solidFill>
                <a:latin typeface="+mn-lt"/>
                <a:ea typeface="+mn-ea"/>
                <a:cs typeface="+mn-cs"/>
              </a:defRPr>
            </a:pPr>
            <a:r>
              <a:rPr lang="en-US" sz="1200" dirty="0"/>
              <a:t>DITA Landscape Infrastructure Cost (</a:t>
            </a:r>
            <a:r>
              <a:rPr lang="en-US" sz="1200" b="0" i="0" u="none" strike="noStrike" baseline="0" dirty="0">
                <a:effectLst/>
              </a:rPr>
              <a:t>DITA Build + </a:t>
            </a:r>
            <a:r>
              <a:rPr lang="en-US" sz="1200" dirty="0"/>
              <a:t>DITA CMS) – K€</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bg1"/>
              </a:solidFill>
              <a:latin typeface="+mn-lt"/>
              <a:ea typeface="+mn-ea"/>
              <a:cs typeface="+mn-cs"/>
            </a:defRPr>
          </a:pPr>
          <a:endParaRPr lang="en-US"/>
        </a:p>
      </c:txPr>
    </c:title>
    <c:autoTitleDeleted val="0"/>
    <c:pivotFmts>
      <c:pivotFmt>
        <c:idx val="0"/>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C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Dashboard!$B$3:$B$4</c:f>
              <c:strCache>
                <c:ptCount val="1"/>
                <c:pt idx="0">
                  <c:v>GLDS landscape mgt</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Dashboard!$A$5:$A$23</c:f>
              <c:multiLvlStrCache>
                <c:ptCount val="16"/>
                <c:lvl>
                  <c:pt idx="0">
                    <c:v>4</c:v>
                  </c:pt>
                  <c:pt idx="1">
                    <c:v>5</c:v>
                  </c:pt>
                  <c:pt idx="2">
                    <c:v>6</c:v>
                  </c:pt>
                  <c:pt idx="3">
                    <c:v>7</c:v>
                  </c:pt>
                  <c:pt idx="4">
                    <c:v>8</c:v>
                  </c:pt>
                  <c:pt idx="5">
                    <c:v>9</c:v>
                  </c:pt>
                  <c:pt idx="6">
                    <c:v>10</c:v>
                  </c:pt>
                  <c:pt idx="7">
                    <c:v>11</c:v>
                  </c:pt>
                  <c:pt idx="8">
                    <c:v>12</c:v>
                  </c:pt>
                  <c:pt idx="9">
                    <c:v>1</c:v>
                  </c:pt>
                  <c:pt idx="10">
                    <c:v>2</c:v>
                  </c:pt>
                  <c:pt idx="11">
                    <c:v>3</c:v>
                  </c:pt>
                  <c:pt idx="12">
                    <c:v>4</c:v>
                  </c:pt>
                  <c:pt idx="13">
                    <c:v>5</c:v>
                  </c:pt>
                  <c:pt idx="14">
                    <c:v>6</c:v>
                  </c:pt>
                  <c:pt idx="15">
                    <c:v>7</c:v>
                  </c:pt>
                </c:lvl>
                <c:lvl>
                  <c:pt idx="0">
                    <c:v>2021</c:v>
                  </c:pt>
                  <c:pt idx="9">
                    <c:v>2022</c:v>
                  </c:pt>
                </c:lvl>
              </c:multiLvlStrCache>
            </c:multiLvlStrRef>
          </c:cat>
          <c:val>
            <c:numRef>
              <c:f>Dashboard!$B$5:$B$23</c:f>
              <c:numCache>
                <c:formatCode>#,##0\ "€"</c:formatCode>
                <c:ptCount val="16"/>
                <c:pt idx="0">
                  <c:v>12000</c:v>
                </c:pt>
                <c:pt idx="1">
                  <c:v>12000</c:v>
                </c:pt>
                <c:pt idx="2">
                  <c:v>12000</c:v>
                </c:pt>
                <c:pt idx="3">
                  <c:v>12000</c:v>
                </c:pt>
                <c:pt idx="4">
                  <c:v>12000</c:v>
                </c:pt>
                <c:pt idx="5">
                  <c:v>12000</c:v>
                </c:pt>
                <c:pt idx="6">
                  <c:v>12000</c:v>
                </c:pt>
                <c:pt idx="7">
                  <c:v>12000</c:v>
                </c:pt>
                <c:pt idx="8">
                  <c:v>12000</c:v>
                </c:pt>
                <c:pt idx="9">
                  <c:v>12000</c:v>
                </c:pt>
                <c:pt idx="10">
                  <c:v>12000</c:v>
                </c:pt>
                <c:pt idx="11">
                  <c:v>12000</c:v>
                </c:pt>
                <c:pt idx="12">
                  <c:v>12000</c:v>
                </c:pt>
                <c:pt idx="13">
                  <c:v>12000</c:v>
                </c:pt>
                <c:pt idx="14">
                  <c:v>12000</c:v>
                </c:pt>
                <c:pt idx="15">
                  <c:v>12000</c:v>
                </c:pt>
              </c:numCache>
            </c:numRef>
          </c:val>
          <c:extLst>
            <c:ext xmlns:c16="http://schemas.microsoft.com/office/drawing/2014/chart" uri="{C3380CC4-5D6E-409C-BE32-E72D297353CC}">
              <c16:uniqueId val="{00000000-9BE2-4894-99C2-C666472DDF0F}"/>
            </c:ext>
          </c:extLst>
        </c:ser>
        <c:ser>
          <c:idx val="1"/>
          <c:order val="1"/>
          <c:tx>
            <c:strRef>
              <c:f>Dashboard!$C$3:$C$4</c:f>
              <c:strCache>
                <c:ptCount val="1"/>
                <c:pt idx="0">
                  <c:v>Legacy</c:v>
                </c:pt>
              </c:strCache>
            </c:strRef>
          </c:tx>
          <c:spPr>
            <a:solidFill>
              <a:srgbClr val="0070C0"/>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Dashboard!$A$5:$A$23</c:f>
              <c:multiLvlStrCache>
                <c:ptCount val="16"/>
                <c:lvl>
                  <c:pt idx="0">
                    <c:v>4</c:v>
                  </c:pt>
                  <c:pt idx="1">
                    <c:v>5</c:v>
                  </c:pt>
                  <c:pt idx="2">
                    <c:v>6</c:v>
                  </c:pt>
                  <c:pt idx="3">
                    <c:v>7</c:v>
                  </c:pt>
                  <c:pt idx="4">
                    <c:v>8</c:v>
                  </c:pt>
                  <c:pt idx="5">
                    <c:v>9</c:v>
                  </c:pt>
                  <c:pt idx="6">
                    <c:v>10</c:v>
                  </c:pt>
                  <c:pt idx="7">
                    <c:v>11</c:v>
                  </c:pt>
                  <c:pt idx="8">
                    <c:v>12</c:v>
                  </c:pt>
                  <c:pt idx="9">
                    <c:v>1</c:v>
                  </c:pt>
                  <c:pt idx="10">
                    <c:v>2</c:v>
                  </c:pt>
                  <c:pt idx="11">
                    <c:v>3</c:v>
                  </c:pt>
                  <c:pt idx="12">
                    <c:v>4</c:v>
                  </c:pt>
                  <c:pt idx="13">
                    <c:v>5</c:v>
                  </c:pt>
                  <c:pt idx="14">
                    <c:v>6</c:v>
                  </c:pt>
                  <c:pt idx="15">
                    <c:v>7</c:v>
                  </c:pt>
                </c:lvl>
                <c:lvl>
                  <c:pt idx="0">
                    <c:v>2021</c:v>
                  </c:pt>
                  <c:pt idx="9">
                    <c:v>2022</c:v>
                  </c:pt>
                </c:lvl>
              </c:multiLvlStrCache>
            </c:multiLvlStrRef>
          </c:cat>
          <c:val>
            <c:numRef>
              <c:f>Dashboard!$C$5:$C$23</c:f>
              <c:numCache>
                <c:formatCode>#,##0\ "€"</c:formatCode>
                <c:ptCount val="16"/>
                <c:pt idx="0">
                  <c:v>77547.760000000009</c:v>
                </c:pt>
                <c:pt idx="1">
                  <c:v>73228.079999999987</c:v>
                </c:pt>
                <c:pt idx="2">
                  <c:v>74014.829999999987</c:v>
                </c:pt>
                <c:pt idx="3">
                  <c:v>65981.42</c:v>
                </c:pt>
                <c:pt idx="4">
                  <c:v>66089.45</c:v>
                </c:pt>
                <c:pt idx="5">
                  <c:v>65709.62</c:v>
                </c:pt>
                <c:pt idx="6">
                  <c:v>65714.899999999994</c:v>
                </c:pt>
                <c:pt idx="7">
                  <c:v>53272.81</c:v>
                </c:pt>
                <c:pt idx="8">
                  <c:v>72193.94</c:v>
                </c:pt>
                <c:pt idx="9">
                  <c:v>63430.069999999992</c:v>
                </c:pt>
                <c:pt idx="10">
                  <c:v>62058.77</c:v>
                </c:pt>
                <c:pt idx="11">
                  <c:v>62959.1</c:v>
                </c:pt>
                <c:pt idx="12">
                  <c:v>62441.679999999993</c:v>
                </c:pt>
                <c:pt idx="13">
                  <c:v>59509.869999999995</c:v>
                </c:pt>
                <c:pt idx="14">
                  <c:v>53783.85</c:v>
                </c:pt>
                <c:pt idx="15">
                  <c:v>40558.71</c:v>
                </c:pt>
              </c:numCache>
            </c:numRef>
          </c:val>
          <c:extLst>
            <c:ext xmlns:c16="http://schemas.microsoft.com/office/drawing/2014/chart" uri="{C3380CC4-5D6E-409C-BE32-E72D297353CC}">
              <c16:uniqueId val="{00000001-9BE2-4894-99C2-C666472DDF0F}"/>
            </c:ext>
          </c:extLst>
        </c:ser>
        <c:ser>
          <c:idx val="2"/>
          <c:order val="2"/>
          <c:tx>
            <c:strRef>
              <c:f>Dashboard!$D$3:$D$4</c:f>
              <c:strCache>
                <c:ptCount val="1"/>
                <c:pt idx="0">
                  <c:v>One Strike</c:v>
                </c:pt>
              </c:strCache>
            </c:strRef>
          </c:tx>
          <c:spPr>
            <a:solidFill>
              <a:srgbClr val="00B050"/>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Dashboard!$A$5:$A$23</c:f>
              <c:multiLvlStrCache>
                <c:ptCount val="16"/>
                <c:lvl>
                  <c:pt idx="0">
                    <c:v>4</c:v>
                  </c:pt>
                  <c:pt idx="1">
                    <c:v>5</c:v>
                  </c:pt>
                  <c:pt idx="2">
                    <c:v>6</c:v>
                  </c:pt>
                  <c:pt idx="3">
                    <c:v>7</c:v>
                  </c:pt>
                  <c:pt idx="4">
                    <c:v>8</c:v>
                  </c:pt>
                  <c:pt idx="5">
                    <c:v>9</c:v>
                  </c:pt>
                  <c:pt idx="6">
                    <c:v>10</c:v>
                  </c:pt>
                  <c:pt idx="7">
                    <c:v>11</c:v>
                  </c:pt>
                  <c:pt idx="8">
                    <c:v>12</c:v>
                  </c:pt>
                  <c:pt idx="9">
                    <c:v>1</c:v>
                  </c:pt>
                  <c:pt idx="10">
                    <c:v>2</c:v>
                  </c:pt>
                  <c:pt idx="11">
                    <c:v>3</c:v>
                  </c:pt>
                  <c:pt idx="12">
                    <c:v>4</c:v>
                  </c:pt>
                  <c:pt idx="13">
                    <c:v>5</c:v>
                  </c:pt>
                  <c:pt idx="14">
                    <c:v>6</c:v>
                  </c:pt>
                  <c:pt idx="15">
                    <c:v>7</c:v>
                  </c:pt>
                </c:lvl>
                <c:lvl>
                  <c:pt idx="0">
                    <c:v>2021</c:v>
                  </c:pt>
                  <c:pt idx="9">
                    <c:v>2022</c:v>
                  </c:pt>
                </c:lvl>
              </c:multiLvlStrCache>
            </c:multiLvlStrRef>
          </c:cat>
          <c:val>
            <c:numRef>
              <c:f>Dashboard!$D$5:$D$23</c:f>
              <c:numCache>
                <c:formatCode>#,##0\ "€"</c:formatCode>
                <c:ptCount val="16"/>
                <c:pt idx="0">
                  <c:v>26.18</c:v>
                </c:pt>
                <c:pt idx="1">
                  <c:v>30.1</c:v>
                </c:pt>
                <c:pt idx="2">
                  <c:v>43.41</c:v>
                </c:pt>
                <c:pt idx="3">
                  <c:v>57.510000000000005</c:v>
                </c:pt>
                <c:pt idx="4">
                  <c:v>56.78</c:v>
                </c:pt>
                <c:pt idx="5">
                  <c:v>82.29</c:v>
                </c:pt>
                <c:pt idx="6">
                  <c:v>117.83999999999999</c:v>
                </c:pt>
                <c:pt idx="7">
                  <c:v>116.67</c:v>
                </c:pt>
                <c:pt idx="8">
                  <c:v>246.19999999999996</c:v>
                </c:pt>
                <c:pt idx="9">
                  <c:v>1175.24</c:v>
                </c:pt>
                <c:pt idx="10">
                  <c:v>2303.5100000000002</c:v>
                </c:pt>
                <c:pt idx="11">
                  <c:v>7145</c:v>
                </c:pt>
                <c:pt idx="12">
                  <c:v>13302</c:v>
                </c:pt>
                <c:pt idx="13">
                  <c:v>15598.28</c:v>
                </c:pt>
                <c:pt idx="14">
                  <c:v>15243.69</c:v>
                </c:pt>
                <c:pt idx="15">
                  <c:v>18783.3</c:v>
                </c:pt>
              </c:numCache>
            </c:numRef>
          </c:val>
          <c:extLst>
            <c:ext xmlns:c16="http://schemas.microsoft.com/office/drawing/2014/chart" uri="{C3380CC4-5D6E-409C-BE32-E72D297353CC}">
              <c16:uniqueId val="{00000002-9BE2-4894-99C2-C666472DDF0F}"/>
            </c:ext>
          </c:extLst>
        </c:ser>
        <c:dLbls>
          <c:showLegendKey val="0"/>
          <c:showVal val="0"/>
          <c:showCatName val="0"/>
          <c:showSerName val="0"/>
          <c:showPercent val="0"/>
          <c:showBubbleSize val="0"/>
        </c:dLbls>
        <c:gapWidth val="26"/>
        <c:overlap val="100"/>
        <c:axId val="773555824"/>
        <c:axId val="773559104"/>
      </c:barChart>
      <c:catAx>
        <c:axId val="773555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73559104"/>
        <c:crosses val="autoZero"/>
        <c:auto val="1"/>
        <c:lblAlgn val="ctr"/>
        <c:lblOffset val="100"/>
        <c:noMultiLvlLbl val="0"/>
      </c:catAx>
      <c:valAx>
        <c:axId val="7735591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73555824"/>
        <c:crosses val="autoZero"/>
        <c:crossBetween val="between"/>
        <c:dispUnits>
          <c:builtInUnit val="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ispUnitsLbl>
        </c:dispUnits>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[DITA-Infra-cost-OneStrike.xlsx]Dashboard!PivotTable5</c:name>
    <c:fmtId val="-1"/>
  </c:pivotSource>
  <c:chart>
    <c:title>
      <c:tx>
        <c:rich>
          <a:bodyPr rot="0" spcFirstLastPara="1" vertOverflow="ellipsis" vert="horz" wrap="square" anchor="ctr" anchorCtr="1"/>
          <a:lstStyle/>
          <a:p>
            <a:pPr>
              <a:defRPr sz="1200" b="0" i="0" u="none" strike="noStrike" kern="1200" spc="0" baseline="0">
                <a:solidFill>
                  <a:schemeClr val="bg1"/>
                </a:solidFill>
                <a:latin typeface="+mn-lt"/>
                <a:ea typeface="+mn-ea"/>
                <a:cs typeface="+mn-cs"/>
              </a:defRPr>
            </a:pPr>
            <a:r>
              <a:rPr lang="en-US" sz="1200" dirty="0"/>
              <a:t>DITA Build Infrastructure Cost – K€</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pivotFmt>
      <c:pivotFmt>
        <c:idx val="9"/>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276581728714319"/>
          <c:y val="0.15884460380667523"/>
          <c:w val="0.86512259094759936"/>
          <c:h val="0.61355790194417914"/>
        </c:manualLayout>
      </c:layout>
      <c:barChart>
        <c:barDir val="col"/>
        <c:grouping val="stacked"/>
        <c:varyColors val="0"/>
        <c:ser>
          <c:idx val="0"/>
          <c:order val="0"/>
          <c:tx>
            <c:strRef>
              <c:f>Dashboard!$H$3:$H$4</c:f>
              <c:strCache>
                <c:ptCount val="1"/>
                <c:pt idx="0">
                  <c:v>Legacy</c:v>
                </c:pt>
              </c:strCache>
            </c:strRef>
          </c:tx>
          <c:spPr>
            <a:solidFill>
              <a:srgbClr val="0070C0"/>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Dashboard!$G$5:$G$23</c:f>
              <c:multiLvlStrCache>
                <c:ptCount val="16"/>
                <c:lvl>
                  <c:pt idx="0">
                    <c:v>4</c:v>
                  </c:pt>
                  <c:pt idx="1">
                    <c:v>5</c:v>
                  </c:pt>
                  <c:pt idx="2">
                    <c:v>6</c:v>
                  </c:pt>
                  <c:pt idx="3">
                    <c:v>7</c:v>
                  </c:pt>
                  <c:pt idx="4">
                    <c:v>8</c:v>
                  </c:pt>
                  <c:pt idx="5">
                    <c:v>9</c:v>
                  </c:pt>
                  <c:pt idx="6">
                    <c:v>10</c:v>
                  </c:pt>
                  <c:pt idx="7">
                    <c:v>11</c:v>
                  </c:pt>
                  <c:pt idx="8">
                    <c:v>12</c:v>
                  </c:pt>
                  <c:pt idx="9">
                    <c:v>1</c:v>
                  </c:pt>
                  <c:pt idx="10">
                    <c:v>2</c:v>
                  </c:pt>
                  <c:pt idx="11">
                    <c:v>3</c:v>
                  </c:pt>
                  <c:pt idx="12">
                    <c:v>4</c:v>
                  </c:pt>
                  <c:pt idx="13">
                    <c:v>5</c:v>
                  </c:pt>
                  <c:pt idx="14">
                    <c:v>6</c:v>
                  </c:pt>
                  <c:pt idx="15">
                    <c:v>7</c:v>
                  </c:pt>
                </c:lvl>
                <c:lvl>
                  <c:pt idx="0">
                    <c:v>2021</c:v>
                  </c:pt>
                  <c:pt idx="9">
                    <c:v>2022</c:v>
                  </c:pt>
                </c:lvl>
              </c:multiLvlStrCache>
            </c:multiLvlStrRef>
          </c:cat>
          <c:val>
            <c:numRef>
              <c:f>Dashboard!$H$5:$H$23</c:f>
              <c:numCache>
                <c:formatCode>#,##0\ "€"</c:formatCode>
                <c:ptCount val="16"/>
                <c:pt idx="0">
                  <c:v>44516.020000000004</c:v>
                </c:pt>
                <c:pt idx="1">
                  <c:v>40516.339999999997</c:v>
                </c:pt>
                <c:pt idx="2">
                  <c:v>41303.089999999997</c:v>
                </c:pt>
                <c:pt idx="3">
                  <c:v>33269.68</c:v>
                </c:pt>
                <c:pt idx="4">
                  <c:v>33377.71</c:v>
                </c:pt>
                <c:pt idx="5">
                  <c:v>32997.880000000005</c:v>
                </c:pt>
                <c:pt idx="6">
                  <c:v>33293.160000000003</c:v>
                </c:pt>
                <c:pt idx="7">
                  <c:v>26831.07</c:v>
                </c:pt>
                <c:pt idx="8">
                  <c:v>33952.199999999997</c:v>
                </c:pt>
                <c:pt idx="9">
                  <c:v>31168.959999999999</c:v>
                </c:pt>
                <c:pt idx="10">
                  <c:v>29637.66</c:v>
                </c:pt>
                <c:pt idx="11">
                  <c:v>30457.360000000001</c:v>
                </c:pt>
                <c:pt idx="12">
                  <c:v>30100.57</c:v>
                </c:pt>
                <c:pt idx="13">
                  <c:v>30008.28</c:v>
                </c:pt>
                <c:pt idx="14">
                  <c:v>30008.28</c:v>
                </c:pt>
                <c:pt idx="15">
                  <c:v>30238.190000000002</c:v>
                </c:pt>
              </c:numCache>
            </c:numRef>
          </c:val>
          <c:extLst>
            <c:ext xmlns:c16="http://schemas.microsoft.com/office/drawing/2014/chart" uri="{C3380CC4-5D6E-409C-BE32-E72D297353CC}">
              <c16:uniqueId val="{00000000-C8FD-4EBB-9375-378FC82B0196}"/>
            </c:ext>
          </c:extLst>
        </c:ser>
        <c:ser>
          <c:idx val="1"/>
          <c:order val="1"/>
          <c:tx>
            <c:strRef>
              <c:f>Dashboard!$I$3:$I$4</c:f>
              <c:strCache>
                <c:ptCount val="1"/>
                <c:pt idx="0">
                  <c:v>One Strike</c:v>
                </c:pt>
              </c:strCache>
            </c:strRef>
          </c:tx>
          <c:spPr>
            <a:solidFill>
              <a:srgbClr val="00B050"/>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Dashboard!$G$5:$G$23</c:f>
              <c:multiLvlStrCache>
                <c:ptCount val="16"/>
                <c:lvl>
                  <c:pt idx="0">
                    <c:v>4</c:v>
                  </c:pt>
                  <c:pt idx="1">
                    <c:v>5</c:v>
                  </c:pt>
                  <c:pt idx="2">
                    <c:v>6</c:v>
                  </c:pt>
                  <c:pt idx="3">
                    <c:v>7</c:v>
                  </c:pt>
                  <c:pt idx="4">
                    <c:v>8</c:v>
                  </c:pt>
                  <c:pt idx="5">
                    <c:v>9</c:v>
                  </c:pt>
                  <c:pt idx="6">
                    <c:v>10</c:v>
                  </c:pt>
                  <c:pt idx="7">
                    <c:v>11</c:v>
                  </c:pt>
                  <c:pt idx="8">
                    <c:v>12</c:v>
                  </c:pt>
                  <c:pt idx="9">
                    <c:v>1</c:v>
                  </c:pt>
                  <c:pt idx="10">
                    <c:v>2</c:v>
                  </c:pt>
                  <c:pt idx="11">
                    <c:v>3</c:v>
                  </c:pt>
                  <c:pt idx="12">
                    <c:v>4</c:v>
                  </c:pt>
                  <c:pt idx="13">
                    <c:v>5</c:v>
                  </c:pt>
                  <c:pt idx="14">
                    <c:v>6</c:v>
                  </c:pt>
                  <c:pt idx="15">
                    <c:v>7</c:v>
                  </c:pt>
                </c:lvl>
                <c:lvl>
                  <c:pt idx="0">
                    <c:v>2021</c:v>
                  </c:pt>
                  <c:pt idx="9">
                    <c:v>2022</c:v>
                  </c:pt>
                </c:lvl>
              </c:multiLvlStrCache>
            </c:multiLvlStrRef>
          </c:cat>
          <c:val>
            <c:numRef>
              <c:f>Dashboard!$I$5:$I$23</c:f>
              <c:numCache>
                <c:formatCode>#,##0\ "€"</c:formatCode>
                <c:ptCount val="16"/>
                <c:pt idx="0">
                  <c:v>26.18</c:v>
                </c:pt>
                <c:pt idx="1">
                  <c:v>30.1</c:v>
                </c:pt>
                <c:pt idx="2">
                  <c:v>43.41</c:v>
                </c:pt>
                <c:pt idx="3">
                  <c:v>57.510000000000005</c:v>
                </c:pt>
                <c:pt idx="4">
                  <c:v>56.78</c:v>
                </c:pt>
                <c:pt idx="5">
                  <c:v>82.29</c:v>
                </c:pt>
                <c:pt idx="6">
                  <c:v>117.83999999999999</c:v>
                </c:pt>
                <c:pt idx="7">
                  <c:v>116.67</c:v>
                </c:pt>
                <c:pt idx="8">
                  <c:v>193.90999999999997</c:v>
                </c:pt>
                <c:pt idx="9">
                  <c:v>1088.04</c:v>
                </c:pt>
                <c:pt idx="10">
                  <c:v>709.24</c:v>
                </c:pt>
                <c:pt idx="11">
                  <c:v>294</c:v>
                </c:pt>
                <c:pt idx="12">
                  <c:v>217.74</c:v>
                </c:pt>
                <c:pt idx="13">
                  <c:v>243.03000000000003</c:v>
                </c:pt>
                <c:pt idx="14">
                  <c:v>252</c:v>
                </c:pt>
                <c:pt idx="15">
                  <c:v>1005.54</c:v>
                </c:pt>
              </c:numCache>
            </c:numRef>
          </c:val>
          <c:extLst>
            <c:ext xmlns:c16="http://schemas.microsoft.com/office/drawing/2014/chart" uri="{C3380CC4-5D6E-409C-BE32-E72D297353CC}">
              <c16:uniqueId val="{00000001-C8FD-4EBB-9375-378FC82B0196}"/>
            </c:ext>
          </c:extLst>
        </c:ser>
        <c:dLbls>
          <c:showLegendKey val="0"/>
          <c:showVal val="0"/>
          <c:showCatName val="0"/>
          <c:showSerName val="0"/>
          <c:showPercent val="0"/>
          <c:showBubbleSize val="0"/>
        </c:dLbls>
        <c:gapWidth val="31"/>
        <c:overlap val="100"/>
        <c:axId val="781178824"/>
        <c:axId val="781181120"/>
      </c:barChart>
      <c:catAx>
        <c:axId val="781178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81181120"/>
        <c:crosses val="autoZero"/>
        <c:auto val="1"/>
        <c:lblAlgn val="ctr"/>
        <c:lblOffset val="100"/>
        <c:noMultiLvlLbl val="0"/>
      </c:catAx>
      <c:valAx>
        <c:axId val="7811811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81178824"/>
        <c:crosses val="autoZero"/>
        <c:crossBetween val="between"/>
        <c:dispUnits>
          <c:builtInUnit val="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ispUnitsLbl>
        </c:dispUnits>
      </c:valAx>
      <c:spPr>
        <a:noFill/>
        <a:ln>
          <a:noFill/>
        </a:ln>
        <a:effectLst/>
      </c:spPr>
    </c:plotArea>
    <c:legend>
      <c:legendPos val="t"/>
      <c:layout>
        <c:manualLayout>
          <c:xMode val="edge"/>
          <c:yMode val="edge"/>
          <c:x val="0.38983295548802699"/>
          <c:y val="8.6535342129358594E-2"/>
          <c:w val="0.22033392771244484"/>
          <c:h val="6.866655841415264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[DITA-Infra-cost-OneStrike.xlsx]Dashboard!PivotTable6</c:name>
    <c:fmtId val="-1"/>
  </c:pivotSource>
  <c:chart>
    <c:title>
      <c:tx>
        <c:rich>
          <a:bodyPr rot="0" spcFirstLastPara="1" vertOverflow="ellipsis" vert="horz" wrap="square" anchor="ctr" anchorCtr="1"/>
          <a:lstStyle/>
          <a:p>
            <a:pPr>
              <a:defRPr sz="1200" b="0" i="0" u="none" strike="noStrike" kern="1200" spc="0" baseline="0">
                <a:solidFill>
                  <a:schemeClr val="bg1"/>
                </a:solidFill>
                <a:latin typeface="+mn-lt"/>
                <a:ea typeface="+mn-ea"/>
                <a:cs typeface="+mn-cs"/>
              </a:defRPr>
            </a:pPr>
            <a:r>
              <a:rPr lang="en-US" sz="1200" dirty="0"/>
              <a:t>DITA CMS Infrastructure</a:t>
            </a:r>
            <a:r>
              <a:rPr lang="en-US" sz="1200" baseline="0" dirty="0"/>
              <a:t> Cost – K€</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bg1"/>
              </a:solidFill>
              <a:latin typeface="+mn-lt"/>
              <a:ea typeface="+mn-ea"/>
              <a:cs typeface="+mn-cs"/>
            </a:defRPr>
          </a:pPr>
          <a:endParaRPr lang="en-US"/>
        </a:p>
      </c:txPr>
    </c:title>
    <c:autoTitleDeleted val="0"/>
    <c:pivotFmts>
      <c:pivotFmt>
        <c:idx val="0"/>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70C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0146705291451718E-2"/>
          <c:y val="0.1538021674352017"/>
          <c:w val="0.87301807207122728"/>
          <c:h val="0.63592276916759616"/>
        </c:manualLayout>
      </c:layout>
      <c:barChart>
        <c:barDir val="col"/>
        <c:grouping val="stacked"/>
        <c:varyColors val="0"/>
        <c:ser>
          <c:idx val="0"/>
          <c:order val="0"/>
          <c:tx>
            <c:strRef>
              <c:f>Dashboard!$M$3:$M$4</c:f>
              <c:strCache>
                <c:ptCount val="1"/>
                <c:pt idx="0">
                  <c:v>Legacy</c:v>
                </c:pt>
              </c:strCache>
            </c:strRef>
          </c:tx>
          <c:spPr>
            <a:solidFill>
              <a:srgbClr val="0070C0"/>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Dashboard!$L$5:$L$23</c:f>
              <c:multiLvlStrCache>
                <c:ptCount val="16"/>
                <c:lvl>
                  <c:pt idx="0">
                    <c:v>4</c:v>
                  </c:pt>
                  <c:pt idx="1">
                    <c:v>5</c:v>
                  </c:pt>
                  <c:pt idx="2">
                    <c:v>6</c:v>
                  </c:pt>
                  <c:pt idx="3">
                    <c:v>7</c:v>
                  </c:pt>
                  <c:pt idx="4">
                    <c:v>8</c:v>
                  </c:pt>
                  <c:pt idx="5">
                    <c:v>9</c:v>
                  </c:pt>
                  <c:pt idx="6">
                    <c:v>10</c:v>
                  </c:pt>
                  <c:pt idx="7">
                    <c:v>11</c:v>
                  </c:pt>
                  <c:pt idx="8">
                    <c:v>12</c:v>
                  </c:pt>
                  <c:pt idx="9">
                    <c:v>1</c:v>
                  </c:pt>
                  <c:pt idx="10">
                    <c:v>2</c:v>
                  </c:pt>
                  <c:pt idx="11">
                    <c:v>3</c:v>
                  </c:pt>
                  <c:pt idx="12">
                    <c:v>4</c:v>
                  </c:pt>
                  <c:pt idx="13">
                    <c:v>5</c:v>
                  </c:pt>
                  <c:pt idx="14">
                    <c:v>6</c:v>
                  </c:pt>
                  <c:pt idx="15">
                    <c:v>7</c:v>
                  </c:pt>
                </c:lvl>
                <c:lvl>
                  <c:pt idx="0">
                    <c:v>2021</c:v>
                  </c:pt>
                  <c:pt idx="9">
                    <c:v>2022</c:v>
                  </c:pt>
                </c:lvl>
              </c:multiLvlStrCache>
            </c:multiLvlStrRef>
          </c:cat>
          <c:val>
            <c:numRef>
              <c:f>Dashboard!$M$5:$M$23</c:f>
              <c:numCache>
                <c:formatCode>#,##0\ "€"</c:formatCode>
                <c:ptCount val="16"/>
                <c:pt idx="0">
                  <c:v>33031.74</c:v>
                </c:pt>
                <c:pt idx="1">
                  <c:v>32711.739999999998</c:v>
                </c:pt>
                <c:pt idx="2">
                  <c:v>32711.739999999998</c:v>
                </c:pt>
                <c:pt idx="3">
                  <c:v>32711.739999999998</c:v>
                </c:pt>
                <c:pt idx="4">
                  <c:v>32711.739999999998</c:v>
                </c:pt>
                <c:pt idx="5">
                  <c:v>32711.739999999998</c:v>
                </c:pt>
                <c:pt idx="6">
                  <c:v>32421.739999999998</c:v>
                </c:pt>
                <c:pt idx="7">
                  <c:v>26441.739999999998</c:v>
                </c:pt>
                <c:pt idx="8">
                  <c:v>38241.74</c:v>
                </c:pt>
                <c:pt idx="9">
                  <c:v>32261.109999999997</c:v>
                </c:pt>
                <c:pt idx="10">
                  <c:v>32421.109999999997</c:v>
                </c:pt>
                <c:pt idx="11">
                  <c:v>32501.739999999998</c:v>
                </c:pt>
                <c:pt idx="12">
                  <c:v>32341.109999999997</c:v>
                </c:pt>
                <c:pt idx="13">
                  <c:v>29501.589999999997</c:v>
                </c:pt>
                <c:pt idx="14">
                  <c:v>23775.57</c:v>
                </c:pt>
                <c:pt idx="15">
                  <c:v>10320.519999999999</c:v>
                </c:pt>
              </c:numCache>
            </c:numRef>
          </c:val>
          <c:extLst>
            <c:ext xmlns:c16="http://schemas.microsoft.com/office/drawing/2014/chart" uri="{C3380CC4-5D6E-409C-BE32-E72D297353CC}">
              <c16:uniqueId val="{00000000-5B7E-40C3-ABC4-A04019E153F2}"/>
            </c:ext>
          </c:extLst>
        </c:ser>
        <c:ser>
          <c:idx val="1"/>
          <c:order val="1"/>
          <c:tx>
            <c:strRef>
              <c:f>Dashboard!$N$3:$N$4</c:f>
              <c:strCache>
                <c:ptCount val="1"/>
                <c:pt idx="0">
                  <c:v>One Strike</c:v>
                </c:pt>
              </c:strCache>
            </c:strRef>
          </c:tx>
          <c:spPr>
            <a:solidFill>
              <a:srgbClr val="00B050"/>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Dashboard!$L$5:$L$23</c:f>
              <c:multiLvlStrCache>
                <c:ptCount val="16"/>
                <c:lvl>
                  <c:pt idx="0">
                    <c:v>4</c:v>
                  </c:pt>
                  <c:pt idx="1">
                    <c:v>5</c:v>
                  </c:pt>
                  <c:pt idx="2">
                    <c:v>6</c:v>
                  </c:pt>
                  <c:pt idx="3">
                    <c:v>7</c:v>
                  </c:pt>
                  <c:pt idx="4">
                    <c:v>8</c:v>
                  </c:pt>
                  <c:pt idx="5">
                    <c:v>9</c:v>
                  </c:pt>
                  <c:pt idx="6">
                    <c:v>10</c:v>
                  </c:pt>
                  <c:pt idx="7">
                    <c:v>11</c:v>
                  </c:pt>
                  <c:pt idx="8">
                    <c:v>12</c:v>
                  </c:pt>
                  <c:pt idx="9">
                    <c:v>1</c:v>
                  </c:pt>
                  <c:pt idx="10">
                    <c:v>2</c:v>
                  </c:pt>
                  <c:pt idx="11">
                    <c:v>3</c:v>
                  </c:pt>
                  <c:pt idx="12">
                    <c:v>4</c:v>
                  </c:pt>
                  <c:pt idx="13">
                    <c:v>5</c:v>
                  </c:pt>
                  <c:pt idx="14">
                    <c:v>6</c:v>
                  </c:pt>
                  <c:pt idx="15">
                    <c:v>7</c:v>
                  </c:pt>
                </c:lvl>
                <c:lvl>
                  <c:pt idx="0">
                    <c:v>2021</c:v>
                  </c:pt>
                  <c:pt idx="9">
                    <c:v>2022</c:v>
                  </c:pt>
                </c:lvl>
              </c:multiLvlStrCache>
            </c:multiLvlStrRef>
          </c:cat>
          <c:val>
            <c:numRef>
              <c:f>Dashboard!$N$5:$N$23</c:f>
              <c:numCache>
                <c:formatCode>General</c:formatCode>
                <c:ptCount val="16"/>
                <c:pt idx="8" formatCode="#,##0\ &quot;€&quot;">
                  <c:v>52.29</c:v>
                </c:pt>
                <c:pt idx="9" formatCode="#,##0\ &quot;€&quot;">
                  <c:v>87.2</c:v>
                </c:pt>
                <c:pt idx="10" formatCode="#,##0\ &quot;€&quot;">
                  <c:v>1594.27</c:v>
                </c:pt>
                <c:pt idx="11" formatCode="#,##0\ &quot;€&quot;">
                  <c:v>6851</c:v>
                </c:pt>
                <c:pt idx="12" formatCode="#,##0\ &quot;€&quot;">
                  <c:v>13084.26</c:v>
                </c:pt>
                <c:pt idx="13" formatCode="#,##0\ &quot;€&quot;">
                  <c:v>15355.25</c:v>
                </c:pt>
                <c:pt idx="14" formatCode="#,##0\ &quot;€&quot;">
                  <c:v>14991.69</c:v>
                </c:pt>
                <c:pt idx="15" formatCode="#,##0\ &quot;€&quot;">
                  <c:v>17777.760000000002</c:v>
                </c:pt>
              </c:numCache>
            </c:numRef>
          </c:val>
          <c:extLst>
            <c:ext xmlns:c16="http://schemas.microsoft.com/office/drawing/2014/chart" uri="{C3380CC4-5D6E-409C-BE32-E72D297353CC}">
              <c16:uniqueId val="{00000001-5B7E-40C3-ABC4-A04019E153F2}"/>
            </c:ext>
          </c:extLst>
        </c:ser>
        <c:dLbls>
          <c:showLegendKey val="0"/>
          <c:showVal val="0"/>
          <c:showCatName val="0"/>
          <c:showSerName val="0"/>
          <c:showPercent val="0"/>
          <c:showBubbleSize val="0"/>
        </c:dLbls>
        <c:gapWidth val="27"/>
        <c:overlap val="100"/>
        <c:axId val="963893736"/>
        <c:axId val="963894064"/>
      </c:barChart>
      <c:catAx>
        <c:axId val="963893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963894064"/>
        <c:crosses val="autoZero"/>
        <c:auto val="1"/>
        <c:lblAlgn val="ctr"/>
        <c:lblOffset val="100"/>
        <c:noMultiLvlLbl val="0"/>
      </c:catAx>
      <c:valAx>
        <c:axId val="9638940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963893736"/>
        <c:crosses val="autoZero"/>
        <c:crossBetween val="between"/>
        <c:dispUnits>
          <c:builtInUnit val="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dispUnitsLbl>
        </c:dispUnits>
      </c:valAx>
      <c:spPr>
        <a:noFill/>
        <a:ln>
          <a:noFill/>
        </a:ln>
        <a:effectLst/>
      </c:spPr>
    </c:plotArea>
    <c:legend>
      <c:legendPos val="t"/>
      <c:layout>
        <c:manualLayout>
          <c:xMode val="edge"/>
          <c:yMode val="edge"/>
          <c:x val="0.38609956959546443"/>
          <c:y val="8.9267227601692659E-2"/>
          <c:w val="0.22780086080907114"/>
          <c:h val="6.442398673093406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[DITA-hardware-decomissionning-plan.xlsx]Dashboard-1!PivotTable1</c:name>
    <c:fmtId val="39"/>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Legacy DITA Landscape decommission plan</a:t>
            </a:r>
          </a:p>
        </c:rich>
      </c:tx>
      <c:layout>
        <c:manualLayout>
          <c:xMode val="edge"/>
          <c:yMode val="edge"/>
          <c:x val="0.18203060653400743"/>
          <c:y val="4.6019886200356352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rgbClr val="92D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4">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4">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9932843137390014E-2"/>
          <c:y val="0.17492912509475547"/>
          <c:w val="0.9160830005349947"/>
          <c:h val="0.70548880680399095"/>
        </c:manualLayout>
      </c:layout>
      <c:barChart>
        <c:barDir val="col"/>
        <c:grouping val="stacked"/>
        <c:varyColors val="0"/>
        <c:ser>
          <c:idx val="0"/>
          <c:order val="0"/>
          <c:tx>
            <c:strRef>
              <c:f>'Dashboard-1'!$B$3:$B$4</c:f>
              <c:strCache>
                <c:ptCount val="1"/>
                <c:pt idx="0">
                  <c:v>LoB decommissioned</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'Dashboard-1'!$A$5:$A$14</c:f>
              <c:strCache>
                <c:ptCount val="9"/>
                <c:pt idx="0">
                  <c:v>1-Apr</c:v>
                </c:pt>
                <c:pt idx="1">
                  <c:v>6-May</c:v>
                </c:pt>
                <c:pt idx="2">
                  <c:v>1-Jul</c:v>
                </c:pt>
                <c:pt idx="3">
                  <c:v>11-Jul</c:v>
                </c:pt>
                <c:pt idx="4">
                  <c:v>15-Jul</c:v>
                </c:pt>
                <c:pt idx="5">
                  <c:v>22-Jul</c:v>
                </c:pt>
                <c:pt idx="6">
                  <c:v>24-Aug</c:v>
                </c:pt>
                <c:pt idx="7">
                  <c:v>30-Aug</c:v>
                </c:pt>
                <c:pt idx="8">
                  <c:v>20-Sep</c:v>
                </c:pt>
              </c:strCache>
            </c:strRef>
          </c:cat>
          <c:val>
            <c:numRef>
              <c:f>'Dashboard-1'!$B$5:$B$14</c:f>
              <c:numCache>
                <c:formatCode>General</c:formatCode>
                <c:ptCount val="9"/>
                <c:pt idx="0">
                  <c:v>1</c:v>
                </c:pt>
                <c:pt idx="1">
                  <c:v>3</c:v>
                </c:pt>
                <c:pt idx="2">
                  <c:v>12</c:v>
                </c:pt>
                <c:pt idx="3">
                  <c:v>14</c:v>
                </c:pt>
                <c:pt idx="4">
                  <c:v>18</c:v>
                </c:pt>
                <c:pt idx="5">
                  <c:v>22</c:v>
                </c:pt>
                <c:pt idx="6">
                  <c:v>23</c:v>
                </c:pt>
                <c:pt idx="7">
                  <c:v>25</c:v>
                </c:pt>
                <c:pt idx="8">
                  <c:v>26</c:v>
                </c:pt>
              </c:numCache>
            </c:numRef>
          </c:val>
          <c:extLst>
            <c:ext xmlns:c16="http://schemas.microsoft.com/office/drawing/2014/chart" uri="{C3380CC4-5D6E-409C-BE32-E72D297353CC}">
              <c16:uniqueId val="{00000000-1B64-4889-98B6-D98E12CEE686}"/>
            </c:ext>
          </c:extLst>
        </c:ser>
        <c:ser>
          <c:idx val="1"/>
          <c:order val="1"/>
          <c:tx>
            <c:strRef>
              <c:f>'Dashboard-1'!$C$3:$C$4</c:f>
              <c:strCache>
                <c:ptCount val="1"/>
                <c:pt idx="0">
                  <c:v>live</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'Dashboard-1'!$A$5:$A$14</c:f>
              <c:strCache>
                <c:ptCount val="9"/>
                <c:pt idx="0">
                  <c:v>1-Apr</c:v>
                </c:pt>
                <c:pt idx="1">
                  <c:v>6-May</c:v>
                </c:pt>
                <c:pt idx="2">
                  <c:v>1-Jul</c:v>
                </c:pt>
                <c:pt idx="3">
                  <c:v>11-Jul</c:v>
                </c:pt>
                <c:pt idx="4">
                  <c:v>15-Jul</c:v>
                </c:pt>
                <c:pt idx="5">
                  <c:v>22-Jul</c:v>
                </c:pt>
                <c:pt idx="6">
                  <c:v>24-Aug</c:v>
                </c:pt>
                <c:pt idx="7">
                  <c:v>30-Aug</c:v>
                </c:pt>
                <c:pt idx="8">
                  <c:v>20-Sep</c:v>
                </c:pt>
              </c:strCache>
            </c:strRef>
          </c:cat>
          <c:val>
            <c:numRef>
              <c:f>'Dashboard-1'!$C$5:$C$14</c:f>
              <c:numCache>
                <c:formatCode>General</c:formatCode>
                <c:ptCount val="9"/>
                <c:pt idx="0">
                  <c:v>110</c:v>
                </c:pt>
                <c:pt idx="1">
                  <c:v>108</c:v>
                </c:pt>
                <c:pt idx="2">
                  <c:v>99</c:v>
                </c:pt>
                <c:pt idx="3">
                  <c:v>97</c:v>
                </c:pt>
                <c:pt idx="4">
                  <c:v>93</c:v>
                </c:pt>
                <c:pt idx="5">
                  <c:v>89</c:v>
                </c:pt>
                <c:pt idx="6">
                  <c:v>88</c:v>
                </c:pt>
                <c:pt idx="7">
                  <c:v>86</c:v>
                </c:pt>
                <c:pt idx="8">
                  <c:v>85</c:v>
                </c:pt>
              </c:numCache>
            </c:numRef>
          </c:val>
          <c:extLst>
            <c:ext xmlns:c16="http://schemas.microsoft.com/office/drawing/2014/chart" uri="{C3380CC4-5D6E-409C-BE32-E72D297353CC}">
              <c16:uniqueId val="{00000001-1B64-4889-98B6-D98E12CEE686}"/>
            </c:ext>
          </c:extLst>
        </c:ser>
        <c:dLbls>
          <c:showLegendKey val="0"/>
          <c:showVal val="0"/>
          <c:showCatName val="0"/>
          <c:showSerName val="0"/>
          <c:showPercent val="0"/>
          <c:showBubbleSize val="0"/>
        </c:dLbls>
        <c:gapWidth val="60"/>
        <c:overlap val="100"/>
        <c:axId val="214671952"/>
        <c:axId val="214667376"/>
      </c:barChart>
      <c:catAx>
        <c:axId val="214671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14667376"/>
        <c:crosses val="autoZero"/>
        <c:auto val="1"/>
        <c:lblAlgn val="ctr"/>
        <c:lblOffset val="100"/>
        <c:noMultiLvlLbl val="0"/>
      </c:catAx>
      <c:valAx>
        <c:axId val="214667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14671952"/>
        <c:crosses val="autoZero"/>
        <c:crossBetween val="between"/>
        <c:majorUnit val="10"/>
      </c:valAx>
      <c:spPr>
        <a:noFill/>
        <a:ln>
          <a:noFill/>
        </a:ln>
        <a:effectLst/>
      </c:spPr>
    </c:plotArea>
    <c:legend>
      <c:legendPos val="t"/>
      <c:layout>
        <c:manualLayout>
          <c:xMode val="edge"/>
          <c:yMode val="edge"/>
          <c:x val="0.20917633134724686"/>
          <c:y val="6.6414934777560136E-2"/>
          <c:w val="0.39694272599901037"/>
          <c:h val="7.64103300955993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[DITA-hardware-decomissionning-plan.xlsx]Dashboard-3!PivotTable1</c:name>
    <c:fmtId val="18"/>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t>Decommission status by Landscape &amp; Data Center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4">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1"/>
          <c:showCatName val="0"/>
          <c:showSerName val="0"/>
          <c:showPercent val="0"/>
          <c:showBubbleSize val="0"/>
          <c:extLst>
            <c:ext xmlns:c15="http://schemas.microsoft.com/office/drawing/2012/chart" uri="{CE6537A1-D6FC-4f65-9D91-7224C49458BB}"/>
          </c:extLst>
        </c:dLbl>
      </c:pivotFmt>
      <c:pivotFmt>
        <c:idx val="17"/>
        <c:spPr>
          <a:solidFill>
            <a:srgbClr val="92D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8"/>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9"/>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4">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1"/>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2"/>
        <c:spPr>
          <a:solidFill>
            <a:schemeClr val="accent4">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'Dashboard-3'!$B$3:$B$4</c:f>
              <c:strCache>
                <c:ptCount val="1"/>
                <c:pt idx="0">
                  <c:v>LoB decommissioned</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'Dashboard-3'!$A$5:$A$15</c:f>
              <c:multiLvlStrCache>
                <c:ptCount val="8"/>
                <c:lvl>
                  <c:pt idx="0">
                    <c:v>Frankfurt 3 (FRA1)</c:v>
                  </c:pt>
                  <c:pt idx="1">
                    <c:v>Frankfurt 4 (FRA6)</c:v>
                  </c:pt>
                  <c:pt idx="2">
                    <c:v>Rot 1 (ROT06)</c:v>
                  </c:pt>
                  <c:pt idx="3">
                    <c:v>Rot 2 (ROT13)</c:v>
                  </c:pt>
                  <c:pt idx="4">
                    <c:v>Frankfurt 3 (FRA1)</c:v>
                  </c:pt>
                  <c:pt idx="5">
                    <c:v>Frankfurt 4 (FRA6)</c:v>
                  </c:pt>
                  <c:pt idx="6">
                    <c:v>Rot 1 (ROT06)</c:v>
                  </c:pt>
                  <c:pt idx="7">
                    <c:v>Rot 2 (ROT13)</c:v>
                  </c:pt>
                </c:lvl>
                <c:lvl>
                  <c:pt idx="0">
                    <c:v>Build</c:v>
                  </c:pt>
                  <c:pt idx="4">
                    <c:v>CMS</c:v>
                  </c:pt>
                </c:lvl>
              </c:multiLvlStrCache>
            </c:multiLvlStrRef>
          </c:cat>
          <c:val>
            <c:numRef>
              <c:f>'Dashboard-3'!$B$5:$B$15</c:f>
              <c:numCache>
                <c:formatCode>General</c:formatCode>
                <c:ptCount val="8"/>
                <c:pt idx="3">
                  <c:v>2</c:v>
                </c:pt>
                <c:pt idx="4">
                  <c:v>1</c:v>
                </c:pt>
                <c:pt idx="5">
                  <c:v>3</c:v>
                </c:pt>
                <c:pt idx="6">
                  <c:v>4</c:v>
                </c:pt>
                <c:pt idx="7">
                  <c:v>16</c:v>
                </c:pt>
              </c:numCache>
            </c:numRef>
          </c:val>
          <c:extLst>
            <c:ext xmlns:c16="http://schemas.microsoft.com/office/drawing/2014/chart" uri="{C3380CC4-5D6E-409C-BE32-E72D297353CC}">
              <c16:uniqueId val="{00000000-0DBE-41D0-B957-09D394FABFD3}"/>
            </c:ext>
          </c:extLst>
        </c:ser>
        <c:ser>
          <c:idx val="1"/>
          <c:order val="1"/>
          <c:tx>
            <c:strRef>
              <c:f>'Dashboard-3'!$C$3:$C$4</c:f>
              <c:strCache>
                <c:ptCount val="1"/>
                <c:pt idx="0">
                  <c:v>live</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'Dashboard-3'!$A$5:$A$15</c:f>
              <c:multiLvlStrCache>
                <c:ptCount val="8"/>
                <c:lvl>
                  <c:pt idx="0">
                    <c:v>Frankfurt 3 (FRA1)</c:v>
                  </c:pt>
                  <c:pt idx="1">
                    <c:v>Frankfurt 4 (FRA6)</c:v>
                  </c:pt>
                  <c:pt idx="2">
                    <c:v>Rot 1 (ROT06)</c:v>
                  </c:pt>
                  <c:pt idx="3">
                    <c:v>Rot 2 (ROT13)</c:v>
                  </c:pt>
                  <c:pt idx="4">
                    <c:v>Frankfurt 3 (FRA1)</c:v>
                  </c:pt>
                  <c:pt idx="5">
                    <c:v>Frankfurt 4 (FRA6)</c:v>
                  </c:pt>
                  <c:pt idx="6">
                    <c:v>Rot 1 (ROT06)</c:v>
                  </c:pt>
                  <c:pt idx="7">
                    <c:v>Rot 2 (ROT13)</c:v>
                  </c:pt>
                </c:lvl>
                <c:lvl>
                  <c:pt idx="0">
                    <c:v>Build</c:v>
                  </c:pt>
                  <c:pt idx="4">
                    <c:v>CMS</c:v>
                  </c:pt>
                </c:lvl>
              </c:multiLvlStrCache>
            </c:multiLvlStrRef>
          </c:cat>
          <c:val>
            <c:numRef>
              <c:f>'Dashboard-3'!$C$5:$C$15</c:f>
              <c:numCache>
                <c:formatCode>General</c:formatCode>
                <c:ptCount val="8"/>
                <c:pt idx="0">
                  <c:v>22</c:v>
                </c:pt>
                <c:pt idx="1">
                  <c:v>8</c:v>
                </c:pt>
                <c:pt idx="2">
                  <c:v>2</c:v>
                </c:pt>
                <c:pt idx="3">
                  <c:v>53</c:v>
                </c:pt>
              </c:numCache>
            </c:numRef>
          </c:val>
          <c:extLst>
            <c:ext xmlns:c16="http://schemas.microsoft.com/office/drawing/2014/chart" uri="{C3380CC4-5D6E-409C-BE32-E72D297353CC}">
              <c16:uniqueId val="{00000001-0DBE-41D0-B957-09D394FABFD3}"/>
            </c:ext>
          </c:extLst>
        </c:ser>
        <c:dLbls>
          <c:showLegendKey val="0"/>
          <c:showVal val="0"/>
          <c:showCatName val="0"/>
          <c:showSerName val="0"/>
          <c:showPercent val="0"/>
          <c:showBubbleSize val="0"/>
        </c:dLbls>
        <c:gapWidth val="58"/>
        <c:overlap val="100"/>
        <c:axId val="986728208"/>
        <c:axId val="986725296"/>
      </c:barChart>
      <c:catAx>
        <c:axId val="986728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986725296"/>
        <c:crosses val="autoZero"/>
        <c:auto val="1"/>
        <c:lblAlgn val="ctr"/>
        <c:lblOffset val="100"/>
        <c:noMultiLvlLbl val="0"/>
      </c:catAx>
      <c:valAx>
        <c:axId val="986725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9867282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[DITA-Build-migration-plan.xlsx]Dashboard!PivotTable1</c:name>
    <c:fmtId val="3"/>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solidFill>
                  <a:schemeClr val="bg1"/>
                </a:solidFill>
              </a:rPr>
              <a:t>Production CMS projects switched to GCP DITA Build landscape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6280049294476617E-2"/>
          <c:y val="0.13485719293428663"/>
          <c:w val="0.8198466631021093"/>
          <c:h val="0.81582232286112732"/>
        </c:manualLayout>
      </c:layout>
      <c:barChart>
        <c:barDir val="col"/>
        <c:grouping val="clustered"/>
        <c:varyColors val="0"/>
        <c:ser>
          <c:idx val="0"/>
          <c:order val="0"/>
          <c:tx>
            <c:strRef>
              <c:f>Dashboard!$B$3:$B$4</c:f>
              <c:strCache>
                <c:ptCount val="1"/>
                <c:pt idx="0">
                  <c:v>no</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Dashboard!$A$5:$A$6</c:f>
              <c:strCache>
                <c:ptCount val="1"/>
                <c:pt idx="0">
                  <c:v>9/14/2022</c:v>
                </c:pt>
              </c:strCache>
            </c:strRef>
          </c:cat>
          <c:val>
            <c:numRef>
              <c:f>Dashboard!$B$5:$B$6</c:f>
              <c:numCache>
                <c:formatCode>General</c:formatCode>
                <c:ptCount val="1"/>
                <c:pt idx="0">
                  <c:v>1949</c:v>
                </c:pt>
              </c:numCache>
            </c:numRef>
          </c:val>
          <c:extLst>
            <c:ext xmlns:c16="http://schemas.microsoft.com/office/drawing/2014/chart" uri="{C3380CC4-5D6E-409C-BE32-E72D297353CC}">
              <c16:uniqueId val="{00000000-FD9A-4841-9AFA-EAA3B0D1E395}"/>
            </c:ext>
          </c:extLst>
        </c:ser>
        <c:ser>
          <c:idx val="1"/>
          <c:order val="1"/>
          <c:tx>
            <c:strRef>
              <c:f>Dashboard!$C$3:$C$4</c:f>
              <c:strCache>
                <c:ptCount val="1"/>
                <c:pt idx="0">
                  <c:v>yes</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Dashboard!$A$5:$A$6</c:f>
              <c:strCache>
                <c:ptCount val="1"/>
                <c:pt idx="0">
                  <c:v>9/14/2022</c:v>
                </c:pt>
              </c:strCache>
            </c:strRef>
          </c:cat>
          <c:val>
            <c:numRef>
              <c:f>Dashboard!$C$5:$C$6</c:f>
              <c:numCache>
                <c:formatCode>General</c:formatCode>
                <c:ptCount val="1"/>
                <c:pt idx="0">
                  <c:v>14</c:v>
                </c:pt>
              </c:numCache>
            </c:numRef>
          </c:val>
          <c:extLst>
            <c:ext xmlns:c16="http://schemas.microsoft.com/office/drawing/2014/chart" uri="{C3380CC4-5D6E-409C-BE32-E72D297353CC}">
              <c16:uniqueId val="{00000001-FD9A-4841-9AFA-EAA3B0D1E395}"/>
            </c:ext>
          </c:extLst>
        </c:ser>
        <c:dLbls>
          <c:showLegendKey val="0"/>
          <c:showVal val="0"/>
          <c:showCatName val="0"/>
          <c:showSerName val="0"/>
          <c:showPercent val="0"/>
          <c:showBubbleSize val="0"/>
        </c:dLbls>
        <c:gapWidth val="150"/>
        <c:axId val="1941716336"/>
        <c:axId val="1941700112"/>
      </c:barChart>
      <c:catAx>
        <c:axId val="1941716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41700112"/>
        <c:crosses val="autoZero"/>
        <c:auto val="1"/>
        <c:lblAlgn val="ctr"/>
        <c:lblOffset val="100"/>
        <c:noMultiLvlLbl val="0"/>
      </c:catAx>
      <c:valAx>
        <c:axId val="1941700112"/>
        <c:scaling>
          <c:orientation val="minMax"/>
          <c:max val="2000"/>
        </c:scaling>
        <c:delete val="0"/>
        <c:axPos val="l"/>
        <c:majorGridlines>
          <c:spPr>
            <a:ln w="9525" cap="flat" cmpd="sng" algn="ctr">
              <a:solidFill>
                <a:schemeClr val="bg2">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41716336"/>
        <c:crosses val="autoZero"/>
        <c:crossBetween val="between"/>
      </c:valAx>
      <c:spPr>
        <a:noFill/>
        <a:ln>
          <a:solidFill>
            <a:schemeClr val="bg2">
              <a:lumMod val="75000"/>
            </a:schemeClr>
          </a:solidFill>
        </a:ln>
        <a:effectLst/>
      </c:spPr>
    </c:plotArea>
    <c:legend>
      <c:legendPos val="r"/>
      <c:layout>
        <c:manualLayout>
          <c:xMode val="edge"/>
          <c:yMode val="edge"/>
          <c:x val="0.39437013205618593"/>
          <c:y val="6.0041460543312282E-2"/>
          <c:w val="0.18001562921291836"/>
          <c:h val="5.311440837804750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[DITA-CMS-metrics.xlsx]Volume!PivotTable2</c:name>
    <c:fmtId val="138"/>
  </c:pivotSource>
  <c:chart>
    <c:title>
      <c:tx>
        <c:rich>
          <a:bodyPr rot="0" spcFirstLastPara="1" vertOverflow="ellipsis" vert="horz" wrap="square" anchor="ctr" anchorCtr="1"/>
          <a:lstStyle/>
          <a:p>
            <a:pPr>
              <a:defRPr lang="en-US" sz="1200" b="0" i="0" u="none" strike="noStrike" kern="1200" spc="0" baseline="0">
                <a:solidFill>
                  <a:schemeClr val="bg1"/>
                </a:solidFill>
                <a:latin typeface="+mn-lt"/>
                <a:ea typeface="+mn-ea"/>
                <a:cs typeface="+mn-cs"/>
              </a:defRPr>
            </a:pPr>
            <a:r>
              <a:rPr lang="en-US" sz="1200" b="0" i="0" baseline="0">
                <a:solidFill>
                  <a:schemeClr val="bg1"/>
                </a:solidFill>
                <a:effectLst/>
              </a:rPr>
              <a:t>CMS Content (#Million DITA files)</a:t>
            </a:r>
            <a:endParaRPr lang="en-US" sz="1200" b="0">
              <a:solidFill>
                <a:schemeClr val="bg1"/>
              </a:solidFill>
              <a:effectLst/>
            </a:endParaRPr>
          </a:p>
        </c:rich>
      </c:tx>
      <c:layout>
        <c:manualLayout>
          <c:xMode val="edge"/>
          <c:yMode val="edge"/>
          <c:x val="0.1323991706240385"/>
          <c:y val="8.81467502532189E-2"/>
        </c:manualLayout>
      </c:layout>
      <c:overlay val="0"/>
      <c:spPr>
        <a:noFill/>
        <a:ln>
          <a:noFill/>
        </a:ln>
        <a:effectLst/>
      </c:spPr>
      <c:txPr>
        <a:bodyPr rot="0" spcFirstLastPara="1" vertOverflow="ellipsis" vert="horz" wrap="square" anchor="ctr" anchorCtr="1"/>
        <a:lstStyle/>
        <a:p>
          <a:pPr>
            <a:defRPr lang="en-US" sz="12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pivotFmt>
      <c:pivotFmt>
        <c:idx val="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6"/>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7"/>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8"/>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0"/>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3"/>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6"/>
        <c:spPr>
          <a:solidFill>
            <a:schemeClr val="accent1"/>
          </a:solidFill>
          <a:ln>
            <a:noFill/>
          </a:ln>
          <a:effectLst/>
        </c:spPr>
      </c:pivotFmt>
      <c:pivotFmt>
        <c:idx val="27"/>
        <c:spPr>
          <a:solidFill>
            <a:schemeClr val="accent1"/>
          </a:solidFill>
          <a:ln>
            <a:noFill/>
          </a:ln>
          <a:effectLst/>
        </c:spPr>
      </c:pivotFmt>
      <c:pivotFmt>
        <c:idx val="28"/>
        <c:spPr>
          <a:solidFill>
            <a:schemeClr val="accent1"/>
          </a:solidFill>
          <a:ln>
            <a:noFill/>
          </a:ln>
          <a:effectLst/>
        </c:spPr>
      </c:pivotFmt>
      <c:pivotFmt>
        <c:idx val="29"/>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0"/>
        <c:spPr>
          <a:solidFill>
            <a:schemeClr val="accent1"/>
          </a:solidFill>
          <a:ln>
            <a:noFill/>
          </a:ln>
          <a:effectLst/>
        </c:spPr>
      </c:pivotFmt>
      <c:pivotFmt>
        <c:idx val="31"/>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2"/>
        <c:spPr>
          <a:solidFill>
            <a:schemeClr val="accent1"/>
          </a:solidFill>
          <a:ln>
            <a:noFill/>
          </a:ln>
          <a:effectLst/>
        </c:spPr>
      </c:pivotFmt>
      <c:pivotFmt>
        <c:idx val="33"/>
        <c:spPr>
          <a:solidFill>
            <a:schemeClr val="accent1"/>
          </a:solidFill>
          <a:ln>
            <a:noFill/>
          </a:ln>
          <a:effectLst/>
        </c:spPr>
      </c:pivotFmt>
      <c:pivotFmt>
        <c:idx val="34"/>
        <c:spPr>
          <a:solidFill>
            <a:schemeClr val="accent1"/>
          </a:solidFill>
          <a:ln>
            <a:noFill/>
          </a:ln>
          <a:effectLst/>
        </c:spPr>
      </c:pivotFmt>
      <c:pivotFmt>
        <c:idx val="35"/>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8"/>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9"/>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0"/>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1"/>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pivotFmt>
      <c:pivotFmt>
        <c:idx val="43"/>
        <c:spPr>
          <a:solidFill>
            <a:schemeClr val="accent1"/>
          </a:solidFill>
          <a:ln>
            <a:noFill/>
          </a:ln>
          <a:effectLst/>
        </c:spPr>
      </c:pivotFmt>
      <c:pivotFmt>
        <c:idx val="44"/>
        <c:spPr>
          <a:solidFill>
            <a:schemeClr val="accent1"/>
          </a:solidFill>
          <a:ln>
            <a:noFill/>
          </a:ln>
          <a:effectLst/>
        </c:spPr>
      </c:pivotFmt>
      <c:pivotFmt>
        <c:idx val="45"/>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pivotFmt>
      <c:pivotFmt>
        <c:idx val="47"/>
        <c:spPr>
          <a:solidFill>
            <a:schemeClr val="accent1"/>
          </a:solidFill>
          <a:ln>
            <a:noFill/>
          </a:ln>
          <a:effectLst/>
        </c:spPr>
      </c:pivotFmt>
      <c:pivotFmt>
        <c:idx val="48"/>
        <c:spPr>
          <a:solidFill>
            <a:schemeClr val="accent1"/>
          </a:solidFill>
          <a:ln>
            <a:noFill/>
          </a:ln>
          <a:effectLst/>
        </c:spPr>
      </c:pivotFmt>
      <c:pivotFmt>
        <c:idx val="49"/>
        <c:spPr>
          <a:solidFill>
            <a:schemeClr val="accent1"/>
          </a:solidFill>
          <a:ln>
            <a:noFill/>
          </a:ln>
          <a:effectLst/>
        </c:spPr>
      </c:pivotFmt>
      <c:pivotFmt>
        <c:idx val="50"/>
        <c:spPr>
          <a:solidFill>
            <a:schemeClr val="accent1"/>
          </a:solidFill>
          <a:ln>
            <a:noFill/>
          </a:ln>
          <a:effectLst/>
        </c:spPr>
      </c:pivotFmt>
      <c:pivotFmt>
        <c:idx val="51"/>
        <c:spPr>
          <a:solidFill>
            <a:srgbClr val="00B050"/>
          </a:solidFill>
          <a:ln>
            <a:noFill/>
          </a:ln>
          <a:effectLst/>
        </c:spPr>
      </c:pivotFmt>
      <c:pivotFmt>
        <c:idx val="52"/>
        <c:spPr>
          <a:solidFill>
            <a:schemeClr val="accent1"/>
          </a:solidFill>
          <a:ln>
            <a:noFill/>
          </a:ln>
          <a:effectLst/>
        </c:spPr>
      </c:pivotFmt>
      <c:pivotFmt>
        <c:idx val="53"/>
        <c:spPr>
          <a:solidFill>
            <a:schemeClr val="accent1"/>
          </a:solidFill>
          <a:ln>
            <a:noFill/>
          </a:ln>
          <a:effectLst/>
        </c:spPr>
      </c:pivotFmt>
      <c:pivotFmt>
        <c:idx val="54"/>
        <c:spPr>
          <a:solidFill>
            <a:srgbClr val="0070C0"/>
          </a:solidFill>
          <a:ln>
            <a:noFill/>
          </a:ln>
          <a:effectLst/>
        </c:spPr>
      </c:pivotFmt>
      <c:pivotFmt>
        <c:idx val="55"/>
        <c:spPr>
          <a:solidFill>
            <a:schemeClr val="accent1"/>
          </a:solidFill>
          <a:ln>
            <a:noFill/>
          </a:ln>
          <a:effectLst/>
        </c:spPr>
      </c:pivotFmt>
      <c:pivotFmt>
        <c:idx val="56"/>
        <c:spPr>
          <a:solidFill>
            <a:srgbClr val="0070C0"/>
          </a:solidFill>
          <a:ln>
            <a:noFill/>
          </a:ln>
          <a:effectLst/>
        </c:spPr>
      </c:pivotFmt>
      <c:pivotFmt>
        <c:idx val="57"/>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pivotFmt>
      <c:pivotFmt>
        <c:idx val="59"/>
        <c:spPr>
          <a:solidFill>
            <a:schemeClr val="accent1"/>
          </a:solidFill>
          <a:ln>
            <a:noFill/>
          </a:ln>
          <a:effectLst/>
        </c:spPr>
      </c:pivotFmt>
      <c:pivotFmt>
        <c:idx val="60"/>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1"/>
        <c:spPr>
          <a:solidFill>
            <a:schemeClr val="accent1"/>
          </a:solidFill>
          <a:ln>
            <a:noFill/>
          </a:ln>
          <a:effectLst/>
        </c:spPr>
      </c:pivotFmt>
      <c:pivotFmt>
        <c:idx val="62"/>
        <c:spPr>
          <a:solidFill>
            <a:schemeClr val="accent1"/>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64"/>
        <c:spPr>
          <a:solidFill>
            <a:schemeClr val="accent1"/>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7"/>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pivotFmt>
      <c:pivotFmt>
        <c:idx val="69"/>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0"/>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1"/>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2"/>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pivotFmt>
      <c:pivotFmt>
        <c:idx val="74"/>
        <c:spPr>
          <a:solidFill>
            <a:schemeClr val="accent1"/>
          </a:solidFill>
          <a:ln>
            <a:noFill/>
          </a:ln>
          <a:effectLst/>
        </c:spPr>
      </c:pivotFmt>
      <c:pivotFmt>
        <c:idx val="75"/>
        <c:spPr>
          <a:solidFill>
            <a:schemeClr val="accent1"/>
          </a:solidFill>
          <a:ln>
            <a:noFill/>
          </a:ln>
          <a:effectLst/>
        </c:spPr>
      </c:pivotFmt>
      <c:pivotFmt>
        <c:idx val="76"/>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pivotFmt>
      <c:pivotFmt>
        <c:idx val="78"/>
        <c:spPr>
          <a:solidFill>
            <a:schemeClr val="accent1"/>
          </a:solidFill>
          <a:ln>
            <a:noFill/>
          </a:ln>
          <a:effectLst/>
        </c:spPr>
      </c:pivotFmt>
      <c:pivotFmt>
        <c:idx val="79"/>
        <c:spPr>
          <a:solidFill>
            <a:schemeClr val="accent1"/>
          </a:solidFill>
          <a:ln>
            <a:noFill/>
          </a:ln>
          <a:effectLst/>
        </c:spPr>
      </c:pivotFmt>
      <c:pivotFmt>
        <c:idx val="80"/>
        <c:spPr>
          <a:solidFill>
            <a:schemeClr val="accent1"/>
          </a:solidFill>
          <a:ln>
            <a:noFill/>
          </a:ln>
          <a:effectLst/>
        </c:spPr>
      </c:pivotFmt>
      <c:pivotFmt>
        <c:idx val="81"/>
        <c:spPr>
          <a:solidFill>
            <a:schemeClr val="accent1"/>
          </a:solidFill>
          <a:ln>
            <a:noFill/>
          </a:ln>
          <a:effectLst/>
        </c:spPr>
      </c:pivotFmt>
      <c:pivotFmt>
        <c:idx val="82"/>
        <c:spPr>
          <a:solidFill>
            <a:srgbClr val="00B050"/>
          </a:solidFill>
          <a:ln>
            <a:noFill/>
          </a:ln>
          <a:effectLst/>
        </c:spPr>
      </c:pivotFmt>
      <c:pivotFmt>
        <c:idx val="83"/>
        <c:spPr>
          <a:solidFill>
            <a:schemeClr val="accent1"/>
          </a:solidFill>
          <a:ln>
            <a:noFill/>
          </a:ln>
          <a:effectLst/>
        </c:spPr>
      </c:pivotFmt>
      <c:pivotFmt>
        <c:idx val="84"/>
        <c:spPr>
          <a:solidFill>
            <a:schemeClr val="accent1"/>
          </a:solidFill>
          <a:ln>
            <a:noFill/>
          </a:ln>
          <a:effectLst/>
        </c:spPr>
      </c:pivotFmt>
      <c:pivotFmt>
        <c:idx val="85"/>
        <c:spPr>
          <a:solidFill>
            <a:schemeClr val="accent1"/>
          </a:solidFill>
          <a:ln>
            <a:noFill/>
          </a:ln>
          <a:effectLst/>
        </c:spPr>
      </c:pivotFmt>
      <c:pivotFmt>
        <c:idx val="86"/>
        <c:spPr>
          <a:solidFill>
            <a:srgbClr val="0070C0"/>
          </a:solidFill>
          <a:ln>
            <a:noFill/>
          </a:ln>
          <a:effectLst/>
        </c:spPr>
      </c:pivotFmt>
      <c:pivotFmt>
        <c:idx val="87"/>
        <c:spPr>
          <a:solidFill>
            <a:srgbClr val="0070C0"/>
          </a:solidFill>
          <a:ln>
            <a:noFill/>
          </a:ln>
          <a:effectLst/>
        </c:spPr>
      </c:pivotFmt>
      <c:pivotFmt>
        <c:idx val="88"/>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pivotFmt>
      <c:pivotFmt>
        <c:idx val="90"/>
        <c:spPr>
          <a:solidFill>
            <a:schemeClr val="accent1"/>
          </a:solidFill>
          <a:ln>
            <a:noFill/>
          </a:ln>
          <a:effectLst/>
        </c:spPr>
      </c:pivotFmt>
      <c:pivotFmt>
        <c:idx val="91"/>
        <c:spPr>
          <a:solidFill>
            <a:srgbClr val="00B050"/>
          </a:solidFill>
          <a:ln>
            <a:noFill/>
          </a:ln>
          <a:effectLst/>
        </c:spPr>
      </c:pivotFmt>
      <c:pivotFmt>
        <c:idx val="92"/>
        <c:spPr>
          <a:solidFill>
            <a:schemeClr val="accent1"/>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5"/>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pivotFmt>
      <c:pivotFmt>
        <c:idx val="97"/>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8"/>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9"/>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0"/>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pivotFmt>
      <c:pivotFmt>
        <c:idx val="102"/>
        <c:spPr>
          <a:solidFill>
            <a:schemeClr val="accent1"/>
          </a:solidFill>
          <a:ln>
            <a:noFill/>
          </a:ln>
          <a:effectLst/>
        </c:spPr>
      </c:pivotFmt>
      <c:pivotFmt>
        <c:idx val="103"/>
        <c:spPr>
          <a:solidFill>
            <a:schemeClr val="accent1"/>
          </a:solidFill>
          <a:ln>
            <a:noFill/>
          </a:ln>
          <a:effectLst/>
        </c:spPr>
      </c:pivotFmt>
      <c:pivotFmt>
        <c:idx val="104"/>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pivotFmt>
      <c:pivotFmt>
        <c:idx val="106"/>
        <c:spPr>
          <a:solidFill>
            <a:schemeClr val="accent1"/>
          </a:solidFill>
          <a:ln>
            <a:noFill/>
          </a:ln>
          <a:effectLst/>
        </c:spPr>
      </c:pivotFmt>
      <c:pivotFmt>
        <c:idx val="107"/>
        <c:spPr>
          <a:solidFill>
            <a:schemeClr val="accent1"/>
          </a:solidFill>
          <a:ln>
            <a:noFill/>
          </a:ln>
          <a:effectLst/>
        </c:spPr>
      </c:pivotFmt>
      <c:pivotFmt>
        <c:idx val="108"/>
        <c:spPr>
          <a:solidFill>
            <a:schemeClr val="accent1"/>
          </a:solidFill>
          <a:ln>
            <a:noFill/>
          </a:ln>
          <a:effectLst/>
        </c:spPr>
      </c:pivotFmt>
      <c:pivotFmt>
        <c:idx val="109"/>
        <c:spPr>
          <a:solidFill>
            <a:schemeClr val="accent1"/>
          </a:solidFill>
          <a:ln>
            <a:noFill/>
          </a:ln>
          <a:effectLst/>
        </c:spPr>
      </c:pivotFmt>
      <c:pivotFmt>
        <c:idx val="110"/>
        <c:spPr>
          <a:solidFill>
            <a:srgbClr val="00B050"/>
          </a:solidFill>
          <a:ln>
            <a:noFill/>
          </a:ln>
          <a:effectLst/>
        </c:spPr>
      </c:pivotFmt>
      <c:pivotFmt>
        <c:idx val="111"/>
        <c:spPr>
          <a:solidFill>
            <a:schemeClr val="accent1"/>
          </a:solidFill>
          <a:ln>
            <a:noFill/>
          </a:ln>
          <a:effectLst/>
        </c:spPr>
      </c:pivotFmt>
      <c:pivotFmt>
        <c:idx val="112"/>
        <c:spPr>
          <a:solidFill>
            <a:schemeClr val="accent1"/>
          </a:solidFill>
          <a:ln>
            <a:noFill/>
          </a:ln>
          <a:effectLst/>
        </c:spPr>
      </c:pivotFmt>
      <c:pivotFmt>
        <c:idx val="113"/>
        <c:spPr>
          <a:solidFill>
            <a:schemeClr val="accent1"/>
          </a:solidFill>
          <a:ln>
            <a:noFill/>
          </a:ln>
          <a:effectLst/>
        </c:spPr>
      </c:pivotFmt>
      <c:pivotFmt>
        <c:idx val="114"/>
        <c:spPr>
          <a:solidFill>
            <a:srgbClr val="0070C0"/>
          </a:solidFill>
          <a:ln>
            <a:noFill/>
          </a:ln>
          <a:effectLst/>
        </c:spPr>
      </c:pivotFmt>
      <c:pivotFmt>
        <c:idx val="115"/>
        <c:spPr>
          <a:solidFill>
            <a:srgbClr val="0070C0"/>
          </a:solidFill>
          <a:ln>
            <a:noFill/>
          </a:ln>
          <a:effectLst/>
        </c:spPr>
      </c:pivotFmt>
      <c:pivotFmt>
        <c:idx val="116"/>
        <c:spPr>
          <a:solidFill>
            <a:srgbClr val="00B050"/>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pivotFmt>
      <c:pivotFmt>
        <c:idx val="118"/>
        <c:spPr>
          <a:solidFill>
            <a:schemeClr val="accent1"/>
          </a:solidFill>
          <a:ln>
            <a:noFill/>
          </a:ln>
          <a:effectLst/>
        </c:spPr>
      </c:pivotFmt>
      <c:pivotFmt>
        <c:idx val="119"/>
        <c:spPr>
          <a:solidFill>
            <a:srgbClr val="00B050"/>
          </a:solidFill>
          <a:ln>
            <a:noFill/>
          </a:ln>
          <a:effectLst/>
        </c:spPr>
      </c:pivotFmt>
      <c:pivotFmt>
        <c:idx val="120"/>
        <c:spPr>
          <a:solidFill>
            <a:schemeClr val="accent1"/>
          </a:solidFill>
          <a:ln>
            <a:noFill/>
          </a:ln>
          <a:effectLst/>
        </c:spP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B05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093858571146815E-2"/>
          <c:y val="8.2321467230071027E-2"/>
          <c:w val="0.93846411178371492"/>
          <c:h val="0.72777861856347925"/>
        </c:manualLayout>
      </c:layout>
      <c:barChart>
        <c:barDir val="col"/>
        <c:grouping val="clustered"/>
        <c:varyColors val="0"/>
        <c:ser>
          <c:idx val="0"/>
          <c:order val="0"/>
          <c:tx>
            <c:strRef>
              <c:f>Volume!$B$3</c:f>
              <c:strCache>
                <c:ptCount val="1"/>
                <c:pt idx="0">
                  <c:v>Total</c:v>
                </c:pt>
              </c:strCache>
            </c:strRef>
          </c:tx>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0-055F-437F-87BA-293C7A11B0C7}"/>
              </c:ext>
            </c:extLst>
          </c:dPt>
          <c:dPt>
            <c:idx val="11"/>
            <c:invertIfNegative val="0"/>
            <c:bubble3D val="0"/>
            <c:spPr>
              <a:solidFill>
                <a:schemeClr val="bg1"/>
              </a:solidFill>
              <a:ln>
                <a:noFill/>
              </a:ln>
              <a:effectLst/>
            </c:spPr>
            <c:extLst>
              <c:ext xmlns:c16="http://schemas.microsoft.com/office/drawing/2014/chart" uri="{C3380CC4-5D6E-409C-BE32-E72D297353CC}">
                <c16:uniqueId val="{00000002-055F-437F-87BA-293C7A11B0C7}"/>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04-055F-437F-87BA-293C7A11B0C7}"/>
              </c:ext>
            </c:extLst>
          </c:dPt>
          <c:dPt>
            <c:idx val="23"/>
            <c:invertIfNegative val="0"/>
            <c:bubble3D val="0"/>
            <c:spPr>
              <a:solidFill>
                <a:schemeClr val="bg1"/>
              </a:solidFill>
              <a:ln>
                <a:noFill/>
              </a:ln>
              <a:effectLst/>
            </c:spPr>
            <c:extLst>
              <c:ext xmlns:c16="http://schemas.microsoft.com/office/drawing/2014/chart" uri="{C3380CC4-5D6E-409C-BE32-E72D297353CC}">
                <c16:uniqueId val="{00000006-055F-437F-87BA-293C7A11B0C7}"/>
              </c:ext>
            </c:extLst>
          </c:dPt>
          <c:dPt>
            <c:idx val="24"/>
            <c:invertIfNegative val="0"/>
            <c:bubble3D val="0"/>
            <c:extLst>
              <c:ext xmlns:c16="http://schemas.microsoft.com/office/drawing/2014/chart" uri="{C3380CC4-5D6E-409C-BE32-E72D297353CC}">
                <c16:uniqueId val="{00000007-055F-437F-87BA-293C7A11B0C7}"/>
              </c:ext>
            </c:extLst>
          </c:dPt>
          <c:dPt>
            <c:idx val="25"/>
            <c:invertIfNegative val="0"/>
            <c:bubble3D val="0"/>
            <c:extLst>
              <c:ext xmlns:c16="http://schemas.microsoft.com/office/drawing/2014/chart" uri="{C3380CC4-5D6E-409C-BE32-E72D297353CC}">
                <c16:uniqueId val="{00000008-055F-437F-87BA-293C7A11B0C7}"/>
              </c:ext>
            </c:extLst>
          </c:dPt>
          <c:dPt>
            <c:idx val="27"/>
            <c:invertIfNegative val="0"/>
            <c:bubble3D val="0"/>
            <c:extLst>
              <c:ext xmlns:c16="http://schemas.microsoft.com/office/drawing/2014/chart" uri="{C3380CC4-5D6E-409C-BE32-E72D297353CC}">
                <c16:uniqueId val="{00000009-055F-437F-87BA-293C7A11B0C7}"/>
              </c:ext>
            </c:extLst>
          </c:dPt>
          <c:dPt>
            <c:idx val="28"/>
            <c:invertIfNegative val="0"/>
            <c:bubble3D val="0"/>
            <c:extLst>
              <c:ext xmlns:c16="http://schemas.microsoft.com/office/drawing/2014/chart" uri="{C3380CC4-5D6E-409C-BE32-E72D297353CC}">
                <c16:uniqueId val="{0000000A-055F-437F-87BA-293C7A11B0C7}"/>
              </c:ext>
            </c:extLst>
          </c:dPt>
          <c:dPt>
            <c:idx val="29"/>
            <c:invertIfNegative val="0"/>
            <c:bubble3D val="0"/>
            <c:extLst>
              <c:ext xmlns:c16="http://schemas.microsoft.com/office/drawing/2014/chart" uri="{C3380CC4-5D6E-409C-BE32-E72D297353CC}">
                <c16:uniqueId val="{0000000B-055F-437F-87BA-293C7A11B0C7}"/>
              </c:ext>
            </c:extLst>
          </c:dPt>
          <c:dPt>
            <c:idx val="30"/>
            <c:invertIfNegative val="0"/>
            <c:bubble3D val="0"/>
            <c:extLst>
              <c:ext xmlns:c16="http://schemas.microsoft.com/office/drawing/2014/chart" uri="{C3380CC4-5D6E-409C-BE32-E72D297353CC}">
                <c16:uniqueId val="{0000000C-055F-437F-87BA-293C7A11B0C7}"/>
              </c:ext>
            </c:extLst>
          </c:dPt>
          <c:dPt>
            <c:idx val="31"/>
            <c:invertIfNegative val="0"/>
            <c:bubble3D val="0"/>
            <c:extLst>
              <c:ext xmlns:c16="http://schemas.microsoft.com/office/drawing/2014/chart" uri="{C3380CC4-5D6E-409C-BE32-E72D297353CC}">
                <c16:uniqueId val="{0000000D-055F-437F-87BA-293C7A11B0C7}"/>
              </c:ext>
            </c:extLst>
          </c:dPt>
          <c:dPt>
            <c:idx val="32"/>
            <c:invertIfNegative val="0"/>
            <c:bubble3D val="0"/>
            <c:extLst>
              <c:ext xmlns:c16="http://schemas.microsoft.com/office/drawing/2014/chart" uri="{C3380CC4-5D6E-409C-BE32-E72D297353CC}">
                <c16:uniqueId val="{0000000E-055F-437F-87BA-293C7A11B0C7}"/>
              </c:ext>
            </c:extLst>
          </c:dPt>
          <c:dPt>
            <c:idx val="33"/>
            <c:invertIfNegative val="0"/>
            <c:bubble3D val="0"/>
            <c:extLst>
              <c:ext xmlns:c16="http://schemas.microsoft.com/office/drawing/2014/chart" uri="{C3380CC4-5D6E-409C-BE32-E72D297353CC}">
                <c16:uniqueId val="{0000000F-055F-437F-87BA-293C7A11B0C7}"/>
              </c:ext>
            </c:extLst>
          </c:dPt>
          <c:dPt>
            <c:idx val="35"/>
            <c:invertIfNegative val="0"/>
            <c:bubble3D val="0"/>
            <c:spPr>
              <a:solidFill>
                <a:schemeClr val="bg1"/>
              </a:solidFill>
              <a:ln>
                <a:noFill/>
              </a:ln>
              <a:effectLst/>
            </c:spPr>
            <c:extLst>
              <c:ext xmlns:c16="http://schemas.microsoft.com/office/drawing/2014/chart" uri="{C3380CC4-5D6E-409C-BE32-E72D297353CC}">
                <c16:uniqueId val="{00000011-055F-437F-87BA-293C7A11B0C7}"/>
              </c:ext>
            </c:extLst>
          </c:dPt>
          <c:dPt>
            <c:idx val="36"/>
            <c:invertIfNegative val="0"/>
            <c:bubble3D val="0"/>
            <c:extLst>
              <c:ext xmlns:c16="http://schemas.microsoft.com/office/drawing/2014/chart" uri="{C3380CC4-5D6E-409C-BE32-E72D297353CC}">
                <c16:uniqueId val="{00000012-055F-437F-87BA-293C7A11B0C7}"/>
              </c:ext>
            </c:extLst>
          </c:dPt>
          <c:dPt>
            <c:idx val="40"/>
            <c:invertIfNegative val="0"/>
            <c:bubble3D val="0"/>
            <c:extLst>
              <c:ext xmlns:c16="http://schemas.microsoft.com/office/drawing/2014/chart" uri="{C3380CC4-5D6E-409C-BE32-E72D297353CC}">
                <c16:uniqueId val="{00000013-055F-437F-87BA-293C7A11B0C7}"/>
              </c:ext>
            </c:extLst>
          </c:dPt>
          <c:dPt>
            <c:idx val="47"/>
            <c:invertIfNegative val="0"/>
            <c:bubble3D val="0"/>
            <c:spPr>
              <a:solidFill>
                <a:schemeClr val="bg1"/>
              </a:solidFill>
              <a:ln>
                <a:noFill/>
              </a:ln>
              <a:effectLst/>
            </c:spPr>
            <c:extLst>
              <c:ext xmlns:c16="http://schemas.microsoft.com/office/drawing/2014/chart" uri="{C3380CC4-5D6E-409C-BE32-E72D297353CC}">
                <c16:uniqueId val="{00000015-055F-437F-87BA-293C7A11B0C7}"/>
              </c:ext>
            </c:extLst>
          </c:dPt>
          <c:dPt>
            <c:idx val="48"/>
            <c:invertIfNegative val="0"/>
            <c:bubble3D val="0"/>
            <c:extLst>
              <c:ext xmlns:c16="http://schemas.microsoft.com/office/drawing/2014/chart" uri="{C3380CC4-5D6E-409C-BE32-E72D297353CC}">
                <c16:uniqueId val="{00000016-055F-437F-87BA-293C7A11B0C7}"/>
              </c:ext>
            </c:extLst>
          </c:dPt>
          <c:dPt>
            <c:idx val="49"/>
            <c:invertIfNegative val="0"/>
            <c:bubble3D val="0"/>
            <c:extLst>
              <c:ext xmlns:c16="http://schemas.microsoft.com/office/drawing/2014/chart" uri="{C3380CC4-5D6E-409C-BE32-E72D297353CC}">
                <c16:uniqueId val="{00000017-055F-437F-87BA-293C7A11B0C7}"/>
              </c:ext>
            </c:extLst>
          </c:dPt>
          <c:dPt>
            <c:idx val="51"/>
            <c:invertIfNegative val="0"/>
            <c:bubble3D val="0"/>
            <c:extLst>
              <c:ext xmlns:c16="http://schemas.microsoft.com/office/drawing/2014/chart" uri="{C3380CC4-5D6E-409C-BE32-E72D297353CC}">
                <c16:uniqueId val="{00000018-055F-437F-87BA-293C7A11B0C7}"/>
              </c:ext>
            </c:extLst>
          </c:dPt>
          <c:dPt>
            <c:idx val="52"/>
            <c:invertIfNegative val="0"/>
            <c:bubble3D val="0"/>
            <c:extLst>
              <c:ext xmlns:c16="http://schemas.microsoft.com/office/drawing/2014/chart" uri="{C3380CC4-5D6E-409C-BE32-E72D297353CC}">
                <c16:uniqueId val="{00000019-055F-437F-87BA-293C7A11B0C7}"/>
              </c:ext>
            </c:extLst>
          </c:dPt>
          <c:dPt>
            <c:idx val="53"/>
            <c:invertIfNegative val="0"/>
            <c:bubble3D val="0"/>
            <c:extLst>
              <c:ext xmlns:c16="http://schemas.microsoft.com/office/drawing/2014/chart" uri="{C3380CC4-5D6E-409C-BE32-E72D297353CC}">
                <c16:uniqueId val="{0000001A-055F-437F-87BA-293C7A11B0C7}"/>
              </c:ext>
            </c:extLst>
          </c:dPt>
          <c:dPt>
            <c:idx val="54"/>
            <c:invertIfNegative val="0"/>
            <c:bubble3D val="0"/>
            <c:extLst>
              <c:ext xmlns:c16="http://schemas.microsoft.com/office/drawing/2014/chart" uri="{C3380CC4-5D6E-409C-BE32-E72D297353CC}">
                <c16:uniqueId val="{0000001B-055F-437F-87BA-293C7A11B0C7}"/>
              </c:ext>
            </c:extLst>
          </c:dPt>
          <c:dPt>
            <c:idx val="55"/>
            <c:invertIfNegative val="0"/>
            <c:bubble3D val="0"/>
            <c:extLst>
              <c:ext xmlns:c16="http://schemas.microsoft.com/office/drawing/2014/chart" uri="{C3380CC4-5D6E-409C-BE32-E72D297353CC}">
                <c16:uniqueId val="{0000001C-055F-437F-87BA-293C7A11B0C7}"/>
              </c:ext>
            </c:extLst>
          </c:dPt>
          <c:dPt>
            <c:idx val="56"/>
            <c:invertIfNegative val="0"/>
            <c:bubble3D val="0"/>
            <c:extLst>
              <c:ext xmlns:c16="http://schemas.microsoft.com/office/drawing/2014/chart" uri="{C3380CC4-5D6E-409C-BE32-E72D297353CC}">
                <c16:uniqueId val="{0000001D-055F-437F-87BA-293C7A11B0C7}"/>
              </c:ext>
            </c:extLst>
          </c:dPt>
          <c:dPt>
            <c:idx val="57"/>
            <c:invertIfNegative val="0"/>
            <c:bubble3D val="0"/>
            <c:extLst>
              <c:ext xmlns:c16="http://schemas.microsoft.com/office/drawing/2014/chart" uri="{C3380CC4-5D6E-409C-BE32-E72D297353CC}">
                <c16:uniqueId val="{0000001E-055F-437F-87BA-293C7A11B0C7}"/>
              </c:ext>
            </c:extLst>
          </c:dPt>
          <c:dPt>
            <c:idx val="58"/>
            <c:invertIfNegative val="0"/>
            <c:bubble3D val="0"/>
            <c:extLst>
              <c:ext xmlns:c16="http://schemas.microsoft.com/office/drawing/2014/chart" uri="{C3380CC4-5D6E-409C-BE32-E72D297353CC}">
                <c16:uniqueId val="{0000001F-055F-437F-87BA-293C7A11B0C7}"/>
              </c:ext>
            </c:extLst>
          </c:dPt>
          <c:dPt>
            <c:idx val="59"/>
            <c:invertIfNegative val="0"/>
            <c:bubble3D val="0"/>
            <c:spPr>
              <a:solidFill>
                <a:schemeClr val="bg1"/>
              </a:solidFill>
              <a:ln>
                <a:noFill/>
              </a:ln>
              <a:effectLst/>
            </c:spPr>
            <c:extLst>
              <c:ext xmlns:c16="http://schemas.microsoft.com/office/drawing/2014/chart" uri="{C3380CC4-5D6E-409C-BE32-E72D297353CC}">
                <c16:uniqueId val="{00000021-055F-437F-87BA-293C7A11B0C7}"/>
              </c:ext>
            </c:extLst>
          </c:dPt>
          <c:dPt>
            <c:idx val="60"/>
            <c:invertIfNegative val="0"/>
            <c:bubble3D val="0"/>
            <c:extLst>
              <c:ext xmlns:c16="http://schemas.microsoft.com/office/drawing/2014/chart" uri="{C3380CC4-5D6E-409C-BE32-E72D297353CC}">
                <c16:uniqueId val="{00000022-055F-437F-87BA-293C7A11B0C7}"/>
              </c:ext>
            </c:extLst>
          </c:dPt>
          <c:dPt>
            <c:idx val="61"/>
            <c:invertIfNegative val="0"/>
            <c:bubble3D val="0"/>
            <c:spPr>
              <a:solidFill>
                <a:schemeClr val="accent1"/>
              </a:solidFill>
              <a:ln>
                <a:noFill/>
              </a:ln>
              <a:effectLst/>
            </c:spPr>
            <c:extLst>
              <c:ext xmlns:c16="http://schemas.microsoft.com/office/drawing/2014/chart" uri="{C3380CC4-5D6E-409C-BE32-E72D297353CC}">
                <c16:uniqueId val="{00000024-055F-437F-87BA-293C7A11B0C7}"/>
              </c:ext>
            </c:extLst>
          </c:dPt>
          <c:dPt>
            <c:idx val="62"/>
            <c:invertIfNegative val="0"/>
            <c:bubble3D val="0"/>
            <c:extLst>
              <c:ext xmlns:c16="http://schemas.microsoft.com/office/drawing/2014/chart" uri="{C3380CC4-5D6E-409C-BE32-E72D297353CC}">
                <c16:uniqueId val="{00000025-055F-437F-87BA-293C7A11B0C7}"/>
              </c:ext>
            </c:extLst>
          </c:dPt>
          <c:dPt>
            <c:idx val="63"/>
            <c:invertIfNegative val="0"/>
            <c:bubble3D val="0"/>
            <c:spPr>
              <a:solidFill>
                <a:schemeClr val="accent1"/>
              </a:solidFill>
              <a:ln>
                <a:noFill/>
              </a:ln>
              <a:effectLst/>
            </c:spPr>
            <c:extLst>
              <c:ext xmlns:c16="http://schemas.microsoft.com/office/drawing/2014/chart" uri="{C3380CC4-5D6E-409C-BE32-E72D297353CC}">
                <c16:uniqueId val="{00000027-055F-437F-87BA-293C7A11B0C7}"/>
              </c:ext>
            </c:extLst>
          </c:dPt>
          <c:dPt>
            <c:idx val="64"/>
            <c:invertIfNegative val="0"/>
            <c:bubble3D val="0"/>
            <c:spPr>
              <a:solidFill>
                <a:schemeClr val="accent1"/>
              </a:solidFill>
              <a:ln>
                <a:noFill/>
              </a:ln>
              <a:effectLst/>
            </c:spPr>
            <c:extLst>
              <c:ext xmlns:c16="http://schemas.microsoft.com/office/drawing/2014/chart" uri="{C3380CC4-5D6E-409C-BE32-E72D297353CC}">
                <c16:uniqueId val="{00000029-055F-437F-87BA-293C7A11B0C7}"/>
              </c:ext>
            </c:extLst>
          </c:dPt>
          <c:dPt>
            <c:idx val="65"/>
            <c:invertIfNegative val="0"/>
            <c:bubble3D val="0"/>
            <c:spPr>
              <a:solidFill>
                <a:schemeClr val="bg1"/>
              </a:solidFill>
              <a:ln>
                <a:noFill/>
              </a:ln>
              <a:effectLst/>
            </c:spPr>
            <c:extLst>
              <c:ext xmlns:c16="http://schemas.microsoft.com/office/drawing/2014/chart" uri="{C3380CC4-5D6E-409C-BE32-E72D297353CC}">
                <c16:uniqueId val="{0000002B-055F-437F-87BA-293C7A11B0C7}"/>
              </c:ext>
            </c:extLst>
          </c:dPt>
          <c:dPt>
            <c:idx val="66"/>
            <c:invertIfNegative val="0"/>
            <c:bubble3D val="0"/>
            <c:spPr>
              <a:solidFill>
                <a:schemeClr val="accent1"/>
              </a:solidFill>
              <a:ln>
                <a:noFill/>
              </a:ln>
              <a:effectLst/>
            </c:spPr>
            <c:extLst>
              <c:ext xmlns:c16="http://schemas.microsoft.com/office/drawing/2014/chart" uri="{C3380CC4-5D6E-409C-BE32-E72D297353CC}">
                <c16:uniqueId val="{0000002D-055F-437F-87BA-293C7A11B0C7}"/>
              </c:ext>
            </c:extLst>
          </c:dPt>
          <c:dPt>
            <c:idx val="67"/>
            <c:invertIfNegative val="0"/>
            <c:bubble3D val="0"/>
            <c:spPr>
              <a:solidFill>
                <a:schemeClr val="accent1"/>
              </a:solidFill>
              <a:ln>
                <a:noFill/>
              </a:ln>
              <a:effectLst/>
            </c:spPr>
            <c:extLst>
              <c:ext xmlns:c16="http://schemas.microsoft.com/office/drawing/2014/chart" uri="{C3380CC4-5D6E-409C-BE32-E72D297353CC}">
                <c16:uniqueId val="{0000002F-055F-437F-87BA-293C7A11B0C7}"/>
              </c:ext>
            </c:extLst>
          </c:dPt>
          <c:dPt>
            <c:idx val="68"/>
            <c:invertIfNegative val="0"/>
            <c:bubble3D val="0"/>
            <c:spPr>
              <a:solidFill>
                <a:schemeClr val="accent1"/>
              </a:solidFill>
              <a:ln>
                <a:noFill/>
              </a:ln>
              <a:effectLst/>
            </c:spPr>
            <c:extLst>
              <c:ext xmlns:c16="http://schemas.microsoft.com/office/drawing/2014/chart" uri="{C3380CC4-5D6E-409C-BE32-E72D297353CC}">
                <c16:uniqueId val="{00000031-055F-437F-87BA-293C7A11B0C7}"/>
              </c:ext>
            </c:extLst>
          </c:dPt>
          <c:dPt>
            <c:idx val="69"/>
            <c:invertIfNegative val="0"/>
            <c:bubble3D val="0"/>
            <c:spPr>
              <a:solidFill>
                <a:schemeClr val="accent1"/>
              </a:solidFill>
              <a:ln>
                <a:noFill/>
              </a:ln>
              <a:effectLst/>
            </c:spPr>
            <c:extLst>
              <c:ext xmlns:c16="http://schemas.microsoft.com/office/drawing/2014/chart" uri="{C3380CC4-5D6E-409C-BE32-E72D297353CC}">
                <c16:uniqueId val="{00000033-055F-437F-87BA-293C7A11B0C7}"/>
              </c:ext>
            </c:extLst>
          </c:dPt>
          <c:dPt>
            <c:idx val="70"/>
            <c:invertIfNegative val="0"/>
            <c:bubble3D val="0"/>
            <c:spPr>
              <a:solidFill>
                <a:schemeClr val="accent1"/>
              </a:solidFill>
              <a:ln>
                <a:noFill/>
              </a:ln>
              <a:effectLst/>
            </c:spPr>
            <c:extLst>
              <c:ext xmlns:c16="http://schemas.microsoft.com/office/drawing/2014/chart" uri="{C3380CC4-5D6E-409C-BE32-E72D297353CC}">
                <c16:uniqueId val="{00000035-055F-437F-87BA-293C7A11B0C7}"/>
              </c:ext>
            </c:extLst>
          </c:dPt>
          <c:dPt>
            <c:idx val="71"/>
            <c:invertIfNegative val="0"/>
            <c:bubble3D val="0"/>
            <c:spPr>
              <a:solidFill>
                <a:schemeClr val="accent1"/>
              </a:solidFill>
              <a:ln>
                <a:noFill/>
              </a:ln>
              <a:effectLst/>
            </c:spPr>
            <c:extLst>
              <c:ext xmlns:c16="http://schemas.microsoft.com/office/drawing/2014/chart" uri="{C3380CC4-5D6E-409C-BE32-E72D297353CC}">
                <c16:uniqueId val="{00000037-055F-437F-87BA-293C7A11B0C7}"/>
              </c:ext>
            </c:extLst>
          </c:dPt>
          <c:dPt>
            <c:idx val="72"/>
            <c:invertIfNegative val="0"/>
            <c:bubble3D val="0"/>
            <c:spPr>
              <a:solidFill>
                <a:schemeClr val="accent1"/>
              </a:solidFill>
              <a:ln>
                <a:noFill/>
              </a:ln>
              <a:effectLst/>
            </c:spPr>
            <c:extLst>
              <c:ext xmlns:c16="http://schemas.microsoft.com/office/drawing/2014/chart" uri="{C3380CC4-5D6E-409C-BE32-E72D297353CC}">
                <c16:uniqueId val="{00000039-055F-437F-87BA-293C7A11B0C7}"/>
              </c:ext>
            </c:extLst>
          </c:dPt>
          <c:dPt>
            <c:idx val="73"/>
            <c:invertIfNegative val="0"/>
            <c:bubble3D val="0"/>
            <c:spPr>
              <a:solidFill>
                <a:schemeClr val="accent1"/>
              </a:solidFill>
              <a:ln>
                <a:noFill/>
              </a:ln>
              <a:effectLst/>
            </c:spPr>
            <c:extLst>
              <c:ext xmlns:c16="http://schemas.microsoft.com/office/drawing/2014/chart" uri="{C3380CC4-5D6E-409C-BE32-E72D297353CC}">
                <c16:uniqueId val="{0000003B-055F-437F-87BA-293C7A11B0C7}"/>
              </c:ext>
            </c:extLst>
          </c:dPt>
          <c:dPt>
            <c:idx val="74"/>
            <c:invertIfNegative val="0"/>
            <c:bubble3D val="0"/>
            <c:spPr>
              <a:solidFill>
                <a:schemeClr val="accent1"/>
              </a:solidFill>
              <a:ln>
                <a:noFill/>
              </a:ln>
              <a:effectLst/>
            </c:spPr>
            <c:extLst>
              <c:ext xmlns:c16="http://schemas.microsoft.com/office/drawing/2014/chart" uri="{C3380CC4-5D6E-409C-BE32-E72D297353CC}">
                <c16:uniqueId val="{0000003D-055F-437F-87BA-293C7A11B0C7}"/>
              </c:ext>
            </c:extLst>
          </c:dPt>
          <c:dPt>
            <c:idx val="75"/>
            <c:invertIfNegative val="0"/>
            <c:bubble3D val="0"/>
            <c:spPr>
              <a:solidFill>
                <a:schemeClr val="accent1"/>
              </a:solidFill>
              <a:ln>
                <a:noFill/>
              </a:ln>
              <a:effectLst/>
            </c:spPr>
            <c:extLst>
              <c:ext xmlns:c16="http://schemas.microsoft.com/office/drawing/2014/chart" uri="{C3380CC4-5D6E-409C-BE32-E72D297353CC}">
                <c16:uniqueId val="{0000003F-055F-437F-87BA-293C7A11B0C7}"/>
              </c:ext>
            </c:extLst>
          </c:dPt>
          <c:dPt>
            <c:idx val="77"/>
            <c:invertIfNegative val="0"/>
            <c:bubble3D val="0"/>
            <c:spPr>
              <a:solidFill>
                <a:schemeClr val="accent1"/>
              </a:solidFill>
              <a:ln>
                <a:noFill/>
              </a:ln>
              <a:effectLst/>
            </c:spPr>
            <c:extLst>
              <c:ext xmlns:c16="http://schemas.microsoft.com/office/drawing/2014/chart" uri="{C3380CC4-5D6E-409C-BE32-E72D297353CC}">
                <c16:uniqueId val="{00000041-055F-437F-87BA-293C7A11B0C7}"/>
              </c:ext>
            </c:extLst>
          </c:dPt>
          <c:dPt>
            <c:idx val="80"/>
            <c:invertIfNegative val="0"/>
            <c:bubble3D val="0"/>
            <c:spPr>
              <a:solidFill>
                <a:schemeClr val="bg1"/>
              </a:solidFill>
              <a:ln>
                <a:noFill/>
              </a:ln>
              <a:effectLst/>
            </c:spPr>
            <c:extLst>
              <c:ext xmlns:c16="http://schemas.microsoft.com/office/drawing/2014/chart" uri="{C3380CC4-5D6E-409C-BE32-E72D297353CC}">
                <c16:uniqueId val="{00000043-055F-437F-87BA-293C7A11B0C7}"/>
              </c:ext>
            </c:extLst>
          </c:dPt>
          <c:dPt>
            <c:idx val="81"/>
            <c:invertIfNegative val="0"/>
            <c:bubble3D val="0"/>
            <c:spPr>
              <a:solidFill>
                <a:schemeClr val="accent1"/>
              </a:solidFill>
              <a:ln>
                <a:noFill/>
              </a:ln>
              <a:effectLst/>
            </c:spPr>
            <c:extLst>
              <c:ext xmlns:c16="http://schemas.microsoft.com/office/drawing/2014/chart" uri="{C3380CC4-5D6E-409C-BE32-E72D297353CC}">
                <c16:uniqueId val="{00000045-055F-437F-87BA-293C7A11B0C7}"/>
              </c:ext>
            </c:extLst>
          </c:dPt>
          <c:dPt>
            <c:idx val="82"/>
            <c:invertIfNegative val="0"/>
            <c:bubble3D val="0"/>
            <c:spPr>
              <a:solidFill>
                <a:schemeClr val="accent1"/>
              </a:solidFill>
              <a:ln>
                <a:noFill/>
              </a:ln>
              <a:effectLst/>
            </c:spPr>
            <c:extLst>
              <c:ext xmlns:c16="http://schemas.microsoft.com/office/drawing/2014/chart" uri="{C3380CC4-5D6E-409C-BE32-E72D297353CC}">
                <c16:uniqueId val="{00000047-055F-437F-87BA-293C7A11B0C7}"/>
              </c:ext>
            </c:extLst>
          </c:dPt>
          <c:dPt>
            <c:idx val="83"/>
            <c:invertIfNegative val="0"/>
            <c:bubble3D val="0"/>
            <c:spPr>
              <a:solidFill>
                <a:schemeClr val="accent1"/>
              </a:solidFill>
              <a:ln>
                <a:noFill/>
              </a:ln>
              <a:effectLst/>
            </c:spPr>
            <c:extLst>
              <c:ext xmlns:c16="http://schemas.microsoft.com/office/drawing/2014/chart" uri="{C3380CC4-5D6E-409C-BE32-E72D297353CC}">
                <c16:uniqueId val="{00000049-055F-437F-87BA-293C7A11B0C7}"/>
              </c:ext>
            </c:extLst>
          </c:dPt>
          <c:dPt>
            <c:idx val="84"/>
            <c:invertIfNegative val="0"/>
            <c:bubble3D val="0"/>
            <c:spPr>
              <a:solidFill>
                <a:schemeClr val="bg1"/>
              </a:solidFill>
              <a:ln>
                <a:noFill/>
              </a:ln>
              <a:effectLst/>
            </c:spPr>
            <c:extLst>
              <c:ext xmlns:c16="http://schemas.microsoft.com/office/drawing/2014/chart" uri="{C3380CC4-5D6E-409C-BE32-E72D297353CC}">
                <c16:uniqueId val="{0000004B-055F-437F-87BA-293C7A11B0C7}"/>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55F-437F-87BA-293C7A11B0C7}"/>
                </c:ext>
              </c:extLst>
            </c:dLbl>
            <c:dLbl>
              <c:idx val="11"/>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55F-437F-87BA-293C7A11B0C7}"/>
                </c:ext>
              </c:extLst>
            </c:dLbl>
            <c:dLbl>
              <c:idx val="2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55F-437F-87BA-293C7A11B0C7}"/>
                </c:ext>
              </c:extLst>
            </c:dLbl>
            <c:dLbl>
              <c:idx val="3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55F-437F-87BA-293C7A11B0C7}"/>
                </c:ext>
              </c:extLst>
            </c:dLbl>
            <c:dLbl>
              <c:idx val="4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055F-437F-87BA-293C7A11B0C7}"/>
                </c:ext>
              </c:extLst>
            </c:dLbl>
            <c:dLbl>
              <c:idx val="5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055F-437F-87BA-293C7A11B0C7}"/>
                </c:ext>
              </c:extLst>
            </c:dLbl>
            <c:dLbl>
              <c:idx val="6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B-055F-437F-87BA-293C7A11B0C7}"/>
                </c:ext>
              </c:extLst>
            </c:dLbl>
            <c:dLbl>
              <c:idx val="8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3-055F-437F-87BA-293C7A11B0C7}"/>
                </c:ext>
              </c:extLst>
            </c:dLbl>
            <c:dLbl>
              <c:idx val="8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B-055F-437F-87BA-293C7A11B0C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Volume!$A$4:$A$105</c:f>
              <c:multiLvlStrCache>
                <c:ptCount val="85"/>
                <c:lvl>
                  <c:pt idx="0">
                    <c:v>1</c:v>
                  </c:pt>
                  <c:pt idx="1">
                    <c:v>2</c:v>
                  </c:pt>
                  <c:pt idx="2">
                    <c:v>3</c:v>
                  </c:pt>
                  <c:pt idx="3">
                    <c:v>4</c:v>
                  </c:pt>
                  <c:pt idx="4">
                    <c:v>5</c:v>
                  </c:pt>
                  <c:pt idx="5">
                    <c:v>6</c:v>
                  </c:pt>
                  <c:pt idx="6">
                    <c:v>7</c:v>
                  </c:pt>
                  <c:pt idx="7">
                    <c:v>8</c:v>
                  </c:pt>
                  <c:pt idx="8">
                    <c:v>9</c:v>
                  </c:pt>
                  <c:pt idx="9">
                    <c:v>10</c:v>
                  </c:pt>
                  <c:pt idx="10">
                    <c:v>11</c:v>
                  </c:pt>
                  <c:pt idx="11">
                    <c:v>12</c:v>
                  </c:pt>
                  <c:pt idx="12">
                    <c:v>1</c:v>
                  </c:pt>
                  <c:pt idx="13">
                    <c:v>2</c:v>
                  </c:pt>
                  <c:pt idx="14">
                    <c:v>3</c:v>
                  </c:pt>
                  <c:pt idx="15">
                    <c:v>4</c:v>
                  </c:pt>
                  <c:pt idx="16">
                    <c:v>5</c:v>
                  </c:pt>
                  <c:pt idx="17">
                    <c:v>6</c:v>
                  </c:pt>
                  <c:pt idx="18">
                    <c:v>7</c:v>
                  </c:pt>
                  <c:pt idx="19">
                    <c:v>8</c:v>
                  </c:pt>
                  <c:pt idx="20">
                    <c:v>9</c:v>
                  </c:pt>
                  <c:pt idx="21">
                    <c:v>10</c:v>
                  </c:pt>
                  <c:pt idx="22">
                    <c:v>11</c:v>
                  </c:pt>
                  <c:pt idx="23">
                    <c:v>12</c:v>
                  </c:pt>
                  <c:pt idx="24">
                    <c:v>1</c:v>
                  </c:pt>
                  <c:pt idx="25">
                    <c:v>2</c:v>
                  </c:pt>
                  <c:pt idx="26">
                    <c:v>3</c:v>
                  </c:pt>
                  <c:pt idx="27">
                    <c:v>4</c:v>
                  </c:pt>
                  <c:pt idx="28">
                    <c:v>5</c:v>
                  </c:pt>
                  <c:pt idx="29">
                    <c:v>6</c:v>
                  </c:pt>
                  <c:pt idx="30">
                    <c:v>7</c:v>
                  </c:pt>
                  <c:pt idx="31">
                    <c:v>8</c:v>
                  </c:pt>
                  <c:pt idx="32">
                    <c:v>9</c:v>
                  </c:pt>
                  <c:pt idx="33">
                    <c:v>10</c:v>
                  </c:pt>
                  <c:pt idx="34">
                    <c:v>11</c:v>
                  </c:pt>
                  <c:pt idx="35">
                    <c:v>12</c:v>
                  </c:pt>
                  <c:pt idx="36">
                    <c:v>1</c:v>
                  </c:pt>
                  <c:pt idx="37">
                    <c:v>2</c:v>
                  </c:pt>
                  <c:pt idx="38">
                    <c:v>3</c:v>
                  </c:pt>
                  <c:pt idx="39">
                    <c:v>4</c:v>
                  </c:pt>
                  <c:pt idx="40">
                    <c:v>5</c:v>
                  </c:pt>
                  <c:pt idx="41">
                    <c:v>6</c:v>
                  </c:pt>
                  <c:pt idx="42">
                    <c:v>7</c:v>
                  </c:pt>
                  <c:pt idx="43">
                    <c:v>8</c:v>
                  </c:pt>
                  <c:pt idx="44">
                    <c:v>9</c:v>
                  </c:pt>
                  <c:pt idx="45">
                    <c:v>10</c:v>
                  </c:pt>
                  <c:pt idx="46">
                    <c:v>11</c:v>
                  </c:pt>
                  <c:pt idx="47">
                    <c:v>12</c:v>
                  </c:pt>
                  <c:pt idx="48">
                    <c:v>1</c:v>
                  </c:pt>
                  <c:pt idx="49">
                    <c:v>2</c:v>
                  </c:pt>
                  <c:pt idx="50">
                    <c:v>3</c:v>
                  </c:pt>
                  <c:pt idx="51">
                    <c:v>4</c:v>
                  </c:pt>
                  <c:pt idx="52">
                    <c:v>5</c:v>
                  </c:pt>
                  <c:pt idx="53">
                    <c:v>6</c:v>
                  </c:pt>
                  <c:pt idx="54">
                    <c:v>7</c:v>
                  </c:pt>
                  <c:pt idx="55">
                    <c:v>8</c:v>
                  </c:pt>
                  <c:pt idx="56">
                    <c:v>9</c:v>
                  </c:pt>
                  <c:pt idx="57">
                    <c:v>10</c:v>
                  </c:pt>
                  <c:pt idx="58">
                    <c:v>11</c:v>
                  </c:pt>
                  <c:pt idx="59">
                    <c:v>12</c:v>
                  </c:pt>
                  <c:pt idx="60">
                    <c:v>1</c:v>
                  </c:pt>
                  <c:pt idx="61">
                    <c:v>2</c:v>
                  </c:pt>
                  <c:pt idx="62">
                    <c:v>3</c:v>
                  </c:pt>
                  <c:pt idx="63">
                    <c:v>4</c:v>
                  </c:pt>
                  <c:pt idx="64">
                    <c:v>5</c:v>
                  </c:pt>
                  <c:pt idx="65">
                    <c:v>6</c:v>
                  </c:pt>
                  <c:pt idx="66">
                    <c:v>7</c:v>
                  </c:pt>
                  <c:pt idx="67">
                    <c:v>8</c:v>
                  </c:pt>
                  <c:pt idx="68">
                    <c:v>9</c:v>
                  </c:pt>
                  <c:pt idx="69">
                    <c:v>10</c:v>
                  </c:pt>
                  <c:pt idx="70">
                    <c:v>11</c:v>
                  </c:pt>
                  <c:pt idx="71">
                    <c:v>12</c:v>
                  </c:pt>
                  <c:pt idx="72">
                    <c:v>1</c:v>
                  </c:pt>
                  <c:pt idx="73">
                    <c:v>2</c:v>
                  </c:pt>
                  <c:pt idx="74">
                    <c:v>3</c:v>
                  </c:pt>
                  <c:pt idx="75">
                    <c:v>4</c:v>
                  </c:pt>
                  <c:pt idx="76">
                    <c:v>5</c:v>
                  </c:pt>
                  <c:pt idx="77">
                    <c:v>6</c:v>
                  </c:pt>
                  <c:pt idx="78">
                    <c:v>7</c:v>
                  </c:pt>
                  <c:pt idx="79">
                    <c:v>8</c:v>
                  </c:pt>
                  <c:pt idx="80">
                    <c:v>9</c:v>
                  </c:pt>
                  <c:pt idx="81">
                    <c:v>10</c:v>
                  </c:pt>
                  <c:pt idx="82">
                    <c:v>11</c:v>
                  </c:pt>
                  <c:pt idx="83">
                    <c:v>12</c:v>
                  </c:pt>
                  <c:pt idx="84">
                    <c:v>1</c:v>
                  </c:pt>
                </c:lvl>
                <c:lvl>
                  <c:pt idx="0">
                    <c:v>2014</c:v>
                  </c:pt>
                  <c:pt idx="12">
                    <c:v>2015</c:v>
                  </c:pt>
                  <c:pt idx="24">
                    <c:v>2016</c:v>
                  </c:pt>
                  <c:pt idx="36">
                    <c:v>2017</c:v>
                  </c:pt>
                  <c:pt idx="48">
                    <c:v>2018</c:v>
                  </c:pt>
                  <c:pt idx="60">
                    <c:v>2019</c:v>
                  </c:pt>
                  <c:pt idx="72">
                    <c:v>2020</c:v>
                  </c:pt>
                  <c:pt idx="84">
                    <c:v>2021</c:v>
                  </c:pt>
                </c:lvl>
              </c:multiLvlStrCache>
            </c:multiLvlStrRef>
          </c:cat>
          <c:val>
            <c:numRef>
              <c:f>Volume!$B$4:$B$105</c:f>
              <c:numCache>
                <c:formatCode>#,##0\ _€</c:formatCode>
                <c:ptCount val="85"/>
                <c:pt idx="0">
                  <c:v>987526</c:v>
                </c:pt>
                <c:pt idx="1">
                  <c:v>1024264</c:v>
                </c:pt>
                <c:pt idx="2">
                  <c:v>1039506</c:v>
                </c:pt>
                <c:pt idx="3">
                  <c:v>1108091</c:v>
                </c:pt>
                <c:pt idx="4">
                  <c:v>1153235</c:v>
                </c:pt>
                <c:pt idx="5">
                  <c:v>1174515</c:v>
                </c:pt>
                <c:pt idx="6">
                  <c:v>1242882</c:v>
                </c:pt>
                <c:pt idx="7">
                  <c:v>1272505</c:v>
                </c:pt>
                <c:pt idx="8">
                  <c:v>1307829</c:v>
                </c:pt>
                <c:pt idx="9">
                  <c:v>1352803</c:v>
                </c:pt>
                <c:pt idx="10">
                  <c:v>1387484</c:v>
                </c:pt>
                <c:pt idx="11">
                  <c:v>1432152</c:v>
                </c:pt>
                <c:pt idx="12">
                  <c:v>1470932</c:v>
                </c:pt>
                <c:pt idx="13">
                  <c:v>1493519</c:v>
                </c:pt>
                <c:pt idx="14">
                  <c:v>1521548</c:v>
                </c:pt>
                <c:pt idx="15">
                  <c:v>1569796</c:v>
                </c:pt>
                <c:pt idx="16">
                  <c:v>1610769</c:v>
                </c:pt>
                <c:pt idx="17">
                  <c:v>1649382</c:v>
                </c:pt>
                <c:pt idx="18">
                  <c:v>1711353</c:v>
                </c:pt>
                <c:pt idx="19">
                  <c:v>1775636</c:v>
                </c:pt>
                <c:pt idx="20">
                  <c:v>1928769</c:v>
                </c:pt>
                <c:pt idx="21">
                  <c:v>1956020</c:v>
                </c:pt>
                <c:pt idx="22">
                  <c:v>2017715</c:v>
                </c:pt>
                <c:pt idx="23">
                  <c:v>2051456</c:v>
                </c:pt>
                <c:pt idx="24">
                  <c:v>2089242</c:v>
                </c:pt>
                <c:pt idx="25">
                  <c:v>2140038</c:v>
                </c:pt>
                <c:pt idx="26">
                  <c:v>2212548</c:v>
                </c:pt>
                <c:pt idx="27">
                  <c:v>2295496</c:v>
                </c:pt>
                <c:pt idx="28">
                  <c:v>2362551</c:v>
                </c:pt>
                <c:pt idx="29">
                  <c:v>2498681</c:v>
                </c:pt>
                <c:pt idx="30">
                  <c:v>2604748</c:v>
                </c:pt>
                <c:pt idx="31">
                  <c:v>2732046</c:v>
                </c:pt>
                <c:pt idx="32">
                  <c:v>2817869</c:v>
                </c:pt>
                <c:pt idx="33">
                  <c:v>3080111</c:v>
                </c:pt>
                <c:pt idx="34">
                  <c:v>3196469</c:v>
                </c:pt>
                <c:pt idx="35">
                  <c:v>3618265</c:v>
                </c:pt>
                <c:pt idx="36">
                  <c:v>3806498</c:v>
                </c:pt>
                <c:pt idx="37">
                  <c:v>4066380</c:v>
                </c:pt>
                <c:pt idx="38">
                  <c:v>4293508</c:v>
                </c:pt>
                <c:pt idx="39">
                  <c:v>4467022</c:v>
                </c:pt>
                <c:pt idx="40">
                  <c:v>4792418</c:v>
                </c:pt>
                <c:pt idx="41">
                  <c:v>5085606</c:v>
                </c:pt>
                <c:pt idx="42">
                  <c:v>5320539</c:v>
                </c:pt>
                <c:pt idx="43">
                  <c:v>5487609</c:v>
                </c:pt>
                <c:pt idx="44">
                  <c:v>5765389</c:v>
                </c:pt>
                <c:pt idx="45">
                  <c:v>5924295</c:v>
                </c:pt>
                <c:pt idx="46">
                  <c:v>6058217</c:v>
                </c:pt>
                <c:pt idx="47">
                  <c:v>6202504</c:v>
                </c:pt>
                <c:pt idx="48">
                  <c:v>6392557</c:v>
                </c:pt>
                <c:pt idx="49">
                  <c:v>6510229</c:v>
                </c:pt>
                <c:pt idx="50">
                  <c:v>6707373</c:v>
                </c:pt>
                <c:pt idx="51">
                  <c:v>6860935</c:v>
                </c:pt>
                <c:pt idx="52">
                  <c:v>6999365</c:v>
                </c:pt>
                <c:pt idx="53">
                  <c:v>7223822</c:v>
                </c:pt>
                <c:pt idx="54">
                  <c:v>7407909</c:v>
                </c:pt>
                <c:pt idx="55">
                  <c:v>7598626</c:v>
                </c:pt>
                <c:pt idx="56">
                  <c:v>7749901</c:v>
                </c:pt>
                <c:pt idx="57">
                  <c:v>7907215</c:v>
                </c:pt>
                <c:pt idx="58">
                  <c:v>8037215</c:v>
                </c:pt>
                <c:pt idx="59">
                  <c:v>8228166</c:v>
                </c:pt>
                <c:pt idx="60">
                  <c:v>8354541</c:v>
                </c:pt>
                <c:pt idx="61">
                  <c:v>8500298</c:v>
                </c:pt>
                <c:pt idx="62">
                  <c:v>8683554</c:v>
                </c:pt>
                <c:pt idx="63">
                  <c:v>8872035</c:v>
                </c:pt>
                <c:pt idx="64">
                  <c:v>8988794</c:v>
                </c:pt>
                <c:pt idx="65">
                  <c:v>9104378</c:v>
                </c:pt>
                <c:pt idx="66">
                  <c:v>4987380</c:v>
                </c:pt>
                <c:pt idx="67">
                  <c:v>5154267</c:v>
                </c:pt>
                <c:pt idx="68">
                  <c:v>5283979</c:v>
                </c:pt>
                <c:pt idx="69">
                  <c:v>5533164</c:v>
                </c:pt>
                <c:pt idx="70">
                  <c:v>5703781</c:v>
                </c:pt>
                <c:pt idx="71">
                  <c:v>5900550</c:v>
                </c:pt>
                <c:pt idx="72">
                  <c:v>6090911</c:v>
                </c:pt>
                <c:pt idx="73">
                  <c:v>6284981</c:v>
                </c:pt>
                <c:pt idx="74">
                  <c:v>6485001</c:v>
                </c:pt>
                <c:pt idx="75">
                  <c:v>6698247</c:v>
                </c:pt>
                <c:pt idx="76">
                  <c:v>6923394</c:v>
                </c:pt>
                <c:pt idx="77">
                  <c:v>7032746</c:v>
                </c:pt>
                <c:pt idx="78">
                  <c:v>7261374</c:v>
                </c:pt>
                <c:pt idx="79">
                  <c:v>7476504</c:v>
                </c:pt>
                <c:pt idx="80">
                  <c:v>7696905</c:v>
                </c:pt>
                <c:pt idx="81">
                  <c:v>7223691</c:v>
                </c:pt>
                <c:pt idx="82">
                  <c:v>7504541</c:v>
                </c:pt>
                <c:pt idx="83">
                  <c:v>7643200</c:v>
                </c:pt>
                <c:pt idx="84">
                  <c:v>7820078</c:v>
                </c:pt>
              </c:numCache>
            </c:numRef>
          </c:val>
          <c:extLst>
            <c:ext xmlns:c16="http://schemas.microsoft.com/office/drawing/2014/chart" uri="{C3380CC4-5D6E-409C-BE32-E72D297353CC}">
              <c16:uniqueId val="{0000004C-055F-437F-87BA-293C7A11B0C7}"/>
            </c:ext>
          </c:extLst>
        </c:ser>
        <c:dLbls>
          <c:showLegendKey val="0"/>
          <c:showVal val="0"/>
          <c:showCatName val="0"/>
          <c:showSerName val="0"/>
          <c:showPercent val="0"/>
          <c:showBubbleSize val="0"/>
        </c:dLbls>
        <c:gapWidth val="219"/>
        <c:overlap val="-27"/>
        <c:axId val="894986896"/>
        <c:axId val="894981320"/>
      </c:barChart>
      <c:catAx>
        <c:axId val="894986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50" b="0" i="0" u="none" strike="noStrike" kern="1200" baseline="0">
                <a:solidFill>
                  <a:schemeClr val="bg1"/>
                </a:solidFill>
                <a:latin typeface="+mn-lt"/>
                <a:ea typeface="+mn-ea"/>
                <a:cs typeface="+mn-cs"/>
              </a:defRPr>
            </a:pPr>
            <a:endParaRPr lang="en-US"/>
          </a:p>
        </c:txPr>
        <c:crossAx val="894981320"/>
        <c:crosses val="autoZero"/>
        <c:auto val="1"/>
        <c:lblAlgn val="ctr"/>
        <c:lblOffset val="100"/>
        <c:noMultiLvlLbl val="0"/>
      </c:catAx>
      <c:valAx>
        <c:axId val="894981320"/>
        <c:scaling>
          <c:orientation val="minMax"/>
        </c:scaling>
        <c:delete val="0"/>
        <c:axPos val="l"/>
        <c:majorGridlines>
          <c:spPr>
            <a:ln w="9525" cap="flat" cmpd="sng" algn="ctr">
              <a:solidFill>
                <a:schemeClr val="bg1">
                  <a:lumMod val="75000"/>
                </a:schemeClr>
              </a:solidFill>
              <a:round/>
            </a:ln>
            <a:effectLst/>
          </c:spPr>
        </c:majorGridlines>
        <c:numFmt formatCode="#,##0\ 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94986896"/>
        <c:crosses val="autoZero"/>
        <c:crossBetween val="between"/>
        <c:dispUnits>
          <c:builtInUnit val="millions"/>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4EAB1C-F8E0-47E0-885E-011E055EE84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454D50CF-2E9C-4382-9EC9-B2C8519CFC64}">
      <dgm:prSet phldrT="[Text]"/>
      <dgm:spPr>
        <a:solidFill>
          <a:srgbClr val="0070C0"/>
        </a:solidFill>
      </dgm:spPr>
      <dgm:t>
        <a:bodyPr/>
        <a:lstStyle/>
        <a:p>
          <a:r>
            <a:rPr lang="en-US"/>
            <a:t>Delta Build.1</a:t>
          </a:r>
        </a:p>
      </dgm:t>
    </dgm:pt>
    <dgm:pt modelId="{0D5F52EA-600B-4F44-B169-4327C2AEB7B7}" type="parTrans" cxnId="{AE28627E-3EBA-46F9-AC81-FCB88D0FC029}">
      <dgm:prSet/>
      <dgm:spPr/>
      <dgm:t>
        <a:bodyPr/>
        <a:lstStyle/>
        <a:p>
          <a:endParaRPr lang="en-US"/>
        </a:p>
      </dgm:t>
    </dgm:pt>
    <dgm:pt modelId="{7EBDBA2E-47DB-4E97-9BD4-CD6C94FEB10A}" type="sibTrans" cxnId="{AE28627E-3EBA-46F9-AC81-FCB88D0FC029}">
      <dgm:prSet/>
      <dgm:spPr>
        <a:ln>
          <a:solidFill>
            <a:schemeClr val="tx1">
              <a:lumMod val="50000"/>
              <a:lumOff val="50000"/>
            </a:schemeClr>
          </a:solidFill>
        </a:ln>
      </dgm:spPr>
      <dgm:t>
        <a:bodyPr/>
        <a:lstStyle/>
        <a:p>
          <a:endParaRPr lang="en-US"/>
        </a:p>
      </dgm:t>
    </dgm:pt>
    <dgm:pt modelId="{9D6F7FC5-2777-4218-97EF-0C0F3A11D3C6}">
      <dgm:prSet phldrT="[Text]"/>
      <dgm:spPr>
        <a:solidFill>
          <a:srgbClr val="0070C0"/>
        </a:solidFill>
      </dgm:spPr>
      <dgm:t>
        <a:bodyPr/>
        <a:lstStyle/>
        <a:p>
          <a:r>
            <a:rPr lang="en-US"/>
            <a:t>Delta Build 2</a:t>
          </a:r>
        </a:p>
      </dgm:t>
    </dgm:pt>
    <dgm:pt modelId="{5B9FD0BF-04FB-4AF3-8B1F-5F6F7645418E}" type="parTrans" cxnId="{B21B0D2D-AD4D-4A79-850A-B7E68CD3AD08}">
      <dgm:prSet/>
      <dgm:spPr/>
      <dgm:t>
        <a:bodyPr/>
        <a:lstStyle/>
        <a:p>
          <a:endParaRPr lang="en-US"/>
        </a:p>
      </dgm:t>
    </dgm:pt>
    <dgm:pt modelId="{0D234824-1D9D-4963-8DC0-78B5FF5CB980}" type="sibTrans" cxnId="{B21B0D2D-AD4D-4A79-850A-B7E68CD3AD08}">
      <dgm:prSet/>
      <dgm:spPr>
        <a:ln>
          <a:solidFill>
            <a:schemeClr val="tx1">
              <a:lumMod val="50000"/>
              <a:lumOff val="50000"/>
            </a:schemeClr>
          </a:solidFill>
        </a:ln>
      </dgm:spPr>
      <dgm:t>
        <a:bodyPr/>
        <a:lstStyle/>
        <a:p>
          <a:endParaRPr lang="en-US"/>
        </a:p>
      </dgm:t>
    </dgm:pt>
    <dgm:pt modelId="{D07B0074-1C6F-4465-852E-41472ABF5150}">
      <dgm:prSet phldrT="[Text]"/>
      <dgm:spPr>
        <a:solidFill>
          <a:srgbClr val="0070C0"/>
        </a:solidFill>
      </dgm:spPr>
      <dgm:t>
        <a:bodyPr/>
        <a:lstStyle/>
        <a:p>
          <a:r>
            <a:rPr lang="en-US"/>
            <a:t>Delta Build 3</a:t>
          </a:r>
        </a:p>
      </dgm:t>
    </dgm:pt>
    <dgm:pt modelId="{827D56E0-9029-4303-B034-A088C4DC9214}" type="parTrans" cxnId="{BA0CD2AC-007C-48E5-AE43-9665A20400F3}">
      <dgm:prSet/>
      <dgm:spPr/>
      <dgm:t>
        <a:bodyPr/>
        <a:lstStyle/>
        <a:p>
          <a:endParaRPr lang="en-US"/>
        </a:p>
      </dgm:t>
    </dgm:pt>
    <dgm:pt modelId="{23381955-3412-465B-BF3E-0DE96653FD43}" type="sibTrans" cxnId="{BA0CD2AC-007C-48E5-AE43-9665A20400F3}">
      <dgm:prSet/>
      <dgm:spPr>
        <a:ln>
          <a:solidFill>
            <a:schemeClr val="tx1">
              <a:lumMod val="50000"/>
              <a:lumOff val="50000"/>
            </a:schemeClr>
          </a:solidFill>
        </a:ln>
      </dgm:spPr>
      <dgm:t>
        <a:bodyPr/>
        <a:lstStyle/>
        <a:p>
          <a:endParaRPr lang="en-US"/>
        </a:p>
      </dgm:t>
    </dgm:pt>
    <dgm:pt modelId="{627A8AD9-AF63-4BE4-A971-FEE698F6157D}">
      <dgm:prSet phldrT="[Text]"/>
      <dgm:spPr>
        <a:solidFill>
          <a:srgbClr val="0070C0"/>
        </a:solidFill>
      </dgm:spPr>
      <dgm:t>
        <a:bodyPr/>
        <a:lstStyle/>
        <a:p>
          <a:r>
            <a:rPr lang="en-US"/>
            <a:t>…</a:t>
          </a:r>
        </a:p>
      </dgm:t>
    </dgm:pt>
    <dgm:pt modelId="{CFC20EBF-8174-4212-BFD3-6A1620137EBD}" type="parTrans" cxnId="{050F572E-1F02-4BBB-BA2A-EE5926C71E32}">
      <dgm:prSet/>
      <dgm:spPr/>
      <dgm:t>
        <a:bodyPr/>
        <a:lstStyle/>
        <a:p>
          <a:endParaRPr lang="en-US"/>
        </a:p>
      </dgm:t>
    </dgm:pt>
    <dgm:pt modelId="{DE7CC56A-9C42-4BC4-8A81-06B07F0F5457}" type="sibTrans" cxnId="{050F572E-1F02-4BBB-BA2A-EE5926C71E32}">
      <dgm:prSet/>
      <dgm:spPr>
        <a:ln>
          <a:solidFill>
            <a:schemeClr val="tx1">
              <a:lumMod val="50000"/>
              <a:lumOff val="50000"/>
            </a:schemeClr>
          </a:solidFill>
        </a:ln>
      </dgm:spPr>
      <dgm:t>
        <a:bodyPr/>
        <a:lstStyle/>
        <a:p>
          <a:endParaRPr lang="en-US"/>
        </a:p>
      </dgm:t>
    </dgm:pt>
    <dgm:pt modelId="{B5408E5B-AB7F-4A55-A0AF-3D071450A1A2}">
      <dgm:prSet phldrT="[Text]"/>
      <dgm:spPr>
        <a:solidFill>
          <a:srgbClr val="0070C0"/>
        </a:solidFill>
      </dgm:spPr>
      <dgm:t>
        <a:bodyPr/>
        <a:lstStyle/>
        <a:p>
          <a:r>
            <a:rPr lang="en-US"/>
            <a:t>Delta Build n</a:t>
          </a:r>
        </a:p>
      </dgm:t>
    </dgm:pt>
    <dgm:pt modelId="{57B451B5-9E4C-4BA1-BB79-5380E4F10A1B}" type="sibTrans" cxnId="{8E5F4E52-5C01-43F3-BD11-8518230106E1}">
      <dgm:prSet/>
      <dgm:spPr>
        <a:ln>
          <a:solidFill>
            <a:schemeClr val="tx1">
              <a:lumMod val="50000"/>
              <a:lumOff val="50000"/>
            </a:schemeClr>
          </a:solidFill>
        </a:ln>
      </dgm:spPr>
      <dgm:t>
        <a:bodyPr/>
        <a:lstStyle/>
        <a:p>
          <a:endParaRPr lang="en-US"/>
        </a:p>
      </dgm:t>
    </dgm:pt>
    <dgm:pt modelId="{52FEDAE6-C720-4025-8BE6-F202B6C8B31B}" type="parTrans" cxnId="{8E5F4E52-5C01-43F3-BD11-8518230106E1}">
      <dgm:prSet/>
      <dgm:spPr/>
      <dgm:t>
        <a:bodyPr/>
        <a:lstStyle/>
        <a:p>
          <a:endParaRPr lang="en-US"/>
        </a:p>
      </dgm:t>
    </dgm:pt>
    <dgm:pt modelId="{3FA42D77-5168-4650-9A90-E694FA52120F}" type="pres">
      <dgm:prSet presAssocID="{D94EAB1C-F8E0-47E0-885E-011E055EE84D}" presName="cycle" presStyleCnt="0">
        <dgm:presLayoutVars>
          <dgm:dir/>
          <dgm:resizeHandles val="exact"/>
        </dgm:presLayoutVars>
      </dgm:prSet>
      <dgm:spPr/>
    </dgm:pt>
    <dgm:pt modelId="{7FA53DAF-D437-405D-8850-726E9CC3C843}" type="pres">
      <dgm:prSet presAssocID="{454D50CF-2E9C-4382-9EC9-B2C8519CFC64}" presName="node" presStyleLbl="node1" presStyleIdx="0" presStyleCnt="5">
        <dgm:presLayoutVars>
          <dgm:bulletEnabled val="1"/>
        </dgm:presLayoutVars>
      </dgm:prSet>
      <dgm:spPr/>
    </dgm:pt>
    <dgm:pt modelId="{8442CD31-CF8E-4C99-95C2-CAAAA3D28085}" type="pres">
      <dgm:prSet presAssocID="{454D50CF-2E9C-4382-9EC9-B2C8519CFC64}" presName="spNode" presStyleCnt="0"/>
      <dgm:spPr/>
    </dgm:pt>
    <dgm:pt modelId="{15CC753B-5984-4E3B-9A5B-8D0C824316EF}" type="pres">
      <dgm:prSet presAssocID="{7EBDBA2E-47DB-4E97-9BD4-CD6C94FEB10A}" presName="sibTrans" presStyleLbl="sibTrans1D1" presStyleIdx="0" presStyleCnt="5"/>
      <dgm:spPr/>
    </dgm:pt>
    <dgm:pt modelId="{D786CBC0-A34A-4D42-9C0E-201B935CB454}" type="pres">
      <dgm:prSet presAssocID="{9D6F7FC5-2777-4218-97EF-0C0F3A11D3C6}" presName="node" presStyleLbl="node1" presStyleIdx="1" presStyleCnt="5">
        <dgm:presLayoutVars>
          <dgm:bulletEnabled val="1"/>
        </dgm:presLayoutVars>
      </dgm:prSet>
      <dgm:spPr/>
    </dgm:pt>
    <dgm:pt modelId="{13C1533B-1BB9-4022-83FF-0A84907EC279}" type="pres">
      <dgm:prSet presAssocID="{9D6F7FC5-2777-4218-97EF-0C0F3A11D3C6}" presName="spNode" presStyleCnt="0"/>
      <dgm:spPr/>
    </dgm:pt>
    <dgm:pt modelId="{3E348139-3503-4FC3-8EE0-A1180A74F473}" type="pres">
      <dgm:prSet presAssocID="{0D234824-1D9D-4963-8DC0-78B5FF5CB980}" presName="sibTrans" presStyleLbl="sibTrans1D1" presStyleIdx="1" presStyleCnt="5"/>
      <dgm:spPr/>
    </dgm:pt>
    <dgm:pt modelId="{D8743FC2-C023-46D5-BCBB-1AF17F6E6B14}" type="pres">
      <dgm:prSet presAssocID="{D07B0074-1C6F-4465-852E-41472ABF5150}" presName="node" presStyleLbl="node1" presStyleIdx="2" presStyleCnt="5">
        <dgm:presLayoutVars>
          <dgm:bulletEnabled val="1"/>
        </dgm:presLayoutVars>
      </dgm:prSet>
      <dgm:spPr/>
    </dgm:pt>
    <dgm:pt modelId="{2FB86249-C443-4E63-8200-A0F75DA59C6E}" type="pres">
      <dgm:prSet presAssocID="{D07B0074-1C6F-4465-852E-41472ABF5150}" presName="spNode" presStyleCnt="0"/>
      <dgm:spPr/>
    </dgm:pt>
    <dgm:pt modelId="{B8E7D8A1-CFEB-4594-8E0C-98ED3BD57D50}" type="pres">
      <dgm:prSet presAssocID="{23381955-3412-465B-BF3E-0DE96653FD43}" presName="sibTrans" presStyleLbl="sibTrans1D1" presStyleIdx="2" presStyleCnt="5"/>
      <dgm:spPr/>
    </dgm:pt>
    <dgm:pt modelId="{47A94965-8BF6-48B6-B650-2EC555E69B9F}" type="pres">
      <dgm:prSet presAssocID="{627A8AD9-AF63-4BE4-A971-FEE698F6157D}" presName="node" presStyleLbl="node1" presStyleIdx="3" presStyleCnt="5">
        <dgm:presLayoutVars>
          <dgm:bulletEnabled val="1"/>
        </dgm:presLayoutVars>
      </dgm:prSet>
      <dgm:spPr/>
    </dgm:pt>
    <dgm:pt modelId="{6B8C3981-57DF-4CB2-B48E-ABF7A4983EB5}" type="pres">
      <dgm:prSet presAssocID="{627A8AD9-AF63-4BE4-A971-FEE698F6157D}" presName="spNode" presStyleCnt="0"/>
      <dgm:spPr/>
    </dgm:pt>
    <dgm:pt modelId="{900D6F92-B892-47CB-86BD-169BD25DBEDB}" type="pres">
      <dgm:prSet presAssocID="{DE7CC56A-9C42-4BC4-8A81-06B07F0F5457}" presName="sibTrans" presStyleLbl="sibTrans1D1" presStyleIdx="3" presStyleCnt="5"/>
      <dgm:spPr/>
    </dgm:pt>
    <dgm:pt modelId="{0F151CC2-4287-4DCD-AFA9-893F4D8D1D80}" type="pres">
      <dgm:prSet presAssocID="{B5408E5B-AB7F-4A55-A0AF-3D071450A1A2}" presName="node" presStyleLbl="node1" presStyleIdx="4" presStyleCnt="5">
        <dgm:presLayoutVars>
          <dgm:bulletEnabled val="1"/>
        </dgm:presLayoutVars>
      </dgm:prSet>
      <dgm:spPr/>
    </dgm:pt>
    <dgm:pt modelId="{BBC62DCC-8B39-4742-8EE8-FA506599CE10}" type="pres">
      <dgm:prSet presAssocID="{B5408E5B-AB7F-4A55-A0AF-3D071450A1A2}" presName="spNode" presStyleCnt="0"/>
      <dgm:spPr/>
    </dgm:pt>
    <dgm:pt modelId="{AFC3CF7E-8CD8-4AE9-8100-8B32A3A6E564}" type="pres">
      <dgm:prSet presAssocID="{57B451B5-9E4C-4BA1-BB79-5380E4F10A1B}" presName="sibTrans" presStyleLbl="sibTrans1D1" presStyleIdx="4" presStyleCnt="5"/>
      <dgm:spPr/>
    </dgm:pt>
  </dgm:ptLst>
  <dgm:cxnLst>
    <dgm:cxn modelId="{0C62B51F-C108-4CA2-8CEF-05B933B1976C}" type="presOf" srcId="{57B451B5-9E4C-4BA1-BB79-5380E4F10A1B}" destId="{AFC3CF7E-8CD8-4AE9-8100-8B32A3A6E564}" srcOrd="0" destOrd="0" presId="urn:microsoft.com/office/officeart/2005/8/layout/cycle5"/>
    <dgm:cxn modelId="{B21B0D2D-AD4D-4A79-850A-B7E68CD3AD08}" srcId="{D94EAB1C-F8E0-47E0-885E-011E055EE84D}" destId="{9D6F7FC5-2777-4218-97EF-0C0F3A11D3C6}" srcOrd="1" destOrd="0" parTransId="{5B9FD0BF-04FB-4AF3-8B1F-5F6F7645418E}" sibTransId="{0D234824-1D9D-4963-8DC0-78B5FF5CB980}"/>
    <dgm:cxn modelId="{050F572E-1F02-4BBB-BA2A-EE5926C71E32}" srcId="{D94EAB1C-F8E0-47E0-885E-011E055EE84D}" destId="{627A8AD9-AF63-4BE4-A971-FEE698F6157D}" srcOrd="3" destOrd="0" parTransId="{CFC20EBF-8174-4212-BFD3-6A1620137EBD}" sibTransId="{DE7CC56A-9C42-4BC4-8A81-06B07F0F5457}"/>
    <dgm:cxn modelId="{569BB135-0F31-46BC-86C1-D4F7C69058A6}" type="presOf" srcId="{B5408E5B-AB7F-4A55-A0AF-3D071450A1A2}" destId="{0F151CC2-4287-4DCD-AFA9-893F4D8D1D80}" srcOrd="0" destOrd="0" presId="urn:microsoft.com/office/officeart/2005/8/layout/cycle5"/>
    <dgm:cxn modelId="{6D894342-65A9-4ECD-BF0B-A23094F3A526}" type="presOf" srcId="{9D6F7FC5-2777-4218-97EF-0C0F3A11D3C6}" destId="{D786CBC0-A34A-4D42-9C0E-201B935CB454}" srcOrd="0" destOrd="0" presId="urn:microsoft.com/office/officeart/2005/8/layout/cycle5"/>
    <dgm:cxn modelId="{8E5F4E52-5C01-43F3-BD11-8518230106E1}" srcId="{D94EAB1C-F8E0-47E0-885E-011E055EE84D}" destId="{B5408E5B-AB7F-4A55-A0AF-3D071450A1A2}" srcOrd="4" destOrd="0" parTransId="{52FEDAE6-C720-4025-8BE6-F202B6C8B31B}" sibTransId="{57B451B5-9E4C-4BA1-BB79-5380E4F10A1B}"/>
    <dgm:cxn modelId="{E5C4D262-0F91-4EBF-9B1D-7E6A905ADC3E}" type="presOf" srcId="{627A8AD9-AF63-4BE4-A971-FEE698F6157D}" destId="{47A94965-8BF6-48B6-B650-2EC555E69B9F}" srcOrd="0" destOrd="0" presId="urn:microsoft.com/office/officeart/2005/8/layout/cycle5"/>
    <dgm:cxn modelId="{1633AF71-3B21-41DA-83CB-7E6B715B1F7D}" type="presOf" srcId="{DE7CC56A-9C42-4BC4-8A81-06B07F0F5457}" destId="{900D6F92-B892-47CB-86BD-169BD25DBEDB}" srcOrd="0" destOrd="0" presId="urn:microsoft.com/office/officeart/2005/8/layout/cycle5"/>
    <dgm:cxn modelId="{AE28627E-3EBA-46F9-AC81-FCB88D0FC029}" srcId="{D94EAB1C-F8E0-47E0-885E-011E055EE84D}" destId="{454D50CF-2E9C-4382-9EC9-B2C8519CFC64}" srcOrd="0" destOrd="0" parTransId="{0D5F52EA-600B-4F44-B169-4327C2AEB7B7}" sibTransId="{7EBDBA2E-47DB-4E97-9BD4-CD6C94FEB10A}"/>
    <dgm:cxn modelId="{0DC3FC85-F8E8-402C-92CB-2927E032397B}" type="presOf" srcId="{7EBDBA2E-47DB-4E97-9BD4-CD6C94FEB10A}" destId="{15CC753B-5984-4E3B-9A5B-8D0C824316EF}" srcOrd="0" destOrd="0" presId="urn:microsoft.com/office/officeart/2005/8/layout/cycle5"/>
    <dgm:cxn modelId="{BA0CD2AC-007C-48E5-AE43-9665A20400F3}" srcId="{D94EAB1C-F8E0-47E0-885E-011E055EE84D}" destId="{D07B0074-1C6F-4465-852E-41472ABF5150}" srcOrd="2" destOrd="0" parTransId="{827D56E0-9029-4303-B034-A088C4DC9214}" sibTransId="{23381955-3412-465B-BF3E-0DE96653FD43}"/>
    <dgm:cxn modelId="{E4390ABF-412A-458D-8B7D-BCCE52F2019E}" type="presOf" srcId="{0D234824-1D9D-4963-8DC0-78B5FF5CB980}" destId="{3E348139-3503-4FC3-8EE0-A1180A74F473}" srcOrd="0" destOrd="0" presId="urn:microsoft.com/office/officeart/2005/8/layout/cycle5"/>
    <dgm:cxn modelId="{C0C979CF-4660-4433-9BAD-7B70576A7DEF}" type="presOf" srcId="{D07B0074-1C6F-4465-852E-41472ABF5150}" destId="{D8743FC2-C023-46D5-BCBB-1AF17F6E6B14}" srcOrd="0" destOrd="0" presId="urn:microsoft.com/office/officeart/2005/8/layout/cycle5"/>
    <dgm:cxn modelId="{54E2D8D5-EAD8-4F7E-AF9A-29064FB94DA5}" type="presOf" srcId="{D94EAB1C-F8E0-47E0-885E-011E055EE84D}" destId="{3FA42D77-5168-4650-9A90-E694FA52120F}" srcOrd="0" destOrd="0" presId="urn:microsoft.com/office/officeart/2005/8/layout/cycle5"/>
    <dgm:cxn modelId="{0102E8D9-6685-4055-9AC7-F44D1170EE67}" type="presOf" srcId="{454D50CF-2E9C-4382-9EC9-B2C8519CFC64}" destId="{7FA53DAF-D437-405D-8850-726E9CC3C843}" srcOrd="0" destOrd="0" presId="urn:microsoft.com/office/officeart/2005/8/layout/cycle5"/>
    <dgm:cxn modelId="{A00427DC-7075-4656-B574-EDCE3B0571F3}" type="presOf" srcId="{23381955-3412-465B-BF3E-0DE96653FD43}" destId="{B8E7D8A1-CFEB-4594-8E0C-98ED3BD57D50}" srcOrd="0" destOrd="0" presId="urn:microsoft.com/office/officeart/2005/8/layout/cycle5"/>
    <dgm:cxn modelId="{5E7F98E8-517E-43C9-A41F-60A33C4C2B87}" type="presParOf" srcId="{3FA42D77-5168-4650-9A90-E694FA52120F}" destId="{7FA53DAF-D437-405D-8850-726E9CC3C843}" srcOrd="0" destOrd="0" presId="urn:microsoft.com/office/officeart/2005/8/layout/cycle5"/>
    <dgm:cxn modelId="{38E109A2-B42E-4B02-89B8-FFE09A9F5A41}" type="presParOf" srcId="{3FA42D77-5168-4650-9A90-E694FA52120F}" destId="{8442CD31-CF8E-4C99-95C2-CAAAA3D28085}" srcOrd="1" destOrd="0" presId="urn:microsoft.com/office/officeart/2005/8/layout/cycle5"/>
    <dgm:cxn modelId="{BFFB5E1C-D633-4D30-A97B-ED032E68925B}" type="presParOf" srcId="{3FA42D77-5168-4650-9A90-E694FA52120F}" destId="{15CC753B-5984-4E3B-9A5B-8D0C824316EF}" srcOrd="2" destOrd="0" presId="urn:microsoft.com/office/officeart/2005/8/layout/cycle5"/>
    <dgm:cxn modelId="{BEDC2696-8B79-40ED-9096-4814772EBCB4}" type="presParOf" srcId="{3FA42D77-5168-4650-9A90-E694FA52120F}" destId="{D786CBC0-A34A-4D42-9C0E-201B935CB454}" srcOrd="3" destOrd="0" presId="urn:microsoft.com/office/officeart/2005/8/layout/cycle5"/>
    <dgm:cxn modelId="{C15A9A7F-84CA-406E-AE7A-46C00458A5E6}" type="presParOf" srcId="{3FA42D77-5168-4650-9A90-E694FA52120F}" destId="{13C1533B-1BB9-4022-83FF-0A84907EC279}" srcOrd="4" destOrd="0" presId="urn:microsoft.com/office/officeart/2005/8/layout/cycle5"/>
    <dgm:cxn modelId="{B87C865F-8487-4E23-A8B4-D2471E0E5AC3}" type="presParOf" srcId="{3FA42D77-5168-4650-9A90-E694FA52120F}" destId="{3E348139-3503-4FC3-8EE0-A1180A74F473}" srcOrd="5" destOrd="0" presId="urn:microsoft.com/office/officeart/2005/8/layout/cycle5"/>
    <dgm:cxn modelId="{5A5D14E9-0F72-4BD4-90E1-15B8236F7690}" type="presParOf" srcId="{3FA42D77-5168-4650-9A90-E694FA52120F}" destId="{D8743FC2-C023-46D5-BCBB-1AF17F6E6B14}" srcOrd="6" destOrd="0" presId="urn:microsoft.com/office/officeart/2005/8/layout/cycle5"/>
    <dgm:cxn modelId="{56C61D92-8A67-4500-9E8B-74376ED0619F}" type="presParOf" srcId="{3FA42D77-5168-4650-9A90-E694FA52120F}" destId="{2FB86249-C443-4E63-8200-A0F75DA59C6E}" srcOrd="7" destOrd="0" presId="urn:microsoft.com/office/officeart/2005/8/layout/cycle5"/>
    <dgm:cxn modelId="{A08E1099-C211-4A5B-B0A2-50E99C5B21D0}" type="presParOf" srcId="{3FA42D77-5168-4650-9A90-E694FA52120F}" destId="{B8E7D8A1-CFEB-4594-8E0C-98ED3BD57D50}" srcOrd="8" destOrd="0" presId="urn:microsoft.com/office/officeart/2005/8/layout/cycle5"/>
    <dgm:cxn modelId="{18E03343-C70A-4527-9B4D-48B1FDEE2D5E}" type="presParOf" srcId="{3FA42D77-5168-4650-9A90-E694FA52120F}" destId="{47A94965-8BF6-48B6-B650-2EC555E69B9F}" srcOrd="9" destOrd="0" presId="urn:microsoft.com/office/officeart/2005/8/layout/cycle5"/>
    <dgm:cxn modelId="{D95EE310-B819-4EFD-B12A-41BDA87EF98C}" type="presParOf" srcId="{3FA42D77-5168-4650-9A90-E694FA52120F}" destId="{6B8C3981-57DF-4CB2-B48E-ABF7A4983EB5}" srcOrd="10" destOrd="0" presId="urn:microsoft.com/office/officeart/2005/8/layout/cycle5"/>
    <dgm:cxn modelId="{F3D25D59-26B5-4F7F-8B78-FB77AA2F2EDE}" type="presParOf" srcId="{3FA42D77-5168-4650-9A90-E694FA52120F}" destId="{900D6F92-B892-47CB-86BD-169BD25DBEDB}" srcOrd="11" destOrd="0" presId="urn:microsoft.com/office/officeart/2005/8/layout/cycle5"/>
    <dgm:cxn modelId="{5BEB56D6-3199-46E0-B1D5-EEA2B410FF9A}" type="presParOf" srcId="{3FA42D77-5168-4650-9A90-E694FA52120F}" destId="{0F151CC2-4287-4DCD-AFA9-893F4D8D1D80}" srcOrd="12" destOrd="0" presId="urn:microsoft.com/office/officeart/2005/8/layout/cycle5"/>
    <dgm:cxn modelId="{E3967129-F0C4-466B-A38E-6865E74C1323}" type="presParOf" srcId="{3FA42D77-5168-4650-9A90-E694FA52120F}" destId="{BBC62DCC-8B39-4742-8EE8-FA506599CE10}" srcOrd="13" destOrd="0" presId="urn:microsoft.com/office/officeart/2005/8/layout/cycle5"/>
    <dgm:cxn modelId="{D76C3D47-99F7-4F0A-81CC-0A8E8FE214DF}" type="presParOf" srcId="{3FA42D77-5168-4650-9A90-E694FA52120F}" destId="{AFC3CF7E-8CD8-4AE9-8100-8B32A3A6E564}" srcOrd="14" destOrd="0" presId="urn:microsoft.com/office/officeart/2005/8/layout/cycle5"/>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4EAB1C-F8E0-47E0-885E-011E055EE84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454D50CF-2E9C-4382-9EC9-B2C8519CFC64}">
      <dgm:prSet phldrT="[Text]"/>
      <dgm:spPr>
        <a:solidFill>
          <a:schemeClr val="accent4"/>
        </a:solidFill>
      </dgm:spPr>
      <dgm:t>
        <a:bodyPr/>
        <a:lstStyle/>
        <a:p>
          <a:r>
            <a:rPr lang="en-US"/>
            <a:t>Delta Build 1</a:t>
          </a:r>
        </a:p>
      </dgm:t>
    </dgm:pt>
    <dgm:pt modelId="{0D5F52EA-600B-4F44-B169-4327C2AEB7B7}" type="parTrans" cxnId="{AE28627E-3EBA-46F9-AC81-FCB88D0FC029}">
      <dgm:prSet/>
      <dgm:spPr/>
      <dgm:t>
        <a:bodyPr/>
        <a:lstStyle/>
        <a:p>
          <a:endParaRPr lang="en-US"/>
        </a:p>
      </dgm:t>
    </dgm:pt>
    <dgm:pt modelId="{7EBDBA2E-47DB-4E97-9BD4-CD6C94FEB10A}" type="sibTrans" cxnId="{AE28627E-3EBA-46F9-AC81-FCB88D0FC029}">
      <dgm:prSet/>
      <dgm:spPr>
        <a:ln>
          <a:solidFill>
            <a:schemeClr val="tx1">
              <a:lumMod val="50000"/>
              <a:lumOff val="50000"/>
            </a:schemeClr>
          </a:solidFill>
        </a:ln>
      </dgm:spPr>
      <dgm:t>
        <a:bodyPr/>
        <a:lstStyle/>
        <a:p>
          <a:endParaRPr lang="en-US"/>
        </a:p>
      </dgm:t>
    </dgm:pt>
    <dgm:pt modelId="{9D6F7FC5-2777-4218-97EF-0C0F3A11D3C6}">
      <dgm:prSet phldrT="[Text]"/>
      <dgm:spPr>
        <a:solidFill>
          <a:schemeClr val="accent1"/>
        </a:solidFill>
      </dgm:spPr>
      <dgm:t>
        <a:bodyPr/>
        <a:lstStyle/>
        <a:p>
          <a:r>
            <a:rPr lang="en-US"/>
            <a:t>Delta Build 2</a:t>
          </a:r>
        </a:p>
      </dgm:t>
    </dgm:pt>
    <dgm:pt modelId="{5B9FD0BF-04FB-4AF3-8B1F-5F6F7645418E}" type="parTrans" cxnId="{B21B0D2D-AD4D-4A79-850A-B7E68CD3AD08}">
      <dgm:prSet/>
      <dgm:spPr/>
      <dgm:t>
        <a:bodyPr/>
        <a:lstStyle/>
        <a:p>
          <a:endParaRPr lang="en-US"/>
        </a:p>
      </dgm:t>
    </dgm:pt>
    <dgm:pt modelId="{0D234824-1D9D-4963-8DC0-78B5FF5CB980}" type="sibTrans" cxnId="{B21B0D2D-AD4D-4A79-850A-B7E68CD3AD08}">
      <dgm:prSet/>
      <dgm:spPr>
        <a:ln>
          <a:solidFill>
            <a:schemeClr val="tx1">
              <a:lumMod val="50000"/>
              <a:lumOff val="50000"/>
            </a:schemeClr>
          </a:solidFill>
        </a:ln>
      </dgm:spPr>
      <dgm:t>
        <a:bodyPr/>
        <a:lstStyle/>
        <a:p>
          <a:endParaRPr lang="en-US"/>
        </a:p>
      </dgm:t>
    </dgm:pt>
    <dgm:pt modelId="{D07B0074-1C6F-4465-852E-41472ABF5150}">
      <dgm:prSet phldrT="[Text]"/>
      <dgm:spPr>
        <a:solidFill>
          <a:schemeClr val="tx2"/>
        </a:solidFill>
      </dgm:spPr>
      <dgm:t>
        <a:bodyPr/>
        <a:lstStyle/>
        <a:p>
          <a:r>
            <a:rPr lang="en-US"/>
            <a:t>Delta Build 3</a:t>
          </a:r>
        </a:p>
      </dgm:t>
    </dgm:pt>
    <dgm:pt modelId="{827D56E0-9029-4303-B034-A088C4DC9214}" type="parTrans" cxnId="{BA0CD2AC-007C-48E5-AE43-9665A20400F3}">
      <dgm:prSet/>
      <dgm:spPr/>
      <dgm:t>
        <a:bodyPr/>
        <a:lstStyle/>
        <a:p>
          <a:endParaRPr lang="en-US"/>
        </a:p>
      </dgm:t>
    </dgm:pt>
    <dgm:pt modelId="{23381955-3412-465B-BF3E-0DE96653FD43}" type="sibTrans" cxnId="{BA0CD2AC-007C-48E5-AE43-9665A20400F3}">
      <dgm:prSet/>
      <dgm:spPr>
        <a:ln>
          <a:solidFill>
            <a:schemeClr val="tx1">
              <a:lumMod val="50000"/>
              <a:lumOff val="50000"/>
            </a:schemeClr>
          </a:solidFill>
        </a:ln>
      </dgm:spPr>
      <dgm:t>
        <a:bodyPr/>
        <a:lstStyle/>
        <a:p>
          <a:endParaRPr lang="en-US"/>
        </a:p>
      </dgm:t>
    </dgm:pt>
    <dgm:pt modelId="{627A8AD9-AF63-4BE4-A971-FEE698F6157D}">
      <dgm:prSet phldrT="[Text]"/>
      <dgm:spPr>
        <a:solidFill>
          <a:schemeClr val="tx2"/>
        </a:solidFill>
      </dgm:spPr>
      <dgm:t>
        <a:bodyPr/>
        <a:lstStyle/>
        <a:p>
          <a:r>
            <a:rPr lang="en-US"/>
            <a:t>…</a:t>
          </a:r>
        </a:p>
      </dgm:t>
    </dgm:pt>
    <dgm:pt modelId="{CFC20EBF-8174-4212-BFD3-6A1620137EBD}" type="parTrans" cxnId="{050F572E-1F02-4BBB-BA2A-EE5926C71E32}">
      <dgm:prSet/>
      <dgm:spPr/>
      <dgm:t>
        <a:bodyPr/>
        <a:lstStyle/>
        <a:p>
          <a:endParaRPr lang="en-US"/>
        </a:p>
      </dgm:t>
    </dgm:pt>
    <dgm:pt modelId="{DE7CC56A-9C42-4BC4-8A81-06B07F0F5457}" type="sibTrans" cxnId="{050F572E-1F02-4BBB-BA2A-EE5926C71E32}">
      <dgm:prSet/>
      <dgm:spPr>
        <a:ln>
          <a:solidFill>
            <a:schemeClr val="tx1">
              <a:lumMod val="50000"/>
              <a:lumOff val="50000"/>
            </a:schemeClr>
          </a:solidFill>
        </a:ln>
      </dgm:spPr>
      <dgm:t>
        <a:bodyPr/>
        <a:lstStyle/>
        <a:p>
          <a:endParaRPr lang="en-US"/>
        </a:p>
      </dgm:t>
    </dgm:pt>
    <dgm:pt modelId="{B5408E5B-AB7F-4A55-A0AF-3D071450A1A2}">
      <dgm:prSet phldrT="[Text]"/>
      <dgm:spPr>
        <a:solidFill>
          <a:schemeClr val="tx2"/>
        </a:solidFill>
      </dgm:spPr>
      <dgm:t>
        <a:bodyPr/>
        <a:lstStyle/>
        <a:p>
          <a:r>
            <a:rPr lang="en-US"/>
            <a:t>Delta Build n</a:t>
          </a:r>
        </a:p>
      </dgm:t>
    </dgm:pt>
    <dgm:pt modelId="{57B451B5-9E4C-4BA1-BB79-5380E4F10A1B}" type="sibTrans" cxnId="{8E5F4E52-5C01-43F3-BD11-8518230106E1}">
      <dgm:prSet/>
      <dgm:spPr>
        <a:ln>
          <a:solidFill>
            <a:schemeClr val="tx1">
              <a:lumMod val="50000"/>
              <a:lumOff val="50000"/>
            </a:schemeClr>
          </a:solidFill>
        </a:ln>
      </dgm:spPr>
      <dgm:t>
        <a:bodyPr/>
        <a:lstStyle/>
        <a:p>
          <a:endParaRPr lang="en-US"/>
        </a:p>
      </dgm:t>
    </dgm:pt>
    <dgm:pt modelId="{52FEDAE6-C720-4025-8BE6-F202B6C8B31B}" type="parTrans" cxnId="{8E5F4E52-5C01-43F3-BD11-8518230106E1}">
      <dgm:prSet/>
      <dgm:spPr/>
      <dgm:t>
        <a:bodyPr/>
        <a:lstStyle/>
        <a:p>
          <a:endParaRPr lang="en-US"/>
        </a:p>
      </dgm:t>
    </dgm:pt>
    <dgm:pt modelId="{3FA42D77-5168-4650-9A90-E694FA52120F}" type="pres">
      <dgm:prSet presAssocID="{D94EAB1C-F8E0-47E0-885E-011E055EE84D}" presName="cycle" presStyleCnt="0">
        <dgm:presLayoutVars>
          <dgm:dir/>
          <dgm:resizeHandles val="exact"/>
        </dgm:presLayoutVars>
      </dgm:prSet>
      <dgm:spPr/>
    </dgm:pt>
    <dgm:pt modelId="{7FA53DAF-D437-405D-8850-726E9CC3C843}" type="pres">
      <dgm:prSet presAssocID="{454D50CF-2E9C-4382-9EC9-B2C8519CFC64}" presName="node" presStyleLbl="node1" presStyleIdx="0" presStyleCnt="5">
        <dgm:presLayoutVars>
          <dgm:bulletEnabled val="1"/>
        </dgm:presLayoutVars>
      </dgm:prSet>
      <dgm:spPr/>
    </dgm:pt>
    <dgm:pt modelId="{8442CD31-CF8E-4C99-95C2-CAAAA3D28085}" type="pres">
      <dgm:prSet presAssocID="{454D50CF-2E9C-4382-9EC9-B2C8519CFC64}" presName="spNode" presStyleCnt="0"/>
      <dgm:spPr/>
    </dgm:pt>
    <dgm:pt modelId="{15CC753B-5984-4E3B-9A5B-8D0C824316EF}" type="pres">
      <dgm:prSet presAssocID="{7EBDBA2E-47DB-4E97-9BD4-CD6C94FEB10A}" presName="sibTrans" presStyleLbl="sibTrans1D1" presStyleIdx="0" presStyleCnt="5"/>
      <dgm:spPr/>
    </dgm:pt>
    <dgm:pt modelId="{D786CBC0-A34A-4D42-9C0E-201B935CB454}" type="pres">
      <dgm:prSet presAssocID="{9D6F7FC5-2777-4218-97EF-0C0F3A11D3C6}" presName="node" presStyleLbl="node1" presStyleIdx="1" presStyleCnt="5">
        <dgm:presLayoutVars>
          <dgm:bulletEnabled val="1"/>
        </dgm:presLayoutVars>
      </dgm:prSet>
      <dgm:spPr/>
    </dgm:pt>
    <dgm:pt modelId="{13C1533B-1BB9-4022-83FF-0A84907EC279}" type="pres">
      <dgm:prSet presAssocID="{9D6F7FC5-2777-4218-97EF-0C0F3A11D3C6}" presName="spNode" presStyleCnt="0"/>
      <dgm:spPr/>
    </dgm:pt>
    <dgm:pt modelId="{3E348139-3503-4FC3-8EE0-A1180A74F473}" type="pres">
      <dgm:prSet presAssocID="{0D234824-1D9D-4963-8DC0-78B5FF5CB980}" presName="sibTrans" presStyleLbl="sibTrans1D1" presStyleIdx="1" presStyleCnt="5"/>
      <dgm:spPr/>
    </dgm:pt>
    <dgm:pt modelId="{D8743FC2-C023-46D5-BCBB-1AF17F6E6B14}" type="pres">
      <dgm:prSet presAssocID="{D07B0074-1C6F-4465-852E-41472ABF5150}" presName="node" presStyleLbl="node1" presStyleIdx="2" presStyleCnt="5">
        <dgm:presLayoutVars>
          <dgm:bulletEnabled val="1"/>
        </dgm:presLayoutVars>
      </dgm:prSet>
      <dgm:spPr/>
    </dgm:pt>
    <dgm:pt modelId="{2FB86249-C443-4E63-8200-A0F75DA59C6E}" type="pres">
      <dgm:prSet presAssocID="{D07B0074-1C6F-4465-852E-41472ABF5150}" presName="spNode" presStyleCnt="0"/>
      <dgm:spPr/>
    </dgm:pt>
    <dgm:pt modelId="{B8E7D8A1-CFEB-4594-8E0C-98ED3BD57D50}" type="pres">
      <dgm:prSet presAssocID="{23381955-3412-465B-BF3E-0DE96653FD43}" presName="sibTrans" presStyleLbl="sibTrans1D1" presStyleIdx="2" presStyleCnt="5"/>
      <dgm:spPr/>
    </dgm:pt>
    <dgm:pt modelId="{47A94965-8BF6-48B6-B650-2EC555E69B9F}" type="pres">
      <dgm:prSet presAssocID="{627A8AD9-AF63-4BE4-A971-FEE698F6157D}" presName="node" presStyleLbl="node1" presStyleIdx="3" presStyleCnt="5">
        <dgm:presLayoutVars>
          <dgm:bulletEnabled val="1"/>
        </dgm:presLayoutVars>
      </dgm:prSet>
      <dgm:spPr/>
    </dgm:pt>
    <dgm:pt modelId="{6B8C3981-57DF-4CB2-B48E-ABF7A4983EB5}" type="pres">
      <dgm:prSet presAssocID="{627A8AD9-AF63-4BE4-A971-FEE698F6157D}" presName="spNode" presStyleCnt="0"/>
      <dgm:spPr/>
    </dgm:pt>
    <dgm:pt modelId="{900D6F92-B892-47CB-86BD-169BD25DBEDB}" type="pres">
      <dgm:prSet presAssocID="{DE7CC56A-9C42-4BC4-8A81-06B07F0F5457}" presName="sibTrans" presStyleLbl="sibTrans1D1" presStyleIdx="3" presStyleCnt="5"/>
      <dgm:spPr/>
    </dgm:pt>
    <dgm:pt modelId="{0F151CC2-4287-4DCD-AFA9-893F4D8D1D80}" type="pres">
      <dgm:prSet presAssocID="{B5408E5B-AB7F-4A55-A0AF-3D071450A1A2}" presName="node" presStyleLbl="node1" presStyleIdx="4" presStyleCnt="5">
        <dgm:presLayoutVars>
          <dgm:bulletEnabled val="1"/>
        </dgm:presLayoutVars>
      </dgm:prSet>
      <dgm:spPr/>
    </dgm:pt>
    <dgm:pt modelId="{BBC62DCC-8B39-4742-8EE8-FA506599CE10}" type="pres">
      <dgm:prSet presAssocID="{B5408E5B-AB7F-4A55-A0AF-3D071450A1A2}" presName="spNode" presStyleCnt="0"/>
      <dgm:spPr/>
    </dgm:pt>
    <dgm:pt modelId="{AFC3CF7E-8CD8-4AE9-8100-8B32A3A6E564}" type="pres">
      <dgm:prSet presAssocID="{57B451B5-9E4C-4BA1-BB79-5380E4F10A1B}" presName="sibTrans" presStyleLbl="sibTrans1D1" presStyleIdx="4" presStyleCnt="5"/>
      <dgm:spPr/>
    </dgm:pt>
  </dgm:ptLst>
  <dgm:cxnLst>
    <dgm:cxn modelId="{0C62B51F-C108-4CA2-8CEF-05B933B1976C}" type="presOf" srcId="{57B451B5-9E4C-4BA1-BB79-5380E4F10A1B}" destId="{AFC3CF7E-8CD8-4AE9-8100-8B32A3A6E564}" srcOrd="0" destOrd="0" presId="urn:microsoft.com/office/officeart/2005/8/layout/cycle5"/>
    <dgm:cxn modelId="{B21B0D2D-AD4D-4A79-850A-B7E68CD3AD08}" srcId="{D94EAB1C-F8E0-47E0-885E-011E055EE84D}" destId="{9D6F7FC5-2777-4218-97EF-0C0F3A11D3C6}" srcOrd="1" destOrd="0" parTransId="{5B9FD0BF-04FB-4AF3-8B1F-5F6F7645418E}" sibTransId="{0D234824-1D9D-4963-8DC0-78B5FF5CB980}"/>
    <dgm:cxn modelId="{050F572E-1F02-4BBB-BA2A-EE5926C71E32}" srcId="{D94EAB1C-F8E0-47E0-885E-011E055EE84D}" destId="{627A8AD9-AF63-4BE4-A971-FEE698F6157D}" srcOrd="3" destOrd="0" parTransId="{CFC20EBF-8174-4212-BFD3-6A1620137EBD}" sibTransId="{DE7CC56A-9C42-4BC4-8A81-06B07F0F5457}"/>
    <dgm:cxn modelId="{569BB135-0F31-46BC-86C1-D4F7C69058A6}" type="presOf" srcId="{B5408E5B-AB7F-4A55-A0AF-3D071450A1A2}" destId="{0F151CC2-4287-4DCD-AFA9-893F4D8D1D80}" srcOrd="0" destOrd="0" presId="urn:microsoft.com/office/officeart/2005/8/layout/cycle5"/>
    <dgm:cxn modelId="{6D894342-65A9-4ECD-BF0B-A23094F3A526}" type="presOf" srcId="{9D6F7FC5-2777-4218-97EF-0C0F3A11D3C6}" destId="{D786CBC0-A34A-4D42-9C0E-201B935CB454}" srcOrd="0" destOrd="0" presId="urn:microsoft.com/office/officeart/2005/8/layout/cycle5"/>
    <dgm:cxn modelId="{8E5F4E52-5C01-43F3-BD11-8518230106E1}" srcId="{D94EAB1C-F8E0-47E0-885E-011E055EE84D}" destId="{B5408E5B-AB7F-4A55-A0AF-3D071450A1A2}" srcOrd="4" destOrd="0" parTransId="{52FEDAE6-C720-4025-8BE6-F202B6C8B31B}" sibTransId="{57B451B5-9E4C-4BA1-BB79-5380E4F10A1B}"/>
    <dgm:cxn modelId="{E5C4D262-0F91-4EBF-9B1D-7E6A905ADC3E}" type="presOf" srcId="{627A8AD9-AF63-4BE4-A971-FEE698F6157D}" destId="{47A94965-8BF6-48B6-B650-2EC555E69B9F}" srcOrd="0" destOrd="0" presId="urn:microsoft.com/office/officeart/2005/8/layout/cycle5"/>
    <dgm:cxn modelId="{1633AF71-3B21-41DA-83CB-7E6B715B1F7D}" type="presOf" srcId="{DE7CC56A-9C42-4BC4-8A81-06B07F0F5457}" destId="{900D6F92-B892-47CB-86BD-169BD25DBEDB}" srcOrd="0" destOrd="0" presId="urn:microsoft.com/office/officeart/2005/8/layout/cycle5"/>
    <dgm:cxn modelId="{AE28627E-3EBA-46F9-AC81-FCB88D0FC029}" srcId="{D94EAB1C-F8E0-47E0-885E-011E055EE84D}" destId="{454D50CF-2E9C-4382-9EC9-B2C8519CFC64}" srcOrd="0" destOrd="0" parTransId="{0D5F52EA-600B-4F44-B169-4327C2AEB7B7}" sibTransId="{7EBDBA2E-47DB-4E97-9BD4-CD6C94FEB10A}"/>
    <dgm:cxn modelId="{0DC3FC85-F8E8-402C-92CB-2927E032397B}" type="presOf" srcId="{7EBDBA2E-47DB-4E97-9BD4-CD6C94FEB10A}" destId="{15CC753B-5984-4E3B-9A5B-8D0C824316EF}" srcOrd="0" destOrd="0" presId="urn:microsoft.com/office/officeart/2005/8/layout/cycle5"/>
    <dgm:cxn modelId="{BA0CD2AC-007C-48E5-AE43-9665A20400F3}" srcId="{D94EAB1C-F8E0-47E0-885E-011E055EE84D}" destId="{D07B0074-1C6F-4465-852E-41472ABF5150}" srcOrd="2" destOrd="0" parTransId="{827D56E0-9029-4303-B034-A088C4DC9214}" sibTransId="{23381955-3412-465B-BF3E-0DE96653FD43}"/>
    <dgm:cxn modelId="{E4390ABF-412A-458D-8B7D-BCCE52F2019E}" type="presOf" srcId="{0D234824-1D9D-4963-8DC0-78B5FF5CB980}" destId="{3E348139-3503-4FC3-8EE0-A1180A74F473}" srcOrd="0" destOrd="0" presId="urn:microsoft.com/office/officeart/2005/8/layout/cycle5"/>
    <dgm:cxn modelId="{C0C979CF-4660-4433-9BAD-7B70576A7DEF}" type="presOf" srcId="{D07B0074-1C6F-4465-852E-41472ABF5150}" destId="{D8743FC2-C023-46D5-BCBB-1AF17F6E6B14}" srcOrd="0" destOrd="0" presId="urn:microsoft.com/office/officeart/2005/8/layout/cycle5"/>
    <dgm:cxn modelId="{54E2D8D5-EAD8-4F7E-AF9A-29064FB94DA5}" type="presOf" srcId="{D94EAB1C-F8E0-47E0-885E-011E055EE84D}" destId="{3FA42D77-5168-4650-9A90-E694FA52120F}" srcOrd="0" destOrd="0" presId="urn:microsoft.com/office/officeart/2005/8/layout/cycle5"/>
    <dgm:cxn modelId="{0102E8D9-6685-4055-9AC7-F44D1170EE67}" type="presOf" srcId="{454D50CF-2E9C-4382-9EC9-B2C8519CFC64}" destId="{7FA53DAF-D437-405D-8850-726E9CC3C843}" srcOrd="0" destOrd="0" presId="urn:microsoft.com/office/officeart/2005/8/layout/cycle5"/>
    <dgm:cxn modelId="{A00427DC-7075-4656-B574-EDCE3B0571F3}" type="presOf" srcId="{23381955-3412-465B-BF3E-0DE96653FD43}" destId="{B8E7D8A1-CFEB-4594-8E0C-98ED3BD57D50}" srcOrd="0" destOrd="0" presId="urn:microsoft.com/office/officeart/2005/8/layout/cycle5"/>
    <dgm:cxn modelId="{5E7F98E8-517E-43C9-A41F-60A33C4C2B87}" type="presParOf" srcId="{3FA42D77-5168-4650-9A90-E694FA52120F}" destId="{7FA53DAF-D437-405D-8850-726E9CC3C843}" srcOrd="0" destOrd="0" presId="urn:microsoft.com/office/officeart/2005/8/layout/cycle5"/>
    <dgm:cxn modelId="{38E109A2-B42E-4B02-89B8-FFE09A9F5A41}" type="presParOf" srcId="{3FA42D77-5168-4650-9A90-E694FA52120F}" destId="{8442CD31-CF8E-4C99-95C2-CAAAA3D28085}" srcOrd="1" destOrd="0" presId="urn:microsoft.com/office/officeart/2005/8/layout/cycle5"/>
    <dgm:cxn modelId="{BFFB5E1C-D633-4D30-A97B-ED032E68925B}" type="presParOf" srcId="{3FA42D77-5168-4650-9A90-E694FA52120F}" destId="{15CC753B-5984-4E3B-9A5B-8D0C824316EF}" srcOrd="2" destOrd="0" presId="urn:microsoft.com/office/officeart/2005/8/layout/cycle5"/>
    <dgm:cxn modelId="{BEDC2696-8B79-40ED-9096-4814772EBCB4}" type="presParOf" srcId="{3FA42D77-5168-4650-9A90-E694FA52120F}" destId="{D786CBC0-A34A-4D42-9C0E-201B935CB454}" srcOrd="3" destOrd="0" presId="urn:microsoft.com/office/officeart/2005/8/layout/cycle5"/>
    <dgm:cxn modelId="{C15A9A7F-84CA-406E-AE7A-46C00458A5E6}" type="presParOf" srcId="{3FA42D77-5168-4650-9A90-E694FA52120F}" destId="{13C1533B-1BB9-4022-83FF-0A84907EC279}" srcOrd="4" destOrd="0" presId="urn:microsoft.com/office/officeart/2005/8/layout/cycle5"/>
    <dgm:cxn modelId="{B87C865F-8487-4E23-A8B4-D2471E0E5AC3}" type="presParOf" srcId="{3FA42D77-5168-4650-9A90-E694FA52120F}" destId="{3E348139-3503-4FC3-8EE0-A1180A74F473}" srcOrd="5" destOrd="0" presId="urn:microsoft.com/office/officeart/2005/8/layout/cycle5"/>
    <dgm:cxn modelId="{5A5D14E9-0F72-4BD4-90E1-15B8236F7690}" type="presParOf" srcId="{3FA42D77-5168-4650-9A90-E694FA52120F}" destId="{D8743FC2-C023-46D5-BCBB-1AF17F6E6B14}" srcOrd="6" destOrd="0" presId="urn:microsoft.com/office/officeart/2005/8/layout/cycle5"/>
    <dgm:cxn modelId="{56C61D92-8A67-4500-9E8B-74376ED0619F}" type="presParOf" srcId="{3FA42D77-5168-4650-9A90-E694FA52120F}" destId="{2FB86249-C443-4E63-8200-A0F75DA59C6E}" srcOrd="7" destOrd="0" presId="urn:microsoft.com/office/officeart/2005/8/layout/cycle5"/>
    <dgm:cxn modelId="{A08E1099-C211-4A5B-B0A2-50E99C5B21D0}" type="presParOf" srcId="{3FA42D77-5168-4650-9A90-E694FA52120F}" destId="{B8E7D8A1-CFEB-4594-8E0C-98ED3BD57D50}" srcOrd="8" destOrd="0" presId="urn:microsoft.com/office/officeart/2005/8/layout/cycle5"/>
    <dgm:cxn modelId="{18E03343-C70A-4527-9B4D-48B1FDEE2D5E}" type="presParOf" srcId="{3FA42D77-5168-4650-9A90-E694FA52120F}" destId="{47A94965-8BF6-48B6-B650-2EC555E69B9F}" srcOrd="9" destOrd="0" presId="urn:microsoft.com/office/officeart/2005/8/layout/cycle5"/>
    <dgm:cxn modelId="{D95EE310-B819-4EFD-B12A-41BDA87EF98C}" type="presParOf" srcId="{3FA42D77-5168-4650-9A90-E694FA52120F}" destId="{6B8C3981-57DF-4CB2-B48E-ABF7A4983EB5}" srcOrd="10" destOrd="0" presId="urn:microsoft.com/office/officeart/2005/8/layout/cycle5"/>
    <dgm:cxn modelId="{F3D25D59-26B5-4F7F-8B78-FB77AA2F2EDE}" type="presParOf" srcId="{3FA42D77-5168-4650-9A90-E694FA52120F}" destId="{900D6F92-B892-47CB-86BD-169BD25DBEDB}" srcOrd="11" destOrd="0" presId="urn:microsoft.com/office/officeart/2005/8/layout/cycle5"/>
    <dgm:cxn modelId="{5BEB56D6-3199-46E0-B1D5-EEA2B410FF9A}" type="presParOf" srcId="{3FA42D77-5168-4650-9A90-E694FA52120F}" destId="{0F151CC2-4287-4DCD-AFA9-893F4D8D1D80}" srcOrd="12" destOrd="0" presId="urn:microsoft.com/office/officeart/2005/8/layout/cycle5"/>
    <dgm:cxn modelId="{E3967129-F0C4-466B-A38E-6865E74C1323}" type="presParOf" srcId="{3FA42D77-5168-4650-9A90-E694FA52120F}" destId="{BBC62DCC-8B39-4742-8EE8-FA506599CE10}" srcOrd="13" destOrd="0" presId="urn:microsoft.com/office/officeart/2005/8/layout/cycle5"/>
    <dgm:cxn modelId="{D76C3D47-99F7-4F0A-81CC-0A8E8FE214DF}" type="presParOf" srcId="{3FA42D77-5168-4650-9A90-E694FA52120F}" destId="{AFC3CF7E-8CD8-4AE9-8100-8B32A3A6E564}" srcOrd="14" destOrd="0" presId="urn:microsoft.com/office/officeart/2005/8/layout/cycle5"/>
  </dgm:cxnLst>
  <dgm:bg/>
  <dgm:whole>
    <a:ln>
      <a:noFill/>
    </a:ln>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4EAB1C-F8E0-47E0-885E-011E055EE84D}"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454D50CF-2E9C-4382-9EC9-B2C8519CFC64}">
      <dgm:prSet phldrT="[Text]" custT="1"/>
      <dgm:spPr>
        <a:solidFill>
          <a:schemeClr val="tx1"/>
        </a:solidFill>
      </dgm:spPr>
      <dgm:t>
        <a:bodyPr/>
        <a:lstStyle/>
        <a:p>
          <a:r>
            <a:rPr lang="en-US" sz="800"/>
            <a:t>Build cycle start</a:t>
          </a:r>
        </a:p>
      </dgm:t>
    </dgm:pt>
    <dgm:pt modelId="{0D5F52EA-600B-4F44-B169-4327C2AEB7B7}" type="parTrans" cxnId="{AE28627E-3EBA-46F9-AC81-FCB88D0FC029}">
      <dgm:prSet/>
      <dgm:spPr/>
      <dgm:t>
        <a:bodyPr/>
        <a:lstStyle/>
        <a:p>
          <a:endParaRPr lang="en-US"/>
        </a:p>
      </dgm:t>
    </dgm:pt>
    <dgm:pt modelId="{7EBDBA2E-47DB-4E97-9BD4-CD6C94FEB10A}" type="sibTrans" cxnId="{AE28627E-3EBA-46F9-AC81-FCB88D0FC029}">
      <dgm:prSet/>
      <dgm:spPr>
        <a:ln>
          <a:solidFill>
            <a:schemeClr val="tx1">
              <a:lumMod val="50000"/>
              <a:lumOff val="50000"/>
            </a:schemeClr>
          </a:solidFill>
        </a:ln>
      </dgm:spPr>
      <dgm:t>
        <a:bodyPr/>
        <a:lstStyle/>
        <a:p>
          <a:endParaRPr lang="en-US"/>
        </a:p>
      </dgm:t>
    </dgm:pt>
    <dgm:pt modelId="{D07B0074-1C6F-4465-852E-41472ABF5150}">
      <dgm:prSet phldrT="[Text]" custT="1"/>
      <dgm:spPr>
        <a:solidFill>
          <a:srgbClr val="0070C0"/>
        </a:solidFill>
      </dgm:spPr>
      <dgm:t>
        <a:bodyPr/>
        <a:lstStyle/>
        <a:p>
          <a:r>
            <a:rPr lang="en-US" sz="800"/>
            <a:t>Delta Build 3</a:t>
          </a:r>
        </a:p>
      </dgm:t>
    </dgm:pt>
    <dgm:pt modelId="{827D56E0-9029-4303-B034-A088C4DC9214}" type="parTrans" cxnId="{BA0CD2AC-007C-48E5-AE43-9665A20400F3}">
      <dgm:prSet/>
      <dgm:spPr/>
      <dgm:t>
        <a:bodyPr/>
        <a:lstStyle/>
        <a:p>
          <a:endParaRPr lang="en-US"/>
        </a:p>
      </dgm:t>
    </dgm:pt>
    <dgm:pt modelId="{23381955-3412-465B-BF3E-0DE96653FD43}" type="sibTrans" cxnId="{BA0CD2AC-007C-48E5-AE43-9665A20400F3}">
      <dgm:prSet/>
      <dgm:spPr>
        <a:ln>
          <a:solidFill>
            <a:schemeClr val="bg2">
              <a:lumMod val="90000"/>
            </a:schemeClr>
          </a:solidFill>
        </a:ln>
      </dgm:spPr>
      <dgm:t>
        <a:bodyPr/>
        <a:lstStyle/>
        <a:p>
          <a:endParaRPr lang="en-US"/>
        </a:p>
      </dgm:t>
    </dgm:pt>
    <dgm:pt modelId="{627A8AD9-AF63-4BE4-A971-FEE698F6157D}">
      <dgm:prSet phldrT="[Text]" custT="1"/>
      <dgm:spPr>
        <a:solidFill>
          <a:schemeClr val="tx2"/>
        </a:solidFill>
      </dgm:spPr>
      <dgm:t>
        <a:bodyPr/>
        <a:lstStyle/>
        <a:p>
          <a:r>
            <a:rPr lang="en-US" sz="800"/>
            <a:t>…</a:t>
          </a:r>
        </a:p>
      </dgm:t>
    </dgm:pt>
    <dgm:pt modelId="{CFC20EBF-8174-4212-BFD3-6A1620137EBD}" type="parTrans" cxnId="{050F572E-1F02-4BBB-BA2A-EE5926C71E32}">
      <dgm:prSet/>
      <dgm:spPr/>
      <dgm:t>
        <a:bodyPr/>
        <a:lstStyle/>
        <a:p>
          <a:endParaRPr lang="en-US"/>
        </a:p>
      </dgm:t>
    </dgm:pt>
    <dgm:pt modelId="{DE7CC56A-9C42-4BC4-8A81-06B07F0F5457}" type="sibTrans" cxnId="{050F572E-1F02-4BBB-BA2A-EE5926C71E32}">
      <dgm:prSet/>
      <dgm:spPr>
        <a:ln>
          <a:solidFill>
            <a:schemeClr val="tx1">
              <a:lumMod val="50000"/>
              <a:lumOff val="50000"/>
            </a:schemeClr>
          </a:solidFill>
        </a:ln>
      </dgm:spPr>
      <dgm:t>
        <a:bodyPr/>
        <a:lstStyle/>
        <a:p>
          <a:endParaRPr lang="en-US"/>
        </a:p>
      </dgm:t>
    </dgm:pt>
    <dgm:pt modelId="{B5408E5B-AB7F-4A55-A0AF-3D071450A1A2}">
      <dgm:prSet phldrT="[Text]" custT="1"/>
      <dgm:spPr>
        <a:solidFill>
          <a:schemeClr val="tx2"/>
        </a:solidFill>
      </dgm:spPr>
      <dgm:t>
        <a:bodyPr/>
        <a:lstStyle/>
        <a:p>
          <a:r>
            <a:rPr lang="en-US" sz="800"/>
            <a:t>Delta Build n</a:t>
          </a:r>
        </a:p>
      </dgm:t>
    </dgm:pt>
    <dgm:pt modelId="{57B451B5-9E4C-4BA1-BB79-5380E4F10A1B}" type="sibTrans" cxnId="{8E5F4E52-5C01-43F3-BD11-8518230106E1}">
      <dgm:prSet/>
      <dgm:spPr>
        <a:ln>
          <a:solidFill>
            <a:schemeClr val="tx1">
              <a:lumMod val="50000"/>
              <a:lumOff val="50000"/>
            </a:schemeClr>
          </a:solidFill>
        </a:ln>
      </dgm:spPr>
      <dgm:t>
        <a:bodyPr/>
        <a:lstStyle/>
        <a:p>
          <a:endParaRPr lang="en-US"/>
        </a:p>
      </dgm:t>
    </dgm:pt>
    <dgm:pt modelId="{52FEDAE6-C720-4025-8BE6-F202B6C8B31B}" type="parTrans" cxnId="{8E5F4E52-5C01-43F3-BD11-8518230106E1}">
      <dgm:prSet/>
      <dgm:spPr/>
      <dgm:t>
        <a:bodyPr/>
        <a:lstStyle/>
        <a:p>
          <a:endParaRPr lang="en-US"/>
        </a:p>
      </dgm:t>
    </dgm:pt>
    <dgm:pt modelId="{503500FC-D771-4F29-A104-96D10CAC5380}">
      <dgm:prSet custT="1"/>
      <dgm:spPr>
        <a:solidFill>
          <a:schemeClr val="accent3">
            <a:lumMod val="40000"/>
            <a:lumOff val="60000"/>
          </a:schemeClr>
        </a:solidFill>
      </dgm:spPr>
      <dgm:t>
        <a:bodyPr/>
        <a:lstStyle/>
        <a:p>
          <a:r>
            <a:rPr lang="en-US" sz="800"/>
            <a:t>Delta Build.1</a:t>
          </a:r>
        </a:p>
      </dgm:t>
    </dgm:pt>
    <dgm:pt modelId="{8B6A5A7D-A314-49F2-A15A-BEA0C520F217}" type="parTrans" cxnId="{AFA2B855-68BA-427D-ACE5-0482969028DE}">
      <dgm:prSet/>
      <dgm:spPr/>
      <dgm:t>
        <a:bodyPr/>
        <a:lstStyle/>
        <a:p>
          <a:endParaRPr lang="en-US"/>
        </a:p>
      </dgm:t>
    </dgm:pt>
    <dgm:pt modelId="{451651FD-9AED-4171-BE47-B724F0E7A4A0}" type="sibTrans" cxnId="{AFA2B855-68BA-427D-ACE5-0482969028DE}">
      <dgm:prSet/>
      <dgm:spPr>
        <a:ln>
          <a:solidFill>
            <a:schemeClr val="bg2">
              <a:lumMod val="90000"/>
            </a:schemeClr>
          </a:solidFill>
        </a:ln>
      </dgm:spPr>
      <dgm:t>
        <a:bodyPr/>
        <a:lstStyle/>
        <a:p>
          <a:endParaRPr lang="en-US"/>
        </a:p>
      </dgm:t>
    </dgm:pt>
    <dgm:pt modelId="{9D6F7FC5-2777-4218-97EF-0C0F3A11D3C6}">
      <dgm:prSet phldrT="[Text]" custT="1"/>
      <dgm:spPr>
        <a:solidFill>
          <a:srgbClr val="00B050"/>
        </a:solidFill>
      </dgm:spPr>
      <dgm:t>
        <a:bodyPr/>
        <a:lstStyle/>
        <a:p>
          <a:r>
            <a:rPr lang="en-US" sz="800"/>
            <a:t>Delta Build 2</a:t>
          </a:r>
        </a:p>
      </dgm:t>
    </dgm:pt>
    <dgm:pt modelId="{0D234824-1D9D-4963-8DC0-78B5FF5CB980}" type="sibTrans" cxnId="{B21B0D2D-AD4D-4A79-850A-B7E68CD3AD08}">
      <dgm:prSet/>
      <dgm:spPr>
        <a:ln>
          <a:solidFill>
            <a:schemeClr val="bg2">
              <a:lumMod val="90000"/>
            </a:schemeClr>
          </a:solidFill>
        </a:ln>
      </dgm:spPr>
      <dgm:t>
        <a:bodyPr/>
        <a:lstStyle/>
        <a:p>
          <a:endParaRPr lang="en-US"/>
        </a:p>
      </dgm:t>
    </dgm:pt>
    <dgm:pt modelId="{5B9FD0BF-04FB-4AF3-8B1F-5F6F7645418E}" type="parTrans" cxnId="{B21B0D2D-AD4D-4A79-850A-B7E68CD3AD08}">
      <dgm:prSet/>
      <dgm:spPr/>
      <dgm:t>
        <a:bodyPr/>
        <a:lstStyle/>
        <a:p>
          <a:endParaRPr lang="en-US"/>
        </a:p>
      </dgm:t>
    </dgm:pt>
    <dgm:pt modelId="{3FA42D77-5168-4650-9A90-E694FA52120F}" type="pres">
      <dgm:prSet presAssocID="{D94EAB1C-F8E0-47E0-885E-011E055EE84D}" presName="cycle" presStyleCnt="0">
        <dgm:presLayoutVars>
          <dgm:dir/>
          <dgm:resizeHandles val="exact"/>
        </dgm:presLayoutVars>
      </dgm:prSet>
      <dgm:spPr/>
    </dgm:pt>
    <dgm:pt modelId="{7FA53DAF-D437-405D-8850-726E9CC3C843}" type="pres">
      <dgm:prSet presAssocID="{454D50CF-2E9C-4382-9EC9-B2C8519CFC64}" presName="node" presStyleLbl="node1" presStyleIdx="0" presStyleCnt="6" custScaleX="135165" custScaleY="81993">
        <dgm:presLayoutVars>
          <dgm:bulletEnabled val="1"/>
        </dgm:presLayoutVars>
      </dgm:prSet>
      <dgm:spPr/>
    </dgm:pt>
    <dgm:pt modelId="{8442CD31-CF8E-4C99-95C2-CAAAA3D28085}" type="pres">
      <dgm:prSet presAssocID="{454D50CF-2E9C-4382-9EC9-B2C8519CFC64}" presName="spNode" presStyleCnt="0"/>
      <dgm:spPr/>
    </dgm:pt>
    <dgm:pt modelId="{15CC753B-5984-4E3B-9A5B-8D0C824316EF}" type="pres">
      <dgm:prSet presAssocID="{7EBDBA2E-47DB-4E97-9BD4-CD6C94FEB10A}" presName="sibTrans" presStyleLbl="sibTrans1D1" presStyleIdx="0" presStyleCnt="6"/>
      <dgm:spPr/>
    </dgm:pt>
    <dgm:pt modelId="{6BB62C44-BC7D-4A25-9211-EAC25EB29805}" type="pres">
      <dgm:prSet presAssocID="{503500FC-D771-4F29-A104-96D10CAC5380}" presName="node" presStyleLbl="node1" presStyleIdx="1" presStyleCnt="6" custScaleX="109065" custScaleY="81993">
        <dgm:presLayoutVars>
          <dgm:bulletEnabled val="1"/>
        </dgm:presLayoutVars>
      </dgm:prSet>
      <dgm:spPr/>
    </dgm:pt>
    <dgm:pt modelId="{DF51297F-6515-424F-83A2-B69BA84498F0}" type="pres">
      <dgm:prSet presAssocID="{503500FC-D771-4F29-A104-96D10CAC5380}" presName="spNode" presStyleCnt="0"/>
      <dgm:spPr/>
    </dgm:pt>
    <dgm:pt modelId="{69355F7E-25A6-431A-B8F2-27AF5AC45437}" type="pres">
      <dgm:prSet presAssocID="{451651FD-9AED-4171-BE47-B724F0E7A4A0}" presName="sibTrans" presStyleLbl="sibTrans1D1" presStyleIdx="1" presStyleCnt="6"/>
      <dgm:spPr/>
    </dgm:pt>
    <dgm:pt modelId="{D786CBC0-A34A-4D42-9C0E-201B935CB454}" type="pres">
      <dgm:prSet presAssocID="{9D6F7FC5-2777-4218-97EF-0C0F3A11D3C6}" presName="node" presStyleLbl="node1" presStyleIdx="2" presStyleCnt="6" custScaleX="109065" custScaleY="81993">
        <dgm:presLayoutVars>
          <dgm:bulletEnabled val="1"/>
        </dgm:presLayoutVars>
      </dgm:prSet>
      <dgm:spPr/>
    </dgm:pt>
    <dgm:pt modelId="{13C1533B-1BB9-4022-83FF-0A84907EC279}" type="pres">
      <dgm:prSet presAssocID="{9D6F7FC5-2777-4218-97EF-0C0F3A11D3C6}" presName="spNode" presStyleCnt="0"/>
      <dgm:spPr/>
    </dgm:pt>
    <dgm:pt modelId="{3E348139-3503-4FC3-8EE0-A1180A74F473}" type="pres">
      <dgm:prSet presAssocID="{0D234824-1D9D-4963-8DC0-78B5FF5CB980}" presName="sibTrans" presStyleLbl="sibTrans1D1" presStyleIdx="2" presStyleCnt="6"/>
      <dgm:spPr/>
    </dgm:pt>
    <dgm:pt modelId="{D8743FC2-C023-46D5-BCBB-1AF17F6E6B14}" type="pres">
      <dgm:prSet presAssocID="{D07B0074-1C6F-4465-852E-41472ABF5150}" presName="node" presStyleLbl="node1" presStyleIdx="3" presStyleCnt="6" custScaleX="109065" custScaleY="81993">
        <dgm:presLayoutVars>
          <dgm:bulletEnabled val="1"/>
        </dgm:presLayoutVars>
      </dgm:prSet>
      <dgm:spPr/>
    </dgm:pt>
    <dgm:pt modelId="{2FB86249-C443-4E63-8200-A0F75DA59C6E}" type="pres">
      <dgm:prSet presAssocID="{D07B0074-1C6F-4465-852E-41472ABF5150}" presName="spNode" presStyleCnt="0"/>
      <dgm:spPr/>
    </dgm:pt>
    <dgm:pt modelId="{B8E7D8A1-CFEB-4594-8E0C-98ED3BD57D50}" type="pres">
      <dgm:prSet presAssocID="{23381955-3412-465B-BF3E-0DE96653FD43}" presName="sibTrans" presStyleLbl="sibTrans1D1" presStyleIdx="3" presStyleCnt="6"/>
      <dgm:spPr/>
    </dgm:pt>
    <dgm:pt modelId="{47A94965-8BF6-48B6-B650-2EC555E69B9F}" type="pres">
      <dgm:prSet presAssocID="{627A8AD9-AF63-4BE4-A971-FEE698F6157D}" presName="node" presStyleLbl="node1" presStyleIdx="4" presStyleCnt="6" custScaleX="109065" custScaleY="81993">
        <dgm:presLayoutVars>
          <dgm:bulletEnabled val="1"/>
        </dgm:presLayoutVars>
      </dgm:prSet>
      <dgm:spPr/>
    </dgm:pt>
    <dgm:pt modelId="{6B8C3981-57DF-4CB2-B48E-ABF7A4983EB5}" type="pres">
      <dgm:prSet presAssocID="{627A8AD9-AF63-4BE4-A971-FEE698F6157D}" presName="spNode" presStyleCnt="0"/>
      <dgm:spPr/>
    </dgm:pt>
    <dgm:pt modelId="{900D6F92-B892-47CB-86BD-169BD25DBEDB}" type="pres">
      <dgm:prSet presAssocID="{DE7CC56A-9C42-4BC4-8A81-06B07F0F5457}" presName="sibTrans" presStyleLbl="sibTrans1D1" presStyleIdx="4" presStyleCnt="6"/>
      <dgm:spPr/>
    </dgm:pt>
    <dgm:pt modelId="{0F151CC2-4287-4DCD-AFA9-893F4D8D1D80}" type="pres">
      <dgm:prSet presAssocID="{B5408E5B-AB7F-4A55-A0AF-3D071450A1A2}" presName="node" presStyleLbl="node1" presStyleIdx="5" presStyleCnt="6" custScaleX="124845" custScaleY="93707">
        <dgm:presLayoutVars>
          <dgm:bulletEnabled val="1"/>
        </dgm:presLayoutVars>
      </dgm:prSet>
      <dgm:spPr/>
    </dgm:pt>
    <dgm:pt modelId="{BBC62DCC-8B39-4742-8EE8-FA506599CE10}" type="pres">
      <dgm:prSet presAssocID="{B5408E5B-AB7F-4A55-A0AF-3D071450A1A2}" presName="spNode" presStyleCnt="0"/>
      <dgm:spPr/>
    </dgm:pt>
    <dgm:pt modelId="{AFC3CF7E-8CD8-4AE9-8100-8B32A3A6E564}" type="pres">
      <dgm:prSet presAssocID="{57B451B5-9E4C-4BA1-BB79-5380E4F10A1B}" presName="sibTrans" presStyleLbl="sibTrans1D1" presStyleIdx="5" presStyleCnt="6"/>
      <dgm:spPr/>
    </dgm:pt>
  </dgm:ptLst>
  <dgm:cxnLst>
    <dgm:cxn modelId="{B44F7216-2943-497A-BCA5-B259CAC6C9AF}" type="presOf" srcId="{451651FD-9AED-4171-BE47-B724F0E7A4A0}" destId="{69355F7E-25A6-431A-B8F2-27AF5AC45437}" srcOrd="0" destOrd="0" presId="urn:microsoft.com/office/officeart/2005/8/layout/cycle5"/>
    <dgm:cxn modelId="{0C62B51F-C108-4CA2-8CEF-05B933B1976C}" type="presOf" srcId="{57B451B5-9E4C-4BA1-BB79-5380E4F10A1B}" destId="{AFC3CF7E-8CD8-4AE9-8100-8B32A3A6E564}" srcOrd="0" destOrd="0" presId="urn:microsoft.com/office/officeart/2005/8/layout/cycle5"/>
    <dgm:cxn modelId="{B21B0D2D-AD4D-4A79-850A-B7E68CD3AD08}" srcId="{D94EAB1C-F8E0-47E0-885E-011E055EE84D}" destId="{9D6F7FC5-2777-4218-97EF-0C0F3A11D3C6}" srcOrd="2" destOrd="0" parTransId="{5B9FD0BF-04FB-4AF3-8B1F-5F6F7645418E}" sibTransId="{0D234824-1D9D-4963-8DC0-78B5FF5CB980}"/>
    <dgm:cxn modelId="{050F572E-1F02-4BBB-BA2A-EE5926C71E32}" srcId="{D94EAB1C-F8E0-47E0-885E-011E055EE84D}" destId="{627A8AD9-AF63-4BE4-A971-FEE698F6157D}" srcOrd="4" destOrd="0" parTransId="{CFC20EBF-8174-4212-BFD3-6A1620137EBD}" sibTransId="{DE7CC56A-9C42-4BC4-8A81-06B07F0F5457}"/>
    <dgm:cxn modelId="{569BB135-0F31-46BC-86C1-D4F7C69058A6}" type="presOf" srcId="{B5408E5B-AB7F-4A55-A0AF-3D071450A1A2}" destId="{0F151CC2-4287-4DCD-AFA9-893F4D8D1D80}" srcOrd="0" destOrd="0" presId="urn:microsoft.com/office/officeart/2005/8/layout/cycle5"/>
    <dgm:cxn modelId="{6D894342-65A9-4ECD-BF0B-A23094F3A526}" type="presOf" srcId="{9D6F7FC5-2777-4218-97EF-0C0F3A11D3C6}" destId="{D786CBC0-A34A-4D42-9C0E-201B935CB454}" srcOrd="0" destOrd="0" presId="urn:microsoft.com/office/officeart/2005/8/layout/cycle5"/>
    <dgm:cxn modelId="{6F8B6A45-DF51-4A4E-8C32-55C796E447F2}" type="presOf" srcId="{503500FC-D771-4F29-A104-96D10CAC5380}" destId="{6BB62C44-BC7D-4A25-9211-EAC25EB29805}" srcOrd="0" destOrd="0" presId="urn:microsoft.com/office/officeart/2005/8/layout/cycle5"/>
    <dgm:cxn modelId="{8E5F4E52-5C01-43F3-BD11-8518230106E1}" srcId="{D94EAB1C-F8E0-47E0-885E-011E055EE84D}" destId="{B5408E5B-AB7F-4A55-A0AF-3D071450A1A2}" srcOrd="5" destOrd="0" parTransId="{52FEDAE6-C720-4025-8BE6-F202B6C8B31B}" sibTransId="{57B451B5-9E4C-4BA1-BB79-5380E4F10A1B}"/>
    <dgm:cxn modelId="{AFA2B855-68BA-427D-ACE5-0482969028DE}" srcId="{D94EAB1C-F8E0-47E0-885E-011E055EE84D}" destId="{503500FC-D771-4F29-A104-96D10CAC5380}" srcOrd="1" destOrd="0" parTransId="{8B6A5A7D-A314-49F2-A15A-BEA0C520F217}" sibTransId="{451651FD-9AED-4171-BE47-B724F0E7A4A0}"/>
    <dgm:cxn modelId="{E5C4D262-0F91-4EBF-9B1D-7E6A905ADC3E}" type="presOf" srcId="{627A8AD9-AF63-4BE4-A971-FEE698F6157D}" destId="{47A94965-8BF6-48B6-B650-2EC555E69B9F}" srcOrd="0" destOrd="0" presId="urn:microsoft.com/office/officeart/2005/8/layout/cycle5"/>
    <dgm:cxn modelId="{1633AF71-3B21-41DA-83CB-7E6B715B1F7D}" type="presOf" srcId="{DE7CC56A-9C42-4BC4-8A81-06B07F0F5457}" destId="{900D6F92-B892-47CB-86BD-169BD25DBEDB}" srcOrd="0" destOrd="0" presId="urn:microsoft.com/office/officeart/2005/8/layout/cycle5"/>
    <dgm:cxn modelId="{AE28627E-3EBA-46F9-AC81-FCB88D0FC029}" srcId="{D94EAB1C-F8E0-47E0-885E-011E055EE84D}" destId="{454D50CF-2E9C-4382-9EC9-B2C8519CFC64}" srcOrd="0" destOrd="0" parTransId="{0D5F52EA-600B-4F44-B169-4327C2AEB7B7}" sibTransId="{7EBDBA2E-47DB-4E97-9BD4-CD6C94FEB10A}"/>
    <dgm:cxn modelId="{0DC3FC85-F8E8-402C-92CB-2927E032397B}" type="presOf" srcId="{7EBDBA2E-47DB-4E97-9BD4-CD6C94FEB10A}" destId="{15CC753B-5984-4E3B-9A5B-8D0C824316EF}" srcOrd="0" destOrd="0" presId="urn:microsoft.com/office/officeart/2005/8/layout/cycle5"/>
    <dgm:cxn modelId="{BA0CD2AC-007C-48E5-AE43-9665A20400F3}" srcId="{D94EAB1C-F8E0-47E0-885E-011E055EE84D}" destId="{D07B0074-1C6F-4465-852E-41472ABF5150}" srcOrd="3" destOrd="0" parTransId="{827D56E0-9029-4303-B034-A088C4DC9214}" sibTransId="{23381955-3412-465B-BF3E-0DE96653FD43}"/>
    <dgm:cxn modelId="{E4390ABF-412A-458D-8B7D-BCCE52F2019E}" type="presOf" srcId="{0D234824-1D9D-4963-8DC0-78B5FF5CB980}" destId="{3E348139-3503-4FC3-8EE0-A1180A74F473}" srcOrd="0" destOrd="0" presId="urn:microsoft.com/office/officeart/2005/8/layout/cycle5"/>
    <dgm:cxn modelId="{C0C979CF-4660-4433-9BAD-7B70576A7DEF}" type="presOf" srcId="{D07B0074-1C6F-4465-852E-41472ABF5150}" destId="{D8743FC2-C023-46D5-BCBB-1AF17F6E6B14}" srcOrd="0" destOrd="0" presId="urn:microsoft.com/office/officeart/2005/8/layout/cycle5"/>
    <dgm:cxn modelId="{54E2D8D5-EAD8-4F7E-AF9A-29064FB94DA5}" type="presOf" srcId="{D94EAB1C-F8E0-47E0-885E-011E055EE84D}" destId="{3FA42D77-5168-4650-9A90-E694FA52120F}" srcOrd="0" destOrd="0" presId="urn:microsoft.com/office/officeart/2005/8/layout/cycle5"/>
    <dgm:cxn modelId="{0102E8D9-6685-4055-9AC7-F44D1170EE67}" type="presOf" srcId="{454D50CF-2E9C-4382-9EC9-B2C8519CFC64}" destId="{7FA53DAF-D437-405D-8850-726E9CC3C843}" srcOrd="0" destOrd="0" presId="urn:microsoft.com/office/officeart/2005/8/layout/cycle5"/>
    <dgm:cxn modelId="{A00427DC-7075-4656-B574-EDCE3B0571F3}" type="presOf" srcId="{23381955-3412-465B-BF3E-0DE96653FD43}" destId="{B8E7D8A1-CFEB-4594-8E0C-98ED3BD57D50}" srcOrd="0" destOrd="0" presId="urn:microsoft.com/office/officeart/2005/8/layout/cycle5"/>
    <dgm:cxn modelId="{5E7F98E8-517E-43C9-A41F-60A33C4C2B87}" type="presParOf" srcId="{3FA42D77-5168-4650-9A90-E694FA52120F}" destId="{7FA53DAF-D437-405D-8850-726E9CC3C843}" srcOrd="0" destOrd="0" presId="urn:microsoft.com/office/officeart/2005/8/layout/cycle5"/>
    <dgm:cxn modelId="{38E109A2-B42E-4B02-89B8-FFE09A9F5A41}" type="presParOf" srcId="{3FA42D77-5168-4650-9A90-E694FA52120F}" destId="{8442CD31-CF8E-4C99-95C2-CAAAA3D28085}" srcOrd="1" destOrd="0" presId="urn:microsoft.com/office/officeart/2005/8/layout/cycle5"/>
    <dgm:cxn modelId="{BFFB5E1C-D633-4D30-A97B-ED032E68925B}" type="presParOf" srcId="{3FA42D77-5168-4650-9A90-E694FA52120F}" destId="{15CC753B-5984-4E3B-9A5B-8D0C824316EF}" srcOrd="2" destOrd="0" presId="urn:microsoft.com/office/officeart/2005/8/layout/cycle5"/>
    <dgm:cxn modelId="{8C46DCEB-52C0-49F0-8B41-737102F84721}" type="presParOf" srcId="{3FA42D77-5168-4650-9A90-E694FA52120F}" destId="{6BB62C44-BC7D-4A25-9211-EAC25EB29805}" srcOrd="3" destOrd="0" presId="urn:microsoft.com/office/officeart/2005/8/layout/cycle5"/>
    <dgm:cxn modelId="{36227196-E1EF-42F6-BBE4-C4B35A85DFE4}" type="presParOf" srcId="{3FA42D77-5168-4650-9A90-E694FA52120F}" destId="{DF51297F-6515-424F-83A2-B69BA84498F0}" srcOrd="4" destOrd="0" presId="urn:microsoft.com/office/officeart/2005/8/layout/cycle5"/>
    <dgm:cxn modelId="{5E6CBC2B-A0D9-4E54-A427-BECA97153D4D}" type="presParOf" srcId="{3FA42D77-5168-4650-9A90-E694FA52120F}" destId="{69355F7E-25A6-431A-B8F2-27AF5AC45437}" srcOrd="5" destOrd="0" presId="urn:microsoft.com/office/officeart/2005/8/layout/cycle5"/>
    <dgm:cxn modelId="{BEDC2696-8B79-40ED-9096-4814772EBCB4}" type="presParOf" srcId="{3FA42D77-5168-4650-9A90-E694FA52120F}" destId="{D786CBC0-A34A-4D42-9C0E-201B935CB454}" srcOrd="6" destOrd="0" presId="urn:microsoft.com/office/officeart/2005/8/layout/cycle5"/>
    <dgm:cxn modelId="{C15A9A7F-84CA-406E-AE7A-46C00458A5E6}" type="presParOf" srcId="{3FA42D77-5168-4650-9A90-E694FA52120F}" destId="{13C1533B-1BB9-4022-83FF-0A84907EC279}" srcOrd="7" destOrd="0" presId="urn:microsoft.com/office/officeart/2005/8/layout/cycle5"/>
    <dgm:cxn modelId="{B87C865F-8487-4E23-A8B4-D2471E0E5AC3}" type="presParOf" srcId="{3FA42D77-5168-4650-9A90-E694FA52120F}" destId="{3E348139-3503-4FC3-8EE0-A1180A74F473}" srcOrd="8" destOrd="0" presId="urn:microsoft.com/office/officeart/2005/8/layout/cycle5"/>
    <dgm:cxn modelId="{5A5D14E9-0F72-4BD4-90E1-15B8236F7690}" type="presParOf" srcId="{3FA42D77-5168-4650-9A90-E694FA52120F}" destId="{D8743FC2-C023-46D5-BCBB-1AF17F6E6B14}" srcOrd="9" destOrd="0" presId="urn:microsoft.com/office/officeart/2005/8/layout/cycle5"/>
    <dgm:cxn modelId="{56C61D92-8A67-4500-9E8B-74376ED0619F}" type="presParOf" srcId="{3FA42D77-5168-4650-9A90-E694FA52120F}" destId="{2FB86249-C443-4E63-8200-A0F75DA59C6E}" srcOrd="10" destOrd="0" presId="urn:microsoft.com/office/officeart/2005/8/layout/cycle5"/>
    <dgm:cxn modelId="{A08E1099-C211-4A5B-B0A2-50E99C5B21D0}" type="presParOf" srcId="{3FA42D77-5168-4650-9A90-E694FA52120F}" destId="{B8E7D8A1-CFEB-4594-8E0C-98ED3BD57D50}" srcOrd="11" destOrd="0" presId="urn:microsoft.com/office/officeart/2005/8/layout/cycle5"/>
    <dgm:cxn modelId="{18E03343-C70A-4527-9B4D-48B1FDEE2D5E}" type="presParOf" srcId="{3FA42D77-5168-4650-9A90-E694FA52120F}" destId="{47A94965-8BF6-48B6-B650-2EC555E69B9F}" srcOrd="12" destOrd="0" presId="urn:microsoft.com/office/officeart/2005/8/layout/cycle5"/>
    <dgm:cxn modelId="{D95EE310-B819-4EFD-B12A-41BDA87EF98C}" type="presParOf" srcId="{3FA42D77-5168-4650-9A90-E694FA52120F}" destId="{6B8C3981-57DF-4CB2-B48E-ABF7A4983EB5}" srcOrd="13" destOrd="0" presId="urn:microsoft.com/office/officeart/2005/8/layout/cycle5"/>
    <dgm:cxn modelId="{F3D25D59-26B5-4F7F-8B78-FB77AA2F2EDE}" type="presParOf" srcId="{3FA42D77-5168-4650-9A90-E694FA52120F}" destId="{900D6F92-B892-47CB-86BD-169BD25DBEDB}" srcOrd="14" destOrd="0" presId="urn:microsoft.com/office/officeart/2005/8/layout/cycle5"/>
    <dgm:cxn modelId="{5BEB56D6-3199-46E0-B1D5-EEA2B410FF9A}" type="presParOf" srcId="{3FA42D77-5168-4650-9A90-E694FA52120F}" destId="{0F151CC2-4287-4DCD-AFA9-893F4D8D1D80}" srcOrd="15" destOrd="0" presId="urn:microsoft.com/office/officeart/2005/8/layout/cycle5"/>
    <dgm:cxn modelId="{E3967129-F0C4-466B-A38E-6865E74C1323}" type="presParOf" srcId="{3FA42D77-5168-4650-9A90-E694FA52120F}" destId="{BBC62DCC-8B39-4742-8EE8-FA506599CE10}" srcOrd="16" destOrd="0" presId="urn:microsoft.com/office/officeart/2005/8/layout/cycle5"/>
    <dgm:cxn modelId="{D76C3D47-99F7-4F0A-81CC-0A8E8FE214DF}" type="presParOf" srcId="{3FA42D77-5168-4650-9A90-E694FA52120F}" destId="{AFC3CF7E-8CD8-4AE9-8100-8B32A3A6E564}" srcOrd="17" destOrd="0" presId="urn:microsoft.com/office/officeart/2005/8/layout/cycle5"/>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53DAF-D437-405D-8850-726E9CC3C843}">
      <dsp:nvSpPr>
        <dsp:cNvPr id="0" name=""/>
        <dsp:cNvSpPr/>
      </dsp:nvSpPr>
      <dsp:spPr>
        <a:xfrm>
          <a:off x="596851" y="127"/>
          <a:ext cx="406233" cy="264051"/>
        </a:xfrm>
        <a:prstGeom prst="roundRect">
          <a:avLst/>
        </a:prstGeom>
        <a:solidFill>
          <a:srgbClr val="0070C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Delta Build.1</a:t>
          </a:r>
        </a:p>
      </dsp:txBody>
      <dsp:txXfrm>
        <a:off x="609741" y="13017"/>
        <a:ext cx="380453" cy="238271"/>
      </dsp:txXfrm>
    </dsp:sp>
    <dsp:sp modelId="{15CC753B-5984-4E3B-9A5B-8D0C824316EF}">
      <dsp:nvSpPr>
        <dsp:cNvPr id="0" name=""/>
        <dsp:cNvSpPr/>
      </dsp:nvSpPr>
      <dsp:spPr>
        <a:xfrm>
          <a:off x="271374" y="132153"/>
          <a:ext cx="1057187" cy="1057187"/>
        </a:xfrm>
        <a:custGeom>
          <a:avLst/>
          <a:gdLst/>
          <a:ahLst/>
          <a:cxnLst/>
          <a:rect l="0" t="0" r="0" b="0"/>
          <a:pathLst>
            <a:path>
              <a:moveTo>
                <a:pt x="786387" y="67124"/>
              </a:moveTo>
              <a:arcTo wR="528593" hR="528593" stAng="17951364" swAng="1214827"/>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 modelId="{D786CBC0-A34A-4D42-9C0E-201B935CB454}">
      <dsp:nvSpPr>
        <dsp:cNvPr id="0" name=""/>
        <dsp:cNvSpPr/>
      </dsp:nvSpPr>
      <dsp:spPr>
        <a:xfrm>
          <a:off x="1099573" y="365377"/>
          <a:ext cx="406233" cy="264051"/>
        </a:xfrm>
        <a:prstGeom prst="roundRect">
          <a:avLst/>
        </a:prstGeom>
        <a:solidFill>
          <a:srgbClr val="0070C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Delta Build 2</a:t>
          </a:r>
        </a:p>
      </dsp:txBody>
      <dsp:txXfrm>
        <a:off x="1112463" y="378267"/>
        <a:ext cx="380453" cy="238271"/>
      </dsp:txXfrm>
    </dsp:sp>
    <dsp:sp modelId="{3E348139-3503-4FC3-8EE0-A1180A74F473}">
      <dsp:nvSpPr>
        <dsp:cNvPr id="0" name=""/>
        <dsp:cNvSpPr/>
      </dsp:nvSpPr>
      <dsp:spPr>
        <a:xfrm>
          <a:off x="271374" y="132153"/>
          <a:ext cx="1057187" cy="1057187"/>
        </a:xfrm>
        <a:custGeom>
          <a:avLst/>
          <a:gdLst/>
          <a:ahLst/>
          <a:cxnLst/>
          <a:rect l="0" t="0" r="0" b="0"/>
          <a:pathLst>
            <a:path>
              <a:moveTo>
                <a:pt x="1055930" y="565018"/>
              </a:moveTo>
              <a:arcTo wR="528593" hR="528593" stAng="21837080" swAng="1362271"/>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 modelId="{D8743FC2-C023-46D5-BCBB-1AF17F6E6B14}">
      <dsp:nvSpPr>
        <dsp:cNvPr id="0" name=""/>
        <dsp:cNvSpPr/>
      </dsp:nvSpPr>
      <dsp:spPr>
        <a:xfrm>
          <a:off x="907550" y="956362"/>
          <a:ext cx="406233" cy="264051"/>
        </a:xfrm>
        <a:prstGeom prst="roundRect">
          <a:avLst/>
        </a:prstGeom>
        <a:solidFill>
          <a:srgbClr val="0070C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Delta Build 3</a:t>
          </a:r>
        </a:p>
      </dsp:txBody>
      <dsp:txXfrm>
        <a:off x="920440" y="969252"/>
        <a:ext cx="380453" cy="238271"/>
      </dsp:txXfrm>
    </dsp:sp>
    <dsp:sp modelId="{B8E7D8A1-CFEB-4594-8E0C-98ED3BD57D50}">
      <dsp:nvSpPr>
        <dsp:cNvPr id="0" name=""/>
        <dsp:cNvSpPr/>
      </dsp:nvSpPr>
      <dsp:spPr>
        <a:xfrm>
          <a:off x="271374" y="132153"/>
          <a:ext cx="1057187" cy="1057187"/>
        </a:xfrm>
        <a:custGeom>
          <a:avLst/>
          <a:gdLst/>
          <a:ahLst/>
          <a:cxnLst/>
          <a:rect l="0" t="0" r="0" b="0"/>
          <a:pathLst>
            <a:path>
              <a:moveTo>
                <a:pt x="593734" y="1053157"/>
              </a:moveTo>
              <a:arcTo wR="528593" hR="528593" stAng="4975274" swAng="849451"/>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 modelId="{47A94965-8BF6-48B6-B650-2EC555E69B9F}">
      <dsp:nvSpPr>
        <dsp:cNvPr id="0" name=""/>
        <dsp:cNvSpPr/>
      </dsp:nvSpPr>
      <dsp:spPr>
        <a:xfrm>
          <a:off x="286151" y="956362"/>
          <a:ext cx="406233" cy="264051"/>
        </a:xfrm>
        <a:prstGeom prst="roundRect">
          <a:avLst/>
        </a:prstGeom>
        <a:solidFill>
          <a:srgbClr val="0070C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a:t>
          </a:r>
        </a:p>
      </dsp:txBody>
      <dsp:txXfrm>
        <a:off x="299041" y="969252"/>
        <a:ext cx="380453" cy="238271"/>
      </dsp:txXfrm>
    </dsp:sp>
    <dsp:sp modelId="{900D6F92-B892-47CB-86BD-169BD25DBEDB}">
      <dsp:nvSpPr>
        <dsp:cNvPr id="0" name=""/>
        <dsp:cNvSpPr/>
      </dsp:nvSpPr>
      <dsp:spPr>
        <a:xfrm>
          <a:off x="271374" y="132153"/>
          <a:ext cx="1057187" cy="1057187"/>
        </a:xfrm>
        <a:custGeom>
          <a:avLst/>
          <a:gdLst/>
          <a:ahLst/>
          <a:cxnLst/>
          <a:rect l="0" t="0" r="0" b="0"/>
          <a:pathLst>
            <a:path>
              <a:moveTo>
                <a:pt x="56180" y="765736"/>
              </a:moveTo>
              <a:arcTo wR="528593" hR="528593" stAng="9200650" swAng="1362271"/>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 modelId="{0F151CC2-4287-4DCD-AFA9-893F4D8D1D80}">
      <dsp:nvSpPr>
        <dsp:cNvPr id="0" name=""/>
        <dsp:cNvSpPr/>
      </dsp:nvSpPr>
      <dsp:spPr>
        <a:xfrm>
          <a:off x="94128" y="365377"/>
          <a:ext cx="406233" cy="264051"/>
        </a:xfrm>
        <a:prstGeom prst="roundRect">
          <a:avLst/>
        </a:prstGeom>
        <a:solidFill>
          <a:srgbClr val="0070C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Delta Build n</a:t>
          </a:r>
        </a:p>
      </dsp:txBody>
      <dsp:txXfrm>
        <a:off x="107018" y="378267"/>
        <a:ext cx="380453" cy="238271"/>
      </dsp:txXfrm>
    </dsp:sp>
    <dsp:sp modelId="{AFC3CF7E-8CD8-4AE9-8100-8B32A3A6E564}">
      <dsp:nvSpPr>
        <dsp:cNvPr id="0" name=""/>
        <dsp:cNvSpPr/>
      </dsp:nvSpPr>
      <dsp:spPr>
        <a:xfrm>
          <a:off x="271374" y="132153"/>
          <a:ext cx="1057187" cy="1057187"/>
        </a:xfrm>
        <a:custGeom>
          <a:avLst/>
          <a:gdLst/>
          <a:ahLst/>
          <a:cxnLst/>
          <a:rect l="0" t="0" r="0" b="0"/>
          <a:pathLst>
            <a:path>
              <a:moveTo>
                <a:pt x="127028" y="184854"/>
              </a:moveTo>
              <a:arcTo wR="528593" hR="528593" stAng="13233809" swAng="1214827"/>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53DAF-D437-405D-8850-726E9CC3C843}">
      <dsp:nvSpPr>
        <dsp:cNvPr id="0" name=""/>
        <dsp:cNvSpPr/>
      </dsp:nvSpPr>
      <dsp:spPr>
        <a:xfrm>
          <a:off x="567205" y="559"/>
          <a:ext cx="436430" cy="283679"/>
        </a:xfrm>
        <a:prstGeom prst="roundRect">
          <a:avLst/>
        </a:prstGeom>
        <a:solidFill>
          <a:schemeClr val="accent4"/>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Delta Build 1</a:t>
          </a:r>
        </a:p>
      </dsp:txBody>
      <dsp:txXfrm>
        <a:off x="581053" y="14407"/>
        <a:ext cx="408734" cy="255983"/>
      </dsp:txXfrm>
    </dsp:sp>
    <dsp:sp modelId="{15CC753B-5984-4E3B-9A5B-8D0C824316EF}">
      <dsp:nvSpPr>
        <dsp:cNvPr id="0" name=""/>
        <dsp:cNvSpPr/>
      </dsp:nvSpPr>
      <dsp:spPr>
        <a:xfrm>
          <a:off x="218772" y="142399"/>
          <a:ext cx="1133296" cy="1133296"/>
        </a:xfrm>
        <a:custGeom>
          <a:avLst/>
          <a:gdLst/>
          <a:ahLst/>
          <a:cxnLst/>
          <a:rect l="0" t="0" r="0" b="0"/>
          <a:pathLst>
            <a:path>
              <a:moveTo>
                <a:pt x="843302" y="72125"/>
              </a:moveTo>
              <a:arcTo wR="566648" hR="566648" stAng="17953456" swAng="1211506"/>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 modelId="{D786CBC0-A34A-4D42-9C0E-201B935CB454}">
      <dsp:nvSpPr>
        <dsp:cNvPr id="0" name=""/>
        <dsp:cNvSpPr/>
      </dsp:nvSpPr>
      <dsp:spPr>
        <a:xfrm>
          <a:off x="1106120" y="392103"/>
          <a:ext cx="436430" cy="283679"/>
        </a:xfrm>
        <a:prstGeom prst="roundRect">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Delta Build 2</a:t>
          </a:r>
        </a:p>
      </dsp:txBody>
      <dsp:txXfrm>
        <a:off x="1119968" y="405951"/>
        <a:ext cx="408734" cy="255983"/>
      </dsp:txXfrm>
    </dsp:sp>
    <dsp:sp modelId="{3E348139-3503-4FC3-8EE0-A1180A74F473}">
      <dsp:nvSpPr>
        <dsp:cNvPr id="0" name=""/>
        <dsp:cNvSpPr/>
      </dsp:nvSpPr>
      <dsp:spPr>
        <a:xfrm>
          <a:off x="218772" y="142399"/>
          <a:ext cx="1133296" cy="1133296"/>
        </a:xfrm>
        <a:custGeom>
          <a:avLst/>
          <a:gdLst/>
          <a:ahLst/>
          <a:cxnLst/>
          <a:rect l="0" t="0" r="0" b="0"/>
          <a:pathLst>
            <a:path>
              <a:moveTo>
                <a:pt x="1131937" y="605875"/>
              </a:moveTo>
              <a:arcTo wR="566648" hR="566648" stAng="21838173" swAng="1359701"/>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 modelId="{D8743FC2-C023-46D5-BCBB-1AF17F6E6B14}">
      <dsp:nvSpPr>
        <dsp:cNvPr id="0" name=""/>
        <dsp:cNvSpPr/>
      </dsp:nvSpPr>
      <dsp:spPr>
        <a:xfrm>
          <a:off x="900273" y="1025636"/>
          <a:ext cx="436430" cy="283679"/>
        </a:xfrm>
        <a:prstGeom prst="roundRect">
          <a:avLst/>
        </a:prstGeom>
        <a:solidFill>
          <a:schemeClr val="tx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Delta Build 3</a:t>
          </a:r>
        </a:p>
      </dsp:txBody>
      <dsp:txXfrm>
        <a:off x="914121" y="1039484"/>
        <a:ext cx="408734" cy="255983"/>
      </dsp:txXfrm>
    </dsp:sp>
    <dsp:sp modelId="{B8E7D8A1-CFEB-4594-8E0C-98ED3BD57D50}">
      <dsp:nvSpPr>
        <dsp:cNvPr id="0" name=""/>
        <dsp:cNvSpPr/>
      </dsp:nvSpPr>
      <dsp:spPr>
        <a:xfrm>
          <a:off x="218772" y="142399"/>
          <a:ext cx="1133296" cy="1133296"/>
        </a:xfrm>
        <a:custGeom>
          <a:avLst/>
          <a:gdLst/>
          <a:ahLst/>
          <a:cxnLst/>
          <a:rect l="0" t="0" r="0" b="0"/>
          <a:pathLst>
            <a:path>
              <a:moveTo>
                <a:pt x="636185" y="1129014"/>
              </a:moveTo>
              <a:arcTo wR="566648" hR="566648" stAng="4977066" swAng="845868"/>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 modelId="{47A94965-8BF6-48B6-B650-2EC555E69B9F}">
      <dsp:nvSpPr>
        <dsp:cNvPr id="0" name=""/>
        <dsp:cNvSpPr/>
      </dsp:nvSpPr>
      <dsp:spPr>
        <a:xfrm>
          <a:off x="234138" y="1025636"/>
          <a:ext cx="436430" cy="283679"/>
        </a:xfrm>
        <a:prstGeom prst="roundRect">
          <a:avLst/>
        </a:prstGeom>
        <a:solidFill>
          <a:schemeClr val="tx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a:t>
          </a:r>
        </a:p>
      </dsp:txBody>
      <dsp:txXfrm>
        <a:off x="247986" y="1039484"/>
        <a:ext cx="408734" cy="255983"/>
      </dsp:txXfrm>
    </dsp:sp>
    <dsp:sp modelId="{900D6F92-B892-47CB-86BD-169BD25DBEDB}">
      <dsp:nvSpPr>
        <dsp:cNvPr id="0" name=""/>
        <dsp:cNvSpPr/>
      </dsp:nvSpPr>
      <dsp:spPr>
        <a:xfrm>
          <a:off x="218772" y="142399"/>
          <a:ext cx="1133296" cy="1133296"/>
        </a:xfrm>
        <a:custGeom>
          <a:avLst/>
          <a:gdLst/>
          <a:ahLst/>
          <a:cxnLst/>
          <a:rect l="0" t="0" r="0" b="0"/>
          <a:pathLst>
            <a:path>
              <a:moveTo>
                <a:pt x="60115" y="820646"/>
              </a:moveTo>
              <a:arcTo wR="566648" hR="566648" stAng="9202126" swAng="1359701"/>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 modelId="{0F151CC2-4287-4DCD-AFA9-893F4D8D1D80}">
      <dsp:nvSpPr>
        <dsp:cNvPr id="0" name=""/>
        <dsp:cNvSpPr/>
      </dsp:nvSpPr>
      <dsp:spPr>
        <a:xfrm>
          <a:off x="28291" y="392103"/>
          <a:ext cx="436430" cy="283679"/>
        </a:xfrm>
        <a:prstGeom prst="roundRect">
          <a:avLst/>
        </a:prstGeom>
        <a:solidFill>
          <a:schemeClr val="tx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Delta Build n</a:t>
          </a:r>
        </a:p>
      </dsp:txBody>
      <dsp:txXfrm>
        <a:off x="42139" y="405951"/>
        <a:ext cx="408734" cy="255983"/>
      </dsp:txXfrm>
    </dsp:sp>
    <dsp:sp modelId="{AFC3CF7E-8CD8-4AE9-8100-8B32A3A6E564}">
      <dsp:nvSpPr>
        <dsp:cNvPr id="0" name=""/>
        <dsp:cNvSpPr/>
      </dsp:nvSpPr>
      <dsp:spPr>
        <a:xfrm>
          <a:off x="218772" y="142399"/>
          <a:ext cx="1133296" cy="1133296"/>
        </a:xfrm>
        <a:custGeom>
          <a:avLst/>
          <a:gdLst/>
          <a:ahLst/>
          <a:cxnLst/>
          <a:rect l="0" t="0" r="0" b="0"/>
          <a:pathLst>
            <a:path>
              <a:moveTo>
                <a:pt x="136305" y="198008"/>
              </a:moveTo>
              <a:arcTo wR="566648" hR="566648" stAng="13235038" swAng="1211506"/>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53DAF-D437-405D-8850-726E9CC3C843}">
      <dsp:nvSpPr>
        <dsp:cNvPr id="0" name=""/>
        <dsp:cNvSpPr/>
      </dsp:nvSpPr>
      <dsp:spPr>
        <a:xfrm>
          <a:off x="957127" y="25161"/>
          <a:ext cx="564066" cy="222411"/>
        </a:xfrm>
        <a:prstGeom prst="roundRect">
          <a:avLst/>
        </a:prstGeom>
        <a:solidFill>
          <a:schemeClr val="tx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Build cycle start</a:t>
          </a:r>
        </a:p>
      </dsp:txBody>
      <dsp:txXfrm>
        <a:off x="967984" y="36018"/>
        <a:ext cx="542352" cy="200697"/>
      </dsp:txXfrm>
    </dsp:sp>
    <dsp:sp modelId="{15CC753B-5984-4E3B-9A5B-8D0C824316EF}">
      <dsp:nvSpPr>
        <dsp:cNvPr id="0" name=""/>
        <dsp:cNvSpPr/>
      </dsp:nvSpPr>
      <dsp:spPr>
        <a:xfrm>
          <a:off x="600135" y="136366"/>
          <a:ext cx="1278050" cy="1278050"/>
        </a:xfrm>
        <a:custGeom>
          <a:avLst/>
          <a:gdLst/>
          <a:ahLst/>
          <a:cxnLst/>
          <a:rect l="0" t="0" r="0" b="0"/>
          <a:pathLst>
            <a:path>
              <a:moveTo>
                <a:pt x="962887" y="88147"/>
              </a:moveTo>
              <a:arcTo wR="639025" hR="639025" stAng="18027083" swAng="774531"/>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 modelId="{6BB62C44-BC7D-4A25-9211-EAC25EB29805}">
      <dsp:nvSpPr>
        <dsp:cNvPr id="0" name=""/>
        <dsp:cNvSpPr/>
      </dsp:nvSpPr>
      <dsp:spPr>
        <a:xfrm>
          <a:off x="1564999" y="344673"/>
          <a:ext cx="455146" cy="222411"/>
        </a:xfrm>
        <a:prstGeom prst="roundRect">
          <a:avLst/>
        </a:prstGeom>
        <a:solidFill>
          <a:schemeClr val="accent3">
            <a:lumMod val="40000"/>
            <a:lumOff val="6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Delta Build.1</a:t>
          </a:r>
        </a:p>
      </dsp:txBody>
      <dsp:txXfrm>
        <a:off x="1575856" y="355530"/>
        <a:ext cx="433432" cy="200697"/>
      </dsp:txXfrm>
    </dsp:sp>
    <dsp:sp modelId="{69355F7E-25A6-431A-B8F2-27AF5AC45437}">
      <dsp:nvSpPr>
        <dsp:cNvPr id="0" name=""/>
        <dsp:cNvSpPr/>
      </dsp:nvSpPr>
      <dsp:spPr>
        <a:xfrm>
          <a:off x="600135" y="136366"/>
          <a:ext cx="1278050" cy="1278050"/>
        </a:xfrm>
        <a:custGeom>
          <a:avLst/>
          <a:gdLst/>
          <a:ahLst/>
          <a:cxnLst/>
          <a:rect l="0" t="0" r="0" b="0"/>
          <a:pathLst>
            <a:path>
              <a:moveTo>
                <a:pt x="1265101" y="511034"/>
              </a:moveTo>
              <a:arcTo wR="639025" hR="639025" stAng="20906766" swAng="1386469"/>
            </a:path>
          </a:pathLst>
        </a:custGeom>
        <a:noFill/>
        <a:ln w="100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sp>
    <dsp:sp modelId="{D786CBC0-A34A-4D42-9C0E-201B935CB454}">
      <dsp:nvSpPr>
        <dsp:cNvPr id="0" name=""/>
        <dsp:cNvSpPr/>
      </dsp:nvSpPr>
      <dsp:spPr>
        <a:xfrm>
          <a:off x="1564999" y="983699"/>
          <a:ext cx="455146" cy="222411"/>
        </a:xfrm>
        <a:prstGeom prst="roundRect">
          <a:avLst/>
        </a:prstGeom>
        <a:solidFill>
          <a:srgbClr val="00B05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Delta Build 2</a:t>
          </a:r>
        </a:p>
      </dsp:txBody>
      <dsp:txXfrm>
        <a:off x="1575856" y="994556"/>
        <a:ext cx="433432" cy="200697"/>
      </dsp:txXfrm>
    </dsp:sp>
    <dsp:sp modelId="{3E348139-3503-4FC3-8EE0-A1180A74F473}">
      <dsp:nvSpPr>
        <dsp:cNvPr id="0" name=""/>
        <dsp:cNvSpPr/>
      </dsp:nvSpPr>
      <dsp:spPr>
        <a:xfrm>
          <a:off x="600135" y="136366"/>
          <a:ext cx="1278050" cy="1278050"/>
        </a:xfrm>
        <a:custGeom>
          <a:avLst/>
          <a:gdLst/>
          <a:ahLst/>
          <a:cxnLst/>
          <a:rect l="0" t="0" r="0" b="0"/>
          <a:pathLst>
            <a:path>
              <a:moveTo>
                <a:pt x="1069247" y="1111530"/>
              </a:moveTo>
              <a:arcTo wR="639025" hR="639025" stAng="2860902" swAng="969150"/>
            </a:path>
          </a:pathLst>
        </a:custGeom>
        <a:noFill/>
        <a:ln w="100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sp>
    <dsp:sp modelId="{D8743FC2-C023-46D5-BCBB-1AF17F6E6B14}">
      <dsp:nvSpPr>
        <dsp:cNvPr id="0" name=""/>
        <dsp:cNvSpPr/>
      </dsp:nvSpPr>
      <dsp:spPr>
        <a:xfrm>
          <a:off x="1011587" y="1303211"/>
          <a:ext cx="455146" cy="222411"/>
        </a:xfrm>
        <a:prstGeom prst="roundRect">
          <a:avLst/>
        </a:prstGeom>
        <a:solidFill>
          <a:srgbClr val="0070C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Delta Build 3</a:t>
          </a:r>
        </a:p>
      </dsp:txBody>
      <dsp:txXfrm>
        <a:off x="1022444" y="1314068"/>
        <a:ext cx="433432" cy="200697"/>
      </dsp:txXfrm>
    </dsp:sp>
    <dsp:sp modelId="{B8E7D8A1-CFEB-4594-8E0C-98ED3BD57D50}">
      <dsp:nvSpPr>
        <dsp:cNvPr id="0" name=""/>
        <dsp:cNvSpPr/>
      </dsp:nvSpPr>
      <dsp:spPr>
        <a:xfrm>
          <a:off x="600135" y="136366"/>
          <a:ext cx="1278050" cy="1278050"/>
        </a:xfrm>
        <a:custGeom>
          <a:avLst/>
          <a:gdLst/>
          <a:ahLst/>
          <a:cxnLst/>
          <a:rect l="0" t="0" r="0" b="0"/>
          <a:pathLst>
            <a:path>
              <a:moveTo>
                <a:pt x="357234" y="1212564"/>
              </a:moveTo>
              <a:arcTo wR="639025" hR="639025" stAng="6969948" swAng="969150"/>
            </a:path>
          </a:pathLst>
        </a:custGeom>
        <a:noFill/>
        <a:ln w="10000" cap="flat" cmpd="sng" algn="ctr">
          <a:solidFill>
            <a:schemeClr val="bg2">
              <a:lumMod val="90000"/>
            </a:schemeClr>
          </a:solidFill>
          <a:prstDash val="solid"/>
          <a:tailEnd type="arrow"/>
        </a:ln>
        <a:effectLst/>
      </dsp:spPr>
      <dsp:style>
        <a:lnRef idx="1">
          <a:scrgbClr r="0" g="0" b="0"/>
        </a:lnRef>
        <a:fillRef idx="0">
          <a:scrgbClr r="0" g="0" b="0"/>
        </a:fillRef>
        <a:effectRef idx="0">
          <a:scrgbClr r="0" g="0" b="0"/>
        </a:effectRef>
        <a:fontRef idx="minor"/>
      </dsp:style>
    </dsp:sp>
    <dsp:sp modelId="{47A94965-8BF6-48B6-B650-2EC555E69B9F}">
      <dsp:nvSpPr>
        <dsp:cNvPr id="0" name=""/>
        <dsp:cNvSpPr/>
      </dsp:nvSpPr>
      <dsp:spPr>
        <a:xfrm>
          <a:off x="458175" y="983699"/>
          <a:ext cx="455146" cy="222411"/>
        </a:xfrm>
        <a:prstGeom prst="roundRect">
          <a:avLst/>
        </a:prstGeom>
        <a:solidFill>
          <a:schemeClr val="tx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a:t>
          </a:r>
        </a:p>
      </dsp:txBody>
      <dsp:txXfrm>
        <a:off x="469032" y="994556"/>
        <a:ext cx="433432" cy="200697"/>
      </dsp:txXfrm>
    </dsp:sp>
    <dsp:sp modelId="{900D6F92-B892-47CB-86BD-169BD25DBEDB}">
      <dsp:nvSpPr>
        <dsp:cNvPr id="0" name=""/>
        <dsp:cNvSpPr/>
      </dsp:nvSpPr>
      <dsp:spPr>
        <a:xfrm>
          <a:off x="600135" y="136366"/>
          <a:ext cx="1278050" cy="1278050"/>
        </a:xfrm>
        <a:custGeom>
          <a:avLst/>
          <a:gdLst/>
          <a:ahLst/>
          <a:cxnLst/>
          <a:rect l="0" t="0" r="0" b="0"/>
          <a:pathLst>
            <a:path>
              <a:moveTo>
                <a:pt x="13591" y="770120"/>
              </a:moveTo>
              <a:arcTo wR="639025" hR="639025" stAng="10089709" swAng="1330571"/>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 modelId="{0F151CC2-4287-4DCD-AFA9-893F4D8D1D80}">
      <dsp:nvSpPr>
        <dsp:cNvPr id="0" name=""/>
        <dsp:cNvSpPr/>
      </dsp:nvSpPr>
      <dsp:spPr>
        <a:xfrm>
          <a:off x="425248" y="328786"/>
          <a:ext cx="520999" cy="254186"/>
        </a:xfrm>
        <a:prstGeom prst="roundRect">
          <a:avLst/>
        </a:prstGeom>
        <a:solidFill>
          <a:schemeClr val="tx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Delta Build n</a:t>
          </a:r>
        </a:p>
      </dsp:txBody>
      <dsp:txXfrm>
        <a:off x="437656" y="341194"/>
        <a:ext cx="496183" cy="229370"/>
      </dsp:txXfrm>
    </dsp:sp>
    <dsp:sp modelId="{AFC3CF7E-8CD8-4AE9-8100-8B32A3A6E564}">
      <dsp:nvSpPr>
        <dsp:cNvPr id="0" name=""/>
        <dsp:cNvSpPr/>
      </dsp:nvSpPr>
      <dsp:spPr>
        <a:xfrm>
          <a:off x="600135" y="136366"/>
          <a:ext cx="1278050" cy="1278050"/>
        </a:xfrm>
        <a:custGeom>
          <a:avLst/>
          <a:gdLst/>
          <a:ahLst/>
          <a:cxnLst/>
          <a:rect l="0" t="0" r="0" b="0"/>
          <a:pathLst>
            <a:path>
              <a:moveTo>
                <a:pt x="213205" y="162547"/>
              </a:moveTo>
              <a:arcTo wR="639025" hR="639025" stAng="13692805" swAng="703249"/>
            </a:path>
          </a:pathLst>
        </a:custGeom>
        <a:noFill/>
        <a:ln w="10000" cap="flat" cmpd="sng" algn="ctr">
          <a:solidFill>
            <a:schemeClr val="tx1">
              <a:lumMod val="50000"/>
              <a:lumOff val="5000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Inner source model</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1666248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a:p>
        </p:txBody>
      </p:sp>
    </p:spTree>
    <p:extLst>
      <p:ext uri="{BB962C8B-B14F-4D97-AF65-F5344CB8AC3E}">
        <p14:creationId xmlns:p14="http://schemas.microsoft.com/office/powerpoint/2010/main" val="870393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Subscription model:</a:t>
            </a:r>
          </a:p>
          <a:p>
            <a:r>
              <a:rPr lang="fr-FR"/>
              <a:t>.properties change when content change 	</a:t>
            </a:r>
            <a:r>
              <a:rPr lang="fr-FR">
                <a:sym typeface="Wingdings" panose="05000000000000000000" pitchFamily="2" charset="2"/>
              </a:rPr>
              <a:t> We need them for topics, maps, images and projects</a:t>
            </a:r>
            <a:endParaRPr lang="fr-FR"/>
          </a:p>
          <a:p>
            <a:r>
              <a:rPr lang="fr-FR"/>
              <a:t>.customproperties 		</a:t>
            </a:r>
            <a:r>
              <a:rPr lang="fr-FR">
                <a:sym typeface="Wingdings" panose="05000000000000000000" pitchFamily="2" charset="2"/>
              </a:rPr>
              <a:t> We need them for projects only</a:t>
            </a:r>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a:p>
        </p:txBody>
      </p:sp>
    </p:spTree>
    <p:extLst>
      <p:ext uri="{BB962C8B-B14F-4D97-AF65-F5344CB8AC3E}">
        <p14:creationId xmlns:p14="http://schemas.microsoft.com/office/powerpoint/2010/main" val="2668238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Subscription model:</a:t>
            </a:r>
          </a:p>
          <a:p>
            <a:r>
              <a:rPr lang="fr-FR"/>
              <a:t>.properties change when content change 	</a:t>
            </a:r>
            <a:r>
              <a:rPr lang="fr-FR">
                <a:sym typeface="Wingdings" panose="05000000000000000000" pitchFamily="2" charset="2"/>
              </a:rPr>
              <a:t> We need them for topics, maps, images and projects</a:t>
            </a:r>
            <a:endParaRPr lang="fr-FR"/>
          </a:p>
          <a:p>
            <a:r>
              <a:rPr lang="fr-FR"/>
              <a:t>.customproperties 		</a:t>
            </a:r>
            <a:r>
              <a:rPr lang="fr-FR">
                <a:sym typeface="Wingdings" panose="05000000000000000000" pitchFamily="2" charset="2"/>
              </a:rPr>
              <a:t> We need them for projects only</a:t>
            </a:r>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21</a:t>
            </a:fld>
            <a:endParaRPr lang="en-US"/>
          </a:p>
        </p:txBody>
      </p:sp>
    </p:spTree>
    <p:extLst>
      <p:ext uri="{BB962C8B-B14F-4D97-AF65-F5344CB8AC3E}">
        <p14:creationId xmlns:p14="http://schemas.microsoft.com/office/powerpoint/2010/main" val="3633149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23</a:t>
            </a:fld>
            <a:endParaRPr lang="de-DE"/>
          </a:p>
        </p:txBody>
      </p:sp>
    </p:spTree>
    <p:extLst>
      <p:ext uri="{BB962C8B-B14F-4D97-AF65-F5344CB8AC3E}">
        <p14:creationId xmlns:p14="http://schemas.microsoft.com/office/powerpoint/2010/main" val="1465417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Subscription model:</a:t>
            </a:r>
          </a:p>
          <a:p>
            <a:r>
              <a:rPr lang="fr-FR"/>
              <a:t>.properties change when content change 	</a:t>
            </a:r>
            <a:r>
              <a:rPr lang="fr-FR">
                <a:sym typeface="Wingdings" panose="05000000000000000000" pitchFamily="2" charset="2"/>
              </a:rPr>
              <a:t> We need them for topics, maps, images and projects</a:t>
            </a:r>
            <a:endParaRPr lang="fr-FR"/>
          </a:p>
          <a:p>
            <a:r>
              <a:rPr lang="fr-FR"/>
              <a:t>.customproperties 		</a:t>
            </a:r>
            <a:r>
              <a:rPr lang="fr-FR">
                <a:sym typeface="Wingdings" panose="05000000000000000000" pitchFamily="2" charset="2"/>
              </a:rPr>
              <a:t> We need them for projects only</a:t>
            </a:r>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24</a:t>
            </a:fld>
            <a:endParaRPr lang="en-US"/>
          </a:p>
        </p:txBody>
      </p:sp>
    </p:spTree>
    <p:extLst>
      <p:ext uri="{BB962C8B-B14F-4D97-AF65-F5344CB8AC3E}">
        <p14:creationId xmlns:p14="http://schemas.microsoft.com/office/powerpoint/2010/main" val="459643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Subscription model:</a:t>
            </a:r>
          </a:p>
          <a:p>
            <a:r>
              <a:rPr lang="fr-FR"/>
              <a:t>.properties change when content change 	</a:t>
            </a:r>
            <a:r>
              <a:rPr lang="fr-FR">
                <a:sym typeface="Wingdings" panose="05000000000000000000" pitchFamily="2" charset="2"/>
              </a:rPr>
              <a:t> We need them for topics, maps, images and projects</a:t>
            </a:r>
            <a:endParaRPr lang="fr-FR"/>
          </a:p>
          <a:p>
            <a:r>
              <a:rPr lang="fr-FR"/>
              <a:t>.customproperties 		</a:t>
            </a:r>
            <a:r>
              <a:rPr lang="fr-FR">
                <a:sym typeface="Wingdings" panose="05000000000000000000" pitchFamily="2" charset="2"/>
              </a:rPr>
              <a:t> We need them for projects only</a:t>
            </a:r>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a:p>
        </p:txBody>
      </p:sp>
    </p:spTree>
    <p:extLst>
      <p:ext uri="{BB962C8B-B14F-4D97-AF65-F5344CB8AC3E}">
        <p14:creationId xmlns:p14="http://schemas.microsoft.com/office/powerpoint/2010/main" val="982608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Subscription model:</a:t>
            </a:r>
          </a:p>
          <a:p>
            <a:r>
              <a:rPr lang="fr-FR"/>
              <a:t>.properties change when content change 	</a:t>
            </a:r>
            <a:r>
              <a:rPr lang="fr-FR">
                <a:sym typeface="Wingdings" panose="05000000000000000000" pitchFamily="2" charset="2"/>
              </a:rPr>
              <a:t> We need them for topics, maps, images and projects</a:t>
            </a:r>
            <a:endParaRPr lang="fr-FR"/>
          </a:p>
          <a:p>
            <a:r>
              <a:rPr lang="fr-FR"/>
              <a:t>.customproperties 		</a:t>
            </a:r>
            <a:r>
              <a:rPr lang="fr-FR">
                <a:sym typeface="Wingdings" panose="05000000000000000000" pitchFamily="2" charset="2"/>
              </a:rPr>
              <a:t> We need them for projects only</a:t>
            </a:r>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a:p>
        </p:txBody>
      </p:sp>
    </p:spTree>
    <p:extLst>
      <p:ext uri="{BB962C8B-B14F-4D97-AF65-F5344CB8AC3E}">
        <p14:creationId xmlns:p14="http://schemas.microsoft.com/office/powerpoint/2010/main" val="371649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78548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35</a:t>
            </a:fld>
            <a:endParaRPr lang="en-US"/>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374807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36</a:t>
            </a:fld>
            <a:endParaRPr lang="en-US"/>
          </a:p>
        </p:txBody>
      </p:sp>
    </p:spTree>
    <p:extLst>
      <p:ext uri="{BB962C8B-B14F-4D97-AF65-F5344CB8AC3E}">
        <p14:creationId xmlns:p14="http://schemas.microsoft.com/office/powerpoint/2010/main" val="2634739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Inner source model</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2495714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37</a:t>
            </a:fld>
            <a:endParaRPr lang="en-US"/>
          </a:p>
        </p:txBody>
      </p:sp>
    </p:spTree>
    <p:extLst>
      <p:ext uri="{BB962C8B-B14F-4D97-AF65-F5344CB8AC3E}">
        <p14:creationId xmlns:p14="http://schemas.microsoft.com/office/powerpoint/2010/main" val="3207084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kern="0">
                <a:solidFill>
                  <a:schemeClr val="tx1">
                    <a:lumMod val="75000"/>
                    <a:lumOff val="25000"/>
                  </a:schemeClr>
                </a:solidFill>
                <a:latin typeface="BentonSans Book" panose="02000503000000020004" pitchFamily="2" charset="0"/>
                <a:ea typeface="Arial Unicode MS" pitchFamily="34" charset="-128"/>
                <a:cs typeface="Arial Unicode MS" pitchFamily="34" charset="-128"/>
              </a:rPr>
              <a:t>The </a:t>
            </a:r>
            <a:r>
              <a:rPr lang="en-US" sz="1400" b="1" kern="0">
                <a:solidFill>
                  <a:schemeClr val="tx1">
                    <a:lumMod val="75000"/>
                    <a:lumOff val="25000"/>
                  </a:schemeClr>
                </a:solidFill>
                <a:latin typeface="BentonSans Book Italic" panose="02000503000000020004" pitchFamily="2" charset="0"/>
                <a:ea typeface="Arial Unicode MS" pitchFamily="34" charset="-128"/>
                <a:cs typeface="Arial Unicode MS" pitchFamily="34" charset="-128"/>
              </a:rPr>
              <a:t>container store </a:t>
            </a:r>
            <a:r>
              <a:rPr lang="en-US" sz="1400" kern="0">
                <a:solidFill>
                  <a:schemeClr val="tx1">
                    <a:lumMod val="75000"/>
                    <a:lumOff val="25000"/>
                  </a:schemeClr>
                </a:solidFill>
                <a:latin typeface="BentonSans Book" panose="02000503000000020004" pitchFamily="2" charset="0"/>
                <a:ea typeface="Arial Unicode MS" pitchFamily="34" charset="-128"/>
                <a:cs typeface="Arial Unicode MS" pitchFamily="34" charset="-128"/>
              </a:rPr>
              <a:t>is a DITA CMS extension to enable delta builds. It is updated multiple times a day from the DITA CMS through a rolling delta fetch process</a:t>
            </a:r>
          </a:p>
        </p:txBody>
      </p:sp>
      <p:sp>
        <p:nvSpPr>
          <p:cNvPr id="4" name="Slide Number Placeholder 3"/>
          <p:cNvSpPr>
            <a:spLocks noGrp="1"/>
          </p:cNvSpPr>
          <p:nvPr>
            <p:ph type="sldNum" sz="quarter" idx="10"/>
          </p:nvPr>
        </p:nvSpPr>
        <p:spPr/>
        <p:txBody>
          <a:bodyPr/>
          <a:lstStyle/>
          <a:p>
            <a:fld id="{7D8C2C35-2B8A-446E-BEC0-FD36716C29AC}" type="slidenum">
              <a:rPr lang="en-US" smtClean="0"/>
              <a:pPr/>
              <a:t>38</a:t>
            </a:fld>
            <a:endParaRPr lang="en-US"/>
          </a:p>
        </p:txBody>
      </p:sp>
    </p:spTree>
    <p:extLst>
      <p:ext uri="{BB962C8B-B14F-4D97-AF65-F5344CB8AC3E}">
        <p14:creationId xmlns:p14="http://schemas.microsoft.com/office/powerpoint/2010/main" val="3040063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39</a:t>
            </a:fld>
            <a:endParaRPr lang="en-US"/>
          </a:p>
        </p:txBody>
      </p:sp>
    </p:spTree>
    <p:extLst>
      <p:ext uri="{BB962C8B-B14F-4D97-AF65-F5344CB8AC3E}">
        <p14:creationId xmlns:p14="http://schemas.microsoft.com/office/powerpoint/2010/main" val="674777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40</a:t>
            </a:fld>
            <a:endParaRPr lang="en-US"/>
          </a:p>
        </p:txBody>
      </p:sp>
    </p:spTree>
    <p:extLst>
      <p:ext uri="{BB962C8B-B14F-4D97-AF65-F5344CB8AC3E}">
        <p14:creationId xmlns:p14="http://schemas.microsoft.com/office/powerpoint/2010/main" val="3565719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400"/>
              <a:t>The current Build solution has the following shortcomings that limit the scalability and TCO reduction</a:t>
            </a:r>
          </a:p>
          <a:p>
            <a:pPr marL="701675" lvl="2" indent="-342900">
              <a:buFont typeface="Arial" panose="020B0604020202020204" pitchFamily="34" charset="0"/>
              <a:buChar char="•"/>
            </a:pPr>
            <a:r>
              <a:rPr lang="en-US" sz="1400"/>
              <a:t>Static assignment of projects to Build servers</a:t>
            </a:r>
          </a:p>
          <a:p>
            <a:pPr marL="701675" lvl="2" indent="-342900">
              <a:buFont typeface="Arial" panose="020B0604020202020204" pitchFamily="34" charset="0"/>
              <a:buChar char="•"/>
            </a:pPr>
            <a:r>
              <a:rPr lang="en-US" sz="1400"/>
              <a:t>Build resource consumption is optimized per Build server, without having the possibility to do it on the whole infrastructure</a:t>
            </a:r>
          </a:p>
          <a:p>
            <a:pPr marL="701675" lvl="2" indent="-342900">
              <a:buFont typeface="Arial" panose="020B0604020202020204" pitchFamily="34" charset="0"/>
              <a:buChar char="•"/>
            </a:pPr>
            <a:r>
              <a:rPr lang="en-US" sz="1400"/>
              <a:t>The waiting list is organized by project within a Build server. A "large" project in the Build cycle can become a bottleneck for projects in the waiting list</a:t>
            </a:r>
            <a:endParaRPr lang="fr-FR" sz="1400"/>
          </a:p>
        </p:txBody>
      </p:sp>
      <p:sp>
        <p:nvSpPr>
          <p:cNvPr id="4" name="Slide Number Placeholder 3"/>
          <p:cNvSpPr>
            <a:spLocks noGrp="1"/>
          </p:cNvSpPr>
          <p:nvPr>
            <p:ph type="sldNum" sz="quarter" idx="5"/>
          </p:nvPr>
        </p:nvSpPr>
        <p:spPr/>
        <p:txBody>
          <a:bodyPr/>
          <a:lstStyle/>
          <a:p>
            <a:fld id="{7D8C2C35-2B8A-446E-BEC0-FD36716C29AC}" type="slidenum">
              <a:rPr lang="de-DE" smtClean="0"/>
              <a:pPr/>
              <a:t>41</a:t>
            </a:fld>
            <a:endParaRPr lang="de-DE"/>
          </a:p>
        </p:txBody>
      </p:sp>
    </p:spTree>
    <p:extLst>
      <p:ext uri="{BB962C8B-B14F-4D97-AF65-F5344CB8AC3E}">
        <p14:creationId xmlns:p14="http://schemas.microsoft.com/office/powerpoint/2010/main" val="3738668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TextEdit="1"/>
          </p:cNvSpPr>
          <p:nvPr>
            <p:ph type="sldImg"/>
          </p:nvPr>
        </p:nvSpPr>
        <p:spPr bwMode="auto">
          <a:noFill/>
          <a:ln>
            <a:solidFill>
              <a:srgbClr val="000000"/>
            </a:solidFill>
            <a:miter lim="800000"/>
            <a:headEnd/>
            <a:tailEnd/>
          </a:ln>
        </p:spPr>
      </p:sp>
      <p:sp>
        <p:nvSpPr>
          <p:cNvPr id="25602" name="Rectangle 3"/>
          <p:cNvSpPr>
            <a:spLocks noGrp="1"/>
          </p:cNvSpPr>
          <p:nvPr>
            <p:ph type="body" idx="1"/>
          </p:nvPr>
        </p:nvSpPr>
        <p:spPr bwMode="auto">
          <a:xfrm>
            <a:off x="544171" y="4548205"/>
            <a:ext cx="5709333" cy="184666"/>
          </a:xfrm>
          <a:noFill/>
        </p:spPr>
        <p:txBody>
          <a:bodyPr wrap="square" numCol="1" anchor="t" anchorCtr="0" compatLnSpc="1">
            <a:prstTxWarp prst="textNoShape">
              <a:avLst/>
            </a:prstTxWarp>
            <a:spAutoFit/>
          </a:bodyPr>
          <a:lstStyle/>
          <a:p>
            <a:pPr eaLnBrk="1" hangingPunct="1"/>
            <a:r>
              <a:rPr lang="en-US" sz="1200">
                <a:solidFill>
                  <a:srgbClr val="000000"/>
                </a:solidFill>
                <a:latin typeface="Arial" panose="020B0604020202020204" pitchFamily="34" charset="0"/>
              </a:rPr>
              <a:t> </a:t>
            </a:r>
          </a:p>
        </p:txBody>
      </p:sp>
    </p:spTree>
    <p:extLst>
      <p:ext uri="{BB962C8B-B14F-4D97-AF65-F5344CB8AC3E}">
        <p14:creationId xmlns:p14="http://schemas.microsoft.com/office/powerpoint/2010/main" val="128566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2005416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70097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106965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70922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a:p>
        </p:txBody>
      </p:sp>
    </p:spTree>
    <p:extLst>
      <p:ext uri="{BB962C8B-B14F-4D97-AF65-F5344CB8AC3E}">
        <p14:creationId xmlns:p14="http://schemas.microsoft.com/office/powerpoint/2010/main" val="4213362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Subscription model:</a:t>
            </a:r>
          </a:p>
          <a:p>
            <a:r>
              <a:rPr lang="fr-FR"/>
              <a:t>.properties change when content change 	</a:t>
            </a:r>
            <a:r>
              <a:rPr lang="fr-FR">
                <a:sym typeface="Wingdings" panose="05000000000000000000" pitchFamily="2" charset="2"/>
              </a:rPr>
              <a:t> We need them for topics, maps, images and projects</a:t>
            </a:r>
            <a:endParaRPr lang="fr-FR"/>
          </a:p>
          <a:p>
            <a:r>
              <a:rPr lang="fr-FR"/>
              <a:t>.customproperties 		</a:t>
            </a:r>
            <a:r>
              <a:rPr lang="fr-FR">
                <a:sym typeface="Wingdings" panose="05000000000000000000" pitchFamily="2" charset="2"/>
              </a:rPr>
              <a:t> We need them for projects only</a:t>
            </a:r>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a:p>
        </p:txBody>
      </p:sp>
    </p:spTree>
    <p:extLst>
      <p:ext uri="{BB962C8B-B14F-4D97-AF65-F5344CB8AC3E}">
        <p14:creationId xmlns:p14="http://schemas.microsoft.com/office/powerpoint/2010/main" val="4015881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err="1"/>
              <a:t>Subscription</a:t>
            </a:r>
            <a:r>
              <a:rPr lang="fr-FR"/>
              <a:t> model:</a:t>
            </a:r>
          </a:p>
          <a:p>
            <a:r>
              <a:rPr lang="fr-FR"/>
              <a:t>.</a:t>
            </a:r>
            <a:r>
              <a:rPr lang="fr-FR" err="1"/>
              <a:t>properties</a:t>
            </a:r>
            <a:r>
              <a:rPr lang="fr-FR"/>
              <a:t> change </a:t>
            </a:r>
            <a:r>
              <a:rPr lang="fr-FR" err="1"/>
              <a:t>when</a:t>
            </a:r>
            <a:r>
              <a:rPr lang="fr-FR"/>
              <a:t> content change 	</a:t>
            </a:r>
            <a:r>
              <a:rPr lang="fr-FR">
                <a:sym typeface="Wingdings" panose="05000000000000000000" pitchFamily="2" charset="2"/>
              </a:rPr>
              <a:t> </a:t>
            </a:r>
            <a:r>
              <a:rPr lang="fr-FR" err="1">
                <a:sym typeface="Wingdings" panose="05000000000000000000" pitchFamily="2" charset="2"/>
              </a:rPr>
              <a:t>We</a:t>
            </a:r>
            <a:r>
              <a:rPr lang="fr-FR">
                <a:sym typeface="Wingdings" panose="05000000000000000000" pitchFamily="2" charset="2"/>
              </a:rPr>
              <a:t> </a:t>
            </a:r>
            <a:r>
              <a:rPr lang="fr-FR" err="1">
                <a:sym typeface="Wingdings" panose="05000000000000000000" pitchFamily="2" charset="2"/>
              </a:rPr>
              <a:t>need</a:t>
            </a:r>
            <a:r>
              <a:rPr lang="fr-FR">
                <a:sym typeface="Wingdings" panose="05000000000000000000" pitchFamily="2" charset="2"/>
              </a:rPr>
              <a:t> </a:t>
            </a:r>
            <a:r>
              <a:rPr lang="fr-FR" err="1">
                <a:sym typeface="Wingdings" panose="05000000000000000000" pitchFamily="2" charset="2"/>
              </a:rPr>
              <a:t>them</a:t>
            </a:r>
            <a:r>
              <a:rPr lang="fr-FR">
                <a:sym typeface="Wingdings" panose="05000000000000000000" pitchFamily="2" charset="2"/>
              </a:rPr>
              <a:t> for topics, </a:t>
            </a:r>
            <a:r>
              <a:rPr lang="fr-FR" err="1">
                <a:sym typeface="Wingdings" panose="05000000000000000000" pitchFamily="2" charset="2"/>
              </a:rPr>
              <a:t>maps</a:t>
            </a:r>
            <a:r>
              <a:rPr lang="fr-FR">
                <a:sym typeface="Wingdings" panose="05000000000000000000" pitchFamily="2" charset="2"/>
              </a:rPr>
              <a:t>, images and </a:t>
            </a:r>
            <a:r>
              <a:rPr lang="fr-FR" err="1">
                <a:sym typeface="Wingdings" panose="05000000000000000000" pitchFamily="2" charset="2"/>
              </a:rPr>
              <a:t>projects</a:t>
            </a:r>
            <a:endParaRPr lang="fr-FR"/>
          </a:p>
          <a:p>
            <a:r>
              <a:rPr lang="fr-FR"/>
              <a:t>.</a:t>
            </a:r>
            <a:r>
              <a:rPr lang="fr-FR" err="1"/>
              <a:t>customproperties</a:t>
            </a:r>
            <a:r>
              <a:rPr lang="fr-FR"/>
              <a:t> 		</a:t>
            </a:r>
            <a:r>
              <a:rPr lang="fr-FR">
                <a:sym typeface="Wingdings" panose="05000000000000000000" pitchFamily="2" charset="2"/>
              </a:rPr>
              <a:t> </a:t>
            </a:r>
            <a:r>
              <a:rPr lang="fr-FR" err="1">
                <a:sym typeface="Wingdings" panose="05000000000000000000" pitchFamily="2" charset="2"/>
              </a:rPr>
              <a:t>We</a:t>
            </a:r>
            <a:r>
              <a:rPr lang="fr-FR">
                <a:sym typeface="Wingdings" panose="05000000000000000000" pitchFamily="2" charset="2"/>
              </a:rPr>
              <a:t> </a:t>
            </a:r>
            <a:r>
              <a:rPr lang="fr-FR" err="1">
                <a:sym typeface="Wingdings" panose="05000000000000000000" pitchFamily="2" charset="2"/>
              </a:rPr>
              <a:t>need</a:t>
            </a:r>
            <a:r>
              <a:rPr lang="fr-FR">
                <a:sym typeface="Wingdings" panose="05000000000000000000" pitchFamily="2" charset="2"/>
              </a:rPr>
              <a:t> </a:t>
            </a:r>
            <a:r>
              <a:rPr lang="fr-FR" err="1">
                <a:sym typeface="Wingdings" panose="05000000000000000000" pitchFamily="2" charset="2"/>
              </a:rPr>
              <a:t>them</a:t>
            </a:r>
            <a:r>
              <a:rPr lang="fr-FR">
                <a:sym typeface="Wingdings" panose="05000000000000000000" pitchFamily="2" charset="2"/>
              </a:rPr>
              <a:t> for </a:t>
            </a:r>
            <a:r>
              <a:rPr lang="fr-FR" err="1">
                <a:sym typeface="Wingdings" panose="05000000000000000000" pitchFamily="2" charset="2"/>
              </a:rPr>
              <a:t>projects</a:t>
            </a:r>
            <a:r>
              <a:rPr lang="fr-FR">
                <a:sym typeface="Wingdings" panose="05000000000000000000" pitchFamily="2" charset="2"/>
              </a:rPr>
              <a:t> </a:t>
            </a:r>
            <a:r>
              <a:rPr lang="fr-FR" err="1">
                <a:sym typeface="Wingdings" panose="05000000000000000000" pitchFamily="2" charset="2"/>
              </a:rPr>
              <a:t>only</a:t>
            </a:r>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a:p>
        </p:txBody>
      </p:sp>
    </p:spTree>
    <p:extLst>
      <p:ext uri="{BB962C8B-B14F-4D97-AF65-F5344CB8AC3E}">
        <p14:creationId xmlns:p14="http://schemas.microsoft.com/office/powerpoint/2010/main" val="3202987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3.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594876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81">
          <p15:clr>
            <a:srgbClr val="FBAE40"/>
          </p15:clr>
        </p15:guide>
        <p15:guide id="7" orient="horz" pos="3232">
          <p15:clr>
            <a:srgbClr val="FBAE40"/>
          </p15:clr>
        </p15:guide>
        <p15:guide id="8" orient="horz" pos="35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31635593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7507">
          <p15:clr>
            <a:srgbClr val="FBAE40"/>
          </p15:clr>
        </p15:guide>
        <p15:guide id="7" orient="horz" pos="41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17162785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448389392"/>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3641082076"/>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872733408"/>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18889510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61361418"/>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1531843"/>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6791634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992298020"/>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9659736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16196888"/>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66126347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93582572"/>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44988934"/>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8670888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96025189"/>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3106414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17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4269697915"/>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30464302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3758130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3.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2019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72446797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hyperlink" Target="https://sap.sharepoint.com/:x:/r/sites/107021/Shared%20Documents/Shared/ditabuild@gcp/DITA-hardware-decomissionning-plan.xlsx?d=w8d36f28ef5d447158281ab4e89c3438f&amp;csf=1&amp;web=1&amp;e=UvKWfI" TargetMode="External"/><Relationship Id="rId4" Type="http://schemas.openxmlformats.org/officeDocument/2006/relationships/slide" Target="slide3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hyperlink" Target="https://sap.sharepoint.com/:x:/r/sites/107021/Shared%20Documents/Shared/DITA-One-Strike/DITA-Build-migration-plan.xlsx?d=w185f6757e45549acb619d84b13e722e0&amp;csf=1&amp;web=1&amp;e=f0lSle" TargetMode="External"/><Relationship Id="rId4" Type="http://schemas.openxmlformats.org/officeDocument/2006/relationships/slide" Target="slide33.xml"/></Relationships>
</file>

<file path=ppt/slides/_rels/slide1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help.sap.com/docs/SAPCloudDITA?state=DRAFT" TargetMode="Externa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hyperlink" Target="https://cloud.google.com/spanner/" TargetMode="External"/><Relationship Id="rId3" Type="http://schemas.openxmlformats.org/officeDocument/2006/relationships/image" Target="../media/image7.jpeg"/><Relationship Id="rId21" Type="http://schemas.openxmlformats.org/officeDocument/2006/relationships/image" Target="../media/image38.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hyperlink" Target="https://cloud.google.com/storage" TargetMode="External"/><Relationship Id="rId2" Type="http://schemas.openxmlformats.org/officeDocument/2006/relationships/notesSlide" Target="../notesSlides/notesSlide7.xml"/><Relationship Id="rId16" Type="http://schemas.openxmlformats.org/officeDocument/2006/relationships/hyperlink" Target="https://cloud.google.com/pubsub" TargetMode="External"/><Relationship Id="rId20"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39.emf"/><Relationship Id="rId5" Type="http://schemas.openxmlformats.org/officeDocument/2006/relationships/image" Target="../media/image26.png"/><Relationship Id="rId15" Type="http://schemas.openxmlformats.org/officeDocument/2006/relationships/hyperlink" Target="https://cloud.google.com/run" TargetMode="External"/><Relationship Id="rId23" Type="http://schemas.openxmlformats.org/officeDocument/2006/relationships/slide" Target="slide2.xml"/><Relationship Id="rId10" Type="http://schemas.openxmlformats.org/officeDocument/2006/relationships/image" Target="../media/image31.png"/><Relationship Id="rId19"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hyperlink" Target="https://cloud.google.com/build/doc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slide" Target="slide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hyperlink" Target="https://sapjira.wdf.sap.corp/browse/BESTL-17251" TargetMode="External"/><Relationship Id="rId13" Type="http://schemas.openxmlformats.org/officeDocument/2006/relationships/hyperlink" Target="https://github.tools.sap/DITA" TargetMode="External"/><Relationship Id="rId18" Type="http://schemas.openxmlformats.org/officeDocument/2006/relationships/image" Target="../media/image46.png"/><Relationship Id="rId3" Type="http://schemas.openxmlformats.org/officeDocument/2006/relationships/image" Target="../media/image7.jpeg"/><Relationship Id="rId21" Type="http://schemas.openxmlformats.org/officeDocument/2006/relationships/image" Target="../media/image47.png"/><Relationship Id="rId7" Type="http://schemas.openxmlformats.org/officeDocument/2006/relationships/hyperlink" Target="https://sapjira.wdf.sap.corp/browse/BESTL-16827" TargetMode="External"/><Relationship Id="rId12" Type="http://schemas.openxmlformats.org/officeDocument/2006/relationships/image" Target="../media/image43.png"/><Relationship Id="rId17" Type="http://schemas.openxmlformats.org/officeDocument/2006/relationships/hyperlink" Target="https://pages.github.tools.sap/Common-Repository/Artifactory-Corp/" TargetMode="External"/><Relationship Id="rId2" Type="http://schemas.openxmlformats.org/officeDocument/2006/relationships/notesSlide" Target="../notesSlides/notesSlide9.xml"/><Relationship Id="rId16" Type="http://schemas.openxmlformats.org/officeDocument/2006/relationships/image" Target="../media/image45.png"/><Relationship Id="rId20" Type="http://schemas.openxmlformats.org/officeDocument/2006/relationships/hyperlink" Target="https://github.tools.sap/DITA/docs/blob/master/implementation/deployment-pipeline.md" TargetMode="External"/><Relationship Id="rId1" Type="http://schemas.openxmlformats.org/officeDocument/2006/relationships/slideLayout" Target="../slideLayouts/slideLayout10.xml"/><Relationship Id="rId6" Type="http://schemas.openxmlformats.org/officeDocument/2006/relationships/hyperlink" Target="https://wiki.wdf.sap.corp/wiki/display/itsec/Google+Cloud+-+Hardening" TargetMode="External"/><Relationship Id="rId11" Type="http://schemas.openxmlformats.org/officeDocument/2006/relationships/hyperlink" Target="https://github.wdf.sap.corp/pages/pim/jaas-doc/" TargetMode="External"/><Relationship Id="rId5" Type="http://schemas.openxmlformats.org/officeDocument/2006/relationships/hyperlink" Target="https://sapjira.wdf.sap.corp/browse/BESTL-16731" TargetMode="External"/><Relationship Id="rId15" Type="http://schemas.openxmlformats.org/officeDocument/2006/relationships/hyperlink" Target="https://pages.github.tools.sap/vault/" TargetMode="External"/><Relationship Id="rId10" Type="http://schemas.openxmlformats.org/officeDocument/2006/relationships/image" Target="../media/image42.png"/><Relationship Id="rId19" Type="http://schemas.openxmlformats.org/officeDocument/2006/relationships/hyperlink" Target="https://www.terraform.io/" TargetMode="External"/><Relationship Id="rId4" Type="http://schemas.openxmlformats.org/officeDocument/2006/relationships/image" Target="../media/image41.png"/><Relationship Id="rId9" Type="http://schemas.openxmlformats.org/officeDocument/2006/relationships/hyperlink" Target="https://vault.tools.sap/" TargetMode="External"/><Relationship Id="rId14" Type="http://schemas.openxmlformats.org/officeDocument/2006/relationships/image" Target="../media/image44.png"/><Relationship Id="rId22" Type="http://schemas.openxmlformats.org/officeDocument/2006/relationships/slide" Target="slide2.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1.png"/><Relationship Id="rId18" Type="http://schemas.openxmlformats.org/officeDocument/2006/relationships/image" Target="../media/image53.png"/><Relationship Id="rId26" Type="http://schemas.openxmlformats.org/officeDocument/2006/relationships/image" Target="../media/image42.png"/><Relationship Id="rId3" Type="http://schemas.openxmlformats.org/officeDocument/2006/relationships/image" Target="../media/image7.jpeg"/><Relationship Id="rId21" Type="http://schemas.openxmlformats.org/officeDocument/2006/relationships/hyperlink" Target="https://github.tools.sap/DITA" TargetMode="External"/><Relationship Id="rId7" Type="http://schemas.openxmlformats.org/officeDocument/2006/relationships/hyperlink" Target="https://pages.github.tools.sap/vault/" TargetMode="External"/><Relationship Id="rId12" Type="http://schemas.openxmlformats.org/officeDocument/2006/relationships/hyperlink" Target="https://github.com/GoogleContainerTools/kaniko" TargetMode="External"/><Relationship Id="rId17" Type="http://schemas.openxmlformats.org/officeDocument/2006/relationships/hyperlink" Target="https://wiki.wdf.sap.corp/wiki/pages/viewpage.action?pageId=1973743528" TargetMode="External"/><Relationship Id="rId25" Type="http://schemas.openxmlformats.org/officeDocument/2006/relationships/image" Target="../media/image56.png"/><Relationship Id="rId2" Type="http://schemas.openxmlformats.org/officeDocument/2006/relationships/notesSlide" Target="../notesSlides/notesSlide10.xml"/><Relationship Id="rId16" Type="http://schemas.openxmlformats.org/officeDocument/2006/relationships/hyperlink" Target="https://github.wdf.sap.corp/pages/Security-Testing/doc/fortify-doc/" TargetMode="External"/><Relationship Id="rId20" Type="http://schemas.openxmlformats.org/officeDocument/2006/relationships/hyperlink" Target="https://wiki.wdf.sap.corp/wiki/display/osssec/Whitesource" TargetMode="External"/><Relationship Id="rId29" Type="http://schemas.openxmlformats.org/officeDocument/2006/relationships/hyperlink" Target="https://github.wdf.sap.corp/pages/ContinuousDelivery/piper-doc/" TargetMode="External"/><Relationship Id="rId1" Type="http://schemas.openxmlformats.org/officeDocument/2006/relationships/slideLayout" Target="../slideLayouts/slideLayout10.xml"/><Relationship Id="rId6" Type="http://schemas.openxmlformats.org/officeDocument/2006/relationships/image" Target="../media/image44.png"/><Relationship Id="rId11" Type="http://schemas.openxmlformats.org/officeDocument/2006/relationships/image" Target="../media/image50.png"/><Relationship Id="rId24" Type="http://schemas.openxmlformats.org/officeDocument/2006/relationships/hyperlink" Target="https://cloud.google.com/artifact-registry" TargetMode="External"/><Relationship Id="rId5" Type="http://schemas.openxmlformats.org/officeDocument/2006/relationships/image" Target="../media/image48.png"/><Relationship Id="rId15" Type="http://schemas.openxmlformats.org/officeDocument/2006/relationships/image" Target="../media/image52.jpeg"/><Relationship Id="rId23" Type="http://schemas.openxmlformats.org/officeDocument/2006/relationships/hyperlink" Target="https://docs.pytest.org/" TargetMode="External"/><Relationship Id="rId28" Type="http://schemas.openxmlformats.org/officeDocument/2006/relationships/image" Target="../media/image57.png"/><Relationship Id="rId10" Type="http://schemas.openxmlformats.org/officeDocument/2006/relationships/hyperlink" Target="https://wiki.wdf.sap.corp/wiki/display/itsec/How+to+develop+a+secure+Container+Application" TargetMode="External"/><Relationship Id="rId19" Type="http://schemas.openxmlformats.org/officeDocument/2006/relationships/image" Target="../media/image54.png"/><Relationship Id="rId31" Type="http://schemas.openxmlformats.org/officeDocument/2006/relationships/slide" Target="slide2.xml"/><Relationship Id="rId4" Type="http://schemas.openxmlformats.org/officeDocument/2006/relationships/hyperlink" Target="https://hyperspace.tools.sap/" TargetMode="External"/><Relationship Id="rId9" Type="http://schemas.openxmlformats.org/officeDocument/2006/relationships/image" Target="../media/image49.png"/><Relationship Id="rId14" Type="http://schemas.openxmlformats.org/officeDocument/2006/relationships/hyperlink" Target="https://pages.github.tools.sap/Sonar/User-Guide/" TargetMode="External"/><Relationship Id="rId22" Type="http://schemas.openxmlformats.org/officeDocument/2006/relationships/image" Target="../media/image55.png"/><Relationship Id="rId27" Type="http://schemas.openxmlformats.org/officeDocument/2006/relationships/hyperlink" Target="https://github.wdf.sap.corp/pages/pim/jaas-doc/" TargetMode="External"/><Relationship Id="rId30" Type="http://schemas.openxmlformats.org/officeDocument/2006/relationships/hyperlink" Target="https://github.tools.sap/DITA/docs/blob/master/implementation/development-lifecycle-pipeline.md"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slide" Target="slide2.xml"/><Relationship Id="rId3" Type="http://schemas.openxmlformats.org/officeDocument/2006/relationships/slideLayout" Target="../slideLayouts/slideLayout7.xml"/><Relationship Id="rId7" Type="http://schemas.openxmlformats.org/officeDocument/2006/relationships/image" Target="../media/image46.png"/><Relationship Id="rId12" Type="http://schemas.openxmlformats.org/officeDocument/2006/relationships/image" Target="../media/image61.png"/><Relationship Id="rId2" Type="http://schemas.openxmlformats.org/officeDocument/2006/relationships/customXml" Target="../../customXml/item4.xml"/><Relationship Id="rId1" Type="http://schemas.openxmlformats.org/officeDocument/2006/relationships/customXml" Target="../../customXml/item5.xml"/><Relationship Id="rId6" Type="http://schemas.openxmlformats.org/officeDocument/2006/relationships/image" Target="../media/image43.png"/><Relationship Id="rId11" Type="http://schemas.openxmlformats.org/officeDocument/2006/relationships/image" Target="../media/image57.png"/><Relationship Id="rId5" Type="http://schemas.openxmlformats.org/officeDocument/2006/relationships/image" Target="../media/image58.png"/><Relationship Id="rId10" Type="http://schemas.openxmlformats.org/officeDocument/2006/relationships/image" Target="../media/image60.emf"/><Relationship Id="rId4" Type="http://schemas.openxmlformats.org/officeDocument/2006/relationships/image" Target="../media/image7.jpeg"/><Relationship Id="rId9" Type="http://schemas.openxmlformats.org/officeDocument/2006/relationships/image" Target="../media/image59.png"/><Relationship Id="rId1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slide" Target="slide13.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slide" Target="slide33.xml"/><Relationship Id="rId5" Type="http://schemas.openxmlformats.org/officeDocument/2006/relationships/slide" Target="slide27.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slide" Target="slide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slide" Target="slide2.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slide" Target="slide2.xml"/><Relationship Id="rId5" Type="http://schemas.openxmlformats.org/officeDocument/2006/relationships/hyperlink" Target="https://sap.sharepoint.com/:u:/r/sites/107021/Shared%20Documents/Shared/Architecture/DITA-landscape-arch-future.vsdx?d=w48ba51ef96ec4a07b737fedd55e5f270&amp;csf=1&amp;web=1&amp;e=SQIbEc" TargetMode="Externa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slide" Target="slide2.xml"/><Relationship Id="rId5" Type="http://schemas.openxmlformats.org/officeDocument/2006/relationships/image" Target="../media/image66.png"/><Relationship Id="rId4" Type="http://schemas.openxmlformats.org/officeDocument/2006/relationships/hyperlink" Target="https://sap.sharepoint.com/:u:/r/sites/107021/Shared%20Documents/Shared/Architecture/DITA-landscape-arch-future-sequence-diagram.vsdx?d=w0bdb3f367ed545bda34fcb17e56ef876&amp;csf=1&amp;web=1&amp;e=qPkXbI"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emf"/><Relationship Id="rId3" Type="http://schemas.openxmlformats.org/officeDocument/2006/relationships/image" Target="../media/image7.jpeg"/><Relationship Id="rId21" Type="http://schemas.openxmlformats.org/officeDocument/2006/relationships/slide" Target="slide2.xml"/><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10.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emf"/><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hyperlink" Target="https://sap.sharepoint.com/sites/124934" TargetMode="External"/></Relationships>
</file>

<file path=ppt/slides/_rels/slide3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6.png"/><Relationship Id="rId3" Type="http://schemas.openxmlformats.org/officeDocument/2006/relationships/image" Target="../media/image7.jpeg"/><Relationship Id="rId7" Type="http://schemas.openxmlformats.org/officeDocument/2006/relationships/image" Target="../media/image92.png"/><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91.png"/><Relationship Id="rId11" Type="http://schemas.openxmlformats.org/officeDocument/2006/relationships/image" Target="../media/image95.jpeg"/><Relationship Id="rId5" Type="http://schemas.openxmlformats.org/officeDocument/2006/relationships/image" Target="../media/image90.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hyperlink" Target="../help.sap.com" TargetMode="External"/><Relationship Id="rId14" Type="http://schemas.openxmlformats.org/officeDocument/2006/relationships/slide" Target="slide2.xml"/></Relationships>
</file>

<file path=ppt/slides/_rels/slide3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jpeg"/><Relationship Id="rId7"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slide" Target="slide2.xml"/><Relationship Id="rId4" Type="http://schemas.openxmlformats.org/officeDocument/2006/relationships/chart" Target="../charts/chart7.xml"/><Relationship Id="rId9"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jpeg"/><Relationship Id="rId7" Type="http://schemas.openxmlformats.org/officeDocument/2006/relationships/diagramQuickStyle" Target="../diagrams/quickStyle1.xml"/><Relationship Id="rId12"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diagramLayout" Target="../diagrams/layout1.xml"/><Relationship Id="rId11" Type="http://schemas.openxmlformats.org/officeDocument/2006/relationships/image" Target="../media/image104.png"/><Relationship Id="rId5" Type="http://schemas.openxmlformats.org/officeDocument/2006/relationships/diagramData" Target="../diagrams/data1.xml"/><Relationship Id="rId10" Type="http://schemas.openxmlformats.org/officeDocument/2006/relationships/image" Target="../media/image26.png"/><Relationship Id="rId4" Type="http://schemas.openxmlformats.org/officeDocument/2006/relationships/image" Target="../media/image25.png"/><Relationship Id="rId9" Type="http://schemas.microsoft.com/office/2007/relationships/diagramDrawing" Target="../diagrams/drawing1.xml"/></Relationships>
</file>

<file path=ppt/slides/_rels/slide39.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image" Target="../media/image106.png"/><Relationship Id="rId12" Type="http://schemas.openxmlformats.org/officeDocument/2006/relationships/diagramColors" Target="../diagrams/colors2.xml"/><Relationship Id="rId2" Type="http://schemas.openxmlformats.org/officeDocument/2006/relationships/notesSlide" Target="../notesSlides/notesSlide22.xml"/><Relationship Id="rId16" Type="http://schemas.openxmlformats.org/officeDocument/2006/relationships/slide" Target="slide2.xml"/><Relationship Id="rId1" Type="http://schemas.openxmlformats.org/officeDocument/2006/relationships/slideLayout" Target="../slideLayouts/slideLayout9.xml"/><Relationship Id="rId6" Type="http://schemas.openxmlformats.org/officeDocument/2006/relationships/image" Target="../media/image105.png"/><Relationship Id="rId11" Type="http://schemas.openxmlformats.org/officeDocument/2006/relationships/diagramQuickStyle" Target="../diagrams/quickStyle2.xml"/><Relationship Id="rId5" Type="http://schemas.openxmlformats.org/officeDocument/2006/relationships/hyperlink" Target="http://cis-wdf.pgdev.sap.corp:1080/cgi-bin/JobViewer.pl" TargetMode="External"/><Relationship Id="rId15" Type="http://schemas.openxmlformats.org/officeDocument/2006/relationships/image" Target="../media/image108.png"/><Relationship Id="rId10" Type="http://schemas.openxmlformats.org/officeDocument/2006/relationships/diagramLayout" Target="../diagrams/layout2.xml"/><Relationship Id="rId4" Type="http://schemas.openxmlformats.org/officeDocument/2006/relationships/hyperlink" Target="http://cis-wdf.pgdev.sap.corp:1080/cgi-bin/Cycles.pl" TargetMode="External"/><Relationship Id="rId9" Type="http://schemas.openxmlformats.org/officeDocument/2006/relationships/diagramData" Target="../diagrams/data2.xml"/><Relationship Id="rId14" Type="http://schemas.openxmlformats.org/officeDocument/2006/relationships/image" Target="../media/image107.png"/></Relationships>
</file>

<file path=ppt/slides/_rels/slide4.xml.rels><?xml version="1.0" encoding="UTF-8" standalone="yes"?>
<Relationships xmlns="http://schemas.openxmlformats.org/package/2006/relationships"><Relationship Id="rId26" Type="http://schemas.openxmlformats.org/officeDocument/2006/relationships/tags" Target="../tags/tag27.xml"/><Relationship Id="rId21" Type="http://schemas.openxmlformats.org/officeDocument/2006/relationships/tags" Target="../tags/tag22.xml"/><Relationship Id="rId42" Type="http://schemas.openxmlformats.org/officeDocument/2006/relationships/tags" Target="../tags/tag43.xml"/><Relationship Id="rId47" Type="http://schemas.openxmlformats.org/officeDocument/2006/relationships/tags" Target="../tags/tag48.xml"/><Relationship Id="rId63" Type="http://schemas.openxmlformats.org/officeDocument/2006/relationships/image" Target="../media/image13.png"/><Relationship Id="rId68" Type="http://schemas.openxmlformats.org/officeDocument/2006/relationships/hyperlink" Target="https://jira.sme.c.eu-de-2.cloud.sap/secure/StructureBoard.jspa?s=80" TargetMode="Externa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tags" Target="../tags/tag54.xml"/><Relationship Id="rId58" Type="http://schemas.openxmlformats.org/officeDocument/2006/relationships/image" Target="../media/image7.jpeg"/><Relationship Id="rId66" Type="http://schemas.openxmlformats.org/officeDocument/2006/relationships/image" Target="../media/image16.png"/><Relationship Id="rId5" Type="http://schemas.openxmlformats.org/officeDocument/2006/relationships/tags" Target="../tags/tag6.xml"/><Relationship Id="rId61" Type="http://schemas.openxmlformats.org/officeDocument/2006/relationships/image" Target="../media/image11.png"/><Relationship Id="rId19" Type="http://schemas.openxmlformats.org/officeDocument/2006/relationships/tags" Target="../tags/tag2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slideLayout" Target="../slideLayouts/slideLayout8.xml"/><Relationship Id="rId64" Type="http://schemas.openxmlformats.org/officeDocument/2006/relationships/image" Target="../media/image14.png"/><Relationship Id="rId69" Type="http://schemas.openxmlformats.org/officeDocument/2006/relationships/image" Target="../media/image17.png"/><Relationship Id="rId8" Type="http://schemas.openxmlformats.org/officeDocument/2006/relationships/tags" Target="../tags/tag9.xml"/><Relationship Id="rId51" Type="http://schemas.openxmlformats.org/officeDocument/2006/relationships/tags" Target="../tags/tag5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image" Target="../media/image9.png"/><Relationship Id="rId67" Type="http://schemas.openxmlformats.org/officeDocument/2006/relationships/hyperlink" Target="https://sapjira.wdf.sap.corp/secure/StructureBoard.jspa?s=8309" TargetMode="External"/><Relationship Id="rId20" Type="http://schemas.openxmlformats.org/officeDocument/2006/relationships/tags" Target="../tags/tag21.xml"/><Relationship Id="rId41" Type="http://schemas.openxmlformats.org/officeDocument/2006/relationships/tags" Target="../tags/tag42.xml"/><Relationship Id="rId54" Type="http://schemas.openxmlformats.org/officeDocument/2006/relationships/tags" Target="../tags/tag55.xml"/><Relationship Id="rId62" Type="http://schemas.openxmlformats.org/officeDocument/2006/relationships/image" Target="../media/image12.png"/><Relationship Id="rId1" Type="http://schemas.openxmlformats.org/officeDocument/2006/relationships/tags" Target="../tags/tag2.xml"/><Relationship Id="rId6" Type="http://schemas.openxmlformats.org/officeDocument/2006/relationships/tags" Target="../tags/tag7.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notesSlide" Target="../notesSlides/notesSlide1.xml"/><Relationship Id="rId10" Type="http://schemas.openxmlformats.org/officeDocument/2006/relationships/tags" Target="../tags/tag11.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image" Target="../media/image10.png"/><Relationship Id="rId65" Type="http://schemas.openxmlformats.org/officeDocument/2006/relationships/image" Target="../media/image15.png"/><Relationship Id="rId4" Type="http://schemas.openxmlformats.org/officeDocument/2006/relationships/tags" Target="../tags/tag5.xml"/><Relationship Id="rId9" Type="http://schemas.openxmlformats.org/officeDocument/2006/relationships/tags" Target="../tags/tag10.xml"/><Relationship Id="rId13" Type="http://schemas.openxmlformats.org/officeDocument/2006/relationships/tags" Target="../tags/tag14.xml"/><Relationship Id="rId18" Type="http://schemas.openxmlformats.org/officeDocument/2006/relationships/tags" Target="../tags/tag19.xml"/><Relationship Id="rId39" Type="http://schemas.openxmlformats.org/officeDocument/2006/relationships/tags" Target="../tags/tag40.xml"/><Relationship Id="rId34" Type="http://schemas.openxmlformats.org/officeDocument/2006/relationships/tags" Target="../tags/tag35.xml"/><Relationship Id="rId50" Type="http://schemas.openxmlformats.org/officeDocument/2006/relationships/tags" Target="../tags/tag51.xml"/><Relationship Id="rId55" Type="http://schemas.openxmlformats.org/officeDocument/2006/relationships/tags" Target="../tags/tag56.xml"/></Relationships>
</file>

<file path=ppt/slides/_rels/slide40.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slide" Target="slide2.xml"/><Relationship Id="rId3" Type="http://schemas.openxmlformats.org/officeDocument/2006/relationships/image" Target="../media/image7.jpeg"/><Relationship Id="rId7" Type="http://schemas.openxmlformats.org/officeDocument/2006/relationships/diagramLayout" Target="../diagrams/layout3.xml"/><Relationship Id="rId12" Type="http://schemas.openxmlformats.org/officeDocument/2006/relationships/image" Target="../media/image112.sv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diagramData" Target="../diagrams/data3.xml"/><Relationship Id="rId11" Type="http://schemas.openxmlformats.org/officeDocument/2006/relationships/image" Target="../media/image111.png"/><Relationship Id="rId5" Type="http://schemas.openxmlformats.org/officeDocument/2006/relationships/image" Target="../media/image110.svg"/><Relationship Id="rId10" Type="http://schemas.microsoft.com/office/2007/relationships/diagramDrawing" Target="../diagrams/drawing3.xml"/><Relationship Id="rId4" Type="http://schemas.openxmlformats.org/officeDocument/2006/relationships/image" Target="../media/image109.png"/><Relationship Id="rId9" Type="http://schemas.openxmlformats.org/officeDocument/2006/relationships/diagramColors" Target="../diagrams/colors3.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slide" Target="slide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114.jpeg"/><Relationship Id="rId5" Type="http://schemas.openxmlformats.org/officeDocument/2006/relationships/hyperlink" Target="mailto:Youssef.bennani@sap.com" TargetMode="External"/><Relationship Id="rId4" Type="http://schemas.openxmlformats.org/officeDocument/2006/relationships/image" Target="../media/image113.jpeg"/></Relationships>
</file>

<file path=ppt/slides/_rels/slide5.xml.rels><?xml version="1.0" encoding="UTF-8" standalone="yes"?>
<Relationships xmlns="http://schemas.openxmlformats.org/package/2006/relationships"><Relationship Id="rId13" Type="http://schemas.openxmlformats.org/officeDocument/2006/relationships/tags" Target="../tags/tag69.xml"/><Relationship Id="rId18" Type="http://schemas.openxmlformats.org/officeDocument/2006/relationships/tags" Target="../tags/tag74.xml"/><Relationship Id="rId26" Type="http://schemas.openxmlformats.org/officeDocument/2006/relationships/tags" Target="../tags/tag82.xml"/><Relationship Id="rId39" Type="http://schemas.openxmlformats.org/officeDocument/2006/relationships/tags" Target="../tags/tag95.xml"/><Relationship Id="rId21" Type="http://schemas.openxmlformats.org/officeDocument/2006/relationships/tags" Target="../tags/tag77.xml"/><Relationship Id="rId34" Type="http://schemas.openxmlformats.org/officeDocument/2006/relationships/tags" Target="../tags/tag90.xml"/><Relationship Id="rId42" Type="http://schemas.openxmlformats.org/officeDocument/2006/relationships/tags" Target="../tags/tag98.xml"/><Relationship Id="rId47" Type="http://schemas.openxmlformats.org/officeDocument/2006/relationships/notesSlide" Target="../notesSlides/notesSlide2.xml"/><Relationship Id="rId50" Type="http://schemas.openxmlformats.org/officeDocument/2006/relationships/image" Target="../media/image12.png"/><Relationship Id="rId55" Type="http://schemas.openxmlformats.org/officeDocument/2006/relationships/image" Target="../media/image16.png"/><Relationship Id="rId7" Type="http://schemas.openxmlformats.org/officeDocument/2006/relationships/tags" Target="../tags/tag63.xml"/><Relationship Id="rId2" Type="http://schemas.openxmlformats.org/officeDocument/2006/relationships/tags" Target="../tags/tag58.xml"/><Relationship Id="rId16" Type="http://schemas.openxmlformats.org/officeDocument/2006/relationships/tags" Target="../tags/tag72.xml"/><Relationship Id="rId29" Type="http://schemas.openxmlformats.org/officeDocument/2006/relationships/tags" Target="../tags/tag85.xml"/><Relationship Id="rId11" Type="http://schemas.openxmlformats.org/officeDocument/2006/relationships/tags" Target="../tags/tag67.xml"/><Relationship Id="rId24" Type="http://schemas.openxmlformats.org/officeDocument/2006/relationships/tags" Target="../tags/tag80.xml"/><Relationship Id="rId32" Type="http://schemas.openxmlformats.org/officeDocument/2006/relationships/tags" Target="../tags/tag88.xml"/><Relationship Id="rId37" Type="http://schemas.openxmlformats.org/officeDocument/2006/relationships/tags" Target="../tags/tag93.xml"/><Relationship Id="rId40" Type="http://schemas.openxmlformats.org/officeDocument/2006/relationships/tags" Target="../tags/tag96.xml"/><Relationship Id="rId45" Type="http://schemas.openxmlformats.org/officeDocument/2006/relationships/tags" Target="../tags/tag101.xml"/><Relationship Id="rId53" Type="http://schemas.openxmlformats.org/officeDocument/2006/relationships/image" Target="../media/image10.png"/><Relationship Id="rId58" Type="http://schemas.openxmlformats.org/officeDocument/2006/relationships/image" Target="../media/image17.png"/><Relationship Id="rId5" Type="http://schemas.openxmlformats.org/officeDocument/2006/relationships/tags" Target="../tags/tag61.xml"/><Relationship Id="rId19" Type="http://schemas.openxmlformats.org/officeDocument/2006/relationships/tags" Target="../tags/tag75.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tags" Target="../tags/tag78.xml"/><Relationship Id="rId27" Type="http://schemas.openxmlformats.org/officeDocument/2006/relationships/tags" Target="../tags/tag83.xml"/><Relationship Id="rId30" Type="http://schemas.openxmlformats.org/officeDocument/2006/relationships/tags" Target="../tags/tag86.xml"/><Relationship Id="rId35" Type="http://schemas.openxmlformats.org/officeDocument/2006/relationships/tags" Target="../tags/tag91.xml"/><Relationship Id="rId43" Type="http://schemas.openxmlformats.org/officeDocument/2006/relationships/tags" Target="../tags/tag99.xml"/><Relationship Id="rId48" Type="http://schemas.openxmlformats.org/officeDocument/2006/relationships/image" Target="../media/image7.jpeg"/><Relationship Id="rId56" Type="http://schemas.openxmlformats.org/officeDocument/2006/relationships/hyperlink" Target="https://sapjira.wdf.sap.corp/secure/StructureBoard.jspa?s=8309" TargetMode="External"/><Relationship Id="rId8" Type="http://schemas.openxmlformats.org/officeDocument/2006/relationships/tags" Target="../tags/tag64.xml"/><Relationship Id="rId51" Type="http://schemas.openxmlformats.org/officeDocument/2006/relationships/image" Target="../media/image13.png"/><Relationship Id="rId3" Type="http://schemas.openxmlformats.org/officeDocument/2006/relationships/tags" Target="../tags/tag59.xml"/><Relationship Id="rId12" Type="http://schemas.openxmlformats.org/officeDocument/2006/relationships/tags" Target="../tags/tag68.xml"/><Relationship Id="rId17" Type="http://schemas.openxmlformats.org/officeDocument/2006/relationships/tags" Target="../tags/tag73.xml"/><Relationship Id="rId25" Type="http://schemas.openxmlformats.org/officeDocument/2006/relationships/tags" Target="../tags/tag81.xml"/><Relationship Id="rId33" Type="http://schemas.openxmlformats.org/officeDocument/2006/relationships/tags" Target="../tags/tag89.xml"/><Relationship Id="rId38" Type="http://schemas.openxmlformats.org/officeDocument/2006/relationships/tags" Target="../tags/tag94.xml"/><Relationship Id="rId46" Type="http://schemas.openxmlformats.org/officeDocument/2006/relationships/slideLayout" Target="../slideLayouts/slideLayout8.xml"/><Relationship Id="rId20" Type="http://schemas.openxmlformats.org/officeDocument/2006/relationships/tags" Target="../tags/tag76.xml"/><Relationship Id="rId41" Type="http://schemas.openxmlformats.org/officeDocument/2006/relationships/tags" Target="../tags/tag97.xml"/><Relationship Id="rId54" Type="http://schemas.openxmlformats.org/officeDocument/2006/relationships/image" Target="../media/image15.png"/><Relationship Id="rId1" Type="http://schemas.openxmlformats.org/officeDocument/2006/relationships/tags" Target="../tags/tag57.xml"/><Relationship Id="rId6" Type="http://schemas.openxmlformats.org/officeDocument/2006/relationships/tags" Target="../tags/tag62.xml"/><Relationship Id="rId15" Type="http://schemas.openxmlformats.org/officeDocument/2006/relationships/tags" Target="../tags/tag71.xml"/><Relationship Id="rId23" Type="http://schemas.openxmlformats.org/officeDocument/2006/relationships/tags" Target="../tags/tag79.xml"/><Relationship Id="rId28" Type="http://schemas.openxmlformats.org/officeDocument/2006/relationships/tags" Target="../tags/tag84.xml"/><Relationship Id="rId36" Type="http://schemas.openxmlformats.org/officeDocument/2006/relationships/tags" Target="../tags/tag92.xml"/><Relationship Id="rId49" Type="http://schemas.openxmlformats.org/officeDocument/2006/relationships/image" Target="../media/image9.png"/><Relationship Id="rId57" Type="http://schemas.openxmlformats.org/officeDocument/2006/relationships/hyperlink" Target="https://jira.sme.c.eu-de-2.cloud.sap/secure/StructureBoard.jspa?s=80" TargetMode="External"/><Relationship Id="rId10" Type="http://schemas.openxmlformats.org/officeDocument/2006/relationships/tags" Target="../tags/tag66.xml"/><Relationship Id="rId31" Type="http://schemas.openxmlformats.org/officeDocument/2006/relationships/tags" Target="../tags/tag87.xml"/><Relationship Id="rId44" Type="http://schemas.openxmlformats.org/officeDocument/2006/relationships/tags" Target="../tags/tag100.xml"/><Relationship Id="rId52"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help.sap.com/docs/SAPCloudDITA/github_tools_sap_dita_tech-docs_master_dita-landscape-architecture/dita-landscape-architecture-overview.html?state=DRAFT"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sap.sharepoint.com/:x:/r/sites/107021/Shared%20Documents/Shared/ditabuild@gcp/dita-cms-onestrike-capacity-plan.xlsx?d=wfa6504c8dad84f2b951b55bed6298a60&amp;csf=1&amp;web=1&amp;e=1eNYV4"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sap.sharepoint.com/:x:/r/sites/107021/Shared%20Documents/Shared/ditabuild@gcp/dita-cms-onestrike-capacity-plan.xlsx?d=wfa6504c8dad84f2b951b55bed6298a60&amp;csf=1&amp;web=1&amp;e=1eNYV4" TargetMode="External"/></Relationships>
</file>

<file path=ppt/slides/_rels/slide9.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7.jpeg"/><Relationship Id="rId7"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hyperlink" Target="https://sap.sharepoint.com/:p:/r/sites/107021/Shared%20Documents/Shared/ditabuild@gcp/DITA-Landscape-Billing.pptx?d=w4cceb819d4114d64bc5dba71503819e6&amp;csf=1&amp;web=1&amp;e=DaW022" TargetMode="External"/><Relationship Id="rId10" Type="http://schemas.openxmlformats.org/officeDocument/2006/relationships/image" Target="../media/image22.svg"/><Relationship Id="rId4" Type="http://schemas.openxmlformats.org/officeDocument/2006/relationships/slide" Target="slide33.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21">
            <a:extLst>
              <a:ext uri="{FF2B5EF4-FFF2-40B4-BE49-F238E27FC236}">
                <a16:creationId xmlns:a16="http://schemas.microsoft.com/office/drawing/2014/main" id="{3CBCDF62-66D9-4D10-9C73-08A0FD50FE6C}"/>
              </a:ext>
            </a:extLst>
          </p:cNvPr>
          <p:cNvPicPr>
            <a:picLocks noChangeAspect="1"/>
          </p:cNvPicPr>
          <p:nvPr/>
        </p:nvPicPr>
        <p:blipFill>
          <a:blip r:embed="rId2"/>
          <a:stretch>
            <a:fillRect/>
          </a:stretch>
        </p:blipFill>
        <p:spPr>
          <a:xfrm>
            <a:off x="-57822" y="0"/>
            <a:ext cx="12195175" cy="6859786"/>
          </a:xfrm>
          <a:prstGeom prst="rect">
            <a:avLst/>
          </a:prstGeom>
        </p:spPr>
      </p:pic>
      <p:sp>
        <p:nvSpPr>
          <p:cNvPr id="16" name="Speaker"/>
          <p:cNvSpPr>
            <a:spLocks noGrp="1"/>
          </p:cNvSpPr>
          <p:nvPr>
            <p:ph type="subTitle" idx="1"/>
          </p:nvPr>
        </p:nvSpPr>
        <p:spPr/>
        <p:txBody>
          <a:bodyPr/>
          <a:lstStyle/>
          <a:p>
            <a:r>
              <a:rPr lang="en-US" dirty="0"/>
              <a:t>Youssef Bennani</a:t>
            </a:r>
          </a:p>
          <a:p>
            <a:pPr lvl="0"/>
            <a:r>
              <a:rPr lang="en-US" dirty="0"/>
              <a:t>Last update: August 30</a:t>
            </a:r>
            <a:r>
              <a:rPr lang="en-US" baseline="30000" dirty="0"/>
              <a:t>th</a:t>
            </a:r>
            <a:r>
              <a:rPr lang="en-US" dirty="0"/>
              <a:t> , 2022</a:t>
            </a:r>
          </a:p>
        </p:txBody>
      </p:sp>
      <p:sp>
        <p:nvSpPr>
          <p:cNvPr id="4" name="Title"/>
          <p:cNvSpPr>
            <a:spLocks noGrp="1"/>
          </p:cNvSpPr>
          <p:nvPr>
            <p:ph type="title"/>
          </p:nvPr>
        </p:nvSpPr>
        <p:spPr bwMode="invGray">
          <a:xfrm>
            <a:off x="288000" y="2706317"/>
            <a:ext cx="7083183" cy="997196"/>
          </a:xfrm>
        </p:spPr>
        <p:txBody>
          <a:bodyPr/>
          <a:lstStyle/>
          <a:p>
            <a:r>
              <a:rPr lang="en-US" dirty="0"/>
              <a:t>DITA Landscape – One Strike</a:t>
            </a:r>
            <a:br>
              <a:rPr lang="en-US" dirty="0"/>
            </a:br>
            <a:r>
              <a:rPr lang="en-US" sz="1800" dirty="0">
                <a:solidFill>
                  <a:schemeClr val="accent1"/>
                </a:solidFill>
                <a:ea typeface="+mj-lt"/>
                <a:cs typeface="+mj-lt"/>
              </a:rPr>
              <a:t>DITA Build </a:t>
            </a:r>
            <a:r>
              <a:rPr lang="en-US" sz="1800" b="0" dirty="0">
                <a:solidFill>
                  <a:schemeClr val="accent1"/>
                </a:solidFill>
                <a:ea typeface="+mj-lt"/>
                <a:cs typeface="+mj-lt"/>
              </a:rPr>
              <a:t>refactoring &amp; migration to Google Cloud</a:t>
            </a:r>
            <a:br>
              <a:rPr lang="en-US" sz="1800" b="0" dirty="0">
                <a:solidFill>
                  <a:schemeClr val="accent1"/>
                </a:solidFill>
                <a:ea typeface="+mj-lt"/>
                <a:cs typeface="+mj-lt"/>
              </a:rPr>
            </a:br>
            <a:r>
              <a:rPr lang="en-US" sz="1800" dirty="0">
                <a:solidFill>
                  <a:schemeClr val="accent1"/>
                </a:solidFill>
                <a:ea typeface="+mj-lt"/>
                <a:cs typeface="+mj-lt"/>
              </a:rPr>
              <a:t>DITA CMS </a:t>
            </a:r>
            <a:r>
              <a:rPr lang="en-US" sz="1800" b="0" dirty="0">
                <a:solidFill>
                  <a:schemeClr val="accent1"/>
                </a:solidFill>
                <a:ea typeface="+mj-lt"/>
                <a:cs typeface="+mj-lt"/>
              </a:rPr>
              <a:t>migration to Converged Cloud</a:t>
            </a:r>
            <a:endParaRPr lang="de-DE" sz="1800" b="0" dirty="0">
              <a:solidFill>
                <a:schemeClr val="accent1"/>
              </a:solidFill>
              <a:cs typeface="Arial"/>
            </a:endParaRPr>
          </a:p>
        </p:txBody>
      </p:sp>
      <p:pic>
        <p:nvPicPr>
          <p:cNvPr id="6" name="Pictogram" descr="Example of an pictogram" title="Pictogram for title slide"/>
          <p:cNvPicPr>
            <a:picLocks noGrp="1" noChangeAspect="1"/>
          </p:cNvPicPr>
          <p:nvPr>
            <p:ph type="pic" sz="quarter" idx="16"/>
          </p:nvPr>
        </p:nvPicPr>
        <p:blipFill>
          <a:blip r:embed="rId3"/>
          <a:srcRect t="16" b="16"/>
          <a:stretch>
            <a:fillRect/>
          </a:stretch>
        </p:blipFill>
        <p:spPr bwMode="invGray"/>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21">
            <a:extLst>
              <a:ext uri="{FF2B5EF4-FFF2-40B4-BE49-F238E27FC236}">
                <a16:creationId xmlns:a16="http://schemas.microsoft.com/office/drawing/2014/main" id="{82E462C4-187C-4973-A669-21070625495B}"/>
              </a:ext>
            </a:extLst>
          </p:cNvPr>
          <p:cNvPicPr>
            <a:picLocks noChangeAspect="1"/>
          </p:cNvPicPr>
          <p:nvPr/>
        </p:nvPicPr>
        <p:blipFill>
          <a:blip r:embed="rId3"/>
          <a:stretch>
            <a:fillRect/>
          </a:stretch>
        </p:blipFill>
        <p:spPr>
          <a:xfrm>
            <a:off x="0" y="-64133"/>
            <a:ext cx="12195175" cy="6859786"/>
          </a:xfrm>
          <a:prstGeom prst="rect">
            <a:avLst/>
          </a:prstGeom>
        </p:spPr>
      </p:pic>
      <p:sp>
        <p:nvSpPr>
          <p:cNvPr id="7" name="Rectangle: Rounded Corners 6">
            <a:hlinkClick r:id="rId4"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sp>
        <p:nvSpPr>
          <p:cNvPr id="2" name="TextBox 1">
            <a:extLst>
              <a:ext uri="{FF2B5EF4-FFF2-40B4-BE49-F238E27FC236}">
                <a16:creationId xmlns:a16="http://schemas.microsoft.com/office/drawing/2014/main" id="{6B17E170-E7DC-41D7-9B83-7A50E78AA496}"/>
              </a:ext>
            </a:extLst>
          </p:cNvPr>
          <p:cNvSpPr txBox="1"/>
          <p:nvPr/>
        </p:nvSpPr>
        <p:spPr>
          <a:xfrm>
            <a:off x="10748187" y="305605"/>
            <a:ext cx="764400"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5"/>
              </a:rPr>
              <a:t>Source</a:t>
            </a:r>
            <a:endParaRPr lang="en-US" sz="1600" kern="0" dirty="0">
              <a:solidFill>
                <a:schemeClr val="bg1"/>
              </a:solidFil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71CCCD31-249A-4B1E-B306-A463791F693B}"/>
              </a:ext>
            </a:extLst>
          </p:cNvPr>
          <p:cNvSpPr txBox="1"/>
          <p:nvPr/>
        </p:nvSpPr>
        <p:spPr>
          <a:xfrm>
            <a:off x="1896533" y="199167"/>
            <a:ext cx="6501017"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dirty="0">
                <a:solidFill>
                  <a:schemeClr val="accent1"/>
                </a:solidFill>
                <a:ea typeface="Arial Unicode MS" pitchFamily="34" charset="-128"/>
                <a:cs typeface="Arial Unicode MS" pitchFamily="34" charset="-128"/>
              </a:rPr>
              <a:t>Legacy DITA Landscape (CMS &amp; Build) Decommission plan</a:t>
            </a:r>
            <a:endParaRPr lang="en-US" sz="1600" kern="0" dirty="0">
              <a:solidFill>
                <a:schemeClr val="bg1"/>
              </a:solidFill>
              <a:ea typeface="Arial Unicode MS" pitchFamily="34" charset="-128"/>
              <a:cs typeface="Arial Unicode MS" pitchFamily="34" charset="-128"/>
            </a:endParaRPr>
          </a:p>
        </p:txBody>
      </p:sp>
      <p:graphicFrame>
        <p:nvGraphicFramePr>
          <p:cNvPr id="11" name="Chart 10">
            <a:extLst>
              <a:ext uri="{FF2B5EF4-FFF2-40B4-BE49-F238E27FC236}">
                <a16:creationId xmlns:a16="http://schemas.microsoft.com/office/drawing/2014/main" id="{064A0661-AEC9-4038-B937-44123DC743F9}"/>
              </a:ext>
            </a:extLst>
          </p:cNvPr>
          <p:cNvGraphicFramePr>
            <a:graphicFrameLocks/>
          </p:cNvGraphicFramePr>
          <p:nvPr>
            <p:extLst>
              <p:ext uri="{D42A27DB-BD31-4B8C-83A1-F6EECF244321}">
                <p14:modId xmlns:p14="http://schemas.microsoft.com/office/powerpoint/2010/main" val="2071252057"/>
              </p:ext>
            </p:extLst>
          </p:nvPr>
        </p:nvGraphicFramePr>
        <p:xfrm>
          <a:off x="816124" y="956848"/>
          <a:ext cx="5326379" cy="52197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Chart 11">
            <a:extLst>
              <a:ext uri="{FF2B5EF4-FFF2-40B4-BE49-F238E27FC236}">
                <a16:creationId xmlns:a16="http://schemas.microsoft.com/office/drawing/2014/main" id="{80A4B913-EE56-4984-90AA-15BF5B10062E}"/>
              </a:ext>
            </a:extLst>
          </p:cNvPr>
          <p:cNvGraphicFramePr>
            <a:graphicFrameLocks/>
          </p:cNvGraphicFramePr>
          <p:nvPr>
            <p:extLst>
              <p:ext uri="{D42A27DB-BD31-4B8C-83A1-F6EECF244321}">
                <p14:modId xmlns:p14="http://schemas.microsoft.com/office/powerpoint/2010/main" val="2953467203"/>
              </p:ext>
            </p:extLst>
          </p:nvPr>
        </p:nvGraphicFramePr>
        <p:xfrm>
          <a:off x="6368216" y="956848"/>
          <a:ext cx="5299710" cy="509016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294870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21">
            <a:extLst>
              <a:ext uri="{FF2B5EF4-FFF2-40B4-BE49-F238E27FC236}">
                <a16:creationId xmlns:a16="http://schemas.microsoft.com/office/drawing/2014/main" id="{82E462C4-187C-4973-A669-21070625495B}"/>
              </a:ext>
            </a:extLst>
          </p:cNvPr>
          <p:cNvPicPr>
            <a:picLocks noChangeAspect="1"/>
          </p:cNvPicPr>
          <p:nvPr/>
        </p:nvPicPr>
        <p:blipFill>
          <a:blip r:embed="rId3"/>
          <a:stretch>
            <a:fillRect/>
          </a:stretch>
        </p:blipFill>
        <p:spPr>
          <a:xfrm>
            <a:off x="0" y="-64133"/>
            <a:ext cx="12195175" cy="6859786"/>
          </a:xfrm>
          <a:prstGeom prst="rect">
            <a:avLst/>
          </a:prstGeom>
        </p:spPr>
      </p:pic>
      <p:sp>
        <p:nvSpPr>
          <p:cNvPr id="7" name="Rectangle: Rounded Corners 6">
            <a:hlinkClick r:id="rId4"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sp>
        <p:nvSpPr>
          <p:cNvPr id="2" name="TextBox 1">
            <a:extLst>
              <a:ext uri="{FF2B5EF4-FFF2-40B4-BE49-F238E27FC236}">
                <a16:creationId xmlns:a16="http://schemas.microsoft.com/office/drawing/2014/main" id="{6B17E170-E7DC-41D7-9B83-7A50E78AA496}"/>
              </a:ext>
            </a:extLst>
          </p:cNvPr>
          <p:cNvSpPr txBox="1"/>
          <p:nvPr/>
        </p:nvSpPr>
        <p:spPr>
          <a:xfrm>
            <a:off x="10748187" y="305605"/>
            <a:ext cx="764400"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5"/>
              </a:rPr>
              <a:t>Source</a:t>
            </a:r>
            <a:endParaRPr lang="en-US" sz="1600" kern="0" dirty="0">
              <a:solidFill>
                <a:schemeClr val="bg1"/>
              </a:solidFil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71CCCD31-249A-4B1E-B306-A463791F693B}"/>
              </a:ext>
            </a:extLst>
          </p:cNvPr>
          <p:cNvSpPr txBox="1"/>
          <p:nvPr/>
        </p:nvSpPr>
        <p:spPr>
          <a:xfrm>
            <a:off x="1896533" y="199167"/>
            <a:ext cx="6501017"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dirty="0">
                <a:solidFill>
                  <a:schemeClr val="accent1"/>
                </a:solidFill>
                <a:ea typeface="Arial Unicode MS" pitchFamily="34" charset="-128"/>
                <a:cs typeface="Arial Unicode MS" pitchFamily="34" charset="-128"/>
              </a:rPr>
              <a:t>DITA Build final migration progress</a:t>
            </a:r>
            <a:endParaRPr lang="en-US" sz="1600" kern="0" dirty="0">
              <a:solidFill>
                <a:schemeClr val="bg1"/>
              </a:solidFill>
              <a:ea typeface="Arial Unicode MS" pitchFamily="34" charset="-128"/>
              <a:cs typeface="Arial Unicode MS" pitchFamily="34" charset="-128"/>
            </a:endParaRPr>
          </a:p>
        </p:txBody>
      </p:sp>
      <p:graphicFrame>
        <p:nvGraphicFramePr>
          <p:cNvPr id="11" name="Chart 10">
            <a:extLst>
              <a:ext uri="{FF2B5EF4-FFF2-40B4-BE49-F238E27FC236}">
                <a16:creationId xmlns:a16="http://schemas.microsoft.com/office/drawing/2014/main" id="{6FBDD44C-FDEC-4AA7-B440-F0745AF6828A}"/>
              </a:ext>
            </a:extLst>
          </p:cNvPr>
          <p:cNvGraphicFramePr>
            <a:graphicFrameLocks/>
          </p:cNvGraphicFramePr>
          <p:nvPr>
            <p:extLst>
              <p:ext uri="{D42A27DB-BD31-4B8C-83A1-F6EECF244321}">
                <p14:modId xmlns:p14="http://schemas.microsoft.com/office/powerpoint/2010/main" val="2791421559"/>
              </p:ext>
            </p:extLst>
          </p:nvPr>
        </p:nvGraphicFramePr>
        <p:xfrm>
          <a:off x="2815272" y="708688"/>
          <a:ext cx="6564630" cy="565983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693707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21">
            <a:extLst>
              <a:ext uri="{FF2B5EF4-FFF2-40B4-BE49-F238E27FC236}">
                <a16:creationId xmlns:a16="http://schemas.microsoft.com/office/drawing/2014/main" id="{82E462C4-187C-4973-A669-21070625495B}"/>
              </a:ext>
            </a:extLst>
          </p:cNvPr>
          <p:cNvPicPr>
            <a:picLocks noChangeAspect="1"/>
          </p:cNvPicPr>
          <p:nvPr/>
        </p:nvPicPr>
        <p:blipFill>
          <a:blip r:embed="rId2"/>
          <a:stretch>
            <a:fillRect/>
          </a:stretch>
        </p:blipFill>
        <p:spPr>
          <a:xfrm>
            <a:off x="0" y="0"/>
            <a:ext cx="12195175" cy="6859786"/>
          </a:xfrm>
          <a:prstGeom prst="rect">
            <a:avLst/>
          </a:prstGeom>
        </p:spPr>
      </p:pic>
      <p:sp>
        <p:nvSpPr>
          <p:cNvPr id="7" name="Rectangle: Rounded Corners 6">
            <a:hlinkClick r:id="rId3"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sp>
        <p:nvSpPr>
          <p:cNvPr id="8" name="TextBox 7">
            <a:extLst>
              <a:ext uri="{FF2B5EF4-FFF2-40B4-BE49-F238E27FC236}">
                <a16:creationId xmlns:a16="http://schemas.microsoft.com/office/drawing/2014/main" id="{71CCCD31-249A-4B1E-B306-A463791F693B}"/>
              </a:ext>
            </a:extLst>
          </p:cNvPr>
          <p:cNvSpPr txBox="1"/>
          <p:nvPr/>
        </p:nvSpPr>
        <p:spPr>
          <a:xfrm>
            <a:off x="1896534" y="199167"/>
            <a:ext cx="4684524"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a:solidFill>
                  <a:schemeClr val="accent1"/>
                </a:solidFill>
                <a:ea typeface="Arial Unicode MS" pitchFamily="34" charset="-128"/>
                <a:cs typeface="Arial Unicode MS" pitchFamily="34" charset="-128"/>
              </a:rPr>
              <a:t>DITA Landscape (CMS &amp; Build) documentation</a:t>
            </a:r>
            <a:endParaRPr lang="en-US" sz="1600" kern="0">
              <a:solidFill>
                <a:schemeClr val="bg1"/>
              </a:solidFill>
              <a:ea typeface="Arial Unicode MS" pitchFamily="34" charset="-128"/>
              <a:cs typeface="Arial Unicode MS" pitchFamily="34" charset="-128"/>
            </a:endParaRPr>
          </a:p>
        </p:txBody>
      </p:sp>
      <p:sp>
        <p:nvSpPr>
          <p:cNvPr id="10" name="TextBox 9">
            <a:extLst>
              <a:ext uri="{FF2B5EF4-FFF2-40B4-BE49-F238E27FC236}">
                <a16:creationId xmlns:a16="http://schemas.microsoft.com/office/drawing/2014/main" id="{6C76E6C9-E259-42CA-BE15-DB9CF3B4BA68}"/>
              </a:ext>
            </a:extLst>
          </p:cNvPr>
          <p:cNvSpPr txBox="1"/>
          <p:nvPr/>
        </p:nvSpPr>
        <p:spPr>
          <a:xfrm>
            <a:off x="181947" y="3029340"/>
            <a:ext cx="4585996" cy="800219"/>
          </a:xfrm>
          <a:prstGeom prst="rect">
            <a:avLst/>
          </a:prstGeom>
          <a:noFill/>
        </p:spPr>
        <p:txBody>
          <a:bodyPr wrap="square">
            <a:spAutoFit/>
          </a:bodyPr>
          <a:lstStyle/>
          <a:p>
            <a:pPr algn="ctr"/>
            <a:r>
              <a:rPr lang="en-US" sz="1800" dirty="0">
                <a:solidFill>
                  <a:schemeClr val="bg1"/>
                </a:solidFill>
              </a:rPr>
              <a:t>See </a:t>
            </a:r>
            <a:r>
              <a:rPr lang="en-US" sz="1800" dirty="0">
                <a:hlinkClick r:id="rId4"/>
              </a:rPr>
              <a:t>SAP Cloud DITA documentation</a:t>
            </a:r>
            <a:r>
              <a:rPr lang="en-US" sz="1800" dirty="0"/>
              <a:t> </a:t>
            </a:r>
          </a:p>
          <a:p>
            <a:pPr marL="887288" lvl="1" indent="-342900">
              <a:buFont typeface="Arial" panose="020B0604020202020204" pitchFamily="34" charset="0"/>
              <a:buChar char="•"/>
            </a:pPr>
            <a:r>
              <a:rPr lang="en-US" sz="1400" dirty="0">
                <a:solidFill>
                  <a:schemeClr val="bg1"/>
                </a:solidFill>
              </a:rPr>
              <a:t>Content in GitHub / Markdown</a:t>
            </a:r>
          </a:p>
          <a:p>
            <a:pPr marL="887288" lvl="1" indent="-342900">
              <a:buFont typeface="Arial" panose="020B0604020202020204" pitchFamily="34" charset="0"/>
              <a:buChar char="•"/>
            </a:pPr>
            <a:r>
              <a:rPr lang="en-US" sz="1400" dirty="0">
                <a:solidFill>
                  <a:schemeClr val="bg1"/>
                </a:solidFill>
              </a:rPr>
              <a:t>Produced by new DITA Build @GCP</a:t>
            </a:r>
          </a:p>
        </p:txBody>
      </p:sp>
      <p:pic>
        <p:nvPicPr>
          <p:cNvPr id="3" name="Picture 2">
            <a:extLst>
              <a:ext uri="{FF2B5EF4-FFF2-40B4-BE49-F238E27FC236}">
                <a16:creationId xmlns:a16="http://schemas.microsoft.com/office/drawing/2014/main" id="{8B902803-DFA3-422A-A090-3D76DF5CAB17}"/>
              </a:ext>
            </a:extLst>
          </p:cNvPr>
          <p:cNvPicPr>
            <a:picLocks noChangeAspect="1"/>
          </p:cNvPicPr>
          <p:nvPr/>
        </p:nvPicPr>
        <p:blipFill>
          <a:blip r:embed="rId5"/>
          <a:stretch>
            <a:fillRect/>
          </a:stretch>
        </p:blipFill>
        <p:spPr>
          <a:xfrm>
            <a:off x="5141168" y="1007706"/>
            <a:ext cx="6680718" cy="522174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0492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1">
            <a:extLst>
              <a:ext uri="{FF2B5EF4-FFF2-40B4-BE49-F238E27FC236}">
                <a16:creationId xmlns:a16="http://schemas.microsoft.com/office/drawing/2014/main" id="{2D591E5C-AA3F-438F-8221-A939215D06EA}"/>
              </a:ext>
            </a:extLst>
          </p:cNvPr>
          <p:cNvPicPr>
            <a:picLocks noChangeAspect="1"/>
          </p:cNvPicPr>
          <p:nvPr/>
        </p:nvPicPr>
        <p:blipFill>
          <a:blip r:embed="rId2"/>
          <a:stretch>
            <a:fillRect/>
          </a:stretch>
        </p:blipFill>
        <p:spPr>
          <a:xfrm>
            <a:off x="-1" y="-1786"/>
            <a:ext cx="12195175" cy="6859786"/>
          </a:xfrm>
          <a:prstGeom prst="rect">
            <a:avLst/>
          </a:prstGeom>
        </p:spPr>
      </p:pic>
      <p:sp>
        <p:nvSpPr>
          <p:cNvPr id="4" name="Title 3">
            <a:extLst>
              <a:ext uri="{FF2B5EF4-FFF2-40B4-BE49-F238E27FC236}">
                <a16:creationId xmlns:a16="http://schemas.microsoft.com/office/drawing/2014/main" id="{357AA872-1417-47A9-B19E-4E4A2D0873B1}"/>
              </a:ext>
            </a:extLst>
          </p:cNvPr>
          <p:cNvSpPr>
            <a:spLocks noGrp="1"/>
          </p:cNvSpPr>
          <p:nvPr>
            <p:ph type="ctrTitle"/>
          </p:nvPr>
        </p:nvSpPr>
        <p:spPr/>
        <p:txBody>
          <a:bodyPr/>
          <a:lstStyle/>
          <a:p>
            <a:r>
              <a:rPr lang="en-US" sz="4000">
                <a:solidFill>
                  <a:schemeClr val="accent1"/>
                </a:solidFill>
                <a:latin typeface="+mn-lt"/>
              </a:rPr>
              <a:t>DITA Build Migration project</a:t>
            </a:r>
          </a:p>
        </p:txBody>
      </p:sp>
      <p:sp>
        <p:nvSpPr>
          <p:cNvPr id="6" name="Rectangle: Rounded Corners 5">
            <a:hlinkClick r:id="rId3" action="ppaction://hlinksldjump"/>
            <a:extLst>
              <a:ext uri="{FF2B5EF4-FFF2-40B4-BE49-F238E27FC236}">
                <a16:creationId xmlns:a16="http://schemas.microsoft.com/office/drawing/2014/main" id="{028BAA4F-4760-4749-BE1F-CB3F015D34FE}"/>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696735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21">
            <a:extLst>
              <a:ext uri="{FF2B5EF4-FFF2-40B4-BE49-F238E27FC236}">
                <a16:creationId xmlns:a16="http://schemas.microsoft.com/office/drawing/2014/main" id="{FD6DD6AF-0F67-4C00-8229-614467751ECC}"/>
              </a:ext>
            </a:extLst>
          </p:cNvPr>
          <p:cNvPicPr>
            <a:picLocks noChangeAspect="1"/>
          </p:cNvPicPr>
          <p:nvPr/>
        </p:nvPicPr>
        <p:blipFill>
          <a:blip r:embed="rId3"/>
          <a:stretch>
            <a:fillRect/>
          </a:stretch>
        </p:blipFill>
        <p:spPr>
          <a:xfrm>
            <a:off x="0" y="0"/>
            <a:ext cx="12195175" cy="6859786"/>
          </a:xfrm>
          <a:prstGeom prst="rect">
            <a:avLst/>
          </a:prstGeom>
        </p:spPr>
      </p:pic>
      <p:pic>
        <p:nvPicPr>
          <p:cNvPr id="17" name="Picture 16">
            <a:extLst>
              <a:ext uri="{FF2B5EF4-FFF2-40B4-BE49-F238E27FC236}">
                <a16:creationId xmlns:a16="http://schemas.microsoft.com/office/drawing/2014/main" id="{BFF8305E-E1D1-4333-AB53-CB6CAFB0F709}"/>
              </a:ext>
            </a:extLst>
          </p:cNvPr>
          <p:cNvPicPr>
            <a:picLocks noChangeAspect="1"/>
          </p:cNvPicPr>
          <p:nvPr/>
        </p:nvPicPr>
        <p:blipFill>
          <a:blip r:embed="rId4"/>
          <a:stretch>
            <a:fillRect/>
          </a:stretch>
        </p:blipFill>
        <p:spPr>
          <a:xfrm>
            <a:off x="3047942" y="4693733"/>
            <a:ext cx="4912995" cy="1976961"/>
          </a:xfrm>
          <a:prstGeom prst="rect">
            <a:avLst/>
          </a:prstGeom>
        </p:spPr>
      </p:pic>
      <p:sp>
        <p:nvSpPr>
          <p:cNvPr id="2" name="Text Placeholder 1">
            <a:extLst>
              <a:ext uri="{FF2B5EF4-FFF2-40B4-BE49-F238E27FC236}">
                <a16:creationId xmlns:a16="http://schemas.microsoft.com/office/drawing/2014/main" id="{9F496F6B-FF91-419A-ADB9-B8DC32994429}"/>
              </a:ext>
            </a:extLst>
          </p:cNvPr>
          <p:cNvSpPr>
            <a:spLocks noGrp="1"/>
          </p:cNvSpPr>
          <p:nvPr>
            <p:ph type="body" sz="quarter" idx="10"/>
          </p:nvPr>
        </p:nvSpPr>
        <p:spPr>
          <a:xfrm>
            <a:off x="503999" y="1282045"/>
            <a:ext cx="11186477" cy="5053955"/>
          </a:xfrm>
        </p:spPr>
        <p:txBody>
          <a:bodyPr vert="horz" lIns="0" tIns="0" rIns="0" bIns="0" rtlCol="0" anchor="t">
            <a:noAutofit/>
          </a:bodyPr>
          <a:lstStyle/>
          <a:p>
            <a:r>
              <a:rPr lang="en-US" sz="1400" b="1">
                <a:solidFill>
                  <a:schemeClr val="accent1"/>
                </a:solidFill>
                <a:cs typeface="Arial"/>
              </a:rPr>
              <a:t>Objective</a:t>
            </a:r>
            <a:r>
              <a:rPr lang="en-US" sz="1400">
                <a:solidFill>
                  <a:schemeClr val="bg1"/>
                </a:solidFill>
                <a:cs typeface="Arial"/>
              </a:rPr>
              <a:t>: Renovate DITA Build system to support growth (1 Million deliverable by 2021) and faster publishing cycles (50 % increase), to increase availability and resiliency and to reduce cost of operations and maintenance (~30%), leveraging Google Cloud offering</a:t>
            </a:r>
          </a:p>
          <a:p>
            <a:r>
              <a:rPr lang="en-US" sz="1400" b="1">
                <a:solidFill>
                  <a:schemeClr val="accent1"/>
                </a:solidFill>
                <a:cs typeface="Arial"/>
              </a:rPr>
              <a:t>Motivation</a:t>
            </a:r>
            <a:r>
              <a:rPr lang="en-US" sz="1400">
                <a:solidFill>
                  <a:schemeClr val="bg1"/>
                </a:solidFill>
                <a:cs typeface="Arial"/>
              </a:rPr>
              <a:t>: Replace current proprietary, monolithic on premise build solution with modern, more scalable and flexible solution, also leading to higher cost efficiency</a:t>
            </a:r>
          </a:p>
          <a:p>
            <a:pPr>
              <a:buClr>
                <a:srgbClr val="F0AB00"/>
              </a:buClr>
            </a:pPr>
            <a:r>
              <a:rPr lang="en-US" sz="1400" b="1">
                <a:solidFill>
                  <a:schemeClr val="accent1"/>
                </a:solidFill>
                <a:cs typeface="Arial"/>
              </a:rPr>
              <a:t>Key principles:</a:t>
            </a:r>
          </a:p>
          <a:p>
            <a:pPr marL="522605" lvl="1" indent="-342900">
              <a:buFont typeface="Arial" panose="020B0604020202020204" pitchFamily="34" charset="0"/>
              <a:buChar char="•"/>
            </a:pPr>
            <a:r>
              <a:rPr lang="en-US" sz="1400" kern="0">
                <a:solidFill>
                  <a:schemeClr val="bg1"/>
                </a:solidFill>
                <a:ea typeface="Arial Unicode MS"/>
                <a:cs typeface="Arial Unicode MS"/>
              </a:rPr>
              <a:t>Managing the entire new Build system on the Cloud using GCP infrastructure leveraging on cloud-native technologies, fully managed infrastructure --&gt; reduction of costs (after initial increase during transition phase)</a:t>
            </a:r>
            <a:endParaRPr lang="en-US" sz="1400" kern="0">
              <a:solidFill>
                <a:schemeClr val="bg1"/>
              </a:solidFill>
              <a:ea typeface="Arial Unicode MS" pitchFamily="34" charset="-128"/>
              <a:cs typeface="Arial Unicode MS" pitchFamily="34" charset="-128"/>
            </a:endParaRPr>
          </a:p>
          <a:p>
            <a:pPr marL="522605" lvl="1" indent="-342900">
              <a:buFont typeface="Arial" panose="020B0604020202020204" pitchFamily="34" charset="0"/>
              <a:buChar char="•"/>
            </a:pPr>
            <a:r>
              <a:rPr lang="en-US" sz="1400" kern="0">
                <a:solidFill>
                  <a:schemeClr val="bg1"/>
                </a:solidFill>
                <a:ea typeface="Arial Unicode MS"/>
                <a:cs typeface="Arial Unicode MS"/>
              </a:rPr>
              <a:t>Part of One Strike program, partnering with GCP/Multi-Cloud/GLDS for expertise --&gt; lighthouse project for GLDS</a:t>
            </a:r>
          </a:p>
          <a:p>
            <a:pPr marL="522605" lvl="1" indent="-342900">
              <a:buFont typeface="Arial" panose="020B0604020202020204" pitchFamily="34" charset="0"/>
              <a:buChar char="•"/>
            </a:pPr>
            <a:r>
              <a:rPr lang="en-US" sz="1400">
                <a:solidFill>
                  <a:schemeClr val="bg1"/>
                </a:solidFill>
                <a:cs typeface="Arial"/>
              </a:rPr>
              <a:t>Strategically replacing build components for scalability and flexibility in build processes, also making it independent of the content Management System and agnostic, supporting multiple CMSs (e.g. IXIASOFT, GitHub)</a:t>
            </a:r>
          </a:p>
        </p:txBody>
      </p:sp>
      <p:sp>
        <p:nvSpPr>
          <p:cNvPr id="3" name="Title 2">
            <a:extLst>
              <a:ext uri="{FF2B5EF4-FFF2-40B4-BE49-F238E27FC236}">
                <a16:creationId xmlns:a16="http://schemas.microsoft.com/office/drawing/2014/main" id="{1D71DFEF-0012-43CF-BE82-E89E73B88493}"/>
              </a:ext>
            </a:extLst>
          </p:cNvPr>
          <p:cNvSpPr>
            <a:spLocks noGrp="1"/>
          </p:cNvSpPr>
          <p:nvPr>
            <p:ph type="title"/>
          </p:nvPr>
        </p:nvSpPr>
        <p:spPr>
          <a:xfrm>
            <a:off x="504001" y="504000"/>
            <a:ext cx="11186476" cy="369332"/>
          </a:xfrm>
        </p:spPr>
        <p:txBody>
          <a:bodyPr/>
          <a:lstStyle/>
          <a:p>
            <a:r>
              <a:rPr lang="en-US">
                <a:solidFill>
                  <a:schemeClr val="bg1"/>
                </a:solidFill>
                <a:latin typeface="+mn-lt"/>
                <a:cs typeface="Arial"/>
              </a:rPr>
              <a:t>Executive summary</a:t>
            </a:r>
            <a:endParaRPr lang="en-US" sz="1800">
              <a:solidFill>
                <a:schemeClr val="accent1"/>
              </a:solidFill>
              <a:latin typeface="+mn-lt"/>
            </a:endParaRPr>
          </a:p>
        </p:txBody>
      </p:sp>
      <p:sp>
        <p:nvSpPr>
          <p:cNvPr id="21" name="Rectangle 20">
            <a:extLst>
              <a:ext uri="{FF2B5EF4-FFF2-40B4-BE49-F238E27FC236}">
                <a16:creationId xmlns:a16="http://schemas.microsoft.com/office/drawing/2014/main" id="{A917D69F-F572-49E2-9659-E9E9DE5A3F49}"/>
              </a:ext>
            </a:extLst>
          </p:cNvPr>
          <p:cNvSpPr/>
          <p:nvPr/>
        </p:nvSpPr>
        <p:spPr>
          <a:xfrm>
            <a:off x="4882293" y="4245811"/>
            <a:ext cx="1239442" cy="307777"/>
          </a:xfrm>
          <a:prstGeom prst="rect">
            <a:avLst/>
          </a:prstGeom>
        </p:spPr>
        <p:txBody>
          <a:bodyPr wrap="none">
            <a:spAutoFit/>
          </a:bodyPr>
          <a:lstStyle/>
          <a:p>
            <a:pPr>
              <a:buClr>
                <a:srgbClr val="F0AB00"/>
              </a:buClr>
            </a:pPr>
            <a:r>
              <a:rPr lang="en-US" sz="1400" b="1">
                <a:solidFill>
                  <a:schemeClr val="bg1"/>
                </a:solidFill>
                <a:cs typeface="Arial"/>
              </a:rPr>
              <a:t>Architecture</a:t>
            </a:r>
          </a:p>
        </p:txBody>
      </p:sp>
      <p:sp>
        <p:nvSpPr>
          <p:cNvPr id="7" name="Title 2">
            <a:extLst>
              <a:ext uri="{FF2B5EF4-FFF2-40B4-BE49-F238E27FC236}">
                <a16:creationId xmlns:a16="http://schemas.microsoft.com/office/drawing/2014/main" id="{5EFF3C52-0B78-4EA8-B5D0-95BE3DED5FE7}"/>
              </a:ext>
            </a:extLst>
          </p:cNvPr>
          <p:cNvSpPr txBox="1">
            <a:spLocks/>
          </p:cNvSpPr>
          <p:nvPr/>
        </p:nvSpPr>
        <p:spPr bwMode="black">
          <a:xfrm>
            <a:off x="504001" y="484336"/>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a:solidFill>
                  <a:schemeClr val="bg1"/>
                </a:solidFill>
                <a:latin typeface="+mn-lt"/>
                <a:cs typeface="Arial"/>
              </a:rPr>
              <a:t>Executive summary</a:t>
            </a:r>
            <a:endParaRPr lang="en-US" sz="1800">
              <a:solidFill>
                <a:schemeClr val="accent1"/>
              </a:solidFill>
              <a:latin typeface="+mn-lt"/>
            </a:endParaRPr>
          </a:p>
        </p:txBody>
      </p:sp>
      <p:sp>
        <p:nvSpPr>
          <p:cNvPr id="8" name="Rectangle: Rounded Corners 7">
            <a:hlinkClick r:id="rId5" action="ppaction://hlinksldjump"/>
            <a:extLst>
              <a:ext uri="{FF2B5EF4-FFF2-40B4-BE49-F238E27FC236}">
                <a16:creationId xmlns:a16="http://schemas.microsoft.com/office/drawing/2014/main" id="{D80827F4-1469-4B82-AC52-EC27FF1ABC36}"/>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2301288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Grafik 21">
            <a:extLst>
              <a:ext uri="{FF2B5EF4-FFF2-40B4-BE49-F238E27FC236}">
                <a16:creationId xmlns:a16="http://schemas.microsoft.com/office/drawing/2014/main" id="{F8EE5ECE-BA19-4DA4-886B-2EBE78F005DA}"/>
              </a:ext>
            </a:extLst>
          </p:cNvPr>
          <p:cNvPicPr>
            <a:picLocks noChangeAspect="1"/>
          </p:cNvPicPr>
          <p:nvPr/>
        </p:nvPicPr>
        <p:blipFill>
          <a:blip r:embed="rId3"/>
          <a:stretch>
            <a:fillRect/>
          </a:stretch>
        </p:blipFill>
        <p:spPr>
          <a:xfrm>
            <a:off x="0" y="0"/>
            <a:ext cx="12195175" cy="6859786"/>
          </a:xfrm>
          <a:prstGeom prst="rect">
            <a:avLst/>
          </a:prstGeom>
        </p:spPr>
      </p:pic>
      <p:sp>
        <p:nvSpPr>
          <p:cNvPr id="102" name="Rectangle 101">
            <a:extLst>
              <a:ext uri="{FF2B5EF4-FFF2-40B4-BE49-F238E27FC236}">
                <a16:creationId xmlns:a16="http://schemas.microsoft.com/office/drawing/2014/main" id="{B74C0F22-3525-4B09-BEE9-BAB5B5FFEBAA}"/>
              </a:ext>
            </a:extLst>
          </p:cNvPr>
          <p:cNvSpPr/>
          <p:nvPr/>
        </p:nvSpPr>
        <p:spPr bwMode="gray">
          <a:xfrm>
            <a:off x="527035" y="2240427"/>
            <a:ext cx="11254252" cy="4444547"/>
          </a:xfrm>
          <a:prstGeom prst="rect">
            <a:avLst/>
          </a:prstGeom>
          <a:solidFill>
            <a:schemeClr val="bg1"/>
          </a:solidFill>
          <a:ln w="3175" algn="ctr">
            <a:solidFill>
              <a:schemeClr val="bg1">
                <a:lumMod val="75000"/>
              </a:schemeClr>
            </a:solidFill>
            <a:prstDash val="solid"/>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 name="Title 1">
            <a:extLst>
              <a:ext uri="{FF2B5EF4-FFF2-40B4-BE49-F238E27FC236}">
                <a16:creationId xmlns:a16="http://schemas.microsoft.com/office/drawing/2014/main" id="{91ABBE84-F1E6-44D4-AB3F-5BA85BE496F0}"/>
              </a:ext>
            </a:extLst>
          </p:cNvPr>
          <p:cNvSpPr>
            <a:spLocks noGrp="1"/>
          </p:cNvSpPr>
          <p:nvPr>
            <p:ph type="title"/>
          </p:nvPr>
        </p:nvSpPr>
        <p:spPr>
          <a:xfrm>
            <a:off x="504001" y="484335"/>
            <a:ext cx="11186476" cy="369332"/>
          </a:xfrm>
        </p:spPr>
        <p:txBody>
          <a:bodyPr/>
          <a:lstStyle/>
          <a:p>
            <a:r>
              <a:rPr lang="en-US">
                <a:solidFill>
                  <a:schemeClr val="bg1"/>
                </a:solidFill>
                <a:latin typeface="+mn-lt"/>
                <a:cs typeface="Arial"/>
              </a:rPr>
              <a:t>High-level architecture</a:t>
            </a:r>
            <a:endParaRPr lang="en-US" sz="2000">
              <a:solidFill>
                <a:schemeClr val="accent1"/>
              </a:solidFill>
              <a:latin typeface="+mn-lt"/>
            </a:endParaRPr>
          </a:p>
        </p:txBody>
      </p:sp>
      <p:sp>
        <p:nvSpPr>
          <p:cNvPr id="5" name="Rectangle 4">
            <a:extLst>
              <a:ext uri="{FF2B5EF4-FFF2-40B4-BE49-F238E27FC236}">
                <a16:creationId xmlns:a16="http://schemas.microsoft.com/office/drawing/2014/main" id="{48339F2A-AC40-4E52-A507-50DBF0943E53}"/>
              </a:ext>
            </a:extLst>
          </p:cNvPr>
          <p:cNvSpPr/>
          <p:nvPr/>
        </p:nvSpPr>
        <p:spPr>
          <a:xfrm>
            <a:off x="504001" y="1060730"/>
            <a:ext cx="11589596" cy="1107996"/>
          </a:xfrm>
          <a:prstGeom prst="rect">
            <a:avLst/>
          </a:prstGeom>
        </p:spPr>
        <p:txBody>
          <a:bodyPr wrap="square">
            <a:spAutoFit/>
          </a:bodyPr>
          <a:lstStyle/>
          <a:p>
            <a:pPr marL="100137" lvl="1" indent="-285750">
              <a:buFont typeface="Arial" panose="020B0604020202020204" pitchFamily="34" charset="0"/>
              <a:buChar char="•"/>
            </a:pPr>
            <a:r>
              <a:rPr lang="en-US" sz="1100" b="1">
                <a:solidFill>
                  <a:schemeClr val="accent1"/>
                </a:solidFill>
              </a:rPr>
              <a:t>Micro-service</a:t>
            </a:r>
            <a:r>
              <a:rPr lang="en-US" sz="1100">
                <a:solidFill>
                  <a:schemeClr val="bg1"/>
                </a:solidFill>
              </a:rPr>
              <a:t> architecture with loose coupling, asynchronous processes and message queuing </a:t>
            </a:r>
          </a:p>
          <a:p>
            <a:pPr marL="100137" lvl="1" indent="-285750">
              <a:buFont typeface="Arial" panose="020B0604020202020204" pitchFamily="34" charset="0"/>
              <a:buChar char="•"/>
            </a:pPr>
            <a:r>
              <a:rPr lang="en-US" sz="1100" b="1">
                <a:solidFill>
                  <a:schemeClr val="accent1"/>
                </a:solidFill>
              </a:rPr>
              <a:t>Serverless</a:t>
            </a:r>
            <a:r>
              <a:rPr lang="en-US" sz="1100">
                <a:solidFill>
                  <a:schemeClr val="bg1"/>
                </a:solidFill>
              </a:rPr>
              <a:t> with </a:t>
            </a:r>
            <a:r>
              <a:rPr lang="en-US" sz="1100" b="1">
                <a:solidFill>
                  <a:schemeClr val="accent1"/>
                </a:solidFill>
              </a:rPr>
              <a:t>fully managed </a:t>
            </a:r>
            <a:r>
              <a:rPr lang="en-US" sz="1100">
                <a:solidFill>
                  <a:schemeClr val="bg1"/>
                </a:solidFill>
              </a:rPr>
              <a:t>infrastructure based on containerization from GCP public cloud - Frankfurt Region (Europe West 3)</a:t>
            </a:r>
          </a:p>
          <a:p>
            <a:pPr marL="100137" lvl="1" indent="-285750">
              <a:buFont typeface="Arial" panose="020B0604020202020204" pitchFamily="34" charset="0"/>
              <a:buChar char="•"/>
            </a:pPr>
            <a:r>
              <a:rPr lang="en-US" sz="1100" b="1">
                <a:solidFill>
                  <a:schemeClr val="accent1"/>
                </a:solidFill>
              </a:rPr>
              <a:t>Automated</a:t>
            </a:r>
            <a:r>
              <a:rPr lang="en-US" sz="1100" b="1">
                <a:solidFill>
                  <a:schemeClr val="bg1"/>
                </a:solidFill>
              </a:rPr>
              <a:t>, </a:t>
            </a:r>
            <a:r>
              <a:rPr lang="en-US" sz="1100" b="1">
                <a:solidFill>
                  <a:schemeClr val="accent1"/>
                </a:solidFill>
              </a:rPr>
              <a:t>incremental</a:t>
            </a:r>
            <a:r>
              <a:rPr lang="en-US" sz="1100" b="1">
                <a:solidFill>
                  <a:schemeClr val="bg1"/>
                </a:solidFill>
              </a:rPr>
              <a:t> and </a:t>
            </a:r>
            <a:r>
              <a:rPr lang="en-US" sz="1100" b="1">
                <a:solidFill>
                  <a:schemeClr val="accent1"/>
                </a:solidFill>
              </a:rPr>
              <a:t>scalable</a:t>
            </a:r>
            <a:r>
              <a:rPr lang="en-US" sz="1100">
                <a:solidFill>
                  <a:schemeClr val="bg1"/>
                </a:solidFill>
              </a:rPr>
              <a:t> build process for documentation at deliverable level with elastic load-balancing</a:t>
            </a:r>
          </a:p>
          <a:p>
            <a:pPr marL="100137" lvl="1" indent="-285750">
              <a:buFont typeface="Arial" panose="020B0604020202020204" pitchFamily="34" charset="0"/>
              <a:buChar char="•"/>
            </a:pPr>
            <a:r>
              <a:rPr lang="en-US" sz="1100" b="1">
                <a:solidFill>
                  <a:schemeClr val="accent1"/>
                </a:solidFill>
              </a:rPr>
              <a:t>Standard</a:t>
            </a:r>
            <a:r>
              <a:rPr lang="en-US" sz="1100" b="1">
                <a:solidFill>
                  <a:schemeClr val="bg1"/>
                </a:solidFill>
              </a:rPr>
              <a:t> and </a:t>
            </a:r>
            <a:r>
              <a:rPr lang="en-US" sz="1100" b="1">
                <a:solidFill>
                  <a:schemeClr val="accent1"/>
                </a:solidFill>
              </a:rPr>
              <a:t>agnostic</a:t>
            </a:r>
            <a:r>
              <a:rPr lang="en-US" sz="1100" b="1">
                <a:solidFill>
                  <a:schemeClr val="bg1"/>
                </a:solidFill>
              </a:rPr>
              <a:t> </a:t>
            </a:r>
            <a:r>
              <a:rPr lang="en-US" sz="1100">
                <a:solidFill>
                  <a:schemeClr val="bg1"/>
                </a:solidFill>
              </a:rPr>
              <a:t>able to build multi-source documentation (e.g. DITA, Markdown) from various Content Management Systems (DITA CMS scenario, GitHub scenario)</a:t>
            </a:r>
          </a:p>
          <a:p>
            <a:pPr marL="100137" lvl="1" indent="-285750">
              <a:buFont typeface="Arial" panose="020B0604020202020204" pitchFamily="34" charset="0"/>
              <a:buChar char="•"/>
            </a:pPr>
            <a:r>
              <a:rPr lang="en-US" sz="1100" b="1">
                <a:solidFill>
                  <a:schemeClr val="accent1"/>
                </a:solidFill>
              </a:rPr>
              <a:t>Minimal security exposure </a:t>
            </a:r>
            <a:r>
              <a:rPr lang="en-US" sz="1100" b="1">
                <a:solidFill>
                  <a:schemeClr val="bg1"/>
                </a:solidFill>
              </a:rPr>
              <a:t>and</a:t>
            </a:r>
            <a:r>
              <a:rPr lang="en-US" sz="1100" b="1">
                <a:solidFill>
                  <a:schemeClr val="accent1"/>
                </a:solidFill>
              </a:rPr>
              <a:t> compliance</a:t>
            </a:r>
            <a:r>
              <a:rPr lang="en-US" sz="1100">
                <a:solidFill>
                  <a:schemeClr val="bg1"/>
                </a:solidFill>
              </a:rPr>
              <a:t>: connection from SAP to GCP only (No link from GCP to SAP). Security concept and threat modeling performed</a:t>
            </a:r>
          </a:p>
          <a:p>
            <a:pPr marL="100137" lvl="1" indent="-285750">
              <a:buFont typeface="Arial" panose="020B0604020202020204" pitchFamily="34" charset="0"/>
              <a:buChar char="•"/>
            </a:pPr>
            <a:r>
              <a:rPr lang="en-US" sz="1100" b="1">
                <a:solidFill>
                  <a:schemeClr val="accent1"/>
                </a:solidFill>
              </a:rPr>
              <a:t>Cost effective</a:t>
            </a:r>
            <a:r>
              <a:rPr lang="en-US" sz="1100">
                <a:solidFill>
                  <a:schemeClr val="bg1"/>
                </a:solidFill>
              </a:rPr>
              <a:t>: The day-to-day usage is based on a </a:t>
            </a:r>
            <a:r>
              <a:rPr lang="en-US" sz="1100" b="1">
                <a:solidFill>
                  <a:schemeClr val="bg1"/>
                </a:solidFill>
              </a:rPr>
              <a:t>pay-per-use</a:t>
            </a:r>
            <a:r>
              <a:rPr lang="en-US" sz="1100">
                <a:solidFill>
                  <a:schemeClr val="bg1"/>
                </a:solidFill>
              </a:rPr>
              <a:t> model</a:t>
            </a:r>
          </a:p>
        </p:txBody>
      </p:sp>
      <p:sp>
        <p:nvSpPr>
          <p:cNvPr id="166" name="Rectangle 165">
            <a:extLst>
              <a:ext uri="{FF2B5EF4-FFF2-40B4-BE49-F238E27FC236}">
                <a16:creationId xmlns:a16="http://schemas.microsoft.com/office/drawing/2014/main" id="{7DBBEF54-2DDC-482E-8979-51CDAF126E4B}"/>
              </a:ext>
            </a:extLst>
          </p:cNvPr>
          <p:cNvSpPr/>
          <p:nvPr/>
        </p:nvSpPr>
        <p:spPr bwMode="gray">
          <a:xfrm>
            <a:off x="1588313" y="2321481"/>
            <a:ext cx="3279309" cy="918587"/>
          </a:xfrm>
          <a:prstGeom prst="rect">
            <a:avLst/>
          </a:prstGeom>
          <a:solidFill>
            <a:schemeClr val="bg1"/>
          </a:solidFill>
          <a:ln w="3175" algn="ctr">
            <a:solidFill>
              <a:schemeClr val="bg1">
                <a:lumMod val="75000"/>
              </a:schemeClr>
            </a:solidFill>
            <a:prstDash val="solid"/>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68" name="Rectangle 167">
            <a:extLst>
              <a:ext uri="{FF2B5EF4-FFF2-40B4-BE49-F238E27FC236}">
                <a16:creationId xmlns:a16="http://schemas.microsoft.com/office/drawing/2014/main" id="{6F98E3AF-3967-4942-BBDF-445D05C18816}"/>
              </a:ext>
            </a:extLst>
          </p:cNvPr>
          <p:cNvSpPr/>
          <p:nvPr/>
        </p:nvSpPr>
        <p:spPr bwMode="gray">
          <a:xfrm>
            <a:off x="1598312" y="3306015"/>
            <a:ext cx="3279309" cy="2914917"/>
          </a:xfrm>
          <a:prstGeom prst="rect">
            <a:avLst/>
          </a:prstGeom>
          <a:solidFill>
            <a:schemeClr val="bg1"/>
          </a:solidFill>
          <a:ln w="3175" algn="ctr">
            <a:solidFill>
              <a:schemeClr val="bg1">
                <a:lumMod val="75000"/>
              </a:schemeClr>
            </a:solidFill>
            <a:prstDash val="solid"/>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69" name="Rectangle 168">
            <a:extLst>
              <a:ext uri="{FF2B5EF4-FFF2-40B4-BE49-F238E27FC236}">
                <a16:creationId xmlns:a16="http://schemas.microsoft.com/office/drawing/2014/main" id="{D45118CB-5854-40C9-BA27-15EA40ADEAC0}"/>
              </a:ext>
            </a:extLst>
          </p:cNvPr>
          <p:cNvSpPr/>
          <p:nvPr/>
        </p:nvSpPr>
        <p:spPr bwMode="gray">
          <a:xfrm>
            <a:off x="4994366" y="3301025"/>
            <a:ext cx="6375995" cy="2941804"/>
          </a:xfrm>
          <a:prstGeom prst="rect">
            <a:avLst/>
          </a:prstGeom>
          <a:solidFill>
            <a:schemeClr val="bg1"/>
          </a:solidFill>
          <a:ln w="6350" algn="ctr">
            <a:solidFill>
              <a:schemeClr val="bg1">
                <a:lumMod val="75000"/>
              </a:schemeClr>
            </a:solidFill>
            <a:prstDash val="solid"/>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171" name="Picture 170">
            <a:extLst>
              <a:ext uri="{FF2B5EF4-FFF2-40B4-BE49-F238E27FC236}">
                <a16:creationId xmlns:a16="http://schemas.microsoft.com/office/drawing/2014/main" id="{B42C1836-D3E3-477F-812A-8F224DE11D48}"/>
              </a:ext>
            </a:extLst>
          </p:cNvPr>
          <p:cNvPicPr>
            <a:picLocks noChangeAspect="1"/>
          </p:cNvPicPr>
          <p:nvPr/>
        </p:nvPicPr>
        <p:blipFill>
          <a:blip r:embed="rId4"/>
          <a:stretch>
            <a:fillRect/>
          </a:stretch>
        </p:blipFill>
        <p:spPr>
          <a:xfrm>
            <a:off x="556852" y="3978132"/>
            <a:ext cx="467483" cy="390682"/>
          </a:xfrm>
          <a:prstGeom prst="rect">
            <a:avLst/>
          </a:prstGeom>
        </p:spPr>
      </p:pic>
      <p:sp>
        <p:nvSpPr>
          <p:cNvPr id="172" name="Rectangle 171">
            <a:extLst>
              <a:ext uri="{FF2B5EF4-FFF2-40B4-BE49-F238E27FC236}">
                <a16:creationId xmlns:a16="http://schemas.microsoft.com/office/drawing/2014/main" id="{5C41E7C9-3C90-4B81-9E65-750BFAF3C362}"/>
              </a:ext>
            </a:extLst>
          </p:cNvPr>
          <p:cNvSpPr/>
          <p:nvPr/>
        </p:nvSpPr>
        <p:spPr bwMode="gray">
          <a:xfrm>
            <a:off x="2075344" y="3848732"/>
            <a:ext cx="864000" cy="634882"/>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173" name="TextBox 172">
            <a:extLst>
              <a:ext uri="{FF2B5EF4-FFF2-40B4-BE49-F238E27FC236}">
                <a16:creationId xmlns:a16="http://schemas.microsoft.com/office/drawing/2014/main" id="{9A9AFAEC-E56F-4BF8-9A08-85BE26C97479}"/>
              </a:ext>
            </a:extLst>
          </p:cNvPr>
          <p:cNvSpPr txBox="1"/>
          <p:nvPr/>
        </p:nvSpPr>
        <p:spPr>
          <a:xfrm>
            <a:off x="2211928" y="3914808"/>
            <a:ext cx="576683" cy="12311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DITA CMS</a:t>
            </a:r>
          </a:p>
        </p:txBody>
      </p:sp>
      <p:sp>
        <p:nvSpPr>
          <p:cNvPr id="174" name="TextBox 173">
            <a:extLst>
              <a:ext uri="{FF2B5EF4-FFF2-40B4-BE49-F238E27FC236}">
                <a16:creationId xmlns:a16="http://schemas.microsoft.com/office/drawing/2014/main" id="{A86B436F-9105-4771-BF83-184F0A4A8063}"/>
              </a:ext>
            </a:extLst>
          </p:cNvPr>
          <p:cNvSpPr txBox="1"/>
          <p:nvPr/>
        </p:nvSpPr>
        <p:spPr>
          <a:xfrm>
            <a:off x="993014" y="3987808"/>
            <a:ext cx="1081721" cy="12311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Authoring update</a:t>
            </a:r>
          </a:p>
        </p:txBody>
      </p:sp>
      <p:pic>
        <p:nvPicPr>
          <p:cNvPr id="175" name="Picture 174">
            <a:extLst>
              <a:ext uri="{FF2B5EF4-FFF2-40B4-BE49-F238E27FC236}">
                <a16:creationId xmlns:a16="http://schemas.microsoft.com/office/drawing/2014/main" id="{426C2E2F-9B51-41F4-B960-C33FD9D269F8}"/>
              </a:ext>
            </a:extLst>
          </p:cNvPr>
          <p:cNvPicPr>
            <a:picLocks noChangeAspect="1"/>
          </p:cNvPicPr>
          <p:nvPr/>
        </p:nvPicPr>
        <p:blipFill>
          <a:blip r:embed="rId5"/>
          <a:stretch>
            <a:fillRect/>
          </a:stretch>
        </p:blipFill>
        <p:spPr>
          <a:xfrm>
            <a:off x="2155388" y="4050109"/>
            <a:ext cx="689763" cy="433505"/>
          </a:xfrm>
          <a:prstGeom prst="rect">
            <a:avLst/>
          </a:prstGeom>
        </p:spPr>
      </p:pic>
      <p:cxnSp>
        <p:nvCxnSpPr>
          <p:cNvPr id="176" name="Straight Arrow Connector 175">
            <a:extLst>
              <a:ext uri="{FF2B5EF4-FFF2-40B4-BE49-F238E27FC236}">
                <a16:creationId xmlns:a16="http://schemas.microsoft.com/office/drawing/2014/main" id="{46B6CB0F-9E00-423C-968A-C6AF9FEAA7FA}"/>
              </a:ext>
            </a:extLst>
          </p:cNvPr>
          <p:cNvCxnSpPr>
            <a:cxnSpLocks/>
            <a:stCxn id="171" idx="3"/>
            <a:endCxn id="172" idx="1"/>
          </p:cNvCxnSpPr>
          <p:nvPr/>
        </p:nvCxnSpPr>
        <p:spPr>
          <a:xfrm flipV="1">
            <a:off x="1024335" y="4166173"/>
            <a:ext cx="1051009" cy="7300"/>
          </a:xfrm>
          <a:prstGeom prst="straightConnector1">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7" name="Oval 176">
            <a:extLst>
              <a:ext uri="{FF2B5EF4-FFF2-40B4-BE49-F238E27FC236}">
                <a16:creationId xmlns:a16="http://schemas.microsoft.com/office/drawing/2014/main" id="{7E6921C1-CECE-43DC-88DD-E48703D7C075}"/>
              </a:ext>
            </a:extLst>
          </p:cNvPr>
          <p:cNvSpPr/>
          <p:nvPr/>
        </p:nvSpPr>
        <p:spPr bwMode="gray">
          <a:xfrm>
            <a:off x="2819952" y="4662490"/>
            <a:ext cx="91469" cy="120958"/>
          </a:xfrm>
          <a:prstGeom prst="ellipse">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cxnSp>
        <p:nvCxnSpPr>
          <p:cNvPr id="178" name="Straight Arrow Connector 177">
            <a:extLst>
              <a:ext uri="{FF2B5EF4-FFF2-40B4-BE49-F238E27FC236}">
                <a16:creationId xmlns:a16="http://schemas.microsoft.com/office/drawing/2014/main" id="{E4093E58-1129-40CC-A214-E1AC6DA135F1}"/>
              </a:ext>
            </a:extLst>
          </p:cNvPr>
          <p:cNvCxnSpPr>
            <a:cxnSpLocks/>
            <a:stCxn id="172" idx="3"/>
            <a:endCxn id="240" idx="1"/>
          </p:cNvCxnSpPr>
          <p:nvPr/>
        </p:nvCxnSpPr>
        <p:spPr>
          <a:xfrm flipV="1">
            <a:off x="2939344" y="4163500"/>
            <a:ext cx="367308" cy="2673"/>
          </a:xfrm>
          <a:prstGeom prst="straightConnector1">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BEEB9AFC-CD01-4D45-A23D-5A99B042939A}"/>
              </a:ext>
            </a:extLst>
          </p:cNvPr>
          <p:cNvSpPr txBox="1"/>
          <p:nvPr/>
        </p:nvSpPr>
        <p:spPr>
          <a:xfrm>
            <a:off x="5678645" y="3454835"/>
            <a:ext cx="1130509"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a:ea typeface="Arial Unicode MS" pitchFamily="34" charset="-128"/>
                <a:cs typeface="Arial Unicode MS" pitchFamily="34" charset="-128"/>
              </a:rPr>
              <a:t>Google Cloud</a:t>
            </a:r>
          </a:p>
        </p:txBody>
      </p:sp>
      <p:pic>
        <p:nvPicPr>
          <p:cNvPr id="180" name="Picture 179">
            <a:extLst>
              <a:ext uri="{FF2B5EF4-FFF2-40B4-BE49-F238E27FC236}">
                <a16:creationId xmlns:a16="http://schemas.microsoft.com/office/drawing/2014/main" id="{1226735E-C763-4D83-BF9F-9A27CB80B1FC}"/>
              </a:ext>
            </a:extLst>
          </p:cNvPr>
          <p:cNvPicPr>
            <a:picLocks noChangeAspect="1"/>
          </p:cNvPicPr>
          <p:nvPr/>
        </p:nvPicPr>
        <p:blipFill>
          <a:blip r:embed="rId6"/>
          <a:stretch>
            <a:fillRect/>
          </a:stretch>
        </p:blipFill>
        <p:spPr>
          <a:xfrm>
            <a:off x="5292689" y="3357638"/>
            <a:ext cx="360000" cy="287005"/>
          </a:xfrm>
          <a:prstGeom prst="rect">
            <a:avLst/>
          </a:prstGeom>
        </p:spPr>
      </p:pic>
      <p:pic>
        <p:nvPicPr>
          <p:cNvPr id="189" name="Picture 188">
            <a:extLst>
              <a:ext uri="{FF2B5EF4-FFF2-40B4-BE49-F238E27FC236}">
                <a16:creationId xmlns:a16="http://schemas.microsoft.com/office/drawing/2014/main" id="{76EE63A1-47D9-4BF6-9C37-EC73E4BB1D81}"/>
              </a:ext>
            </a:extLst>
          </p:cNvPr>
          <p:cNvPicPr>
            <a:picLocks noChangeAspect="1"/>
          </p:cNvPicPr>
          <p:nvPr/>
        </p:nvPicPr>
        <p:blipFill>
          <a:blip r:embed="rId7"/>
          <a:stretch>
            <a:fillRect/>
          </a:stretch>
        </p:blipFill>
        <p:spPr>
          <a:xfrm>
            <a:off x="3638428" y="3351621"/>
            <a:ext cx="541714" cy="288000"/>
          </a:xfrm>
          <a:prstGeom prst="rect">
            <a:avLst/>
          </a:prstGeom>
        </p:spPr>
      </p:pic>
      <p:pic>
        <p:nvPicPr>
          <p:cNvPr id="198" name="Graphic 197" descr="Database">
            <a:extLst>
              <a:ext uri="{FF2B5EF4-FFF2-40B4-BE49-F238E27FC236}">
                <a16:creationId xmlns:a16="http://schemas.microsoft.com/office/drawing/2014/main" id="{7AA15D29-9AF3-429B-AA85-A626F63241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1479" y="4190175"/>
            <a:ext cx="520704" cy="520704"/>
          </a:xfrm>
          <a:prstGeom prst="rect">
            <a:avLst/>
          </a:prstGeom>
        </p:spPr>
      </p:pic>
      <p:cxnSp>
        <p:nvCxnSpPr>
          <p:cNvPr id="199" name="Straight Arrow Connector 198">
            <a:extLst>
              <a:ext uri="{FF2B5EF4-FFF2-40B4-BE49-F238E27FC236}">
                <a16:creationId xmlns:a16="http://schemas.microsoft.com/office/drawing/2014/main" id="{21DAA75C-1059-4A03-B1DB-A756D1B50B94}"/>
              </a:ext>
            </a:extLst>
          </p:cNvPr>
          <p:cNvCxnSpPr>
            <a:cxnSpLocks/>
          </p:cNvCxnSpPr>
          <p:nvPr/>
        </p:nvCxnSpPr>
        <p:spPr>
          <a:xfrm>
            <a:off x="5562183" y="4450293"/>
            <a:ext cx="209253" cy="468"/>
          </a:xfrm>
          <a:prstGeom prst="straightConnector1">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79DEFFA0-183D-41FD-8C93-552D42D9B4F9}"/>
              </a:ext>
            </a:extLst>
          </p:cNvPr>
          <p:cNvSpPr txBox="1"/>
          <p:nvPr/>
        </p:nvSpPr>
        <p:spPr>
          <a:xfrm>
            <a:off x="4903746" y="4742957"/>
            <a:ext cx="774899"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Event </a:t>
            </a:r>
            <a:br>
              <a:rPr lang="en-US" sz="800" b="1" kern="0">
                <a:ea typeface="Arial Unicode MS" pitchFamily="34" charset="-128"/>
                <a:cs typeface="Arial Unicode MS" pitchFamily="34" charset="-128"/>
              </a:rPr>
            </a:br>
            <a:r>
              <a:rPr lang="en-US" sz="800" b="1" kern="0">
                <a:ea typeface="Arial Unicode MS" pitchFamily="34" charset="-128"/>
                <a:cs typeface="Arial Unicode MS" pitchFamily="34" charset="-128"/>
              </a:rPr>
              <a:t>queue</a:t>
            </a:r>
          </a:p>
        </p:txBody>
      </p:sp>
      <p:pic>
        <p:nvPicPr>
          <p:cNvPr id="201" name="Picture 200">
            <a:extLst>
              <a:ext uri="{FF2B5EF4-FFF2-40B4-BE49-F238E27FC236}">
                <a16:creationId xmlns:a16="http://schemas.microsoft.com/office/drawing/2014/main" id="{C468839F-41A4-464B-B5E3-1B72A6DDBC71}"/>
              </a:ext>
            </a:extLst>
          </p:cNvPr>
          <p:cNvPicPr>
            <a:picLocks noChangeAspect="1"/>
          </p:cNvPicPr>
          <p:nvPr/>
        </p:nvPicPr>
        <p:blipFill>
          <a:blip r:embed="rId10"/>
          <a:stretch>
            <a:fillRect/>
          </a:stretch>
        </p:blipFill>
        <p:spPr>
          <a:xfrm>
            <a:off x="5190220" y="4011787"/>
            <a:ext cx="223222" cy="199066"/>
          </a:xfrm>
          <a:prstGeom prst="rect">
            <a:avLst/>
          </a:prstGeom>
        </p:spPr>
      </p:pic>
      <p:sp>
        <p:nvSpPr>
          <p:cNvPr id="202" name="TextBox 201">
            <a:extLst>
              <a:ext uri="{FF2B5EF4-FFF2-40B4-BE49-F238E27FC236}">
                <a16:creationId xmlns:a16="http://schemas.microsoft.com/office/drawing/2014/main" id="{E3C734DB-070E-47EE-8964-7AB56E1328ED}"/>
              </a:ext>
            </a:extLst>
          </p:cNvPr>
          <p:cNvSpPr txBox="1"/>
          <p:nvPr/>
        </p:nvSpPr>
        <p:spPr>
          <a:xfrm>
            <a:off x="4101097" y="3436792"/>
            <a:ext cx="1089241"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a:ea typeface="Arial Unicode MS" pitchFamily="34" charset="-128"/>
                <a:cs typeface="Arial Unicode MS" pitchFamily="34" charset="-128"/>
              </a:rPr>
              <a:t>SAP Network</a:t>
            </a:r>
          </a:p>
        </p:txBody>
      </p:sp>
      <p:sp>
        <p:nvSpPr>
          <p:cNvPr id="209" name="TextBox 208">
            <a:extLst>
              <a:ext uri="{FF2B5EF4-FFF2-40B4-BE49-F238E27FC236}">
                <a16:creationId xmlns:a16="http://schemas.microsoft.com/office/drawing/2014/main" id="{D9584032-B864-4128-81E7-C331A0A4F921}"/>
              </a:ext>
            </a:extLst>
          </p:cNvPr>
          <p:cNvSpPr txBox="1"/>
          <p:nvPr/>
        </p:nvSpPr>
        <p:spPr>
          <a:xfrm>
            <a:off x="9011722" y="4721691"/>
            <a:ext cx="812653"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Deliverable queue</a:t>
            </a:r>
          </a:p>
        </p:txBody>
      </p:sp>
      <p:cxnSp>
        <p:nvCxnSpPr>
          <p:cNvPr id="210" name="Straight Arrow Connector 209">
            <a:extLst>
              <a:ext uri="{FF2B5EF4-FFF2-40B4-BE49-F238E27FC236}">
                <a16:creationId xmlns:a16="http://schemas.microsoft.com/office/drawing/2014/main" id="{A6B6EA5D-1ABE-441E-9E34-FE1C398785BF}"/>
              </a:ext>
            </a:extLst>
          </p:cNvPr>
          <p:cNvCxnSpPr>
            <a:cxnSpLocks/>
          </p:cNvCxnSpPr>
          <p:nvPr/>
        </p:nvCxnSpPr>
        <p:spPr>
          <a:xfrm>
            <a:off x="8920153" y="4450527"/>
            <a:ext cx="258781" cy="0"/>
          </a:xfrm>
          <a:prstGeom prst="straightConnector1">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A24227EF-876B-4531-88D6-5230DBBC2EC0}"/>
              </a:ext>
            </a:extLst>
          </p:cNvPr>
          <p:cNvPicPr>
            <a:picLocks noChangeAspect="1"/>
          </p:cNvPicPr>
          <p:nvPr/>
        </p:nvPicPr>
        <p:blipFill>
          <a:blip r:embed="rId10"/>
          <a:stretch>
            <a:fillRect/>
          </a:stretch>
        </p:blipFill>
        <p:spPr>
          <a:xfrm>
            <a:off x="9306409" y="4011787"/>
            <a:ext cx="223222" cy="199066"/>
          </a:xfrm>
          <a:prstGeom prst="rect">
            <a:avLst/>
          </a:prstGeom>
        </p:spPr>
      </p:pic>
      <p:pic>
        <p:nvPicPr>
          <p:cNvPr id="223" name="Graphic 222" descr="Database">
            <a:extLst>
              <a:ext uri="{FF2B5EF4-FFF2-40B4-BE49-F238E27FC236}">
                <a16:creationId xmlns:a16="http://schemas.microsoft.com/office/drawing/2014/main" id="{C01236BB-280B-47EB-831A-A931074CEC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78934" y="4205745"/>
            <a:ext cx="489564" cy="489564"/>
          </a:xfrm>
          <a:prstGeom prst="rect">
            <a:avLst/>
          </a:prstGeom>
        </p:spPr>
      </p:pic>
      <p:cxnSp>
        <p:nvCxnSpPr>
          <p:cNvPr id="224" name="Straight Arrow Connector 223">
            <a:extLst>
              <a:ext uri="{FF2B5EF4-FFF2-40B4-BE49-F238E27FC236}">
                <a16:creationId xmlns:a16="http://schemas.microsoft.com/office/drawing/2014/main" id="{3FD0C645-F507-4707-BA97-99498427FEFD}"/>
              </a:ext>
            </a:extLst>
          </p:cNvPr>
          <p:cNvCxnSpPr>
            <a:cxnSpLocks/>
          </p:cNvCxnSpPr>
          <p:nvPr/>
        </p:nvCxnSpPr>
        <p:spPr>
          <a:xfrm flipV="1">
            <a:off x="9668498" y="4448293"/>
            <a:ext cx="190334" cy="4469"/>
          </a:xfrm>
          <a:prstGeom prst="straightConnector1">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3E1BF6E3-0BA0-46CC-834D-AD116C19D53D}"/>
              </a:ext>
            </a:extLst>
          </p:cNvPr>
          <p:cNvCxnSpPr>
            <a:cxnSpLocks/>
            <a:stCxn id="226" idx="0"/>
            <a:endCxn id="251" idx="2"/>
          </p:cNvCxnSpPr>
          <p:nvPr/>
        </p:nvCxnSpPr>
        <p:spPr>
          <a:xfrm flipV="1">
            <a:off x="2495906" y="3118277"/>
            <a:ext cx="1427" cy="297271"/>
          </a:xfrm>
          <a:prstGeom prst="straightConnector1">
            <a:avLst/>
          </a:prstGeom>
          <a:ln w="12700">
            <a:solidFill>
              <a:schemeClr val="tx1">
                <a:lumMod val="50000"/>
                <a:lumOff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6" name="Rectangle 225">
            <a:extLst>
              <a:ext uri="{FF2B5EF4-FFF2-40B4-BE49-F238E27FC236}">
                <a16:creationId xmlns:a16="http://schemas.microsoft.com/office/drawing/2014/main" id="{1DC4A7C7-5AAA-4FBC-82E9-4C786F0517D8}"/>
              </a:ext>
            </a:extLst>
          </p:cNvPr>
          <p:cNvSpPr/>
          <p:nvPr/>
        </p:nvSpPr>
        <p:spPr bwMode="gray">
          <a:xfrm>
            <a:off x="1680471" y="3415548"/>
            <a:ext cx="1630869" cy="215640"/>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227" name="TextBox 226">
            <a:extLst>
              <a:ext uri="{FF2B5EF4-FFF2-40B4-BE49-F238E27FC236}">
                <a16:creationId xmlns:a16="http://schemas.microsoft.com/office/drawing/2014/main" id="{376F2C7B-E87C-4C4D-AC28-53EA4F96F6FA}"/>
              </a:ext>
            </a:extLst>
          </p:cNvPr>
          <p:cNvSpPr txBox="1"/>
          <p:nvPr/>
        </p:nvSpPr>
        <p:spPr>
          <a:xfrm>
            <a:off x="1696981" y="3461285"/>
            <a:ext cx="1614359" cy="12311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IXIASOFT Translation exchange</a:t>
            </a:r>
          </a:p>
        </p:txBody>
      </p:sp>
      <p:cxnSp>
        <p:nvCxnSpPr>
          <p:cNvPr id="228" name="Straight Arrow Connector 227">
            <a:extLst>
              <a:ext uri="{FF2B5EF4-FFF2-40B4-BE49-F238E27FC236}">
                <a16:creationId xmlns:a16="http://schemas.microsoft.com/office/drawing/2014/main" id="{5D78C6D9-EC1F-4BBF-BC6B-1706D551CB02}"/>
              </a:ext>
            </a:extLst>
          </p:cNvPr>
          <p:cNvCxnSpPr>
            <a:cxnSpLocks/>
            <a:stCxn id="226" idx="2"/>
            <a:endCxn id="172" idx="0"/>
          </p:cNvCxnSpPr>
          <p:nvPr/>
        </p:nvCxnSpPr>
        <p:spPr>
          <a:xfrm>
            <a:off x="2495906" y="3631188"/>
            <a:ext cx="11438" cy="217544"/>
          </a:xfrm>
          <a:prstGeom prst="straightConnector1">
            <a:avLst/>
          </a:prstGeom>
          <a:ln w="12700">
            <a:solidFill>
              <a:schemeClr val="tx1">
                <a:lumMod val="50000"/>
                <a:lumOff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229" name="Graphic 228" descr="Database">
            <a:extLst>
              <a:ext uri="{FF2B5EF4-FFF2-40B4-BE49-F238E27FC236}">
                <a16:creationId xmlns:a16="http://schemas.microsoft.com/office/drawing/2014/main" id="{FC451E49-3A00-4F70-8C79-BABBDF260F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5960" y="5266795"/>
            <a:ext cx="520704" cy="520704"/>
          </a:xfrm>
          <a:prstGeom prst="rect">
            <a:avLst/>
          </a:prstGeom>
        </p:spPr>
      </p:pic>
      <p:sp>
        <p:nvSpPr>
          <p:cNvPr id="230" name="TextBox 229">
            <a:extLst>
              <a:ext uri="{FF2B5EF4-FFF2-40B4-BE49-F238E27FC236}">
                <a16:creationId xmlns:a16="http://schemas.microsoft.com/office/drawing/2014/main" id="{7642EC9F-30E1-4E79-92F1-F9BA632BABB0}"/>
              </a:ext>
            </a:extLst>
          </p:cNvPr>
          <p:cNvSpPr txBox="1"/>
          <p:nvPr/>
        </p:nvSpPr>
        <p:spPr>
          <a:xfrm>
            <a:off x="5006723" y="5756842"/>
            <a:ext cx="642469"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Package queue</a:t>
            </a:r>
          </a:p>
        </p:txBody>
      </p:sp>
      <p:pic>
        <p:nvPicPr>
          <p:cNvPr id="231" name="Picture 230">
            <a:extLst>
              <a:ext uri="{FF2B5EF4-FFF2-40B4-BE49-F238E27FC236}">
                <a16:creationId xmlns:a16="http://schemas.microsoft.com/office/drawing/2014/main" id="{29B5032D-DC08-4434-B5EA-A7327DD9443F}"/>
              </a:ext>
            </a:extLst>
          </p:cNvPr>
          <p:cNvPicPr>
            <a:picLocks noChangeAspect="1"/>
          </p:cNvPicPr>
          <p:nvPr/>
        </p:nvPicPr>
        <p:blipFill>
          <a:blip r:embed="rId10"/>
          <a:stretch>
            <a:fillRect/>
          </a:stretch>
        </p:blipFill>
        <p:spPr>
          <a:xfrm>
            <a:off x="5211355" y="5061023"/>
            <a:ext cx="223222" cy="199066"/>
          </a:xfrm>
          <a:prstGeom prst="rect">
            <a:avLst/>
          </a:prstGeom>
        </p:spPr>
      </p:pic>
      <p:cxnSp>
        <p:nvCxnSpPr>
          <p:cNvPr id="232" name="Straight Arrow Connector 231">
            <a:extLst>
              <a:ext uri="{FF2B5EF4-FFF2-40B4-BE49-F238E27FC236}">
                <a16:creationId xmlns:a16="http://schemas.microsoft.com/office/drawing/2014/main" id="{E0C3CC04-8943-4391-913C-030FE362458E}"/>
              </a:ext>
            </a:extLst>
          </p:cNvPr>
          <p:cNvCxnSpPr>
            <a:cxnSpLocks/>
            <a:stCxn id="248" idx="3"/>
            <a:endCxn id="229" idx="1"/>
          </p:cNvCxnSpPr>
          <p:nvPr/>
        </p:nvCxnSpPr>
        <p:spPr>
          <a:xfrm flipV="1">
            <a:off x="4098652" y="5527147"/>
            <a:ext cx="947308" cy="12495"/>
          </a:xfrm>
          <a:prstGeom prst="straightConnector1">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3" name="Rectangle 232">
            <a:extLst>
              <a:ext uri="{FF2B5EF4-FFF2-40B4-BE49-F238E27FC236}">
                <a16:creationId xmlns:a16="http://schemas.microsoft.com/office/drawing/2014/main" id="{8EA5A4B0-D52F-4335-8864-EECE69B158B0}"/>
              </a:ext>
            </a:extLst>
          </p:cNvPr>
          <p:cNvSpPr/>
          <p:nvPr/>
        </p:nvSpPr>
        <p:spPr bwMode="gray">
          <a:xfrm>
            <a:off x="2076243" y="5099029"/>
            <a:ext cx="864000" cy="252000"/>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900" kern="0">
                <a:ea typeface="Arial Unicode MS" pitchFamily="34" charset="-128"/>
                <a:cs typeface="Arial Unicode MS" pitchFamily="34" charset="-128"/>
              </a:rPr>
              <a:t>UACP</a:t>
            </a:r>
          </a:p>
        </p:txBody>
      </p:sp>
      <p:sp>
        <p:nvSpPr>
          <p:cNvPr id="234" name="Rectangle 233">
            <a:extLst>
              <a:ext uri="{FF2B5EF4-FFF2-40B4-BE49-F238E27FC236}">
                <a16:creationId xmlns:a16="http://schemas.microsoft.com/office/drawing/2014/main" id="{7FB4AE16-1C70-4B72-B708-429E8F575737}"/>
              </a:ext>
            </a:extLst>
          </p:cNvPr>
          <p:cNvSpPr/>
          <p:nvPr/>
        </p:nvSpPr>
        <p:spPr bwMode="gray">
          <a:xfrm>
            <a:off x="2064847" y="4600437"/>
            <a:ext cx="864000" cy="400714"/>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pic>
        <p:nvPicPr>
          <p:cNvPr id="235" name="Picture 8" descr="Bildergebnis fÃ¼r github logo">
            <a:extLst>
              <a:ext uri="{FF2B5EF4-FFF2-40B4-BE49-F238E27FC236}">
                <a16:creationId xmlns:a16="http://schemas.microsoft.com/office/drawing/2014/main" id="{A3561ADF-BD1C-4A30-B5BC-59550130DA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9021" y="4690966"/>
            <a:ext cx="792000" cy="26331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35">
            <a:extLst>
              <a:ext uri="{FF2B5EF4-FFF2-40B4-BE49-F238E27FC236}">
                <a16:creationId xmlns:a16="http://schemas.microsoft.com/office/drawing/2014/main" id="{9330F055-EDD8-413F-90C1-142D2AC913E3}"/>
              </a:ext>
            </a:extLst>
          </p:cNvPr>
          <p:cNvPicPr>
            <a:picLocks noChangeAspect="1"/>
          </p:cNvPicPr>
          <p:nvPr/>
        </p:nvPicPr>
        <p:blipFill>
          <a:blip r:embed="rId4"/>
          <a:stretch>
            <a:fillRect/>
          </a:stretch>
        </p:blipFill>
        <p:spPr>
          <a:xfrm>
            <a:off x="572921" y="4637906"/>
            <a:ext cx="467483" cy="390682"/>
          </a:xfrm>
          <a:prstGeom prst="rect">
            <a:avLst/>
          </a:prstGeom>
        </p:spPr>
      </p:pic>
      <p:cxnSp>
        <p:nvCxnSpPr>
          <p:cNvPr id="238" name="Straight Arrow Connector 237">
            <a:extLst>
              <a:ext uri="{FF2B5EF4-FFF2-40B4-BE49-F238E27FC236}">
                <a16:creationId xmlns:a16="http://schemas.microsoft.com/office/drawing/2014/main" id="{287385FF-040A-4B95-9FC8-120A3BCE4754}"/>
              </a:ext>
            </a:extLst>
          </p:cNvPr>
          <p:cNvCxnSpPr>
            <a:cxnSpLocks/>
            <a:stCxn id="236" idx="3"/>
            <a:endCxn id="235" idx="1"/>
          </p:cNvCxnSpPr>
          <p:nvPr/>
        </p:nvCxnSpPr>
        <p:spPr>
          <a:xfrm flipV="1">
            <a:off x="1040404" y="4822622"/>
            <a:ext cx="1058617" cy="10625"/>
          </a:xfrm>
          <a:prstGeom prst="straightConnector1">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EDF149D0-2B69-474F-B029-2A1B2A1C05EF}"/>
              </a:ext>
            </a:extLst>
          </p:cNvPr>
          <p:cNvSpPr txBox="1"/>
          <p:nvPr/>
        </p:nvSpPr>
        <p:spPr>
          <a:xfrm>
            <a:off x="993014" y="4645694"/>
            <a:ext cx="1081721" cy="12311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Authoring update</a:t>
            </a:r>
          </a:p>
        </p:txBody>
      </p:sp>
      <p:sp>
        <p:nvSpPr>
          <p:cNvPr id="240" name="Rectangle 239">
            <a:extLst>
              <a:ext uri="{FF2B5EF4-FFF2-40B4-BE49-F238E27FC236}">
                <a16:creationId xmlns:a16="http://schemas.microsoft.com/office/drawing/2014/main" id="{A8FDAEDF-369A-44AB-B28C-EC3EF48C4C0B}"/>
              </a:ext>
            </a:extLst>
          </p:cNvPr>
          <p:cNvSpPr/>
          <p:nvPr/>
        </p:nvSpPr>
        <p:spPr bwMode="gray">
          <a:xfrm>
            <a:off x="3306652" y="4055500"/>
            <a:ext cx="792000" cy="216000"/>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00" kern="0">
                <a:ea typeface="Arial Unicode MS" pitchFamily="34" charset="-128"/>
                <a:cs typeface="Arial Unicode MS" pitchFamily="34" charset="-128"/>
              </a:rPr>
              <a:t>CMS fetch</a:t>
            </a:r>
          </a:p>
        </p:txBody>
      </p:sp>
      <p:cxnSp>
        <p:nvCxnSpPr>
          <p:cNvPr id="242" name="Straight Arrow Connector 241">
            <a:extLst>
              <a:ext uri="{FF2B5EF4-FFF2-40B4-BE49-F238E27FC236}">
                <a16:creationId xmlns:a16="http://schemas.microsoft.com/office/drawing/2014/main" id="{4D451CF6-45BE-4564-B6DA-02AFB94253F6}"/>
              </a:ext>
            </a:extLst>
          </p:cNvPr>
          <p:cNvCxnSpPr>
            <a:cxnSpLocks/>
            <a:stCxn id="234" idx="3"/>
            <a:endCxn id="243" idx="1"/>
          </p:cNvCxnSpPr>
          <p:nvPr/>
        </p:nvCxnSpPr>
        <p:spPr>
          <a:xfrm flipV="1">
            <a:off x="2928847" y="4800734"/>
            <a:ext cx="377805" cy="60"/>
          </a:xfrm>
          <a:prstGeom prst="straightConnector1">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3" name="Rectangle 242">
            <a:extLst>
              <a:ext uri="{FF2B5EF4-FFF2-40B4-BE49-F238E27FC236}">
                <a16:creationId xmlns:a16="http://schemas.microsoft.com/office/drawing/2014/main" id="{516D3952-4AAB-4EB3-912B-B768CB06E873}"/>
              </a:ext>
            </a:extLst>
          </p:cNvPr>
          <p:cNvSpPr/>
          <p:nvPr/>
        </p:nvSpPr>
        <p:spPr bwMode="gray">
          <a:xfrm>
            <a:off x="3306652" y="4692734"/>
            <a:ext cx="792000" cy="216000"/>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00" kern="0">
                <a:ea typeface="Arial Unicode MS" pitchFamily="34" charset="-128"/>
                <a:cs typeface="Arial Unicode MS" pitchFamily="34" charset="-128"/>
              </a:rPr>
              <a:t>GH Plugin</a:t>
            </a:r>
          </a:p>
        </p:txBody>
      </p:sp>
      <p:sp>
        <p:nvSpPr>
          <p:cNvPr id="245" name="Rectangle 244">
            <a:extLst>
              <a:ext uri="{FF2B5EF4-FFF2-40B4-BE49-F238E27FC236}">
                <a16:creationId xmlns:a16="http://schemas.microsoft.com/office/drawing/2014/main" id="{B92C9D09-1106-4FBD-A99C-4AB740A88286}"/>
              </a:ext>
            </a:extLst>
          </p:cNvPr>
          <p:cNvSpPr/>
          <p:nvPr/>
        </p:nvSpPr>
        <p:spPr bwMode="gray">
          <a:xfrm>
            <a:off x="2075654" y="5413642"/>
            <a:ext cx="864000" cy="252000"/>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900" kern="0">
                <a:ea typeface="Arial Unicode MS" pitchFamily="34" charset="-128"/>
                <a:cs typeface="Arial Unicode MS" pitchFamily="34" charset="-128"/>
              </a:rPr>
              <a:t>GitHub</a:t>
            </a:r>
          </a:p>
        </p:txBody>
      </p:sp>
      <p:sp>
        <p:nvSpPr>
          <p:cNvPr id="246" name="Rectangle 245">
            <a:extLst>
              <a:ext uri="{FF2B5EF4-FFF2-40B4-BE49-F238E27FC236}">
                <a16:creationId xmlns:a16="http://schemas.microsoft.com/office/drawing/2014/main" id="{4C0F561D-C195-49FC-8CE1-553B455E04B8}"/>
              </a:ext>
            </a:extLst>
          </p:cNvPr>
          <p:cNvSpPr/>
          <p:nvPr/>
        </p:nvSpPr>
        <p:spPr bwMode="gray">
          <a:xfrm>
            <a:off x="2075345" y="5733524"/>
            <a:ext cx="864000" cy="252000"/>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900" kern="0">
                <a:ea typeface="Arial Unicode MS" pitchFamily="34" charset="-128"/>
                <a:cs typeface="Arial Unicode MS" pitchFamily="34" charset="-128"/>
              </a:rPr>
              <a:t>Nexus</a:t>
            </a:r>
          </a:p>
        </p:txBody>
      </p:sp>
      <p:sp>
        <p:nvSpPr>
          <p:cNvPr id="248" name="Rectangle 247">
            <a:extLst>
              <a:ext uri="{FF2B5EF4-FFF2-40B4-BE49-F238E27FC236}">
                <a16:creationId xmlns:a16="http://schemas.microsoft.com/office/drawing/2014/main" id="{C39A4ACA-9593-497E-A406-63D4D4AC0872}"/>
              </a:ext>
            </a:extLst>
          </p:cNvPr>
          <p:cNvSpPr/>
          <p:nvPr/>
        </p:nvSpPr>
        <p:spPr bwMode="gray">
          <a:xfrm>
            <a:off x="3306652" y="5431642"/>
            <a:ext cx="792000" cy="216000"/>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00" kern="0">
                <a:ea typeface="Arial Unicode MS" pitchFamily="34" charset="-128"/>
                <a:cs typeface="Arial Unicode MS" pitchFamily="34" charset="-128"/>
              </a:rPr>
              <a:t>Publisher</a:t>
            </a:r>
          </a:p>
        </p:txBody>
      </p:sp>
      <p:grpSp>
        <p:nvGrpSpPr>
          <p:cNvPr id="250" name="Group 249">
            <a:extLst>
              <a:ext uri="{FF2B5EF4-FFF2-40B4-BE49-F238E27FC236}">
                <a16:creationId xmlns:a16="http://schemas.microsoft.com/office/drawing/2014/main" id="{E191D464-48C7-4C87-AE0A-179ACBF11F42}"/>
              </a:ext>
            </a:extLst>
          </p:cNvPr>
          <p:cNvGrpSpPr/>
          <p:nvPr/>
        </p:nvGrpSpPr>
        <p:grpSpPr>
          <a:xfrm>
            <a:off x="2067160" y="2627460"/>
            <a:ext cx="872184" cy="490817"/>
            <a:chOff x="2219721" y="1522730"/>
            <a:chExt cx="872184" cy="490817"/>
          </a:xfrm>
        </p:grpSpPr>
        <p:sp>
          <p:nvSpPr>
            <p:cNvPr id="251" name="Rectangle 250">
              <a:extLst>
                <a:ext uri="{FF2B5EF4-FFF2-40B4-BE49-F238E27FC236}">
                  <a16:creationId xmlns:a16="http://schemas.microsoft.com/office/drawing/2014/main" id="{9B21CA6D-B012-4C11-96BB-8B535CAC70CA}"/>
                </a:ext>
              </a:extLst>
            </p:cNvPr>
            <p:cNvSpPr/>
            <p:nvPr/>
          </p:nvSpPr>
          <p:spPr bwMode="gray">
            <a:xfrm>
              <a:off x="2219721" y="1522730"/>
              <a:ext cx="860346" cy="490817"/>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252" name="TextBox 251">
              <a:extLst>
                <a:ext uri="{FF2B5EF4-FFF2-40B4-BE49-F238E27FC236}">
                  <a16:creationId xmlns:a16="http://schemas.microsoft.com/office/drawing/2014/main" id="{27AD77E7-DF49-4E82-B0DC-8CF3D61F18DA}"/>
                </a:ext>
              </a:extLst>
            </p:cNvPr>
            <p:cNvSpPr txBox="1"/>
            <p:nvPr/>
          </p:nvSpPr>
          <p:spPr>
            <a:xfrm>
              <a:off x="2224496" y="1592427"/>
              <a:ext cx="867409" cy="36933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Translation Management system</a:t>
              </a:r>
            </a:p>
          </p:txBody>
        </p:sp>
      </p:grpSp>
      <p:cxnSp>
        <p:nvCxnSpPr>
          <p:cNvPr id="259" name="Straight Arrow Connector 258">
            <a:extLst>
              <a:ext uri="{FF2B5EF4-FFF2-40B4-BE49-F238E27FC236}">
                <a16:creationId xmlns:a16="http://schemas.microsoft.com/office/drawing/2014/main" id="{90428928-4105-473A-A8F1-FBF7DD886A61}"/>
              </a:ext>
            </a:extLst>
          </p:cNvPr>
          <p:cNvCxnSpPr>
            <a:cxnSpLocks/>
            <a:stCxn id="245" idx="3"/>
            <a:endCxn id="248" idx="1"/>
          </p:cNvCxnSpPr>
          <p:nvPr/>
        </p:nvCxnSpPr>
        <p:spPr>
          <a:xfrm>
            <a:off x="2939654" y="5539642"/>
            <a:ext cx="366998" cy="0"/>
          </a:xfrm>
          <a:prstGeom prst="straightConnector1">
            <a:avLst/>
          </a:prstGeom>
          <a:ln w="12700">
            <a:solidFill>
              <a:schemeClr val="tx1">
                <a:lumMod val="50000"/>
                <a:lumOff val="50000"/>
              </a:schemeClr>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1" name="Connector: Elbow 260">
            <a:extLst>
              <a:ext uri="{FF2B5EF4-FFF2-40B4-BE49-F238E27FC236}">
                <a16:creationId xmlns:a16="http://schemas.microsoft.com/office/drawing/2014/main" id="{B6DC6401-77C1-4A4F-9F54-86FB0ED5954B}"/>
              </a:ext>
            </a:extLst>
          </p:cNvPr>
          <p:cNvCxnSpPr>
            <a:cxnSpLocks/>
            <a:stCxn id="265" idx="2"/>
            <a:endCxn id="229" idx="3"/>
          </p:cNvCxnSpPr>
          <p:nvPr/>
        </p:nvCxnSpPr>
        <p:spPr>
          <a:xfrm rot="5400000">
            <a:off x="7750749" y="2880032"/>
            <a:ext cx="463031" cy="4831199"/>
          </a:xfrm>
          <a:prstGeom prst="bentConnector2">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0779E13E-12C3-482B-8C2C-2193A7264FB4}"/>
              </a:ext>
            </a:extLst>
          </p:cNvPr>
          <p:cNvSpPr txBox="1"/>
          <p:nvPr/>
        </p:nvSpPr>
        <p:spPr>
          <a:xfrm>
            <a:off x="4384202" y="4266517"/>
            <a:ext cx="673848"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a:ea typeface="Arial Unicode MS" pitchFamily="34" charset="-128"/>
                <a:cs typeface="Arial Unicode MS" pitchFamily="34" charset="-128"/>
              </a:rPr>
              <a:t>Push</a:t>
            </a:r>
          </a:p>
        </p:txBody>
      </p:sp>
      <p:sp>
        <p:nvSpPr>
          <p:cNvPr id="263" name="TextBox 262">
            <a:extLst>
              <a:ext uri="{FF2B5EF4-FFF2-40B4-BE49-F238E27FC236}">
                <a16:creationId xmlns:a16="http://schemas.microsoft.com/office/drawing/2014/main" id="{C7B1ACB7-7353-4B8D-8FFA-6F7F41B2B860}"/>
              </a:ext>
            </a:extLst>
          </p:cNvPr>
          <p:cNvSpPr txBox="1"/>
          <p:nvPr/>
        </p:nvSpPr>
        <p:spPr>
          <a:xfrm>
            <a:off x="4405192" y="5388140"/>
            <a:ext cx="673848"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a:ea typeface="Arial Unicode MS" pitchFamily="34" charset="-128"/>
                <a:cs typeface="Arial Unicode MS" pitchFamily="34" charset="-128"/>
              </a:rPr>
              <a:t>Pull</a:t>
            </a:r>
          </a:p>
        </p:txBody>
      </p:sp>
      <p:sp>
        <p:nvSpPr>
          <p:cNvPr id="265" name="Rectangle 264">
            <a:extLst>
              <a:ext uri="{FF2B5EF4-FFF2-40B4-BE49-F238E27FC236}">
                <a16:creationId xmlns:a16="http://schemas.microsoft.com/office/drawing/2014/main" id="{79DE7E23-46CB-4BE2-A49D-C4276EC131C1}"/>
              </a:ext>
            </a:extLst>
          </p:cNvPr>
          <p:cNvSpPr/>
          <p:nvPr/>
        </p:nvSpPr>
        <p:spPr bwMode="gray">
          <a:xfrm>
            <a:off x="9858832" y="3836938"/>
            <a:ext cx="1078061" cy="1227178"/>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266" name="TextBox 265">
            <a:extLst>
              <a:ext uri="{FF2B5EF4-FFF2-40B4-BE49-F238E27FC236}">
                <a16:creationId xmlns:a16="http://schemas.microsoft.com/office/drawing/2014/main" id="{68ADF1AD-DFBE-4B34-BA2D-3E126A650A6F}"/>
              </a:ext>
            </a:extLst>
          </p:cNvPr>
          <p:cNvSpPr txBox="1"/>
          <p:nvPr/>
        </p:nvSpPr>
        <p:spPr>
          <a:xfrm>
            <a:off x="10125362" y="3934265"/>
            <a:ext cx="811530" cy="12311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Builder</a:t>
            </a:r>
          </a:p>
        </p:txBody>
      </p:sp>
      <p:sp>
        <p:nvSpPr>
          <p:cNvPr id="267" name="Rectangle 266">
            <a:extLst>
              <a:ext uri="{FF2B5EF4-FFF2-40B4-BE49-F238E27FC236}">
                <a16:creationId xmlns:a16="http://schemas.microsoft.com/office/drawing/2014/main" id="{95F13A5C-3305-4045-AC5F-BBB94AF533A7}"/>
              </a:ext>
            </a:extLst>
          </p:cNvPr>
          <p:cNvSpPr/>
          <p:nvPr/>
        </p:nvSpPr>
        <p:spPr bwMode="gray">
          <a:xfrm>
            <a:off x="9864410" y="3840785"/>
            <a:ext cx="1072483" cy="310416"/>
          </a:xfrm>
          <a:prstGeom prst="rect">
            <a:avLst/>
          </a:prstGeom>
          <a:noFill/>
          <a:ln w="6350" algn="ctr">
            <a:solidFill>
              <a:schemeClr val="tx1">
                <a:lumMod val="50000"/>
                <a:lumOff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69" name="TextBox 268">
            <a:extLst>
              <a:ext uri="{FF2B5EF4-FFF2-40B4-BE49-F238E27FC236}">
                <a16:creationId xmlns:a16="http://schemas.microsoft.com/office/drawing/2014/main" id="{96C0592D-A477-4039-94C6-E2CED27BC41D}"/>
              </a:ext>
            </a:extLst>
          </p:cNvPr>
          <p:cNvSpPr txBox="1"/>
          <p:nvPr/>
        </p:nvSpPr>
        <p:spPr>
          <a:xfrm>
            <a:off x="10267711" y="4310721"/>
            <a:ext cx="672842" cy="10772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700" kern="0">
                <a:ea typeface="Arial Unicode MS" pitchFamily="34" charset="-128"/>
                <a:cs typeface="Arial Unicode MS" pitchFamily="34" charset="-128"/>
              </a:rPr>
              <a:t>Build store</a:t>
            </a:r>
          </a:p>
        </p:txBody>
      </p:sp>
      <p:pic>
        <p:nvPicPr>
          <p:cNvPr id="270" name="Picture 269">
            <a:extLst>
              <a:ext uri="{FF2B5EF4-FFF2-40B4-BE49-F238E27FC236}">
                <a16:creationId xmlns:a16="http://schemas.microsoft.com/office/drawing/2014/main" id="{2DCA4615-0987-45DD-ADFD-5BACA858FA1C}"/>
              </a:ext>
            </a:extLst>
          </p:cNvPr>
          <p:cNvPicPr>
            <a:picLocks noChangeAspect="1"/>
          </p:cNvPicPr>
          <p:nvPr/>
        </p:nvPicPr>
        <p:blipFill>
          <a:blip r:embed="rId12"/>
          <a:stretch>
            <a:fillRect/>
          </a:stretch>
        </p:blipFill>
        <p:spPr>
          <a:xfrm>
            <a:off x="10025657" y="4266655"/>
            <a:ext cx="201852" cy="195855"/>
          </a:xfrm>
          <a:prstGeom prst="rect">
            <a:avLst/>
          </a:prstGeom>
        </p:spPr>
      </p:pic>
      <p:sp>
        <p:nvSpPr>
          <p:cNvPr id="271" name="Rectangle 270">
            <a:extLst>
              <a:ext uri="{FF2B5EF4-FFF2-40B4-BE49-F238E27FC236}">
                <a16:creationId xmlns:a16="http://schemas.microsoft.com/office/drawing/2014/main" id="{BF73363D-00A4-4FCF-A55A-141F6517D7F8}"/>
              </a:ext>
            </a:extLst>
          </p:cNvPr>
          <p:cNvSpPr/>
          <p:nvPr/>
        </p:nvSpPr>
        <p:spPr bwMode="gray">
          <a:xfrm>
            <a:off x="7842092" y="3836938"/>
            <a:ext cx="1078061" cy="1227178"/>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272" name="TextBox 271">
            <a:extLst>
              <a:ext uri="{FF2B5EF4-FFF2-40B4-BE49-F238E27FC236}">
                <a16:creationId xmlns:a16="http://schemas.microsoft.com/office/drawing/2014/main" id="{2EF22141-620E-4850-851E-DC4C1A865ED0}"/>
              </a:ext>
            </a:extLst>
          </p:cNvPr>
          <p:cNvSpPr txBox="1"/>
          <p:nvPr/>
        </p:nvSpPr>
        <p:spPr>
          <a:xfrm>
            <a:off x="8108622" y="3934265"/>
            <a:ext cx="811530" cy="12311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Project handler</a:t>
            </a:r>
          </a:p>
        </p:txBody>
      </p:sp>
      <p:sp>
        <p:nvSpPr>
          <p:cNvPr id="273" name="Rectangle 272">
            <a:extLst>
              <a:ext uri="{FF2B5EF4-FFF2-40B4-BE49-F238E27FC236}">
                <a16:creationId xmlns:a16="http://schemas.microsoft.com/office/drawing/2014/main" id="{1FC7629F-3F85-4E65-8750-2AAFBF9CC09A}"/>
              </a:ext>
            </a:extLst>
          </p:cNvPr>
          <p:cNvSpPr/>
          <p:nvPr/>
        </p:nvSpPr>
        <p:spPr bwMode="gray">
          <a:xfrm>
            <a:off x="7847670" y="3840785"/>
            <a:ext cx="1072483" cy="310416"/>
          </a:xfrm>
          <a:prstGeom prst="rect">
            <a:avLst/>
          </a:prstGeom>
          <a:noFill/>
          <a:ln w="6350" algn="ctr">
            <a:solidFill>
              <a:schemeClr val="tx1">
                <a:lumMod val="50000"/>
                <a:lumOff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75" name="TextBox 274">
            <a:extLst>
              <a:ext uri="{FF2B5EF4-FFF2-40B4-BE49-F238E27FC236}">
                <a16:creationId xmlns:a16="http://schemas.microsoft.com/office/drawing/2014/main" id="{535DC007-E28E-4403-AD56-4C26B70451AD}"/>
              </a:ext>
            </a:extLst>
          </p:cNvPr>
          <p:cNvSpPr txBox="1"/>
          <p:nvPr/>
        </p:nvSpPr>
        <p:spPr>
          <a:xfrm>
            <a:off x="8250971" y="4310721"/>
            <a:ext cx="672842" cy="10772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700" kern="0">
                <a:ea typeface="Arial Unicode MS" pitchFamily="34" charset="-128"/>
                <a:cs typeface="Arial Unicode MS" pitchFamily="34" charset="-128"/>
              </a:rPr>
              <a:t>Project store</a:t>
            </a:r>
          </a:p>
        </p:txBody>
      </p:sp>
      <p:sp>
        <p:nvSpPr>
          <p:cNvPr id="276" name="Rectangle 275">
            <a:extLst>
              <a:ext uri="{FF2B5EF4-FFF2-40B4-BE49-F238E27FC236}">
                <a16:creationId xmlns:a16="http://schemas.microsoft.com/office/drawing/2014/main" id="{4B1F025B-32E0-4357-BCF6-7CB03407388B}"/>
              </a:ext>
            </a:extLst>
          </p:cNvPr>
          <p:cNvSpPr/>
          <p:nvPr/>
        </p:nvSpPr>
        <p:spPr bwMode="gray">
          <a:xfrm>
            <a:off x="5771436" y="3836938"/>
            <a:ext cx="1078061" cy="1227178"/>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277" name="TextBox 276">
            <a:extLst>
              <a:ext uri="{FF2B5EF4-FFF2-40B4-BE49-F238E27FC236}">
                <a16:creationId xmlns:a16="http://schemas.microsoft.com/office/drawing/2014/main" id="{03BC9EE3-0982-48AB-AECD-59144D9EC2DA}"/>
              </a:ext>
            </a:extLst>
          </p:cNvPr>
          <p:cNvSpPr txBox="1"/>
          <p:nvPr/>
        </p:nvSpPr>
        <p:spPr>
          <a:xfrm>
            <a:off x="6081612" y="4533897"/>
            <a:ext cx="526700" cy="10772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700" kern="0">
                <a:ea typeface="Arial Unicode MS" pitchFamily="34" charset="-128"/>
                <a:cs typeface="Arial Unicode MS" pitchFamily="34" charset="-128"/>
              </a:rPr>
              <a:t>Metadata DB</a:t>
            </a:r>
          </a:p>
        </p:txBody>
      </p:sp>
      <p:sp>
        <p:nvSpPr>
          <p:cNvPr id="278" name="TextBox 277">
            <a:extLst>
              <a:ext uri="{FF2B5EF4-FFF2-40B4-BE49-F238E27FC236}">
                <a16:creationId xmlns:a16="http://schemas.microsoft.com/office/drawing/2014/main" id="{BF5FAC44-B446-4EB2-95FF-A41CB459BDCB}"/>
              </a:ext>
            </a:extLst>
          </p:cNvPr>
          <p:cNvSpPr txBox="1"/>
          <p:nvPr/>
        </p:nvSpPr>
        <p:spPr>
          <a:xfrm>
            <a:off x="6037966" y="3934265"/>
            <a:ext cx="811530" cy="12311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Scanner</a:t>
            </a:r>
          </a:p>
        </p:txBody>
      </p:sp>
      <p:pic>
        <p:nvPicPr>
          <p:cNvPr id="279" name="Picture 278">
            <a:extLst>
              <a:ext uri="{FF2B5EF4-FFF2-40B4-BE49-F238E27FC236}">
                <a16:creationId xmlns:a16="http://schemas.microsoft.com/office/drawing/2014/main" id="{2DC78171-E5BE-485D-8C87-B077B9D2538D}"/>
              </a:ext>
            </a:extLst>
          </p:cNvPr>
          <p:cNvPicPr>
            <a:picLocks noChangeAspect="1"/>
          </p:cNvPicPr>
          <p:nvPr/>
        </p:nvPicPr>
        <p:blipFill>
          <a:blip r:embed="rId13"/>
          <a:stretch>
            <a:fillRect/>
          </a:stretch>
        </p:blipFill>
        <p:spPr>
          <a:xfrm>
            <a:off x="5840238" y="4487032"/>
            <a:ext cx="201852" cy="201453"/>
          </a:xfrm>
          <a:prstGeom prst="rect">
            <a:avLst/>
          </a:prstGeom>
        </p:spPr>
      </p:pic>
      <p:sp>
        <p:nvSpPr>
          <p:cNvPr id="280" name="Rectangle 279">
            <a:extLst>
              <a:ext uri="{FF2B5EF4-FFF2-40B4-BE49-F238E27FC236}">
                <a16:creationId xmlns:a16="http://schemas.microsoft.com/office/drawing/2014/main" id="{9E078D91-79C1-45CB-8DAC-639CCA063EC2}"/>
              </a:ext>
            </a:extLst>
          </p:cNvPr>
          <p:cNvSpPr/>
          <p:nvPr/>
        </p:nvSpPr>
        <p:spPr bwMode="gray">
          <a:xfrm>
            <a:off x="5777014" y="3840785"/>
            <a:ext cx="1072483" cy="310416"/>
          </a:xfrm>
          <a:prstGeom prst="rect">
            <a:avLst/>
          </a:prstGeom>
          <a:noFill/>
          <a:ln w="6350" algn="ctr">
            <a:solidFill>
              <a:schemeClr val="tx1">
                <a:lumMod val="50000"/>
                <a:lumOff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82" name="TextBox 281">
            <a:extLst>
              <a:ext uri="{FF2B5EF4-FFF2-40B4-BE49-F238E27FC236}">
                <a16:creationId xmlns:a16="http://schemas.microsoft.com/office/drawing/2014/main" id="{B01754B8-1DD0-4353-AF24-31AD9A0D0C6C}"/>
              </a:ext>
            </a:extLst>
          </p:cNvPr>
          <p:cNvSpPr txBox="1"/>
          <p:nvPr/>
        </p:nvSpPr>
        <p:spPr>
          <a:xfrm>
            <a:off x="6073984" y="4310721"/>
            <a:ext cx="775511" cy="10772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700" kern="0">
                <a:ea typeface="Arial Unicode MS" pitchFamily="34" charset="-128"/>
                <a:cs typeface="Arial Unicode MS" pitchFamily="34" charset="-128"/>
              </a:rPr>
              <a:t>Project repo</a:t>
            </a:r>
          </a:p>
        </p:txBody>
      </p:sp>
      <p:sp>
        <p:nvSpPr>
          <p:cNvPr id="284" name="TextBox 283">
            <a:extLst>
              <a:ext uri="{FF2B5EF4-FFF2-40B4-BE49-F238E27FC236}">
                <a16:creationId xmlns:a16="http://schemas.microsoft.com/office/drawing/2014/main" id="{7AA159C3-5056-4B19-85CF-BA89B7F541EE}"/>
              </a:ext>
            </a:extLst>
          </p:cNvPr>
          <p:cNvSpPr txBox="1"/>
          <p:nvPr/>
        </p:nvSpPr>
        <p:spPr>
          <a:xfrm>
            <a:off x="7006514" y="4710894"/>
            <a:ext cx="812653"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Project </a:t>
            </a:r>
            <a:br>
              <a:rPr lang="en-US" sz="800" b="1" kern="0">
                <a:ea typeface="Arial Unicode MS" pitchFamily="34" charset="-128"/>
                <a:cs typeface="Arial Unicode MS" pitchFamily="34" charset="-128"/>
              </a:rPr>
            </a:br>
            <a:r>
              <a:rPr lang="en-US" sz="800" b="1" kern="0">
                <a:ea typeface="Arial Unicode MS" pitchFamily="34" charset="-128"/>
                <a:cs typeface="Arial Unicode MS" pitchFamily="34" charset="-128"/>
              </a:rPr>
              <a:t>queue</a:t>
            </a:r>
          </a:p>
        </p:txBody>
      </p:sp>
      <p:cxnSp>
        <p:nvCxnSpPr>
          <p:cNvPr id="285" name="Straight Arrow Connector 284">
            <a:extLst>
              <a:ext uri="{FF2B5EF4-FFF2-40B4-BE49-F238E27FC236}">
                <a16:creationId xmlns:a16="http://schemas.microsoft.com/office/drawing/2014/main" id="{C999EC4D-F5A8-4BAF-9A58-5CCB97FAFE5F}"/>
              </a:ext>
            </a:extLst>
          </p:cNvPr>
          <p:cNvCxnSpPr>
            <a:cxnSpLocks/>
          </p:cNvCxnSpPr>
          <p:nvPr/>
        </p:nvCxnSpPr>
        <p:spPr>
          <a:xfrm>
            <a:off x="6849497" y="4450527"/>
            <a:ext cx="324229" cy="0"/>
          </a:xfrm>
          <a:prstGeom prst="straightConnector1">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86" name="Picture 285">
            <a:extLst>
              <a:ext uri="{FF2B5EF4-FFF2-40B4-BE49-F238E27FC236}">
                <a16:creationId xmlns:a16="http://schemas.microsoft.com/office/drawing/2014/main" id="{FD7FF6D3-2B9B-4B5B-AAC2-63D20F457621}"/>
              </a:ext>
            </a:extLst>
          </p:cNvPr>
          <p:cNvPicPr>
            <a:picLocks noChangeAspect="1"/>
          </p:cNvPicPr>
          <p:nvPr/>
        </p:nvPicPr>
        <p:blipFill>
          <a:blip r:embed="rId10"/>
          <a:stretch>
            <a:fillRect/>
          </a:stretch>
        </p:blipFill>
        <p:spPr>
          <a:xfrm>
            <a:off x="7301201" y="4011787"/>
            <a:ext cx="223222" cy="199066"/>
          </a:xfrm>
          <a:prstGeom prst="rect">
            <a:avLst/>
          </a:prstGeom>
        </p:spPr>
      </p:pic>
      <p:pic>
        <p:nvPicPr>
          <p:cNvPr id="287" name="Graphic 286" descr="Database">
            <a:extLst>
              <a:ext uri="{FF2B5EF4-FFF2-40B4-BE49-F238E27FC236}">
                <a16:creationId xmlns:a16="http://schemas.microsoft.com/office/drawing/2014/main" id="{7F0F10AF-2CB4-40FA-98CD-00F6B86F85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3726" y="4205745"/>
            <a:ext cx="489564" cy="489564"/>
          </a:xfrm>
          <a:prstGeom prst="rect">
            <a:avLst/>
          </a:prstGeom>
        </p:spPr>
      </p:pic>
      <p:cxnSp>
        <p:nvCxnSpPr>
          <p:cNvPr id="288" name="Straight Arrow Connector 287">
            <a:extLst>
              <a:ext uri="{FF2B5EF4-FFF2-40B4-BE49-F238E27FC236}">
                <a16:creationId xmlns:a16="http://schemas.microsoft.com/office/drawing/2014/main" id="{C60D373A-A871-427C-B16D-AD3BAD3B9914}"/>
              </a:ext>
            </a:extLst>
          </p:cNvPr>
          <p:cNvCxnSpPr>
            <a:cxnSpLocks/>
            <a:stCxn id="287" idx="3"/>
            <a:endCxn id="271" idx="1"/>
          </p:cNvCxnSpPr>
          <p:nvPr/>
        </p:nvCxnSpPr>
        <p:spPr>
          <a:xfrm>
            <a:off x="7663290" y="4450527"/>
            <a:ext cx="178802" cy="0"/>
          </a:xfrm>
          <a:prstGeom prst="straightConnector1">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89" name="Picture 288">
            <a:extLst>
              <a:ext uri="{FF2B5EF4-FFF2-40B4-BE49-F238E27FC236}">
                <a16:creationId xmlns:a16="http://schemas.microsoft.com/office/drawing/2014/main" id="{790B0946-D29A-4D4E-94A3-BCED1BB47575}"/>
              </a:ext>
            </a:extLst>
          </p:cNvPr>
          <p:cNvPicPr>
            <a:picLocks noChangeAspect="1"/>
          </p:cNvPicPr>
          <p:nvPr/>
        </p:nvPicPr>
        <p:blipFill>
          <a:blip r:embed="rId14"/>
          <a:stretch>
            <a:fillRect/>
          </a:stretch>
        </p:blipFill>
        <p:spPr>
          <a:xfrm>
            <a:off x="5677997" y="6359445"/>
            <a:ext cx="267837" cy="218487"/>
          </a:xfrm>
          <a:prstGeom prst="rect">
            <a:avLst/>
          </a:prstGeom>
        </p:spPr>
      </p:pic>
      <p:sp>
        <p:nvSpPr>
          <p:cNvPr id="290" name="TextBox 289">
            <a:extLst>
              <a:ext uri="{FF2B5EF4-FFF2-40B4-BE49-F238E27FC236}">
                <a16:creationId xmlns:a16="http://schemas.microsoft.com/office/drawing/2014/main" id="{C94014C7-8F14-4D5D-BFF3-FE4AA58EC9AB}"/>
              </a:ext>
            </a:extLst>
          </p:cNvPr>
          <p:cNvSpPr txBox="1"/>
          <p:nvPr/>
        </p:nvSpPr>
        <p:spPr>
          <a:xfrm>
            <a:off x="5988003" y="6395476"/>
            <a:ext cx="722823"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b="1" kern="0">
                <a:solidFill>
                  <a:schemeClr val="tx1">
                    <a:lumMod val="50000"/>
                    <a:lumOff val="50000"/>
                  </a:schemeClr>
                </a:solidFill>
                <a:ea typeface="Arial Unicode MS" pitchFamily="34" charset="-128"/>
                <a:cs typeface="Arial Unicode MS" pitchFamily="34" charset="-128"/>
                <a:hlinkClick r:id="rId15"/>
              </a:rPr>
              <a:t>Google Cloud Run</a:t>
            </a:r>
            <a:endParaRPr lang="en-US" sz="800" b="1" kern="0">
              <a:solidFill>
                <a:schemeClr val="tx1">
                  <a:lumMod val="50000"/>
                  <a:lumOff val="50000"/>
                </a:schemeClr>
              </a:solidFill>
              <a:ea typeface="Arial Unicode MS" pitchFamily="34" charset="-128"/>
              <a:cs typeface="Arial Unicode MS" pitchFamily="34" charset="-128"/>
            </a:endParaRPr>
          </a:p>
        </p:txBody>
      </p:sp>
      <p:pic>
        <p:nvPicPr>
          <p:cNvPr id="291" name="Picture 290">
            <a:extLst>
              <a:ext uri="{FF2B5EF4-FFF2-40B4-BE49-F238E27FC236}">
                <a16:creationId xmlns:a16="http://schemas.microsoft.com/office/drawing/2014/main" id="{E986CBB1-C00F-42C3-9358-4787A7F11066}"/>
              </a:ext>
            </a:extLst>
          </p:cNvPr>
          <p:cNvPicPr>
            <a:picLocks noChangeAspect="1"/>
          </p:cNvPicPr>
          <p:nvPr/>
        </p:nvPicPr>
        <p:blipFill>
          <a:blip r:embed="rId10"/>
          <a:stretch>
            <a:fillRect/>
          </a:stretch>
        </p:blipFill>
        <p:spPr>
          <a:xfrm>
            <a:off x="9098991" y="6294005"/>
            <a:ext cx="284445" cy="253663"/>
          </a:xfrm>
          <a:prstGeom prst="rect">
            <a:avLst/>
          </a:prstGeom>
        </p:spPr>
      </p:pic>
      <p:sp>
        <p:nvSpPr>
          <p:cNvPr id="292" name="TextBox 291">
            <a:extLst>
              <a:ext uri="{FF2B5EF4-FFF2-40B4-BE49-F238E27FC236}">
                <a16:creationId xmlns:a16="http://schemas.microsoft.com/office/drawing/2014/main" id="{EB5A6FC7-4CC1-418E-BFBE-11B0C3AE1C85}"/>
              </a:ext>
            </a:extLst>
          </p:cNvPr>
          <p:cNvSpPr txBox="1"/>
          <p:nvPr/>
        </p:nvSpPr>
        <p:spPr>
          <a:xfrm>
            <a:off x="9467804" y="6328435"/>
            <a:ext cx="961638"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b="1" kern="0">
                <a:solidFill>
                  <a:schemeClr val="tx1">
                    <a:lumMod val="50000"/>
                    <a:lumOff val="50000"/>
                  </a:schemeClr>
                </a:solidFill>
                <a:ea typeface="Arial Unicode MS" pitchFamily="34" charset="-128"/>
                <a:cs typeface="Arial Unicode MS" pitchFamily="34" charset="-128"/>
                <a:hlinkClick r:id="rId16"/>
              </a:rPr>
              <a:t>Google Cloud Pub/Sub</a:t>
            </a:r>
            <a:endParaRPr lang="en-US" sz="800" b="1" kern="0">
              <a:solidFill>
                <a:schemeClr val="tx1">
                  <a:lumMod val="50000"/>
                  <a:lumOff val="50000"/>
                </a:schemeClr>
              </a:solidFill>
              <a:ea typeface="Arial Unicode MS" pitchFamily="34" charset="-128"/>
              <a:cs typeface="Arial Unicode MS" pitchFamily="34" charset="-128"/>
            </a:endParaRPr>
          </a:p>
        </p:txBody>
      </p:sp>
      <p:pic>
        <p:nvPicPr>
          <p:cNvPr id="293" name="Picture 292">
            <a:extLst>
              <a:ext uri="{FF2B5EF4-FFF2-40B4-BE49-F238E27FC236}">
                <a16:creationId xmlns:a16="http://schemas.microsoft.com/office/drawing/2014/main" id="{BF955C90-3AE1-42C3-90FE-46C24131C59B}"/>
              </a:ext>
            </a:extLst>
          </p:cNvPr>
          <p:cNvPicPr>
            <a:picLocks noChangeAspect="1"/>
          </p:cNvPicPr>
          <p:nvPr/>
        </p:nvPicPr>
        <p:blipFill>
          <a:blip r:embed="rId12"/>
          <a:stretch>
            <a:fillRect/>
          </a:stretch>
        </p:blipFill>
        <p:spPr>
          <a:xfrm>
            <a:off x="6812841" y="6349871"/>
            <a:ext cx="237312" cy="215180"/>
          </a:xfrm>
          <a:prstGeom prst="rect">
            <a:avLst/>
          </a:prstGeom>
        </p:spPr>
      </p:pic>
      <p:sp>
        <p:nvSpPr>
          <p:cNvPr id="294" name="TextBox 293">
            <a:extLst>
              <a:ext uri="{FF2B5EF4-FFF2-40B4-BE49-F238E27FC236}">
                <a16:creationId xmlns:a16="http://schemas.microsoft.com/office/drawing/2014/main" id="{5CB18D00-3EE5-4618-A803-6952ECEB6FB5}"/>
              </a:ext>
            </a:extLst>
          </p:cNvPr>
          <p:cNvSpPr txBox="1"/>
          <p:nvPr/>
        </p:nvSpPr>
        <p:spPr>
          <a:xfrm>
            <a:off x="7134450" y="6393479"/>
            <a:ext cx="749453"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b="1" kern="0">
                <a:solidFill>
                  <a:schemeClr val="tx1">
                    <a:lumMod val="50000"/>
                    <a:lumOff val="50000"/>
                  </a:schemeClr>
                </a:solidFill>
                <a:ea typeface="Arial Unicode MS" pitchFamily="34" charset="-128"/>
                <a:cs typeface="Arial Unicode MS" pitchFamily="34" charset="-128"/>
                <a:hlinkClick r:id="rId17"/>
              </a:rPr>
              <a:t>Google Cloud Storage</a:t>
            </a:r>
            <a:endParaRPr lang="en-US" sz="800" b="1" kern="0">
              <a:solidFill>
                <a:schemeClr val="tx1">
                  <a:lumMod val="50000"/>
                  <a:lumOff val="50000"/>
                </a:schemeClr>
              </a:solidFill>
              <a:ea typeface="Arial Unicode MS" pitchFamily="34" charset="-128"/>
              <a:cs typeface="Arial Unicode MS" pitchFamily="34" charset="-128"/>
            </a:endParaRPr>
          </a:p>
        </p:txBody>
      </p:sp>
      <p:sp>
        <p:nvSpPr>
          <p:cNvPr id="296" name="TextBox 295">
            <a:extLst>
              <a:ext uri="{FF2B5EF4-FFF2-40B4-BE49-F238E27FC236}">
                <a16:creationId xmlns:a16="http://schemas.microsoft.com/office/drawing/2014/main" id="{A1FB449A-56F3-497E-9666-2E7A81800346}"/>
              </a:ext>
            </a:extLst>
          </p:cNvPr>
          <p:cNvSpPr txBox="1"/>
          <p:nvPr/>
        </p:nvSpPr>
        <p:spPr>
          <a:xfrm>
            <a:off x="8274270" y="6369998"/>
            <a:ext cx="850275" cy="12311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b="1" kern="0" dirty="0">
                <a:solidFill>
                  <a:schemeClr val="tx1">
                    <a:lumMod val="50000"/>
                    <a:lumOff val="50000"/>
                  </a:schemeClr>
                </a:solidFill>
                <a:ea typeface="Arial Unicode MS" pitchFamily="34" charset="-128"/>
                <a:cs typeface="Arial Unicode MS" pitchFamily="34" charset="-128"/>
                <a:hlinkClick r:id="rId18"/>
              </a:rPr>
              <a:t>Cloud Spanner</a:t>
            </a:r>
            <a:endParaRPr lang="en-US" sz="800" b="1" kern="0" dirty="0">
              <a:solidFill>
                <a:schemeClr val="tx1">
                  <a:lumMod val="50000"/>
                  <a:lumOff val="50000"/>
                </a:schemeClr>
              </a:solidFill>
              <a:ea typeface="Arial Unicode MS" pitchFamily="34" charset="-128"/>
              <a:cs typeface="Arial Unicode MS" pitchFamily="34" charset="-128"/>
            </a:endParaRPr>
          </a:p>
        </p:txBody>
      </p:sp>
      <p:sp>
        <p:nvSpPr>
          <p:cNvPr id="297" name="TextBox 296">
            <a:extLst>
              <a:ext uri="{FF2B5EF4-FFF2-40B4-BE49-F238E27FC236}">
                <a16:creationId xmlns:a16="http://schemas.microsoft.com/office/drawing/2014/main" id="{2FEA3C14-B9F7-4ECD-872F-EC4604A205C8}"/>
              </a:ext>
            </a:extLst>
          </p:cNvPr>
          <p:cNvSpPr txBox="1"/>
          <p:nvPr/>
        </p:nvSpPr>
        <p:spPr>
          <a:xfrm>
            <a:off x="4903465" y="6337907"/>
            <a:ext cx="749224" cy="25366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Google Cloud technologies</a:t>
            </a:r>
          </a:p>
        </p:txBody>
      </p:sp>
      <p:pic>
        <p:nvPicPr>
          <p:cNvPr id="314" name="Picture 313">
            <a:extLst>
              <a:ext uri="{FF2B5EF4-FFF2-40B4-BE49-F238E27FC236}">
                <a16:creationId xmlns:a16="http://schemas.microsoft.com/office/drawing/2014/main" id="{5BA2E1A7-17AD-481B-989A-A333947844F0}"/>
              </a:ext>
            </a:extLst>
          </p:cNvPr>
          <p:cNvPicPr>
            <a:picLocks noChangeAspect="1"/>
          </p:cNvPicPr>
          <p:nvPr/>
        </p:nvPicPr>
        <p:blipFill>
          <a:blip r:embed="rId19"/>
          <a:stretch>
            <a:fillRect/>
          </a:stretch>
        </p:blipFill>
        <p:spPr>
          <a:xfrm>
            <a:off x="3441558" y="2377367"/>
            <a:ext cx="700451" cy="271238"/>
          </a:xfrm>
          <a:prstGeom prst="rect">
            <a:avLst/>
          </a:prstGeom>
        </p:spPr>
      </p:pic>
      <p:pic>
        <p:nvPicPr>
          <p:cNvPr id="315" name="Picture 314">
            <a:extLst>
              <a:ext uri="{FF2B5EF4-FFF2-40B4-BE49-F238E27FC236}">
                <a16:creationId xmlns:a16="http://schemas.microsoft.com/office/drawing/2014/main" id="{CD46565C-D622-4CAC-9814-66B165954268}"/>
              </a:ext>
            </a:extLst>
          </p:cNvPr>
          <p:cNvPicPr>
            <a:picLocks noChangeAspect="1"/>
          </p:cNvPicPr>
          <p:nvPr/>
        </p:nvPicPr>
        <p:blipFill>
          <a:blip r:embed="rId20"/>
          <a:stretch>
            <a:fillRect/>
          </a:stretch>
        </p:blipFill>
        <p:spPr>
          <a:xfrm>
            <a:off x="4286522" y="2387428"/>
            <a:ext cx="454028" cy="284708"/>
          </a:xfrm>
          <a:prstGeom prst="rect">
            <a:avLst/>
          </a:prstGeom>
        </p:spPr>
      </p:pic>
      <p:cxnSp>
        <p:nvCxnSpPr>
          <p:cNvPr id="4" name="Connector: Elbow 3">
            <a:extLst>
              <a:ext uri="{FF2B5EF4-FFF2-40B4-BE49-F238E27FC236}">
                <a16:creationId xmlns:a16="http://schemas.microsoft.com/office/drawing/2014/main" id="{E25D1285-FC62-4024-A2B7-3C5B817CF317}"/>
              </a:ext>
            </a:extLst>
          </p:cNvPr>
          <p:cNvCxnSpPr>
            <a:cxnSpLocks/>
            <a:stCxn id="240" idx="3"/>
            <a:endCxn id="198" idx="1"/>
          </p:cNvCxnSpPr>
          <p:nvPr/>
        </p:nvCxnSpPr>
        <p:spPr>
          <a:xfrm>
            <a:off x="4098652" y="4163500"/>
            <a:ext cx="942827" cy="287027"/>
          </a:xfrm>
          <a:prstGeom prst="bentConnector3">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7DAE9D0-0779-40D0-8BA4-D8C4FEEF4A22}"/>
              </a:ext>
            </a:extLst>
          </p:cNvPr>
          <p:cNvCxnSpPr>
            <a:cxnSpLocks/>
            <a:stCxn id="243" idx="3"/>
            <a:endCxn id="198" idx="1"/>
          </p:cNvCxnSpPr>
          <p:nvPr/>
        </p:nvCxnSpPr>
        <p:spPr>
          <a:xfrm flipV="1">
            <a:off x="4098652" y="4450527"/>
            <a:ext cx="942827" cy="350207"/>
          </a:xfrm>
          <a:prstGeom prst="bentConnector3">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20978A5F-A5BA-41F1-AC3F-485576CBA7E4}"/>
              </a:ext>
            </a:extLst>
          </p:cNvPr>
          <p:cNvPicPr>
            <a:picLocks noChangeAspect="1"/>
          </p:cNvPicPr>
          <p:nvPr/>
        </p:nvPicPr>
        <p:blipFill>
          <a:blip r:embed="rId12"/>
          <a:stretch>
            <a:fillRect/>
          </a:stretch>
        </p:blipFill>
        <p:spPr>
          <a:xfrm>
            <a:off x="5851090" y="4266074"/>
            <a:ext cx="201852" cy="195855"/>
          </a:xfrm>
          <a:prstGeom prst="rect">
            <a:avLst/>
          </a:prstGeom>
        </p:spPr>
      </p:pic>
      <p:pic>
        <p:nvPicPr>
          <p:cNvPr id="133" name="Picture 132">
            <a:extLst>
              <a:ext uri="{FF2B5EF4-FFF2-40B4-BE49-F238E27FC236}">
                <a16:creationId xmlns:a16="http://schemas.microsoft.com/office/drawing/2014/main" id="{5C7F23DF-AB8A-44F8-8EDC-5B4FA8E92495}"/>
              </a:ext>
            </a:extLst>
          </p:cNvPr>
          <p:cNvPicPr>
            <a:picLocks noChangeAspect="1"/>
          </p:cNvPicPr>
          <p:nvPr/>
        </p:nvPicPr>
        <p:blipFill>
          <a:blip r:embed="rId12"/>
          <a:stretch>
            <a:fillRect/>
          </a:stretch>
        </p:blipFill>
        <p:spPr>
          <a:xfrm>
            <a:off x="8007696" y="4285022"/>
            <a:ext cx="201852" cy="195855"/>
          </a:xfrm>
          <a:prstGeom prst="rect">
            <a:avLst/>
          </a:prstGeom>
        </p:spPr>
      </p:pic>
      <p:pic>
        <p:nvPicPr>
          <p:cNvPr id="3" name="Picture 2">
            <a:extLst>
              <a:ext uri="{FF2B5EF4-FFF2-40B4-BE49-F238E27FC236}">
                <a16:creationId xmlns:a16="http://schemas.microsoft.com/office/drawing/2014/main" id="{31B9EDE0-4A3D-473A-8450-852AAB751ADB}"/>
              </a:ext>
            </a:extLst>
          </p:cNvPr>
          <p:cNvPicPr>
            <a:picLocks noChangeAspect="1"/>
          </p:cNvPicPr>
          <p:nvPr/>
        </p:nvPicPr>
        <p:blipFill>
          <a:blip r:embed="rId21"/>
          <a:stretch>
            <a:fillRect/>
          </a:stretch>
        </p:blipFill>
        <p:spPr>
          <a:xfrm>
            <a:off x="9960887" y="3884732"/>
            <a:ext cx="236200" cy="216000"/>
          </a:xfrm>
          <a:prstGeom prst="rect">
            <a:avLst/>
          </a:prstGeom>
        </p:spPr>
      </p:pic>
      <p:pic>
        <p:nvPicPr>
          <p:cNvPr id="107" name="Picture 106">
            <a:extLst>
              <a:ext uri="{FF2B5EF4-FFF2-40B4-BE49-F238E27FC236}">
                <a16:creationId xmlns:a16="http://schemas.microsoft.com/office/drawing/2014/main" id="{74471F17-2409-408C-AD89-0D8FD4613768}"/>
              </a:ext>
            </a:extLst>
          </p:cNvPr>
          <p:cNvPicPr>
            <a:picLocks noChangeAspect="1"/>
          </p:cNvPicPr>
          <p:nvPr/>
        </p:nvPicPr>
        <p:blipFill>
          <a:blip r:embed="rId21"/>
          <a:stretch>
            <a:fillRect/>
          </a:stretch>
        </p:blipFill>
        <p:spPr>
          <a:xfrm>
            <a:off x="10193754" y="6321550"/>
            <a:ext cx="236200" cy="216000"/>
          </a:xfrm>
          <a:prstGeom prst="rect">
            <a:avLst/>
          </a:prstGeom>
        </p:spPr>
      </p:pic>
      <p:sp>
        <p:nvSpPr>
          <p:cNvPr id="109" name="TextBox 108">
            <a:extLst>
              <a:ext uri="{FF2B5EF4-FFF2-40B4-BE49-F238E27FC236}">
                <a16:creationId xmlns:a16="http://schemas.microsoft.com/office/drawing/2014/main" id="{7D523DB3-CEB5-439E-9EAC-1E3CA38F6879}"/>
              </a:ext>
            </a:extLst>
          </p:cNvPr>
          <p:cNvSpPr txBox="1"/>
          <p:nvPr/>
        </p:nvSpPr>
        <p:spPr>
          <a:xfrm>
            <a:off x="10475113" y="6318830"/>
            <a:ext cx="961638"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b="1" kern="0">
                <a:solidFill>
                  <a:schemeClr val="tx1">
                    <a:lumMod val="50000"/>
                    <a:lumOff val="50000"/>
                  </a:schemeClr>
                </a:solidFill>
                <a:ea typeface="Arial Unicode MS" pitchFamily="34" charset="-128"/>
                <a:cs typeface="Arial Unicode MS" pitchFamily="34" charset="-128"/>
                <a:hlinkClick r:id="rId22"/>
              </a:rPr>
              <a:t>Google Cloud </a:t>
            </a:r>
            <a:br>
              <a:rPr lang="en-US" sz="800" b="1" kern="0">
                <a:solidFill>
                  <a:schemeClr val="tx1">
                    <a:lumMod val="50000"/>
                    <a:lumOff val="50000"/>
                  </a:schemeClr>
                </a:solidFill>
                <a:ea typeface="Arial Unicode MS" pitchFamily="34" charset="-128"/>
                <a:cs typeface="Arial Unicode MS" pitchFamily="34" charset="-128"/>
                <a:hlinkClick r:id="rId22"/>
              </a:rPr>
            </a:br>
            <a:r>
              <a:rPr lang="en-US" sz="800" b="1" kern="0">
                <a:solidFill>
                  <a:schemeClr val="tx1">
                    <a:lumMod val="50000"/>
                    <a:lumOff val="50000"/>
                  </a:schemeClr>
                </a:solidFill>
                <a:ea typeface="Arial Unicode MS" pitchFamily="34" charset="-128"/>
                <a:cs typeface="Arial Unicode MS" pitchFamily="34" charset="-128"/>
                <a:hlinkClick r:id="rId22"/>
              </a:rPr>
              <a:t>Build</a:t>
            </a:r>
            <a:endParaRPr lang="en-US" sz="800" b="1" kern="0">
              <a:solidFill>
                <a:schemeClr val="tx1">
                  <a:lumMod val="50000"/>
                  <a:lumOff val="50000"/>
                </a:schemeClr>
              </a:solidFill>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B113F7A2-7FCC-48C4-A1DB-FCA364EA2B6F}"/>
              </a:ext>
            </a:extLst>
          </p:cNvPr>
          <p:cNvSpPr/>
          <p:nvPr/>
        </p:nvSpPr>
        <p:spPr bwMode="gray">
          <a:xfrm>
            <a:off x="3073303" y="3745548"/>
            <a:ext cx="8000632" cy="2340000"/>
          </a:xfrm>
          <a:prstGeom prst="rect">
            <a:avLst/>
          </a:prstGeom>
          <a:noFill/>
          <a:ln w="25400" algn="ctr">
            <a:solidFill>
              <a:schemeClr val="tx1">
                <a:lumMod val="50000"/>
                <a:lumOff val="50000"/>
              </a:schemeClr>
            </a:solidFill>
            <a:prstDash val="solid"/>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11" name="TextBox 110">
            <a:extLst>
              <a:ext uri="{FF2B5EF4-FFF2-40B4-BE49-F238E27FC236}">
                <a16:creationId xmlns:a16="http://schemas.microsoft.com/office/drawing/2014/main" id="{A57AEE61-A904-4087-96BD-E7E39A536B1C}"/>
              </a:ext>
            </a:extLst>
          </p:cNvPr>
          <p:cNvSpPr txBox="1"/>
          <p:nvPr/>
        </p:nvSpPr>
        <p:spPr>
          <a:xfrm>
            <a:off x="6888677" y="3677376"/>
            <a:ext cx="1231719" cy="12311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DITA Build Landscape</a:t>
            </a:r>
          </a:p>
        </p:txBody>
      </p:sp>
      <p:cxnSp>
        <p:nvCxnSpPr>
          <p:cNvPr id="8" name="Connector: Elbow 7">
            <a:extLst>
              <a:ext uri="{FF2B5EF4-FFF2-40B4-BE49-F238E27FC236}">
                <a16:creationId xmlns:a16="http://schemas.microsoft.com/office/drawing/2014/main" id="{1B7CFEB5-F9CB-44B6-AF0C-E08947287D89}"/>
              </a:ext>
            </a:extLst>
          </p:cNvPr>
          <p:cNvCxnSpPr>
            <a:stCxn id="248" idx="1"/>
            <a:endCxn id="246" idx="3"/>
          </p:cNvCxnSpPr>
          <p:nvPr/>
        </p:nvCxnSpPr>
        <p:spPr>
          <a:xfrm rot="10800000" flipV="1">
            <a:off x="2939346" y="5539642"/>
            <a:ext cx="367307" cy="319882"/>
          </a:xfrm>
          <a:prstGeom prst="bentConnector3">
            <a:avLst>
              <a:gd name="adj1" fmla="val 28353"/>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8CD96EBB-D041-4879-BE50-151EB9ACE64A}"/>
              </a:ext>
            </a:extLst>
          </p:cNvPr>
          <p:cNvCxnSpPr>
            <a:cxnSpLocks/>
            <a:stCxn id="248" idx="1"/>
            <a:endCxn id="233" idx="3"/>
          </p:cNvCxnSpPr>
          <p:nvPr/>
        </p:nvCxnSpPr>
        <p:spPr>
          <a:xfrm rot="10800000">
            <a:off x="2940244" y="5225030"/>
            <a:ext cx="366409" cy="314613"/>
          </a:xfrm>
          <a:prstGeom prst="bentConnector3">
            <a:avLst>
              <a:gd name="adj1" fmla="val 28300"/>
            </a:avLst>
          </a:prstGeom>
          <a:ln w="127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1" name="Rectangle: Rounded Corners 100">
            <a:hlinkClick r:id="rId23" action="ppaction://hlinksldjump"/>
            <a:extLst>
              <a:ext uri="{FF2B5EF4-FFF2-40B4-BE49-F238E27FC236}">
                <a16:creationId xmlns:a16="http://schemas.microsoft.com/office/drawing/2014/main" id="{EC38A6E3-E3F8-4735-BAA6-4BBA5A2C5811}"/>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pic>
        <p:nvPicPr>
          <p:cNvPr id="103" name="Picture 102">
            <a:extLst>
              <a:ext uri="{FF2B5EF4-FFF2-40B4-BE49-F238E27FC236}">
                <a16:creationId xmlns:a16="http://schemas.microsoft.com/office/drawing/2014/main" id="{1B2DE1E6-273A-4134-8678-870652DE8220}"/>
              </a:ext>
            </a:extLst>
          </p:cNvPr>
          <p:cNvPicPr>
            <a:picLocks noChangeAspect="1"/>
          </p:cNvPicPr>
          <p:nvPr/>
        </p:nvPicPr>
        <p:blipFill>
          <a:blip r:embed="rId21"/>
          <a:stretch>
            <a:fillRect/>
          </a:stretch>
        </p:blipFill>
        <p:spPr>
          <a:xfrm>
            <a:off x="5851090" y="3882159"/>
            <a:ext cx="236200" cy="216000"/>
          </a:xfrm>
          <a:prstGeom prst="rect">
            <a:avLst/>
          </a:prstGeom>
        </p:spPr>
      </p:pic>
      <p:pic>
        <p:nvPicPr>
          <p:cNvPr id="104" name="Picture 103">
            <a:extLst>
              <a:ext uri="{FF2B5EF4-FFF2-40B4-BE49-F238E27FC236}">
                <a16:creationId xmlns:a16="http://schemas.microsoft.com/office/drawing/2014/main" id="{4B1E21BA-C18B-4437-900F-A1B089DADAFC}"/>
              </a:ext>
            </a:extLst>
          </p:cNvPr>
          <p:cNvPicPr>
            <a:picLocks noChangeAspect="1"/>
          </p:cNvPicPr>
          <p:nvPr/>
        </p:nvPicPr>
        <p:blipFill>
          <a:blip r:embed="rId21"/>
          <a:stretch>
            <a:fillRect/>
          </a:stretch>
        </p:blipFill>
        <p:spPr>
          <a:xfrm>
            <a:off x="7870772" y="3884732"/>
            <a:ext cx="236200" cy="216000"/>
          </a:xfrm>
          <a:prstGeom prst="rect">
            <a:avLst/>
          </a:prstGeom>
        </p:spPr>
      </p:pic>
      <p:pic>
        <p:nvPicPr>
          <p:cNvPr id="7" name="Picture 6">
            <a:extLst>
              <a:ext uri="{FF2B5EF4-FFF2-40B4-BE49-F238E27FC236}">
                <a16:creationId xmlns:a16="http://schemas.microsoft.com/office/drawing/2014/main" id="{25AF8958-BCF8-4DBF-8D61-D2E27DCE2ADA}"/>
              </a:ext>
            </a:extLst>
          </p:cNvPr>
          <p:cNvPicPr>
            <a:picLocks noChangeAspect="1"/>
          </p:cNvPicPr>
          <p:nvPr/>
        </p:nvPicPr>
        <p:blipFill>
          <a:blip r:embed="rId24"/>
          <a:stretch>
            <a:fillRect/>
          </a:stretch>
        </p:blipFill>
        <p:spPr>
          <a:xfrm>
            <a:off x="8005238" y="6326750"/>
            <a:ext cx="243840" cy="243840"/>
          </a:xfrm>
          <a:prstGeom prst="rect">
            <a:avLst/>
          </a:prstGeom>
        </p:spPr>
      </p:pic>
    </p:spTree>
    <p:extLst>
      <p:ext uri="{BB962C8B-B14F-4D97-AF65-F5344CB8AC3E}">
        <p14:creationId xmlns:p14="http://schemas.microsoft.com/office/powerpoint/2010/main" val="243915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21">
            <a:extLst>
              <a:ext uri="{FF2B5EF4-FFF2-40B4-BE49-F238E27FC236}">
                <a16:creationId xmlns:a16="http://schemas.microsoft.com/office/drawing/2014/main" id="{E677766E-CFD8-4048-83F1-BB20ACED55FF}"/>
              </a:ext>
            </a:extLst>
          </p:cNvPr>
          <p:cNvPicPr>
            <a:picLocks noChangeAspect="1"/>
          </p:cNvPicPr>
          <p:nvPr/>
        </p:nvPicPr>
        <p:blipFill>
          <a:blip r:embed="rId3"/>
          <a:stretch>
            <a:fillRect/>
          </a:stretch>
        </p:blipFill>
        <p:spPr>
          <a:xfrm>
            <a:off x="0" y="0"/>
            <a:ext cx="12195175" cy="6859786"/>
          </a:xfrm>
          <a:prstGeom prst="rect">
            <a:avLst/>
          </a:prstGeom>
        </p:spPr>
      </p:pic>
      <p:pic>
        <p:nvPicPr>
          <p:cNvPr id="6" name="Picture 5">
            <a:extLst>
              <a:ext uri="{FF2B5EF4-FFF2-40B4-BE49-F238E27FC236}">
                <a16:creationId xmlns:a16="http://schemas.microsoft.com/office/drawing/2014/main" id="{4BD4516F-4269-4543-AF74-F47BE35357BA}"/>
              </a:ext>
            </a:extLst>
          </p:cNvPr>
          <p:cNvPicPr>
            <a:picLocks noChangeAspect="1"/>
          </p:cNvPicPr>
          <p:nvPr/>
        </p:nvPicPr>
        <p:blipFill>
          <a:blip r:embed="rId4"/>
          <a:stretch>
            <a:fillRect/>
          </a:stretch>
        </p:blipFill>
        <p:spPr>
          <a:xfrm>
            <a:off x="0" y="1631476"/>
            <a:ext cx="12195175" cy="4509447"/>
          </a:xfrm>
          <a:prstGeom prst="rect">
            <a:avLst/>
          </a:prstGeom>
        </p:spPr>
      </p:pic>
      <p:sp>
        <p:nvSpPr>
          <p:cNvPr id="2" name="Title 1">
            <a:extLst>
              <a:ext uri="{FF2B5EF4-FFF2-40B4-BE49-F238E27FC236}">
                <a16:creationId xmlns:a16="http://schemas.microsoft.com/office/drawing/2014/main" id="{91ABBE84-F1E6-44D4-AB3F-5BA85BE496F0}"/>
              </a:ext>
            </a:extLst>
          </p:cNvPr>
          <p:cNvSpPr>
            <a:spLocks noGrp="1"/>
          </p:cNvSpPr>
          <p:nvPr>
            <p:ph type="title"/>
          </p:nvPr>
        </p:nvSpPr>
        <p:spPr>
          <a:xfrm>
            <a:off x="504001" y="484335"/>
            <a:ext cx="11186476" cy="369332"/>
          </a:xfrm>
        </p:spPr>
        <p:txBody>
          <a:bodyPr/>
          <a:lstStyle/>
          <a:p>
            <a:r>
              <a:rPr lang="en-US">
                <a:solidFill>
                  <a:schemeClr val="bg1"/>
                </a:solidFill>
                <a:latin typeface="+mn-lt"/>
                <a:cs typeface="Arial"/>
              </a:rPr>
              <a:t>Detailed architecture (TAM)</a:t>
            </a:r>
            <a:endParaRPr lang="en-US" sz="2000">
              <a:solidFill>
                <a:schemeClr val="accent1"/>
              </a:solidFill>
              <a:latin typeface="+mn-lt"/>
            </a:endParaRPr>
          </a:p>
        </p:txBody>
      </p:sp>
      <p:grpSp>
        <p:nvGrpSpPr>
          <p:cNvPr id="18" name="Group 17">
            <a:extLst>
              <a:ext uri="{FF2B5EF4-FFF2-40B4-BE49-F238E27FC236}">
                <a16:creationId xmlns:a16="http://schemas.microsoft.com/office/drawing/2014/main" id="{AACB42C3-9D4E-49FD-B497-D4644886E32C}"/>
              </a:ext>
            </a:extLst>
          </p:cNvPr>
          <p:cNvGrpSpPr/>
          <p:nvPr/>
        </p:nvGrpSpPr>
        <p:grpSpPr>
          <a:xfrm>
            <a:off x="6400800" y="1153336"/>
            <a:ext cx="3728720" cy="1478104"/>
            <a:chOff x="6217920" y="1153336"/>
            <a:chExt cx="3728720" cy="1478104"/>
          </a:xfrm>
        </p:grpSpPr>
        <p:sp>
          <p:nvSpPr>
            <p:cNvPr id="3" name="TextBox 2">
              <a:extLst>
                <a:ext uri="{FF2B5EF4-FFF2-40B4-BE49-F238E27FC236}">
                  <a16:creationId xmlns:a16="http://schemas.microsoft.com/office/drawing/2014/main" id="{E626C85B-2E14-4A50-87D2-0CDD345110AE}"/>
                </a:ext>
              </a:extLst>
            </p:cNvPr>
            <p:cNvSpPr txBox="1"/>
            <p:nvPr/>
          </p:nvSpPr>
          <p:spPr>
            <a:xfrm>
              <a:off x="6299200" y="1153336"/>
              <a:ext cx="3647440"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a:solidFill>
                    <a:schemeClr val="accent6">
                      <a:lumMod val="40000"/>
                      <a:lumOff val="60000"/>
                    </a:schemeClr>
                  </a:solidFill>
                  <a:latin typeface="+mn-lt"/>
                  <a:ea typeface="Arial Unicode MS" pitchFamily="34" charset="-128"/>
                  <a:cs typeface="Arial Unicode MS" pitchFamily="34" charset="-128"/>
                </a:rPr>
                <a:t>Scan source content to calculate dependencies to resources (data merge, feature flags …etc.)</a:t>
              </a:r>
            </a:p>
          </p:txBody>
        </p:sp>
        <p:cxnSp>
          <p:nvCxnSpPr>
            <p:cNvPr id="7" name="Straight Connector 6">
              <a:extLst>
                <a:ext uri="{FF2B5EF4-FFF2-40B4-BE49-F238E27FC236}">
                  <a16:creationId xmlns:a16="http://schemas.microsoft.com/office/drawing/2014/main" id="{98C1146D-ACBA-40B7-92CF-39D803C6D178}"/>
                </a:ext>
              </a:extLst>
            </p:cNvPr>
            <p:cNvCxnSpPr/>
            <p:nvPr/>
          </p:nvCxnSpPr>
          <p:spPr>
            <a:xfrm>
              <a:off x="6217920" y="1222537"/>
              <a:ext cx="0" cy="1408903"/>
            </a:xfrm>
            <a:prstGeom prst="line">
              <a:avLst/>
            </a:prstGeom>
            <a:ln w="25400">
              <a:solidFill>
                <a:schemeClr val="accent6">
                  <a:lumMod val="40000"/>
                  <a:lumOff val="6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009C5F6-8F53-4EE8-926B-5397F0B78D8D}"/>
              </a:ext>
            </a:extLst>
          </p:cNvPr>
          <p:cNvGrpSpPr/>
          <p:nvPr/>
        </p:nvGrpSpPr>
        <p:grpSpPr>
          <a:xfrm>
            <a:off x="8839200" y="1201807"/>
            <a:ext cx="2733033" cy="1478104"/>
            <a:chOff x="2428240" y="1201807"/>
            <a:chExt cx="2733033" cy="1478104"/>
          </a:xfrm>
        </p:grpSpPr>
        <p:sp>
          <p:nvSpPr>
            <p:cNvPr id="10" name="TextBox 9">
              <a:extLst>
                <a:ext uri="{FF2B5EF4-FFF2-40B4-BE49-F238E27FC236}">
                  <a16:creationId xmlns:a16="http://schemas.microsoft.com/office/drawing/2014/main" id="{B7763C7C-5616-4E4D-81D6-A3857786965A}"/>
                </a:ext>
              </a:extLst>
            </p:cNvPr>
            <p:cNvSpPr txBox="1"/>
            <p:nvPr/>
          </p:nvSpPr>
          <p:spPr>
            <a:xfrm>
              <a:off x="2509520" y="1201807"/>
              <a:ext cx="2651753"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a:solidFill>
                    <a:schemeClr val="accent6">
                      <a:lumMod val="40000"/>
                      <a:lumOff val="60000"/>
                    </a:schemeClr>
                  </a:solidFill>
                  <a:latin typeface="+mn-lt"/>
                  <a:ea typeface="Arial Unicode MS" pitchFamily="34" charset="-128"/>
                  <a:cs typeface="Arial Unicode MS" pitchFamily="34" charset="-128"/>
                </a:rPr>
                <a:t>Calculate impacted deliverables based on source and resource changes</a:t>
              </a:r>
            </a:p>
          </p:txBody>
        </p:sp>
        <p:cxnSp>
          <p:nvCxnSpPr>
            <p:cNvPr id="12" name="Straight Connector 11">
              <a:extLst>
                <a:ext uri="{FF2B5EF4-FFF2-40B4-BE49-F238E27FC236}">
                  <a16:creationId xmlns:a16="http://schemas.microsoft.com/office/drawing/2014/main" id="{80566EDA-1C12-497E-96BC-54556E8BABBA}"/>
                </a:ext>
              </a:extLst>
            </p:cNvPr>
            <p:cNvCxnSpPr/>
            <p:nvPr/>
          </p:nvCxnSpPr>
          <p:spPr>
            <a:xfrm>
              <a:off x="2428240" y="1271008"/>
              <a:ext cx="0" cy="1408903"/>
            </a:xfrm>
            <a:prstGeom prst="line">
              <a:avLst/>
            </a:prstGeom>
            <a:ln w="25400">
              <a:solidFill>
                <a:schemeClr val="accent6">
                  <a:lumMod val="40000"/>
                  <a:lumOff val="6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9F3F2A8-A5DA-4D49-A104-3C829B0D27C5}"/>
              </a:ext>
            </a:extLst>
          </p:cNvPr>
          <p:cNvGrpSpPr/>
          <p:nvPr/>
        </p:nvGrpSpPr>
        <p:grpSpPr>
          <a:xfrm>
            <a:off x="9570720" y="1222537"/>
            <a:ext cx="1920240" cy="1478104"/>
            <a:chOff x="-152400" y="1222537"/>
            <a:chExt cx="1920240" cy="1478104"/>
          </a:xfrm>
        </p:grpSpPr>
        <p:sp>
          <p:nvSpPr>
            <p:cNvPr id="14" name="TextBox 13">
              <a:extLst>
                <a:ext uri="{FF2B5EF4-FFF2-40B4-BE49-F238E27FC236}">
                  <a16:creationId xmlns:a16="http://schemas.microsoft.com/office/drawing/2014/main" id="{39A853DC-CDB7-4104-8F4B-7E30BC133158}"/>
                </a:ext>
              </a:extLst>
            </p:cNvPr>
            <p:cNvSpPr txBox="1"/>
            <p:nvPr/>
          </p:nvSpPr>
          <p:spPr>
            <a:xfrm>
              <a:off x="-152400" y="1222537"/>
              <a:ext cx="1908000"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a:solidFill>
                    <a:schemeClr val="accent6">
                      <a:lumMod val="40000"/>
                      <a:lumOff val="60000"/>
                    </a:schemeClr>
                  </a:solidFill>
                  <a:latin typeface="+mn-lt"/>
                  <a:ea typeface="Arial Unicode MS" pitchFamily="34" charset="-128"/>
                  <a:cs typeface="Arial Unicode MS" pitchFamily="34" charset="-128"/>
                </a:rPr>
                <a:t>Build impacted deliverables</a:t>
              </a:r>
            </a:p>
          </p:txBody>
        </p:sp>
        <p:cxnSp>
          <p:nvCxnSpPr>
            <p:cNvPr id="15" name="Straight Connector 14">
              <a:extLst>
                <a:ext uri="{FF2B5EF4-FFF2-40B4-BE49-F238E27FC236}">
                  <a16:creationId xmlns:a16="http://schemas.microsoft.com/office/drawing/2014/main" id="{54865F49-B456-4367-A698-65F701255FD3}"/>
                </a:ext>
              </a:extLst>
            </p:cNvPr>
            <p:cNvCxnSpPr/>
            <p:nvPr/>
          </p:nvCxnSpPr>
          <p:spPr>
            <a:xfrm>
              <a:off x="1767840" y="1291738"/>
              <a:ext cx="0" cy="1408903"/>
            </a:xfrm>
            <a:prstGeom prst="line">
              <a:avLst/>
            </a:prstGeom>
            <a:ln w="25400">
              <a:solidFill>
                <a:schemeClr val="accent6">
                  <a:lumMod val="40000"/>
                  <a:lumOff val="6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DF82EFE-CDA6-4374-9F93-4AAE0AD7FEB1}"/>
              </a:ext>
            </a:extLst>
          </p:cNvPr>
          <p:cNvGrpSpPr/>
          <p:nvPr/>
        </p:nvGrpSpPr>
        <p:grpSpPr>
          <a:xfrm>
            <a:off x="3416935" y="1153336"/>
            <a:ext cx="2971624" cy="1639638"/>
            <a:chOff x="3416935" y="1153336"/>
            <a:chExt cx="2971624" cy="1639638"/>
          </a:xfrm>
        </p:grpSpPr>
        <p:sp>
          <p:nvSpPr>
            <p:cNvPr id="20" name="TextBox 19">
              <a:extLst>
                <a:ext uri="{FF2B5EF4-FFF2-40B4-BE49-F238E27FC236}">
                  <a16:creationId xmlns:a16="http://schemas.microsoft.com/office/drawing/2014/main" id="{6171FF08-6AF1-46E7-BE46-60325FF47C39}"/>
                </a:ext>
              </a:extLst>
            </p:cNvPr>
            <p:cNvSpPr txBox="1"/>
            <p:nvPr/>
          </p:nvSpPr>
          <p:spPr>
            <a:xfrm>
              <a:off x="3498215" y="1153336"/>
              <a:ext cx="2890344"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err="1">
                  <a:solidFill>
                    <a:schemeClr val="accent6">
                      <a:lumMod val="40000"/>
                      <a:lumOff val="60000"/>
                    </a:schemeClr>
                  </a:solidFill>
                  <a:latin typeface="+mn-lt"/>
                  <a:ea typeface="Arial Unicode MS" pitchFamily="34" charset="-128"/>
                  <a:cs typeface="Arial Unicode MS" pitchFamily="34" charset="-128"/>
                </a:rPr>
                <a:t>SAPCFn</a:t>
              </a:r>
              <a:r>
                <a:rPr lang="en-US" sz="1200" kern="0">
                  <a:solidFill>
                    <a:schemeClr val="accent6">
                      <a:lumMod val="40000"/>
                      <a:lumOff val="60000"/>
                    </a:schemeClr>
                  </a:solidFill>
                  <a:latin typeface="+mn-lt"/>
                  <a:ea typeface="Arial Unicode MS" pitchFamily="34" charset="-128"/>
                  <a:cs typeface="Arial Unicode MS" pitchFamily="34" charset="-128"/>
                </a:rPr>
                <a:t> component that fetches changes from GitHub and hand over to GCP</a:t>
              </a:r>
            </a:p>
          </p:txBody>
        </p:sp>
        <p:cxnSp>
          <p:nvCxnSpPr>
            <p:cNvPr id="21" name="Straight Connector 20">
              <a:extLst>
                <a:ext uri="{FF2B5EF4-FFF2-40B4-BE49-F238E27FC236}">
                  <a16:creationId xmlns:a16="http://schemas.microsoft.com/office/drawing/2014/main" id="{2E1A99A7-37EE-4CE9-9E1C-5DCEDFC59548}"/>
                </a:ext>
              </a:extLst>
            </p:cNvPr>
            <p:cNvCxnSpPr>
              <a:cxnSpLocks/>
            </p:cNvCxnSpPr>
            <p:nvPr/>
          </p:nvCxnSpPr>
          <p:spPr>
            <a:xfrm>
              <a:off x="3416935" y="1222537"/>
              <a:ext cx="0" cy="1570437"/>
            </a:xfrm>
            <a:prstGeom prst="line">
              <a:avLst/>
            </a:prstGeom>
            <a:ln w="25400">
              <a:solidFill>
                <a:schemeClr val="accent6">
                  <a:lumMod val="40000"/>
                  <a:lumOff val="6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03CEFDE-8D6F-4F5C-99CF-CC8CEE259208}"/>
              </a:ext>
            </a:extLst>
          </p:cNvPr>
          <p:cNvGrpSpPr/>
          <p:nvPr/>
        </p:nvGrpSpPr>
        <p:grpSpPr>
          <a:xfrm>
            <a:off x="2476589" y="1153336"/>
            <a:ext cx="2971624" cy="1052956"/>
            <a:chOff x="2476589" y="1153336"/>
            <a:chExt cx="2971624" cy="1052956"/>
          </a:xfrm>
        </p:grpSpPr>
        <p:sp>
          <p:nvSpPr>
            <p:cNvPr id="26" name="TextBox 25">
              <a:extLst>
                <a:ext uri="{FF2B5EF4-FFF2-40B4-BE49-F238E27FC236}">
                  <a16:creationId xmlns:a16="http://schemas.microsoft.com/office/drawing/2014/main" id="{4AD34768-33ED-4B19-A62C-36C5685B95F8}"/>
                </a:ext>
              </a:extLst>
            </p:cNvPr>
            <p:cNvSpPr txBox="1"/>
            <p:nvPr/>
          </p:nvSpPr>
          <p:spPr>
            <a:xfrm>
              <a:off x="2557869" y="1153336"/>
              <a:ext cx="2890344"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a:solidFill>
                    <a:schemeClr val="accent6">
                      <a:lumMod val="40000"/>
                      <a:lumOff val="60000"/>
                    </a:schemeClr>
                  </a:solidFill>
                  <a:latin typeface="+mn-lt"/>
                  <a:ea typeface="Arial Unicode MS" pitchFamily="34" charset="-128"/>
                  <a:cs typeface="Arial Unicode MS" pitchFamily="34" charset="-128"/>
                </a:rPr>
                <a:t>On premise component that handles GitHub webhook requests</a:t>
              </a:r>
            </a:p>
          </p:txBody>
        </p:sp>
        <p:cxnSp>
          <p:nvCxnSpPr>
            <p:cNvPr id="27" name="Straight Connector 26">
              <a:extLst>
                <a:ext uri="{FF2B5EF4-FFF2-40B4-BE49-F238E27FC236}">
                  <a16:creationId xmlns:a16="http://schemas.microsoft.com/office/drawing/2014/main" id="{91066E48-D83E-4654-96E3-DB4C4976065C}"/>
                </a:ext>
              </a:extLst>
            </p:cNvPr>
            <p:cNvCxnSpPr>
              <a:cxnSpLocks/>
            </p:cNvCxnSpPr>
            <p:nvPr/>
          </p:nvCxnSpPr>
          <p:spPr>
            <a:xfrm>
              <a:off x="2476589" y="1222537"/>
              <a:ext cx="0" cy="983755"/>
            </a:xfrm>
            <a:prstGeom prst="line">
              <a:avLst/>
            </a:prstGeom>
            <a:ln w="25400">
              <a:solidFill>
                <a:schemeClr val="accent6">
                  <a:lumMod val="40000"/>
                  <a:lumOff val="6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29C07C3-65E4-4E46-9EC8-6DB34A1B546E}"/>
              </a:ext>
            </a:extLst>
          </p:cNvPr>
          <p:cNvGrpSpPr/>
          <p:nvPr/>
        </p:nvGrpSpPr>
        <p:grpSpPr>
          <a:xfrm>
            <a:off x="3571756" y="1153336"/>
            <a:ext cx="4314855" cy="2145713"/>
            <a:chOff x="355602" y="1153336"/>
            <a:chExt cx="4314855" cy="2145713"/>
          </a:xfrm>
        </p:grpSpPr>
        <p:sp>
          <p:nvSpPr>
            <p:cNvPr id="31" name="TextBox 30">
              <a:extLst>
                <a:ext uri="{FF2B5EF4-FFF2-40B4-BE49-F238E27FC236}">
                  <a16:creationId xmlns:a16="http://schemas.microsoft.com/office/drawing/2014/main" id="{62FB235F-C0B0-4917-9328-3B1CFC7BDF39}"/>
                </a:ext>
              </a:extLst>
            </p:cNvPr>
            <p:cNvSpPr txBox="1"/>
            <p:nvPr/>
          </p:nvSpPr>
          <p:spPr>
            <a:xfrm>
              <a:off x="449122" y="1153336"/>
              <a:ext cx="4221335"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a:solidFill>
                    <a:schemeClr val="accent6">
                      <a:lumMod val="40000"/>
                      <a:lumOff val="60000"/>
                    </a:schemeClr>
                  </a:solidFill>
                  <a:latin typeface="+mn-lt"/>
                  <a:ea typeface="Arial Unicode MS" pitchFamily="34" charset="-128"/>
                  <a:cs typeface="Arial Unicode MS" pitchFamily="34" charset="-128"/>
                </a:rPr>
                <a:t>On premise component that fetches changes from DITA CMS and hand over to GCP with all needed metadata information</a:t>
              </a:r>
            </a:p>
          </p:txBody>
        </p:sp>
        <p:cxnSp>
          <p:nvCxnSpPr>
            <p:cNvPr id="32" name="Straight Connector 31">
              <a:extLst>
                <a:ext uri="{FF2B5EF4-FFF2-40B4-BE49-F238E27FC236}">
                  <a16:creationId xmlns:a16="http://schemas.microsoft.com/office/drawing/2014/main" id="{8FD6B8E1-713C-4A38-9EF2-32FAF3E0220B}"/>
                </a:ext>
              </a:extLst>
            </p:cNvPr>
            <p:cNvCxnSpPr>
              <a:cxnSpLocks/>
            </p:cNvCxnSpPr>
            <p:nvPr/>
          </p:nvCxnSpPr>
          <p:spPr>
            <a:xfrm flipH="1">
              <a:off x="355602" y="1222537"/>
              <a:ext cx="12241" cy="2076512"/>
            </a:xfrm>
            <a:prstGeom prst="line">
              <a:avLst/>
            </a:prstGeom>
            <a:ln w="25400">
              <a:solidFill>
                <a:schemeClr val="accent6">
                  <a:lumMod val="40000"/>
                  <a:lumOff val="60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EAF8BD2-EB38-4E64-B35F-63B44447F815}"/>
              </a:ext>
            </a:extLst>
          </p:cNvPr>
          <p:cNvGrpSpPr/>
          <p:nvPr/>
        </p:nvGrpSpPr>
        <p:grpSpPr>
          <a:xfrm>
            <a:off x="2558940" y="5266285"/>
            <a:ext cx="3693004" cy="1303558"/>
            <a:chOff x="2558940" y="5266285"/>
            <a:chExt cx="3693004" cy="1303558"/>
          </a:xfrm>
        </p:grpSpPr>
        <p:sp>
          <p:nvSpPr>
            <p:cNvPr id="36" name="TextBox 35">
              <a:extLst>
                <a:ext uri="{FF2B5EF4-FFF2-40B4-BE49-F238E27FC236}">
                  <a16:creationId xmlns:a16="http://schemas.microsoft.com/office/drawing/2014/main" id="{EA97CE1C-A77F-4A73-9288-33F4246E7F62}"/>
                </a:ext>
              </a:extLst>
            </p:cNvPr>
            <p:cNvSpPr txBox="1"/>
            <p:nvPr/>
          </p:nvSpPr>
          <p:spPr>
            <a:xfrm>
              <a:off x="2640220" y="6200511"/>
              <a:ext cx="3611724"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err="1">
                  <a:solidFill>
                    <a:schemeClr val="accent6">
                      <a:lumMod val="40000"/>
                      <a:lumOff val="60000"/>
                    </a:schemeClr>
                  </a:solidFill>
                  <a:latin typeface="+mn-lt"/>
                  <a:ea typeface="Arial Unicode MS" pitchFamily="34" charset="-128"/>
                  <a:cs typeface="Arial Unicode MS" pitchFamily="34" charset="-128"/>
                </a:rPr>
                <a:t>SAPCFn</a:t>
              </a:r>
              <a:r>
                <a:rPr lang="en-US" sz="1200" kern="0">
                  <a:solidFill>
                    <a:schemeClr val="accent6">
                      <a:lumMod val="40000"/>
                      <a:lumOff val="60000"/>
                    </a:schemeClr>
                  </a:solidFill>
                  <a:latin typeface="+mn-lt"/>
                  <a:ea typeface="Arial Unicode MS" pitchFamily="34" charset="-128"/>
                  <a:cs typeface="Arial Unicode MS" pitchFamily="34" charset="-128"/>
                </a:rPr>
                <a:t> component that handles the publishing to SAP delivery channels of produced deliverables</a:t>
              </a:r>
            </a:p>
          </p:txBody>
        </p:sp>
        <p:cxnSp>
          <p:nvCxnSpPr>
            <p:cNvPr id="37" name="Straight Connector 36">
              <a:extLst>
                <a:ext uri="{FF2B5EF4-FFF2-40B4-BE49-F238E27FC236}">
                  <a16:creationId xmlns:a16="http://schemas.microsoft.com/office/drawing/2014/main" id="{46017B7F-66CE-4B5B-A0BC-767E7786D14F}"/>
                </a:ext>
              </a:extLst>
            </p:cNvPr>
            <p:cNvCxnSpPr>
              <a:cxnSpLocks/>
            </p:cNvCxnSpPr>
            <p:nvPr/>
          </p:nvCxnSpPr>
          <p:spPr>
            <a:xfrm>
              <a:off x="2558940" y="5266285"/>
              <a:ext cx="0" cy="1303558"/>
            </a:xfrm>
            <a:prstGeom prst="line">
              <a:avLst/>
            </a:prstGeom>
            <a:ln w="25400">
              <a:solidFill>
                <a:schemeClr val="accent6">
                  <a:lumMod val="40000"/>
                  <a:lumOff val="6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1C81A35-62BC-49EA-9BC2-D48187065B96}"/>
              </a:ext>
            </a:extLst>
          </p:cNvPr>
          <p:cNvGrpSpPr/>
          <p:nvPr/>
        </p:nvGrpSpPr>
        <p:grpSpPr>
          <a:xfrm>
            <a:off x="8311855" y="5475767"/>
            <a:ext cx="3693004" cy="1094076"/>
            <a:chOff x="8311855" y="5475767"/>
            <a:chExt cx="3693004" cy="1094076"/>
          </a:xfrm>
        </p:grpSpPr>
        <p:sp>
          <p:nvSpPr>
            <p:cNvPr id="42" name="TextBox 41">
              <a:extLst>
                <a:ext uri="{FF2B5EF4-FFF2-40B4-BE49-F238E27FC236}">
                  <a16:creationId xmlns:a16="http://schemas.microsoft.com/office/drawing/2014/main" id="{27E6BAE0-D27C-4E9E-8109-F8B87A1B5736}"/>
                </a:ext>
              </a:extLst>
            </p:cNvPr>
            <p:cNvSpPr txBox="1"/>
            <p:nvPr/>
          </p:nvSpPr>
          <p:spPr>
            <a:xfrm>
              <a:off x="8393135" y="6200511"/>
              <a:ext cx="3611724"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a:solidFill>
                    <a:schemeClr val="accent6">
                      <a:lumMod val="40000"/>
                      <a:lumOff val="60000"/>
                    </a:schemeClr>
                  </a:solidFill>
                  <a:latin typeface="+mn-lt"/>
                  <a:ea typeface="Arial Unicode MS" pitchFamily="34" charset="-128"/>
                  <a:cs typeface="Arial Unicode MS" pitchFamily="34" charset="-128"/>
                </a:rPr>
                <a:t>Update build lifecycle information on project and deliverable levels</a:t>
              </a:r>
            </a:p>
          </p:txBody>
        </p:sp>
        <p:cxnSp>
          <p:nvCxnSpPr>
            <p:cNvPr id="43" name="Straight Connector 42">
              <a:extLst>
                <a:ext uri="{FF2B5EF4-FFF2-40B4-BE49-F238E27FC236}">
                  <a16:creationId xmlns:a16="http://schemas.microsoft.com/office/drawing/2014/main" id="{7C718B2A-49D9-4819-957B-2AF6BA446EAC}"/>
                </a:ext>
              </a:extLst>
            </p:cNvPr>
            <p:cNvCxnSpPr>
              <a:cxnSpLocks/>
            </p:cNvCxnSpPr>
            <p:nvPr/>
          </p:nvCxnSpPr>
          <p:spPr>
            <a:xfrm>
              <a:off x="8311855" y="5475767"/>
              <a:ext cx="0" cy="1094076"/>
            </a:xfrm>
            <a:prstGeom prst="line">
              <a:avLst/>
            </a:prstGeom>
            <a:ln w="25400">
              <a:solidFill>
                <a:schemeClr val="accent6">
                  <a:lumMod val="40000"/>
                  <a:lumOff val="6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Rectangle: Rounded Corners 29">
            <a:hlinkClick r:id="rId5" action="ppaction://hlinksldjump"/>
            <a:extLst>
              <a:ext uri="{FF2B5EF4-FFF2-40B4-BE49-F238E27FC236}">
                <a16:creationId xmlns:a16="http://schemas.microsoft.com/office/drawing/2014/main" id="{A5875D7A-0825-4C9C-A6D6-F7687A334551}"/>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407801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21">
            <a:extLst>
              <a:ext uri="{FF2B5EF4-FFF2-40B4-BE49-F238E27FC236}">
                <a16:creationId xmlns:a16="http://schemas.microsoft.com/office/drawing/2014/main" id="{3E0D4F95-6695-452F-9F2A-1A9D57890C6B}"/>
              </a:ext>
            </a:extLst>
          </p:cNvPr>
          <p:cNvPicPr>
            <a:picLocks noChangeAspect="1"/>
          </p:cNvPicPr>
          <p:nvPr/>
        </p:nvPicPr>
        <p:blipFill>
          <a:blip r:embed="rId3"/>
          <a:stretch>
            <a:fillRect/>
          </a:stretch>
        </p:blipFill>
        <p:spPr>
          <a:xfrm>
            <a:off x="0" y="-7183"/>
            <a:ext cx="12195175" cy="6859786"/>
          </a:xfrm>
          <a:prstGeom prst="rect">
            <a:avLst/>
          </a:prstGeom>
        </p:spPr>
      </p:pic>
      <p:pic>
        <p:nvPicPr>
          <p:cNvPr id="8" name="Picture 7">
            <a:extLst>
              <a:ext uri="{FF2B5EF4-FFF2-40B4-BE49-F238E27FC236}">
                <a16:creationId xmlns:a16="http://schemas.microsoft.com/office/drawing/2014/main" id="{ECFBC88D-BBB0-41C6-8930-5DEEE2102B23}"/>
              </a:ext>
            </a:extLst>
          </p:cNvPr>
          <p:cNvPicPr>
            <a:picLocks noChangeAspect="1"/>
          </p:cNvPicPr>
          <p:nvPr/>
        </p:nvPicPr>
        <p:blipFill>
          <a:blip r:embed="rId4"/>
          <a:stretch>
            <a:fillRect/>
          </a:stretch>
        </p:blipFill>
        <p:spPr>
          <a:xfrm>
            <a:off x="557205" y="4891212"/>
            <a:ext cx="11043558" cy="1692000"/>
          </a:xfrm>
          <a:prstGeom prst="rect">
            <a:avLst/>
          </a:prstGeom>
        </p:spPr>
      </p:pic>
      <p:sp>
        <p:nvSpPr>
          <p:cNvPr id="2" name="Title 1">
            <a:extLst>
              <a:ext uri="{FF2B5EF4-FFF2-40B4-BE49-F238E27FC236}">
                <a16:creationId xmlns:a16="http://schemas.microsoft.com/office/drawing/2014/main" id="{91ABBE84-F1E6-44D4-AB3F-5BA85BE496F0}"/>
              </a:ext>
            </a:extLst>
          </p:cNvPr>
          <p:cNvSpPr>
            <a:spLocks noGrp="1"/>
          </p:cNvSpPr>
          <p:nvPr>
            <p:ph type="title"/>
          </p:nvPr>
        </p:nvSpPr>
        <p:spPr>
          <a:xfrm>
            <a:off x="504001" y="484335"/>
            <a:ext cx="11691174" cy="369332"/>
          </a:xfrm>
        </p:spPr>
        <p:txBody>
          <a:bodyPr/>
          <a:lstStyle/>
          <a:p>
            <a:r>
              <a:rPr lang="en-US">
                <a:solidFill>
                  <a:schemeClr val="bg1"/>
                </a:solidFill>
                <a:latin typeface="+mn-lt"/>
                <a:cs typeface="Arial"/>
              </a:rPr>
              <a:t>GCP Deployment pipeline</a:t>
            </a:r>
            <a:endParaRPr lang="en-US" sz="2000">
              <a:latin typeface="+mn-lt"/>
            </a:endParaRPr>
          </a:p>
        </p:txBody>
      </p:sp>
      <p:sp>
        <p:nvSpPr>
          <p:cNvPr id="27" name="TextBox 26">
            <a:extLst>
              <a:ext uri="{FF2B5EF4-FFF2-40B4-BE49-F238E27FC236}">
                <a16:creationId xmlns:a16="http://schemas.microsoft.com/office/drawing/2014/main" id="{682E6A87-F6E2-4029-87E2-251238BFB336}"/>
              </a:ext>
            </a:extLst>
          </p:cNvPr>
          <p:cNvSpPr txBox="1"/>
          <p:nvPr/>
        </p:nvSpPr>
        <p:spPr>
          <a:xfrm>
            <a:off x="609599" y="1038998"/>
            <a:ext cx="11327297" cy="2031325"/>
          </a:xfrm>
          <a:prstGeom prst="rect">
            <a:avLst/>
          </a:prstGeom>
          <a:noFill/>
        </p:spPr>
        <p:txBody>
          <a:bodyPr wrap="square" lIns="0" tIns="0" rIns="0" bIns="0" rtlCol="0">
            <a:spAutoFit/>
          </a:bodyPr>
          <a:lstStyle/>
          <a:p>
            <a:pPr marL="171450" indent="-171450" fontAlgn="base">
              <a:spcAft>
                <a:spcPct val="0"/>
              </a:spcAft>
              <a:buClr>
                <a:srgbClr val="F0AB00"/>
              </a:buClr>
              <a:buSzPct val="80000"/>
              <a:buFont typeface="Arial" panose="020B0604020202020204" pitchFamily="34" charset="0"/>
              <a:buChar char="•"/>
            </a:pPr>
            <a:r>
              <a:rPr lang="en-US" sz="1200" b="1" kern="0">
                <a:solidFill>
                  <a:schemeClr val="accent1"/>
                </a:solidFill>
                <a:ea typeface="Arial Unicode MS" pitchFamily="34" charset="-128"/>
                <a:cs typeface="Arial Unicode MS" pitchFamily="34" charset="-128"/>
              </a:rPr>
              <a:t>Fully automated and SAP compliant pipeline supporting both Infrastructure and component deployment</a:t>
            </a:r>
          </a:p>
          <a:p>
            <a:pPr marL="715947" lvl="1" indent="-171450" fontAlgn="base">
              <a:spcAft>
                <a:spcPct val="0"/>
              </a:spcAft>
              <a:buClr>
                <a:schemeClr val="accent1"/>
              </a:buClr>
              <a:buFont typeface="Arial" panose="020B0604020202020204" pitchFamily="34" charset="0"/>
              <a:buChar char="•"/>
            </a:pPr>
            <a:r>
              <a:rPr lang="en-US" sz="1200" kern="0">
                <a:solidFill>
                  <a:schemeClr val="bg1"/>
                </a:solidFill>
                <a:latin typeface="+mn-lt"/>
                <a:ea typeface="Arial Unicode MS" pitchFamily="34" charset="-128"/>
                <a:cs typeface="Arial Unicode MS" pitchFamily="34" charset="-128"/>
              </a:rPr>
              <a:t>Create from scratch a new build landscape in a new Google Cloud region with related GCP infrastructure and components using TERRAFORM, see </a:t>
            </a:r>
            <a:r>
              <a:rPr lang="en-US" sz="1200" kern="0">
                <a:solidFill>
                  <a:schemeClr val="bg1"/>
                </a:solidFill>
                <a:latin typeface="+mn-lt"/>
                <a:ea typeface="Arial Unicode MS" pitchFamily="34" charset="-128"/>
                <a:cs typeface="Arial Unicode MS" pitchFamily="34" charset="-128"/>
                <a:hlinkClick r:id="rId5"/>
              </a:rPr>
              <a:t>more</a:t>
            </a:r>
            <a:br>
              <a:rPr lang="en-US" sz="1200" kern="0">
                <a:solidFill>
                  <a:schemeClr val="bg1"/>
                </a:solidFill>
                <a:latin typeface="+mn-lt"/>
                <a:ea typeface="Arial Unicode MS" pitchFamily="34" charset="-128"/>
                <a:cs typeface="Arial Unicode MS" pitchFamily="34" charset="-128"/>
              </a:rPr>
            </a:br>
            <a:r>
              <a:rPr lang="en-US" sz="1200" kern="0">
                <a:solidFill>
                  <a:schemeClr val="bg1"/>
                </a:solidFill>
                <a:latin typeface="+mn-lt"/>
                <a:ea typeface="Arial Unicode MS" pitchFamily="34" charset="-128"/>
                <a:cs typeface="Arial Unicode MS" pitchFamily="34" charset="-128"/>
              </a:rPr>
              <a:t>=&gt; Supporting Disaster Recovery (DR) scenario</a:t>
            </a:r>
          </a:p>
          <a:p>
            <a:pPr marL="715947" lvl="1" indent="-171450" fontAlgn="base">
              <a:spcAft>
                <a:spcPct val="0"/>
              </a:spcAft>
              <a:buClr>
                <a:schemeClr val="accent1"/>
              </a:buClr>
              <a:buFont typeface="Arial" panose="020B0604020202020204" pitchFamily="34" charset="0"/>
              <a:buChar char="•"/>
            </a:pPr>
            <a:r>
              <a:rPr lang="en-US" sz="1200" kern="0">
                <a:solidFill>
                  <a:schemeClr val="bg1"/>
                </a:solidFill>
                <a:latin typeface="+mn-lt"/>
                <a:ea typeface="Arial Unicode MS" pitchFamily="34" charset="-128"/>
                <a:cs typeface="Arial Unicode MS" pitchFamily="34" charset="-128"/>
              </a:rPr>
              <a:t>Update an existing GCP build landscape from infrastructure and/or component deployment stand point using TERRAFORM, based on changes in GitHub</a:t>
            </a:r>
            <a:br>
              <a:rPr lang="en-US" sz="1200" kern="0">
                <a:solidFill>
                  <a:schemeClr val="bg1"/>
                </a:solidFill>
                <a:latin typeface="+mn-lt"/>
                <a:ea typeface="Arial Unicode MS" pitchFamily="34" charset="-128"/>
                <a:cs typeface="Arial Unicode MS" pitchFamily="34" charset="-128"/>
              </a:rPr>
            </a:br>
            <a:r>
              <a:rPr lang="en-US" sz="1200" kern="0">
                <a:solidFill>
                  <a:schemeClr val="bg1"/>
                </a:solidFill>
                <a:latin typeface="+mn-lt"/>
                <a:ea typeface="Arial Unicode MS" pitchFamily="34" charset="-128"/>
                <a:cs typeface="Arial Unicode MS" pitchFamily="34" charset="-128"/>
              </a:rPr>
              <a:t>=&gt; Supporting Infrastructure as a Code (</a:t>
            </a:r>
            <a:r>
              <a:rPr lang="en-US" sz="1200" kern="0" err="1">
                <a:solidFill>
                  <a:schemeClr val="bg1"/>
                </a:solidFill>
                <a:latin typeface="+mn-lt"/>
                <a:ea typeface="Arial Unicode MS" pitchFamily="34" charset="-128"/>
                <a:cs typeface="Arial Unicode MS" pitchFamily="34" charset="-128"/>
              </a:rPr>
              <a:t>IaaC</a:t>
            </a:r>
            <a:r>
              <a:rPr lang="en-US" sz="1200" kern="0">
                <a:solidFill>
                  <a:schemeClr val="bg1"/>
                </a:solidFill>
                <a:latin typeface="+mn-lt"/>
                <a:ea typeface="Arial Unicode MS" pitchFamily="34" charset="-128"/>
                <a:cs typeface="Arial Unicode MS" pitchFamily="34" charset="-128"/>
              </a:rPr>
              <a:t>) and Continuous Deployment principles</a:t>
            </a:r>
          </a:p>
          <a:p>
            <a:pPr marL="715947" lvl="1" indent="-171450" fontAlgn="base">
              <a:spcAft>
                <a:spcPct val="0"/>
              </a:spcAft>
              <a:buClr>
                <a:schemeClr val="accent1"/>
              </a:buClr>
              <a:buFont typeface="Arial" panose="020B0604020202020204" pitchFamily="34" charset="0"/>
              <a:buChar char="•"/>
            </a:pPr>
            <a:r>
              <a:rPr lang="en-US" sz="1200" kern="0">
                <a:solidFill>
                  <a:schemeClr val="bg1"/>
                </a:solidFill>
                <a:ea typeface="Arial Unicode MS" pitchFamily="34" charset="-128"/>
                <a:cs typeface="Arial Unicode MS" pitchFamily="34" charset="-128"/>
              </a:rPr>
              <a:t>Pipeline based on standard SAP tools: Jenkins as a Service (</a:t>
            </a:r>
            <a:r>
              <a:rPr lang="en-US" sz="1200" kern="0" err="1">
                <a:solidFill>
                  <a:schemeClr val="bg1"/>
                </a:solidFill>
                <a:ea typeface="Arial Unicode MS" pitchFamily="34" charset="-128"/>
                <a:cs typeface="Arial Unicode MS" pitchFamily="34" charset="-128"/>
              </a:rPr>
              <a:t>JaaS</a:t>
            </a:r>
            <a:r>
              <a:rPr lang="en-US" sz="1200" kern="0">
                <a:solidFill>
                  <a:schemeClr val="bg1"/>
                </a:solidFill>
                <a:ea typeface="Arial Unicode MS" pitchFamily="34" charset="-128"/>
                <a:cs typeface="Arial Unicode MS" pitchFamily="34" charset="-128"/>
              </a:rPr>
              <a:t>), GitHub (GitHub branch reflecting GCP landscape configurations: prod, test, dev …)</a:t>
            </a:r>
            <a:endParaRPr lang="en-US" sz="1200" kern="0">
              <a:solidFill>
                <a:schemeClr val="bg1"/>
              </a:solidFill>
              <a:latin typeface="+mn-lt"/>
              <a:ea typeface="Arial Unicode MS" pitchFamily="34" charset="-128"/>
              <a:cs typeface="Arial Unicode MS" pitchFamily="34" charset="-128"/>
            </a:endParaRPr>
          </a:p>
          <a:p>
            <a:pPr marL="171450" indent="-171450" fontAlgn="base">
              <a:spcAft>
                <a:spcPct val="0"/>
              </a:spcAft>
              <a:buClr>
                <a:srgbClr val="F0AB00"/>
              </a:buClr>
              <a:buSzPct val="80000"/>
              <a:buFont typeface="Arial" panose="020B0604020202020204" pitchFamily="34" charset="0"/>
              <a:buChar char="•"/>
            </a:pPr>
            <a:r>
              <a:rPr lang="en-US" sz="1200" b="1" kern="0">
                <a:solidFill>
                  <a:schemeClr val="accent1"/>
                </a:solidFill>
                <a:ea typeface="Arial Unicode MS" pitchFamily="34" charset="-128"/>
                <a:cs typeface="Arial Unicode MS" pitchFamily="34" charset="-128"/>
              </a:rPr>
              <a:t>Secure by design</a:t>
            </a:r>
            <a:endParaRPr lang="en-US" sz="1200" kern="0">
              <a:solidFill>
                <a:schemeClr val="bg1"/>
              </a:solidFill>
              <a:ea typeface="Arial Unicode MS" pitchFamily="34" charset="-128"/>
              <a:cs typeface="Arial Unicode MS" pitchFamily="34" charset="-128"/>
            </a:endParaRPr>
          </a:p>
          <a:p>
            <a:pPr marL="715838" lvl="1" indent="-171450" fontAlgn="ctr">
              <a:buFont typeface="Arial" panose="020B0604020202020204" pitchFamily="34" charset="0"/>
              <a:buChar char="•"/>
            </a:pPr>
            <a:r>
              <a:rPr lang="en-US" sz="1200" kern="0">
                <a:solidFill>
                  <a:schemeClr val="bg1"/>
                </a:solidFill>
                <a:ea typeface="Arial Unicode MS" pitchFamily="34" charset="-128"/>
                <a:cs typeface="Arial Unicode MS" pitchFamily="34" charset="-128"/>
              </a:rPr>
              <a:t>Compliant with SAP security </a:t>
            </a:r>
            <a:r>
              <a:rPr lang="en-US" sz="1200" kern="0">
                <a:solidFill>
                  <a:schemeClr val="bg1"/>
                </a:solidFill>
                <a:ea typeface="Arial Unicode MS" pitchFamily="34" charset="-128"/>
                <a:cs typeface="Arial Unicode MS" pitchFamily="34" charset="-128"/>
                <a:hlinkClick r:id="rId6"/>
              </a:rPr>
              <a:t>hardening rules for GCP</a:t>
            </a:r>
            <a:r>
              <a:rPr lang="en-US" sz="1200" kern="0">
                <a:solidFill>
                  <a:schemeClr val="bg1"/>
                </a:solidFill>
                <a:ea typeface="Arial Unicode MS" pitchFamily="34" charset="-128"/>
                <a:cs typeface="Arial Unicode MS" pitchFamily="34" charset="-128"/>
              </a:rPr>
              <a:t>, see </a:t>
            </a:r>
            <a:r>
              <a:rPr lang="en-US" sz="1200" kern="0">
                <a:solidFill>
                  <a:schemeClr val="bg1"/>
                </a:solidFill>
                <a:ea typeface="Arial Unicode MS" pitchFamily="34" charset="-128"/>
                <a:cs typeface="Arial Unicode MS" pitchFamily="34" charset="-128"/>
                <a:hlinkClick r:id="rId7"/>
              </a:rPr>
              <a:t>more</a:t>
            </a:r>
            <a:endParaRPr lang="en-US" sz="1200" kern="0">
              <a:solidFill>
                <a:schemeClr val="bg1"/>
              </a:solidFill>
              <a:ea typeface="Arial Unicode MS" pitchFamily="34" charset="-128"/>
              <a:cs typeface="Arial Unicode MS" pitchFamily="34" charset="-128"/>
            </a:endParaRPr>
          </a:p>
          <a:p>
            <a:pPr marL="715838" lvl="1" indent="-171450" fontAlgn="ctr">
              <a:buFont typeface="Arial" panose="020B0604020202020204" pitchFamily="34" charset="0"/>
              <a:buChar char="•"/>
            </a:pPr>
            <a:r>
              <a:rPr lang="en-US" sz="1200" kern="0">
                <a:solidFill>
                  <a:schemeClr val="bg1"/>
                </a:solidFill>
                <a:ea typeface="Arial Unicode MS" pitchFamily="34" charset="-128"/>
                <a:cs typeface="Arial Unicode MS" pitchFamily="34" charset="-128"/>
              </a:rPr>
              <a:t>GCP Infrastructure logs forwarded to the Central Security Information &amp; Event Management (SIEM) solution for vulnerability detection , see </a:t>
            </a:r>
            <a:r>
              <a:rPr lang="en-US" sz="1200" kern="0">
                <a:solidFill>
                  <a:schemeClr val="bg1"/>
                </a:solidFill>
                <a:ea typeface="Arial Unicode MS" pitchFamily="34" charset="-128"/>
                <a:cs typeface="Arial Unicode MS" pitchFamily="34" charset="-128"/>
                <a:hlinkClick r:id="rId8"/>
              </a:rPr>
              <a:t>more</a:t>
            </a:r>
            <a:endParaRPr lang="en-US" sz="1200" kern="0">
              <a:solidFill>
                <a:schemeClr val="bg1"/>
              </a:solidFill>
              <a:ea typeface="Arial Unicode MS" pitchFamily="34" charset="-128"/>
              <a:cs typeface="Arial Unicode MS" pitchFamily="34" charset="-128"/>
            </a:endParaRPr>
          </a:p>
          <a:p>
            <a:pPr marL="715838" lvl="1" indent="-171450" fontAlgn="ctr">
              <a:buFont typeface="Arial" panose="020B0604020202020204" pitchFamily="34" charset="0"/>
              <a:buChar char="•"/>
            </a:pPr>
            <a:r>
              <a:rPr lang="en-US" sz="1200" b="0" i="0" u="none" strike="noStrike">
                <a:solidFill>
                  <a:schemeClr val="bg1"/>
                </a:solidFill>
                <a:effectLst/>
                <a:latin typeface="+mn-lt"/>
              </a:rPr>
              <a:t>“Least privilege” principle implemented: each microservice has its own service account (IAM) with ONLY the roles needed to access required resources </a:t>
            </a:r>
          </a:p>
          <a:p>
            <a:pPr marL="715838" lvl="1" indent="-171450" fontAlgn="ctr">
              <a:buFont typeface="Arial" panose="020B0604020202020204" pitchFamily="34" charset="0"/>
              <a:buChar char="•"/>
            </a:pPr>
            <a:r>
              <a:rPr lang="en-US" sz="1200" kern="0">
                <a:solidFill>
                  <a:schemeClr val="bg1"/>
                </a:solidFill>
                <a:ea typeface="Arial Unicode MS" pitchFamily="34" charset="-128"/>
                <a:cs typeface="Arial Unicode MS" pitchFamily="34" charset="-128"/>
              </a:rPr>
              <a:t>Credentials managed and stored in the recommended </a:t>
            </a:r>
            <a:r>
              <a:rPr lang="en-US" sz="1200" kern="0">
                <a:solidFill>
                  <a:schemeClr val="bg1"/>
                </a:solidFill>
                <a:ea typeface="Arial Unicode MS" pitchFamily="34" charset="-128"/>
                <a:cs typeface="Arial Unicode MS" pitchFamily="34" charset="-128"/>
                <a:hlinkClick r:id="rId9"/>
              </a:rPr>
              <a:t>HashiCorp vault solution </a:t>
            </a:r>
            <a:r>
              <a:rPr lang="en-US" sz="1200" kern="0">
                <a:solidFill>
                  <a:schemeClr val="bg1"/>
                </a:solidFill>
                <a:ea typeface="Arial Unicode MS" pitchFamily="34" charset="-128"/>
                <a:cs typeface="Arial Unicode MS" pitchFamily="34" charset="-128"/>
              </a:rPr>
              <a:t>operated by SAP</a:t>
            </a:r>
          </a:p>
        </p:txBody>
      </p:sp>
      <p:sp>
        <p:nvSpPr>
          <p:cNvPr id="3" name="Rectangle 2">
            <a:extLst>
              <a:ext uri="{FF2B5EF4-FFF2-40B4-BE49-F238E27FC236}">
                <a16:creationId xmlns:a16="http://schemas.microsoft.com/office/drawing/2014/main" id="{530AB636-1003-4527-BB36-FF94F35AFF53}"/>
              </a:ext>
            </a:extLst>
          </p:cNvPr>
          <p:cNvSpPr/>
          <p:nvPr/>
        </p:nvSpPr>
        <p:spPr bwMode="gray">
          <a:xfrm>
            <a:off x="504000" y="995282"/>
            <a:ext cx="11357225" cy="2102765"/>
          </a:xfrm>
          <a:prstGeom prst="rect">
            <a:avLst/>
          </a:prstGeom>
          <a:noFill/>
          <a:ln w="127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39" name="Picture 2" descr="JaaS logo">
            <a:extLst>
              <a:ext uri="{FF2B5EF4-FFF2-40B4-BE49-F238E27FC236}">
                <a16:creationId xmlns:a16="http://schemas.microsoft.com/office/drawing/2014/main" id="{220705E3-1E56-4569-A56C-0CDE848940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501" y="4984294"/>
            <a:ext cx="432000" cy="432000"/>
          </a:xfrm>
          <a:prstGeom prst="rect">
            <a:avLst/>
          </a:prstGeom>
          <a:solidFill>
            <a:schemeClr val="bg1"/>
          </a:solidFill>
          <a:effectLst>
            <a:outerShdw blurRad="50800" dist="38100" dir="2700000" algn="tl" rotWithShape="0">
              <a:prstClr val="black">
                <a:alpha val="40000"/>
              </a:prstClr>
            </a:outerShdw>
          </a:effectLst>
        </p:spPr>
      </p:pic>
      <p:sp>
        <p:nvSpPr>
          <p:cNvPr id="41" name="TextBox 40">
            <a:extLst>
              <a:ext uri="{FF2B5EF4-FFF2-40B4-BE49-F238E27FC236}">
                <a16:creationId xmlns:a16="http://schemas.microsoft.com/office/drawing/2014/main" id="{B93BDA3C-C4F1-45C4-AFA8-5E209C714BA5}"/>
              </a:ext>
            </a:extLst>
          </p:cNvPr>
          <p:cNvSpPr txBox="1"/>
          <p:nvPr/>
        </p:nvSpPr>
        <p:spPr>
          <a:xfrm>
            <a:off x="549501" y="5501069"/>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1"/>
              </a:rPr>
              <a:t>JaaS</a:t>
            </a:r>
            <a:r>
              <a:rPr lang="en-US" sz="1000" kern="0">
                <a:latin typeface="+mn-lt"/>
                <a:ea typeface="Arial Unicode MS" pitchFamily="34" charset="-128"/>
                <a:cs typeface="Arial Unicode MS" pitchFamily="34" charset="-128"/>
              </a:rPr>
              <a:t> </a:t>
            </a:r>
          </a:p>
        </p:txBody>
      </p:sp>
      <p:grpSp>
        <p:nvGrpSpPr>
          <p:cNvPr id="7" name="Group 6">
            <a:extLst>
              <a:ext uri="{FF2B5EF4-FFF2-40B4-BE49-F238E27FC236}">
                <a16:creationId xmlns:a16="http://schemas.microsoft.com/office/drawing/2014/main" id="{8F1B4A3F-F73C-4DC7-AE67-52B65FB757F9}"/>
              </a:ext>
            </a:extLst>
          </p:cNvPr>
          <p:cNvGrpSpPr/>
          <p:nvPr/>
        </p:nvGrpSpPr>
        <p:grpSpPr>
          <a:xfrm>
            <a:off x="2053197" y="5773783"/>
            <a:ext cx="648000" cy="663770"/>
            <a:chOff x="2768814" y="4967680"/>
            <a:chExt cx="648000" cy="663770"/>
          </a:xfrm>
        </p:grpSpPr>
        <p:pic>
          <p:nvPicPr>
            <p:cNvPr id="44" name="Picture 43">
              <a:extLst>
                <a:ext uri="{FF2B5EF4-FFF2-40B4-BE49-F238E27FC236}">
                  <a16:creationId xmlns:a16="http://schemas.microsoft.com/office/drawing/2014/main" id="{FB498EE3-D59E-401A-AD49-8363AB8A9BBD}"/>
                </a:ext>
              </a:extLst>
            </p:cNvPr>
            <p:cNvPicPr>
              <a:picLocks noChangeAspect="1"/>
            </p:cNvPicPr>
            <p:nvPr/>
          </p:nvPicPr>
          <p:blipFill>
            <a:blip r:embed="rId12"/>
            <a:stretch>
              <a:fillRect/>
            </a:stretch>
          </p:blipFill>
          <p:spPr>
            <a:xfrm>
              <a:off x="2876814" y="4967680"/>
              <a:ext cx="432000" cy="432000"/>
            </a:xfrm>
            <a:prstGeom prst="rect">
              <a:avLst/>
            </a:prstGeom>
            <a:effectLst>
              <a:outerShdw blurRad="50800" dist="38100" dir="2700000" algn="tl" rotWithShape="0">
                <a:prstClr val="black">
                  <a:alpha val="40000"/>
                </a:prstClr>
              </a:outerShdw>
            </a:effectLst>
          </p:spPr>
        </p:pic>
        <p:sp>
          <p:nvSpPr>
            <p:cNvPr id="45" name="TextBox 44">
              <a:extLst>
                <a:ext uri="{FF2B5EF4-FFF2-40B4-BE49-F238E27FC236}">
                  <a16:creationId xmlns:a16="http://schemas.microsoft.com/office/drawing/2014/main" id="{80A40E7B-8227-4CFA-B4A8-C22DE407BBAC}"/>
                </a:ext>
              </a:extLst>
            </p:cNvPr>
            <p:cNvSpPr txBox="1"/>
            <p:nvPr/>
          </p:nvSpPr>
          <p:spPr>
            <a:xfrm>
              <a:off x="2768814" y="5477562"/>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3"/>
                </a:rPr>
                <a:t>GitHub</a:t>
              </a:r>
              <a:r>
                <a:rPr lang="en-US" sz="1000" kern="0">
                  <a:latin typeface="+mn-lt"/>
                  <a:ea typeface="Arial Unicode MS" pitchFamily="34" charset="-128"/>
                  <a:cs typeface="Arial Unicode MS" pitchFamily="34" charset="-128"/>
                </a:rPr>
                <a:t> </a:t>
              </a:r>
            </a:p>
          </p:txBody>
        </p:sp>
      </p:grpSp>
      <p:pic>
        <p:nvPicPr>
          <p:cNvPr id="46" name="Picture 8" descr="Vault vault.tools.sap logo">
            <a:extLst>
              <a:ext uri="{FF2B5EF4-FFF2-40B4-BE49-F238E27FC236}">
                <a16:creationId xmlns:a16="http://schemas.microsoft.com/office/drawing/2014/main" id="{9FA040B5-A883-4B78-8F2F-80A9DE0709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31731" y="5773783"/>
            <a:ext cx="432000" cy="432000"/>
          </a:xfrm>
          <a:prstGeom prst="rect">
            <a:avLst/>
          </a:prstGeom>
          <a:solidFill>
            <a:schemeClr val="bg1"/>
          </a:solidFill>
          <a:effectLst>
            <a:outerShdw blurRad="50800" dist="38100" dir="2700000" algn="tl" rotWithShape="0">
              <a:prstClr val="black">
                <a:alpha val="40000"/>
              </a:prstClr>
            </a:outerShdw>
          </a:effectLst>
        </p:spPr>
      </p:pic>
      <p:sp>
        <p:nvSpPr>
          <p:cNvPr id="47" name="TextBox 46">
            <a:extLst>
              <a:ext uri="{FF2B5EF4-FFF2-40B4-BE49-F238E27FC236}">
                <a16:creationId xmlns:a16="http://schemas.microsoft.com/office/drawing/2014/main" id="{7482FDDB-D195-4C85-9AFE-46357248EE3A}"/>
              </a:ext>
            </a:extLst>
          </p:cNvPr>
          <p:cNvSpPr txBox="1"/>
          <p:nvPr/>
        </p:nvSpPr>
        <p:spPr>
          <a:xfrm>
            <a:off x="2923731" y="6212545"/>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5"/>
              </a:rPr>
              <a:t>Vault</a:t>
            </a:r>
            <a:r>
              <a:rPr lang="en-US" sz="1000" kern="0">
                <a:latin typeface="+mn-lt"/>
                <a:ea typeface="Arial Unicode MS" pitchFamily="34" charset="-128"/>
                <a:cs typeface="Arial Unicode MS" pitchFamily="34" charset="-128"/>
              </a:rPr>
              <a:t> </a:t>
            </a:r>
          </a:p>
        </p:txBody>
      </p:sp>
      <p:grpSp>
        <p:nvGrpSpPr>
          <p:cNvPr id="9" name="Group 8">
            <a:extLst>
              <a:ext uri="{FF2B5EF4-FFF2-40B4-BE49-F238E27FC236}">
                <a16:creationId xmlns:a16="http://schemas.microsoft.com/office/drawing/2014/main" id="{1E467C73-2694-463A-AD8F-134214048E78}"/>
              </a:ext>
            </a:extLst>
          </p:cNvPr>
          <p:cNvGrpSpPr/>
          <p:nvPr/>
        </p:nvGrpSpPr>
        <p:grpSpPr>
          <a:xfrm>
            <a:off x="1454892" y="5773783"/>
            <a:ext cx="648000" cy="659733"/>
            <a:chOff x="1454892" y="4967680"/>
            <a:chExt cx="648000" cy="659733"/>
          </a:xfrm>
        </p:grpSpPr>
        <p:pic>
          <p:nvPicPr>
            <p:cNvPr id="1026" name="Picture 2" descr="Artifactory int.repositories. cloud.sap logo">
              <a:extLst>
                <a:ext uri="{FF2B5EF4-FFF2-40B4-BE49-F238E27FC236}">
                  <a16:creationId xmlns:a16="http://schemas.microsoft.com/office/drawing/2014/main" id="{1D9936A7-B0B6-4D28-A6F7-399411E352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62892" y="4967680"/>
              <a:ext cx="432000" cy="432000"/>
            </a:xfrm>
            <a:prstGeom prst="rect">
              <a:avLst/>
            </a:prstGeom>
            <a:solidFill>
              <a:schemeClr val="bg1"/>
            </a:solidFill>
            <a:effectLst>
              <a:outerShdw blurRad="50800" dist="38100" dir="2700000" algn="tl" rotWithShape="0">
                <a:prstClr val="black">
                  <a:alpha val="40000"/>
                </a:prstClr>
              </a:outerShdw>
            </a:effectLst>
          </p:spPr>
        </p:pic>
        <p:sp>
          <p:nvSpPr>
            <p:cNvPr id="49" name="TextBox 48">
              <a:extLst>
                <a:ext uri="{FF2B5EF4-FFF2-40B4-BE49-F238E27FC236}">
                  <a16:creationId xmlns:a16="http://schemas.microsoft.com/office/drawing/2014/main" id="{D72EBD78-2538-4FD1-8726-DB6E5444C062}"/>
                </a:ext>
              </a:extLst>
            </p:cNvPr>
            <p:cNvSpPr txBox="1"/>
            <p:nvPr/>
          </p:nvSpPr>
          <p:spPr>
            <a:xfrm>
              <a:off x="1454892" y="5473525"/>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7"/>
                </a:rPr>
                <a:t>Artifactory</a:t>
              </a:r>
              <a:r>
                <a:rPr lang="en-US" sz="1000" kern="0">
                  <a:latin typeface="+mn-lt"/>
                  <a:ea typeface="Arial Unicode MS" pitchFamily="34" charset="-128"/>
                  <a:cs typeface="Arial Unicode MS" pitchFamily="34" charset="-128"/>
                </a:rPr>
                <a:t> </a:t>
              </a:r>
            </a:p>
          </p:txBody>
        </p:sp>
      </p:grpSp>
      <p:grpSp>
        <p:nvGrpSpPr>
          <p:cNvPr id="13" name="Group 12">
            <a:extLst>
              <a:ext uri="{FF2B5EF4-FFF2-40B4-BE49-F238E27FC236}">
                <a16:creationId xmlns:a16="http://schemas.microsoft.com/office/drawing/2014/main" id="{99DDB48F-5320-46A2-89DC-7EE6ECF16908}"/>
              </a:ext>
            </a:extLst>
          </p:cNvPr>
          <p:cNvGrpSpPr/>
          <p:nvPr/>
        </p:nvGrpSpPr>
        <p:grpSpPr>
          <a:xfrm>
            <a:off x="3794265" y="5773783"/>
            <a:ext cx="648000" cy="661598"/>
            <a:chOff x="3794265" y="4967680"/>
            <a:chExt cx="648000" cy="661598"/>
          </a:xfrm>
        </p:grpSpPr>
        <p:pic>
          <p:nvPicPr>
            <p:cNvPr id="1028" name="Picture 4" descr="Terraform Free Icon of Material Design">
              <a:extLst>
                <a:ext uri="{FF2B5EF4-FFF2-40B4-BE49-F238E27FC236}">
                  <a16:creationId xmlns:a16="http://schemas.microsoft.com/office/drawing/2014/main" id="{4A11D879-1720-4C62-BD3C-E0EC5BE4BF0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2265" y="4967680"/>
              <a:ext cx="432000" cy="43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442A6E8A-4E11-4AC9-8491-EA7E782BA681}"/>
                </a:ext>
              </a:extLst>
            </p:cNvPr>
            <p:cNvSpPr txBox="1"/>
            <p:nvPr/>
          </p:nvSpPr>
          <p:spPr>
            <a:xfrm>
              <a:off x="3794265" y="5475390"/>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9"/>
                </a:rPr>
                <a:t>Terraform</a:t>
              </a:r>
              <a:r>
                <a:rPr lang="en-US" sz="1000" kern="0">
                  <a:latin typeface="+mn-lt"/>
                  <a:ea typeface="Arial Unicode MS" pitchFamily="34" charset="-128"/>
                  <a:cs typeface="Arial Unicode MS" pitchFamily="34" charset="-128"/>
                </a:rPr>
                <a:t> </a:t>
              </a:r>
            </a:p>
          </p:txBody>
        </p:sp>
      </p:grpSp>
      <p:grpSp>
        <p:nvGrpSpPr>
          <p:cNvPr id="54" name="Group 53">
            <a:extLst>
              <a:ext uri="{FF2B5EF4-FFF2-40B4-BE49-F238E27FC236}">
                <a16:creationId xmlns:a16="http://schemas.microsoft.com/office/drawing/2014/main" id="{51C98F88-A1A0-4994-AA59-03B840357BF1}"/>
              </a:ext>
            </a:extLst>
          </p:cNvPr>
          <p:cNvGrpSpPr/>
          <p:nvPr/>
        </p:nvGrpSpPr>
        <p:grpSpPr>
          <a:xfrm>
            <a:off x="4646557" y="5773783"/>
            <a:ext cx="648000" cy="661598"/>
            <a:chOff x="3794265" y="4967680"/>
            <a:chExt cx="648000" cy="661598"/>
          </a:xfrm>
        </p:grpSpPr>
        <p:pic>
          <p:nvPicPr>
            <p:cNvPr id="55" name="Picture 4" descr="Terraform Free Icon of Material Design">
              <a:extLst>
                <a:ext uri="{FF2B5EF4-FFF2-40B4-BE49-F238E27FC236}">
                  <a16:creationId xmlns:a16="http://schemas.microsoft.com/office/drawing/2014/main" id="{57063CCE-EFD4-4C3C-9997-00A5825161B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2265" y="4967680"/>
              <a:ext cx="432000" cy="43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117CDB29-BA3C-4F9A-9F85-FB54CE2D25F7}"/>
                </a:ext>
              </a:extLst>
            </p:cNvPr>
            <p:cNvSpPr txBox="1"/>
            <p:nvPr/>
          </p:nvSpPr>
          <p:spPr>
            <a:xfrm>
              <a:off x="3794265" y="5475390"/>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9"/>
                </a:rPr>
                <a:t>Terraform</a:t>
              </a:r>
              <a:r>
                <a:rPr lang="en-US" sz="1000" kern="0">
                  <a:latin typeface="+mn-lt"/>
                  <a:ea typeface="Arial Unicode MS" pitchFamily="34" charset="-128"/>
                  <a:cs typeface="Arial Unicode MS" pitchFamily="34" charset="-128"/>
                </a:rPr>
                <a:t> </a:t>
              </a:r>
            </a:p>
          </p:txBody>
        </p:sp>
      </p:grpSp>
      <p:grpSp>
        <p:nvGrpSpPr>
          <p:cNvPr id="57" name="Group 56">
            <a:extLst>
              <a:ext uri="{FF2B5EF4-FFF2-40B4-BE49-F238E27FC236}">
                <a16:creationId xmlns:a16="http://schemas.microsoft.com/office/drawing/2014/main" id="{578E2FEB-1944-4CA0-A27E-1EF7DED9FED0}"/>
              </a:ext>
            </a:extLst>
          </p:cNvPr>
          <p:cNvGrpSpPr/>
          <p:nvPr/>
        </p:nvGrpSpPr>
        <p:grpSpPr>
          <a:xfrm>
            <a:off x="5523169" y="5773783"/>
            <a:ext cx="648000" cy="661598"/>
            <a:chOff x="3794265" y="4967680"/>
            <a:chExt cx="648000" cy="661598"/>
          </a:xfrm>
        </p:grpSpPr>
        <p:pic>
          <p:nvPicPr>
            <p:cNvPr id="60" name="Picture 4" descr="Terraform Free Icon of Material Design">
              <a:extLst>
                <a:ext uri="{FF2B5EF4-FFF2-40B4-BE49-F238E27FC236}">
                  <a16:creationId xmlns:a16="http://schemas.microsoft.com/office/drawing/2014/main" id="{F3CD8C32-FF70-4DAB-8920-7F967CE52CB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2265" y="4967680"/>
              <a:ext cx="432000" cy="43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54198819-55E7-4575-A14F-BC7CA3CA55AE}"/>
                </a:ext>
              </a:extLst>
            </p:cNvPr>
            <p:cNvSpPr txBox="1"/>
            <p:nvPr/>
          </p:nvSpPr>
          <p:spPr>
            <a:xfrm>
              <a:off x="3794265" y="5475390"/>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9"/>
                </a:rPr>
                <a:t>Terraform</a:t>
              </a:r>
              <a:r>
                <a:rPr lang="en-US" sz="1000" kern="0">
                  <a:latin typeface="+mn-lt"/>
                  <a:ea typeface="Arial Unicode MS" pitchFamily="34" charset="-128"/>
                  <a:cs typeface="Arial Unicode MS" pitchFamily="34" charset="-128"/>
                </a:rPr>
                <a:t> </a:t>
              </a:r>
            </a:p>
          </p:txBody>
        </p:sp>
      </p:grpSp>
      <p:grpSp>
        <p:nvGrpSpPr>
          <p:cNvPr id="12" name="Group 11">
            <a:extLst>
              <a:ext uri="{FF2B5EF4-FFF2-40B4-BE49-F238E27FC236}">
                <a16:creationId xmlns:a16="http://schemas.microsoft.com/office/drawing/2014/main" id="{9E999B1B-775E-4896-9DB3-95D853C69BAF}"/>
              </a:ext>
            </a:extLst>
          </p:cNvPr>
          <p:cNvGrpSpPr/>
          <p:nvPr/>
        </p:nvGrpSpPr>
        <p:grpSpPr>
          <a:xfrm>
            <a:off x="6389846" y="5769746"/>
            <a:ext cx="648000" cy="663770"/>
            <a:chOff x="6389846" y="4550549"/>
            <a:chExt cx="648000" cy="663770"/>
          </a:xfrm>
        </p:grpSpPr>
        <p:pic>
          <p:nvPicPr>
            <p:cNvPr id="62" name="Picture 8" descr="Vault vault.tools.sap logo">
              <a:extLst>
                <a:ext uri="{FF2B5EF4-FFF2-40B4-BE49-F238E27FC236}">
                  <a16:creationId xmlns:a16="http://schemas.microsoft.com/office/drawing/2014/main" id="{45C622E9-E9A4-41A6-ABAB-011F6B5A029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97846" y="4550549"/>
              <a:ext cx="432000" cy="432000"/>
            </a:xfrm>
            <a:prstGeom prst="rect">
              <a:avLst/>
            </a:prstGeom>
            <a:solidFill>
              <a:schemeClr val="bg1"/>
            </a:solidFill>
            <a:effectLst>
              <a:outerShdw blurRad="50800" dist="38100" dir="2700000" algn="tl" rotWithShape="0">
                <a:prstClr val="black">
                  <a:alpha val="40000"/>
                </a:prstClr>
              </a:outerShdw>
            </a:effectLst>
          </p:spPr>
        </p:pic>
        <p:sp>
          <p:nvSpPr>
            <p:cNvPr id="63" name="TextBox 62">
              <a:extLst>
                <a:ext uri="{FF2B5EF4-FFF2-40B4-BE49-F238E27FC236}">
                  <a16:creationId xmlns:a16="http://schemas.microsoft.com/office/drawing/2014/main" id="{9B7D9AAE-BB8E-4FAD-A40C-3B7D58AA4BCB}"/>
                </a:ext>
              </a:extLst>
            </p:cNvPr>
            <p:cNvSpPr txBox="1"/>
            <p:nvPr/>
          </p:nvSpPr>
          <p:spPr>
            <a:xfrm>
              <a:off x="6389846" y="5060431"/>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5"/>
                </a:rPr>
                <a:t>Vault</a:t>
              </a:r>
              <a:r>
                <a:rPr lang="en-US" sz="1000" kern="0">
                  <a:latin typeface="+mn-lt"/>
                  <a:ea typeface="Arial Unicode MS" pitchFamily="34" charset="-128"/>
                  <a:cs typeface="Arial Unicode MS" pitchFamily="34" charset="-128"/>
                </a:rPr>
                <a:t> </a:t>
              </a:r>
            </a:p>
          </p:txBody>
        </p:sp>
      </p:grpSp>
      <p:sp>
        <p:nvSpPr>
          <p:cNvPr id="66" name="Rectangle: Rounded Corners 65">
            <a:extLst>
              <a:ext uri="{FF2B5EF4-FFF2-40B4-BE49-F238E27FC236}">
                <a16:creationId xmlns:a16="http://schemas.microsoft.com/office/drawing/2014/main" id="{739F0D2E-D126-4BFC-BEE6-CED6E1738028}"/>
              </a:ext>
            </a:extLst>
          </p:cNvPr>
          <p:cNvSpPr/>
          <p:nvPr/>
        </p:nvSpPr>
        <p:spPr bwMode="gray">
          <a:xfrm>
            <a:off x="8398289" y="416375"/>
            <a:ext cx="1404000" cy="324000"/>
          </a:xfrm>
          <a:prstGeom prst="roundRect">
            <a:avLst/>
          </a:prstGeom>
          <a:solidFill>
            <a:schemeClr val="bg1"/>
          </a:solidFill>
          <a:ln w="25400" algn="ctr">
            <a:solidFill>
              <a:schemeClr val="tx1"/>
            </a:solidFill>
            <a:miter lim="800000"/>
            <a:headEnd/>
            <a:tailEnd/>
          </a:ln>
          <a:effectLst>
            <a:innerShdw blurRad="114300">
              <a:prstClr val="black"/>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i="0" u="none" strike="noStrike" kern="0" cap="none" spc="0" normalizeH="0" baseline="0">
                <a:ln>
                  <a:noFill/>
                </a:ln>
                <a:solidFill>
                  <a:schemeClr val="bg1"/>
                </a:solidFill>
                <a:effectLst/>
                <a:uLnTx/>
                <a:uFillTx/>
                <a:ea typeface="Arial Unicode MS" pitchFamily="34" charset="-128"/>
                <a:cs typeface="Arial Unicode MS" pitchFamily="34" charset="-128"/>
                <a:hlinkClick r:id="rId20"/>
              </a:rPr>
              <a:t>See more...</a:t>
            </a:r>
            <a:endParaRPr kumimoji="0" lang="en-US" sz="1100" i="0" u="none" strike="noStrike" kern="0" cap="none" spc="0" normalizeH="0" baseline="0">
              <a:ln>
                <a:noFill/>
              </a:ln>
              <a:solidFill>
                <a:schemeClr val="bg1"/>
              </a:solidFill>
              <a:effectLst/>
              <a:uLnTx/>
              <a:uFillTx/>
              <a:ea typeface="Arial Unicode MS" pitchFamily="34" charset="-128"/>
              <a:cs typeface="Arial Unicode MS" pitchFamily="34" charset="-128"/>
            </a:endParaRPr>
          </a:p>
        </p:txBody>
      </p:sp>
      <p:pic>
        <p:nvPicPr>
          <p:cNvPr id="73" name="Picture 72">
            <a:extLst>
              <a:ext uri="{FF2B5EF4-FFF2-40B4-BE49-F238E27FC236}">
                <a16:creationId xmlns:a16="http://schemas.microsoft.com/office/drawing/2014/main" id="{7B2406FF-9D89-4799-8E2C-A86072F0B858}"/>
              </a:ext>
            </a:extLst>
          </p:cNvPr>
          <p:cNvPicPr>
            <a:picLocks noChangeAspect="1"/>
          </p:cNvPicPr>
          <p:nvPr/>
        </p:nvPicPr>
        <p:blipFill>
          <a:blip r:embed="rId21"/>
          <a:stretch>
            <a:fillRect/>
          </a:stretch>
        </p:blipFill>
        <p:spPr>
          <a:xfrm>
            <a:off x="4300826" y="3196923"/>
            <a:ext cx="2232000" cy="1007698"/>
          </a:xfrm>
          <a:prstGeom prst="rect">
            <a:avLst/>
          </a:prstGeom>
          <a:ln>
            <a:solidFill>
              <a:schemeClr val="tx1">
                <a:lumMod val="50000"/>
                <a:lumOff val="50000"/>
              </a:schemeClr>
            </a:solidFill>
          </a:ln>
        </p:spPr>
      </p:pic>
      <p:sp>
        <p:nvSpPr>
          <p:cNvPr id="10" name="Left Brace 9">
            <a:extLst>
              <a:ext uri="{FF2B5EF4-FFF2-40B4-BE49-F238E27FC236}">
                <a16:creationId xmlns:a16="http://schemas.microsoft.com/office/drawing/2014/main" id="{A7D3F0C3-AE4E-40C5-BADF-FE46A3E705F6}"/>
              </a:ext>
            </a:extLst>
          </p:cNvPr>
          <p:cNvSpPr/>
          <p:nvPr/>
        </p:nvSpPr>
        <p:spPr>
          <a:xfrm rot="5400000">
            <a:off x="5327844" y="3322990"/>
            <a:ext cx="144000" cy="3276000"/>
          </a:xfrm>
          <a:prstGeom prst="leftBrace">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AEF9C0F-6EE5-43F8-A07B-586702DD8C5E}"/>
              </a:ext>
            </a:extLst>
          </p:cNvPr>
          <p:cNvSpPr txBox="1"/>
          <p:nvPr/>
        </p:nvSpPr>
        <p:spPr>
          <a:xfrm>
            <a:off x="3821160" y="4517578"/>
            <a:ext cx="3243579"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solidFill>
                  <a:schemeClr val="bg1"/>
                </a:solidFill>
                <a:ea typeface="Arial Unicode MS" pitchFamily="34" charset="-128"/>
                <a:cs typeface="Arial Unicode MS" pitchFamily="34" charset="-128"/>
              </a:rPr>
              <a:t>Infrastructure deployment/update</a:t>
            </a:r>
          </a:p>
        </p:txBody>
      </p:sp>
      <p:sp>
        <p:nvSpPr>
          <p:cNvPr id="48" name="Left Brace 47">
            <a:extLst>
              <a:ext uri="{FF2B5EF4-FFF2-40B4-BE49-F238E27FC236}">
                <a16:creationId xmlns:a16="http://schemas.microsoft.com/office/drawing/2014/main" id="{934903F4-65C9-4BA9-A222-590A8464C0C4}"/>
              </a:ext>
            </a:extLst>
          </p:cNvPr>
          <p:cNvSpPr/>
          <p:nvPr/>
        </p:nvSpPr>
        <p:spPr>
          <a:xfrm rot="5400000">
            <a:off x="8741606" y="3315609"/>
            <a:ext cx="144000" cy="3276000"/>
          </a:xfrm>
          <a:prstGeom prst="leftBrace">
            <a:avLst/>
          </a:prstGeom>
          <a:ln w="25400">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4C3706AF-03E6-414E-B959-584488F74518}"/>
              </a:ext>
            </a:extLst>
          </p:cNvPr>
          <p:cNvSpPr txBox="1"/>
          <p:nvPr/>
        </p:nvSpPr>
        <p:spPr>
          <a:xfrm>
            <a:off x="7231663" y="4517578"/>
            <a:ext cx="3243579"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solidFill>
                  <a:schemeClr val="bg1"/>
                </a:solidFill>
                <a:ea typeface="Arial Unicode MS" pitchFamily="34" charset="-128"/>
                <a:cs typeface="Arial Unicode MS" pitchFamily="34" charset="-128"/>
              </a:rPr>
              <a:t>Continuous Deployment of DITA components</a:t>
            </a:r>
          </a:p>
        </p:txBody>
      </p:sp>
      <p:grpSp>
        <p:nvGrpSpPr>
          <p:cNvPr id="51" name="Group 50">
            <a:extLst>
              <a:ext uri="{FF2B5EF4-FFF2-40B4-BE49-F238E27FC236}">
                <a16:creationId xmlns:a16="http://schemas.microsoft.com/office/drawing/2014/main" id="{CF57084D-4338-4453-8E05-942EC10A69B9}"/>
              </a:ext>
            </a:extLst>
          </p:cNvPr>
          <p:cNvGrpSpPr/>
          <p:nvPr/>
        </p:nvGrpSpPr>
        <p:grpSpPr>
          <a:xfrm>
            <a:off x="7263385" y="5744306"/>
            <a:ext cx="648000" cy="661598"/>
            <a:chOff x="3794265" y="4967680"/>
            <a:chExt cx="648000" cy="661598"/>
          </a:xfrm>
        </p:grpSpPr>
        <p:pic>
          <p:nvPicPr>
            <p:cNvPr id="52" name="Picture 4" descr="Terraform Free Icon of Material Design">
              <a:extLst>
                <a:ext uri="{FF2B5EF4-FFF2-40B4-BE49-F238E27FC236}">
                  <a16:creationId xmlns:a16="http://schemas.microsoft.com/office/drawing/2014/main" id="{050F072D-1366-43D9-9D5E-405C5897CAA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2265" y="4967680"/>
              <a:ext cx="432000" cy="43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32865F3B-ECB6-4CCD-9AE9-A68A172D9B98}"/>
                </a:ext>
              </a:extLst>
            </p:cNvPr>
            <p:cNvSpPr txBox="1"/>
            <p:nvPr/>
          </p:nvSpPr>
          <p:spPr>
            <a:xfrm>
              <a:off x="3794265" y="5475390"/>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9"/>
                </a:rPr>
                <a:t>Terraform</a:t>
              </a:r>
              <a:r>
                <a:rPr lang="en-US" sz="1000" kern="0">
                  <a:latin typeface="+mn-lt"/>
                  <a:ea typeface="Arial Unicode MS" pitchFamily="34" charset="-128"/>
                  <a:cs typeface="Arial Unicode MS" pitchFamily="34" charset="-128"/>
                </a:rPr>
                <a:t> </a:t>
              </a:r>
            </a:p>
          </p:txBody>
        </p:sp>
      </p:grpSp>
      <p:grpSp>
        <p:nvGrpSpPr>
          <p:cNvPr id="59" name="Group 58">
            <a:extLst>
              <a:ext uri="{FF2B5EF4-FFF2-40B4-BE49-F238E27FC236}">
                <a16:creationId xmlns:a16="http://schemas.microsoft.com/office/drawing/2014/main" id="{3B992CCC-2330-444B-BE0E-4169340C023B}"/>
              </a:ext>
            </a:extLst>
          </p:cNvPr>
          <p:cNvGrpSpPr/>
          <p:nvPr/>
        </p:nvGrpSpPr>
        <p:grpSpPr>
          <a:xfrm>
            <a:off x="8115677" y="5744306"/>
            <a:ext cx="648000" cy="661598"/>
            <a:chOff x="3794265" y="4967680"/>
            <a:chExt cx="648000" cy="661598"/>
          </a:xfrm>
        </p:grpSpPr>
        <p:pic>
          <p:nvPicPr>
            <p:cNvPr id="64" name="Picture 4" descr="Terraform Free Icon of Material Design">
              <a:extLst>
                <a:ext uri="{FF2B5EF4-FFF2-40B4-BE49-F238E27FC236}">
                  <a16:creationId xmlns:a16="http://schemas.microsoft.com/office/drawing/2014/main" id="{FAA5C9BE-8F51-44E4-910B-83178E2491F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2265" y="4967680"/>
              <a:ext cx="432000" cy="43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8463FE17-48AA-4167-A1BD-03DAB74EBB65}"/>
                </a:ext>
              </a:extLst>
            </p:cNvPr>
            <p:cNvSpPr txBox="1"/>
            <p:nvPr/>
          </p:nvSpPr>
          <p:spPr>
            <a:xfrm>
              <a:off x="3794265" y="5475390"/>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9"/>
                </a:rPr>
                <a:t>Terraform</a:t>
              </a:r>
              <a:r>
                <a:rPr lang="en-US" sz="1000" kern="0">
                  <a:latin typeface="+mn-lt"/>
                  <a:ea typeface="Arial Unicode MS" pitchFamily="34" charset="-128"/>
                  <a:cs typeface="Arial Unicode MS" pitchFamily="34" charset="-128"/>
                </a:rPr>
                <a:t> </a:t>
              </a:r>
            </a:p>
          </p:txBody>
        </p:sp>
      </p:grpSp>
      <p:grpSp>
        <p:nvGrpSpPr>
          <p:cNvPr id="70" name="Group 69">
            <a:extLst>
              <a:ext uri="{FF2B5EF4-FFF2-40B4-BE49-F238E27FC236}">
                <a16:creationId xmlns:a16="http://schemas.microsoft.com/office/drawing/2014/main" id="{81F5318C-09FE-4FD8-B074-859F0AEDF84D}"/>
              </a:ext>
            </a:extLst>
          </p:cNvPr>
          <p:cNvGrpSpPr/>
          <p:nvPr/>
        </p:nvGrpSpPr>
        <p:grpSpPr>
          <a:xfrm>
            <a:off x="8992289" y="5744306"/>
            <a:ext cx="648000" cy="661598"/>
            <a:chOff x="3794265" y="4967680"/>
            <a:chExt cx="648000" cy="661598"/>
          </a:xfrm>
        </p:grpSpPr>
        <p:pic>
          <p:nvPicPr>
            <p:cNvPr id="78" name="Picture 4" descr="Terraform Free Icon of Material Design">
              <a:extLst>
                <a:ext uri="{FF2B5EF4-FFF2-40B4-BE49-F238E27FC236}">
                  <a16:creationId xmlns:a16="http://schemas.microsoft.com/office/drawing/2014/main" id="{CCB2D460-111D-4723-B07E-ED3B75D1FED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2265" y="4967680"/>
              <a:ext cx="432000" cy="43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FB543A86-7FD8-4D02-B54A-FEDA37EC67EA}"/>
                </a:ext>
              </a:extLst>
            </p:cNvPr>
            <p:cNvSpPr txBox="1"/>
            <p:nvPr/>
          </p:nvSpPr>
          <p:spPr>
            <a:xfrm>
              <a:off x="3794265" y="5475390"/>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9"/>
                </a:rPr>
                <a:t>Terraform</a:t>
              </a:r>
              <a:r>
                <a:rPr lang="en-US" sz="1000" kern="0">
                  <a:latin typeface="+mn-lt"/>
                  <a:ea typeface="Arial Unicode MS" pitchFamily="34" charset="-128"/>
                  <a:cs typeface="Arial Unicode MS" pitchFamily="34" charset="-128"/>
                </a:rPr>
                <a:t> </a:t>
              </a:r>
            </a:p>
          </p:txBody>
        </p:sp>
      </p:grpSp>
      <p:grpSp>
        <p:nvGrpSpPr>
          <p:cNvPr id="80" name="Group 79">
            <a:extLst>
              <a:ext uri="{FF2B5EF4-FFF2-40B4-BE49-F238E27FC236}">
                <a16:creationId xmlns:a16="http://schemas.microsoft.com/office/drawing/2014/main" id="{2D5E4FA9-90E6-444B-8078-DF9C73DE1644}"/>
              </a:ext>
            </a:extLst>
          </p:cNvPr>
          <p:cNvGrpSpPr/>
          <p:nvPr/>
        </p:nvGrpSpPr>
        <p:grpSpPr>
          <a:xfrm>
            <a:off x="9858966" y="5740269"/>
            <a:ext cx="648000" cy="663770"/>
            <a:chOff x="6389846" y="4550549"/>
            <a:chExt cx="648000" cy="663770"/>
          </a:xfrm>
        </p:grpSpPr>
        <p:pic>
          <p:nvPicPr>
            <p:cNvPr id="81" name="Picture 8" descr="Vault vault.tools.sap logo">
              <a:extLst>
                <a:ext uri="{FF2B5EF4-FFF2-40B4-BE49-F238E27FC236}">
                  <a16:creationId xmlns:a16="http://schemas.microsoft.com/office/drawing/2014/main" id="{06CDBA5E-CC43-41C4-B5D1-BF442CC56A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97846" y="4550549"/>
              <a:ext cx="432000" cy="432000"/>
            </a:xfrm>
            <a:prstGeom prst="rect">
              <a:avLst/>
            </a:prstGeom>
            <a:solidFill>
              <a:schemeClr val="bg1"/>
            </a:solidFill>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180B2479-5D15-4396-8800-0E74512E248C}"/>
                </a:ext>
              </a:extLst>
            </p:cNvPr>
            <p:cNvSpPr txBox="1"/>
            <p:nvPr/>
          </p:nvSpPr>
          <p:spPr>
            <a:xfrm>
              <a:off x="6389846" y="5060431"/>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5"/>
                </a:rPr>
                <a:t>Vault</a:t>
              </a:r>
              <a:r>
                <a:rPr lang="en-US" sz="1000" kern="0">
                  <a:latin typeface="+mn-lt"/>
                  <a:ea typeface="Arial Unicode MS" pitchFamily="34" charset="-128"/>
                  <a:cs typeface="Arial Unicode MS" pitchFamily="34" charset="-128"/>
                </a:rPr>
                <a:t> </a:t>
              </a:r>
            </a:p>
          </p:txBody>
        </p:sp>
      </p:grpSp>
      <p:sp>
        <p:nvSpPr>
          <p:cNvPr id="5" name="Arrow: Down 4">
            <a:extLst>
              <a:ext uri="{FF2B5EF4-FFF2-40B4-BE49-F238E27FC236}">
                <a16:creationId xmlns:a16="http://schemas.microsoft.com/office/drawing/2014/main" id="{3F9EFB22-9E08-4F2B-BD3A-6DBEAC30BFA5}"/>
              </a:ext>
            </a:extLst>
          </p:cNvPr>
          <p:cNvSpPr/>
          <p:nvPr/>
        </p:nvSpPr>
        <p:spPr bwMode="gray">
          <a:xfrm flipV="1">
            <a:off x="5342151" y="4272581"/>
            <a:ext cx="216000" cy="222437"/>
          </a:xfrm>
          <a:prstGeom prst="down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75" name="Picture 74">
            <a:extLst>
              <a:ext uri="{FF2B5EF4-FFF2-40B4-BE49-F238E27FC236}">
                <a16:creationId xmlns:a16="http://schemas.microsoft.com/office/drawing/2014/main" id="{8014E7EB-8354-42E0-8D8B-1CC5088550B7}"/>
              </a:ext>
            </a:extLst>
          </p:cNvPr>
          <p:cNvPicPr>
            <a:picLocks noChangeAspect="1"/>
          </p:cNvPicPr>
          <p:nvPr/>
        </p:nvPicPr>
        <p:blipFill>
          <a:blip r:embed="rId21"/>
          <a:stretch>
            <a:fillRect/>
          </a:stretch>
        </p:blipFill>
        <p:spPr>
          <a:xfrm>
            <a:off x="7738837" y="3196923"/>
            <a:ext cx="2232000" cy="1007698"/>
          </a:xfrm>
          <a:prstGeom prst="rect">
            <a:avLst/>
          </a:prstGeom>
          <a:ln>
            <a:solidFill>
              <a:schemeClr val="tx1">
                <a:lumMod val="50000"/>
                <a:lumOff val="50000"/>
              </a:schemeClr>
            </a:solidFill>
          </a:ln>
        </p:spPr>
      </p:pic>
      <p:sp>
        <p:nvSpPr>
          <p:cNvPr id="76" name="Arrow: Down 75">
            <a:extLst>
              <a:ext uri="{FF2B5EF4-FFF2-40B4-BE49-F238E27FC236}">
                <a16:creationId xmlns:a16="http://schemas.microsoft.com/office/drawing/2014/main" id="{B10E6536-76CD-4A58-BC3E-797898B55B68}"/>
              </a:ext>
            </a:extLst>
          </p:cNvPr>
          <p:cNvSpPr/>
          <p:nvPr/>
        </p:nvSpPr>
        <p:spPr bwMode="gray">
          <a:xfrm flipV="1">
            <a:off x="8746837" y="4272581"/>
            <a:ext cx="216000" cy="222437"/>
          </a:xfrm>
          <a:prstGeom prst="downArrow">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180AB81A-8C67-434A-8632-3528371E84EA}"/>
              </a:ext>
            </a:extLst>
          </p:cNvPr>
          <p:cNvSpPr/>
          <p:nvPr/>
        </p:nvSpPr>
        <p:spPr bwMode="gray">
          <a:xfrm>
            <a:off x="7790217" y="3443421"/>
            <a:ext cx="2136975" cy="761200"/>
          </a:xfrm>
          <a:prstGeom prst="rect">
            <a:avLst/>
          </a:prstGeom>
          <a:solidFill>
            <a:schemeClr val="bg1">
              <a:lumMod val="9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4" name="Rectangle 13">
            <a:extLst>
              <a:ext uri="{FF2B5EF4-FFF2-40B4-BE49-F238E27FC236}">
                <a16:creationId xmlns:a16="http://schemas.microsoft.com/office/drawing/2014/main" id="{4AA57C37-F9B9-4F84-8303-E3F3A690BCB4}"/>
              </a:ext>
            </a:extLst>
          </p:cNvPr>
          <p:cNvSpPr/>
          <p:nvPr/>
        </p:nvSpPr>
        <p:spPr bwMode="gray">
          <a:xfrm>
            <a:off x="8012742" y="3648745"/>
            <a:ext cx="787922" cy="350552"/>
          </a:xfrm>
          <a:prstGeom prst="rect">
            <a:avLst/>
          </a:prstGeom>
          <a:solidFill>
            <a:schemeClr val="bg1">
              <a:lumMod val="85000"/>
            </a:schemeClr>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solidFill>
                  <a:schemeClr val="tx1">
                    <a:lumMod val="50000"/>
                    <a:lumOff val="50000"/>
                  </a:schemeClr>
                </a:solidFill>
                <a:effectLst/>
                <a:uLnTx/>
                <a:uFillTx/>
                <a:ea typeface="Arial Unicode MS" pitchFamily="34" charset="-128"/>
                <a:cs typeface="Arial Unicode MS" pitchFamily="34" charset="-128"/>
              </a:rPr>
              <a:t>Component container</a:t>
            </a:r>
          </a:p>
        </p:txBody>
      </p:sp>
      <p:sp>
        <p:nvSpPr>
          <p:cNvPr id="84" name="Rectangle 83">
            <a:extLst>
              <a:ext uri="{FF2B5EF4-FFF2-40B4-BE49-F238E27FC236}">
                <a16:creationId xmlns:a16="http://schemas.microsoft.com/office/drawing/2014/main" id="{BCF9C41F-4320-4049-BD0B-091D9DBE7B64}"/>
              </a:ext>
            </a:extLst>
          </p:cNvPr>
          <p:cNvSpPr/>
          <p:nvPr/>
        </p:nvSpPr>
        <p:spPr bwMode="gray">
          <a:xfrm>
            <a:off x="9067987" y="3648745"/>
            <a:ext cx="787922" cy="350552"/>
          </a:xfrm>
          <a:prstGeom prst="rect">
            <a:avLst/>
          </a:prstGeom>
          <a:solidFill>
            <a:schemeClr val="bg1">
              <a:lumMod val="85000"/>
            </a:schemeClr>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solidFill>
                  <a:schemeClr val="tx1">
                    <a:lumMod val="50000"/>
                    <a:lumOff val="50000"/>
                  </a:schemeClr>
                </a:solidFill>
                <a:effectLst/>
                <a:uLnTx/>
                <a:uFillTx/>
                <a:ea typeface="Arial Unicode MS" pitchFamily="34" charset="-128"/>
                <a:cs typeface="Arial Unicode MS" pitchFamily="34" charset="-128"/>
              </a:rPr>
              <a:t>Component container</a:t>
            </a:r>
          </a:p>
        </p:txBody>
      </p:sp>
      <p:sp>
        <p:nvSpPr>
          <p:cNvPr id="85" name="Rectangle 84">
            <a:extLst>
              <a:ext uri="{FF2B5EF4-FFF2-40B4-BE49-F238E27FC236}">
                <a16:creationId xmlns:a16="http://schemas.microsoft.com/office/drawing/2014/main" id="{3173292E-947E-49B0-AD0A-FDD9F2B4922A}"/>
              </a:ext>
            </a:extLst>
          </p:cNvPr>
          <p:cNvSpPr/>
          <p:nvPr/>
        </p:nvSpPr>
        <p:spPr bwMode="gray">
          <a:xfrm>
            <a:off x="8738834" y="3648745"/>
            <a:ext cx="396437" cy="350552"/>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a:t>
            </a:r>
          </a:p>
        </p:txBody>
      </p:sp>
      <p:sp>
        <p:nvSpPr>
          <p:cNvPr id="71" name="Rectangle: Rounded Corners 70">
            <a:hlinkClick r:id="rId22" action="ppaction://hlinksldjump"/>
            <a:extLst>
              <a:ext uri="{FF2B5EF4-FFF2-40B4-BE49-F238E27FC236}">
                <a16:creationId xmlns:a16="http://schemas.microsoft.com/office/drawing/2014/main" id="{064573D9-8198-490D-AD9B-8A40BBCC695B}"/>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1752350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21">
            <a:extLst>
              <a:ext uri="{FF2B5EF4-FFF2-40B4-BE49-F238E27FC236}">
                <a16:creationId xmlns:a16="http://schemas.microsoft.com/office/drawing/2014/main" id="{3E0D4F95-6695-452F-9F2A-1A9D57890C6B}"/>
              </a:ext>
            </a:extLst>
          </p:cNvPr>
          <p:cNvPicPr>
            <a:picLocks noChangeAspect="1"/>
          </p:cNvPicPr>
          <p:nvPr/>
        </p:nvPicPr>
        <p:blipFill>
          <a:blip r:embed="rId3"/>
          <a:stretch>
            <a:fillRect/>
          </a:stretch>
        </p:blipFill>
        <p:spPr>
          <a:xfrm>
            <a:off x="0" y="-7183"/>
            <a:ext cx="12195175" cy="6859786"/>
          </a:xfrm>
          <a:prstGeom prst="rect">
            <a:avLst/>
          </a:prstGeom>
        </p:spPr>
      </p:pic>
      <p:sp>
        <p:nvSpPr>
          <p:cNvPr id="2" name="Title 1">
            <a:extLst>
              <a:ext uri="{FF2B5EF4-FFF2-40B4-BE49-F238E27FC236}">
                <a16:creationId xmlns:a16="http://schemas.microsoft.com/office/drawing/2014/main" id="{91ABBE84-F1E6-44D4-AB3F-5BA85BE496F0}"/>
              </a:ext>
            </a:extLst>
          </p:cNvPr>
          <p:cNvSpPr>
            <a:spLocks noGrp="1"/>
          </p:cNvSpPr>
          <p:nvPr>
            <p:ph type="title"/>
          </p:nvPr>
        </p:nvSpPr>
        <p:spPr>
          <a:xfrm>
            <a:off x="504001" y="484335"/>
            <a:ext cx="11691174" cy="369332"/>
          </a:xfrm>
        </p:spPr>
        <p:txBody>
          <a:bodyPr/>
          <a:lstStyle/>
          <a:p>
            <a:r>
              <a:rPr lang="en-US">
                <a:solidFill>
                  <a:schemeClr val="bg1"/>
                </a:solidFill>
                <a:latin typeface="+mn-lt"/>
                <a:cs typeface="Arial"/>
              </a:rPr>
              <a:t>Development lifecycle pipeline</a:t>
            </a:r>
            <a:endParaRPr lang="en-US" sz="2000">
              <a:latin typeface="+mn-lt"/>
            </a:endParaRPr>
          </a:p>
        </p:txBody>
      </p:sp>
      <p:sp>
        <p:nvSpPr>
          <p:cNvPr id="27" name="TextBox 26">
            <a:extLst>
              <a:ext uri="{FF2B5EF4-FFF2-40B4-BE49-F238E27FC236}">
                <a16:creationId xmlns:a16="http://schemas.microsoft.com/office/drawing/2014/main" id="{682E6A87-F6E2-4029-87E2-251238BFB336}"/>
              </a:ext>
            </a:extLst>
          </p:cNvPr>
          <p:cNvSpPr txBox="1"/>
          <p:nvPr/>
        </p:nvSpPr>
        <p:spPr>
          <a:xfrm>
            <a:off x="569843" y="969425"/>
            <a:ext cx="11327297" cy="1477328"/>
          </a:xfrm>
          <a:prstGeom prst="rect">
            <a:avLst/>
          </a:prstGeom>
          <a:noFill/>
        </p:spPr>
        <p:txBody>
          <a:bodyPr wrap="square" lIns="0" tIns="0" rIns="0" bIns="0" rtlCol="0" anchor="t">
            <a:spAutoFit/>
          </a:bodyPr>
          <a:lstStyle/>
          <a:p>
            <a:pPr marL="171450" indent="-171450" fontAlgn="base">
              <a:spcAft>
                <a:spcPct val="0"/>
              </a:spcAft>
              <a:buClr>
                <a:srgbClr val="F0AB00"/>
              </a:buClr>
              <a:buSzPct val="80000"/>
              <a:buFont typeface="Arial" panose="020B0604020202020204" pitchFamily="34" charset="0"/>
              <a:buChar char="•"/>
            </a:pPr>
            <a:r>
              <a:rPr lang="en-US" sz="1200" b="1" kern="0">
                <a:solidFill>
                  <a:schemeClr val="accent1"/>
                </a:solidFill>
                <a:ea typeface="Arial Unicode MS" pitchFamily="34" charset="-128"/>
                <a:cs typeface="Arial Unicode MS" pitchFamily="34" charset="-128"/>
              </a:rPr>
              <a:t>Standard</a:t>
            </a:r>
            <a:r>
              <a:rPr lang="en-US" sz="1200" kern="0">
                <a:solidFill>
                  <a:schemeClr val="bg1"/>
                </a:solidFill>
                <a:ea typeface="Arial Unicode MS" pitchFamily="34" charset="-128"/>
                <a:cs typeface="Arial Unicode MS" pitchFamily="34" charset="-128"/>
              </a:rPr>
              <a:t> and </a:t>
            </a:r>
            <a:r>
              <a:rPr lang="en-US" sz="1200" b="1" kern="0">
                <a:solidFill>
                  <a:schemeClr val="accent1"/>
                </a:solidFill>
                <a:ea typeface="Arial Unicode MS" pitchFamily="34" charset="-128"/>
                <a:cs typeface="Arial Unicode MS" pitchFamily="34" charset="-128"/>
              </a:rPr>
              <a:t>secure</a:t>
            </a:r>
            <a:r>
              <a:rPr lang="en-US" sz="1200" kern="0">
                <a:solidFill>
                  <a:schemeClr val="bg1"/>
                </a:solidFill>
                <a:ea typeface="Arial Unicode MS" pitchFamily="34" charset="-128"/>
                <a:cs typeface="Arial Unicode MS" pitchFamily="34" charset="-128"/>
              </a:rPr>
              <a:t> development lifecycle pipeline created for each DITA component, based on </a:t>
            </a:r>
            <a:r>
              <a:rPr lang="en-US" sz="1200" kern="0">
                <a:solidFill>
                  <a:schemeClr val="accent1"/>
                </a:solidFill>
                <a:ea typeface="Arial Unicode MS" pitchFamily="34" charset="-128"/>
                <a:cs typeface="Arial Unicode MS" pitchFamily="34" charset="-128"/>
                <a:hlinkClick r:id="rId4"/>
              </a:rPr>
              <a:t>hyperspace</a:t>
            </a:r>
            <a:r>
              <a:rPr lang="en-US" sz="1200" kern="0">
                <a:solidFill>
                  <a:schemeClr val="accent1"/>
                </a:solidFill>
                <a:ea typeface="Arial Unicode MS" pitchFamily="34" charset="-128"/>
                <a:cs typeface="Arial Unicode MS" pitchFamily="34" charset="-128"/>
              </a:rPr>
              <a:t> </a:t>
            </a:r>
            <a:r>
              <a:rPr lang="en-US" sz="1200" kern="0">
                <a:solidFill>
                  <a:schemeClr val="bg1"/>
                </a:solidFill>
                <a:ea typeface="Arial Unicode MS" pitchFamily="34" charset="-128"/>
                <a:cs typeface="Arial Unicode MS" pitchFamily="34" charset="-128"/>
              </a:rPr>
              <a:t>toolchain</a:t>
            </a:r>
          </a:p>
          <a:p>
            <a:pPr marL="715645" lvl="1" indent="-171450" fontAlgn="base">
              <a:spcAft>
                <a:spcPct val="0"/>
              </a:spcAft>
              <a:buClr>
                <a:srgbClr val="F0AB00"/>
              </a:buClr>
              <a:buSzPct val="80000"/>
              <a:buFont typeface="Arial" panose="020B0604020202020204" pitchFamily="34" charset="0"/>
              <a:buChar char="•"/>
            </a:pPr>
            <a:r>
              <a:rPr lang="en-US" sz="1200" kern="0">
                <a:solidFill>
                  <a:schemeClr val="bg1"/>
                </a:solidFill>
                <a:latin typeface="+mn-lt"/>
                <a:ea typeface="Arial Unicode MS"/>
                <a:cs typeface="Arial Unicode MS"/>
              </a:rPr>
              <a:t>Using </a:t>
            </a:r>
            <a:r>
              <a:rPr lang="en-US" sz="1200" b="0" i="0">
                <a:solidFill>
                  <a:schemeClr val="bg1"/>
                </a:solidFill>
                <a:effectLst/>
                <a:latin typeface="+mn-lt"/>
              </a:rPr>
              <a:t>Jenkins as a Service (</a:t>
            </a:r>
            <a:r>
              <a:rPr lang="en-US" sz="1200" b="0" i="0" err="1">
                <a:solidFill>
                  <a:schemeClr val="bg1"/>
                </a:solidFill>
                <a:effectLst/>
                <a:latin typeface="+mn-lt"/>
              </a:rPr>
              <a:t>JaaS</a:t>
            </a:r>
            <a:r>
              <a:rPr lang="en-US" sz="1200" b="0" i="0">
                <a:solidFill>
                  <a:schemeClr val="bg1"/>
                </a:solidFill>
                <a:effectLst/>
                <a:latin typeface="+mn-lt"/>
              </a:rPr>
              <a:t>) and </a:t>
            </a:r>
            <a:r>
              <a:rPr lang="en-US" sz="1200">
                <a:solidFill>
                  <a:schemeClr val="bg1"/>
                </a:solidFill>
                <a:latin typeface="+mn-lt"/>
              </a:rPr>
              <a:t>Piper Lib (SAP pipeline orchestration library)</a:t>
            </a:r>
            <a:endParaRPr lang="en-US" sz="1200" b="0" i="0">
              <a:solidFill>
                <a:schemeClr val="bg1"/>
              </a:solidFill>
              <a:effectLst/>
              <a:latin typeface="+mn-lt"/>
              <a:cs typeface="Arial"/>
            </a:endParaRPr>
          </a:p>
          <a:p>
            <a:pPr marL="715645" lvl="1" indent="-171450" fontAlgn="base">
              <a:spcAft>
                <a:spcPct val="0"/>
              </a:spcAft>
              <a:buClr>
                <a:srgbClr val="F0AB00"/>
              </a:buClr>
              <a:buSzPct val="80000"/>
              <a:buFont typeface="Arial" panose="020B0604020202020204" pitchFamily="34" charset="0"/>
              <a:buChar char="•"/>
            </a:pPr>
            <a:r>
              <a:rPr lang="en-US" sz="1200" kern="0">
                <a:solidFill>
                  <a:schemeClr val="bg1"/>
                </a:solidFill>
                <a:latin typeface="+mn-lt"/>
                <a:ea typeface="Arial Unicode MS"/>
                <a:cs typeface="Arial Unicode MS"/>
              </a:rPr>
              <a:t>Created our own Jenkins Shared Library with a customized pipeline template tailored to DITA development (based on Docker &amp; Python) and shared across all DITA pipelines</a:t>
            </a:r>
          </a:p>
          <a:p>
            <a:pPr marL="715645" lvl="1" indent="-171450" fontAlgn="base">
              <a:spcAft>
                <a:spcPct val="0"/>
              </a:spcAft>
              <a:buClr>
                <a:srgbClr val="F0AB00"/>
              </a:buClr>
              <a:buSzPct val="80000"/>
              <a:buFont typeface="Arial" panose="020B0604020202020204" pitchFamily="34" charset="0"/>
              <a:buChar char="•"/>
            </a:pPr>
            <a:r>
              <a:rPr lang="en-US" sz="1200" kern="0">
                <a:solidFill>
                  <a:schemeClr val="bg1"/>
                </a:solidFill>
                <a:latin typeface="+mn-lt"/>
                <a:ea typeface="Arial Unicode MS" pitchFamily="34" charset="-128"/>
                <a:cs typeface="Arial Unicode MS" pitchFamily="34" charset="-128"/>
              </a:rPr>
              <a:t>Storing credentials needed for JaaS pipelines in </a:t>
            </a:r>
            <a:r>
              <a:rPr lang="en-US" sz="1200" kern="0" err="1">
                <a:solidFill>
                  <a:schemeClr val="bg1"/>
                </a:solidFill>
                <a:latin typeface="+mn-lt"/>
                <a:ea typeface="Arial Unicode MS" pitchFamily="34" charset="-128"/>
                <a:cs typeface="Arial Unicode MS" pitchFamily="34" charset="-128"/>
              </a:rPr>
              <a:t>Hashicorp</a:t>
            </a:r>
            <a:r>
              <a:rPr lang="en-US" sz="1200" kern="0">
                <a:solidFill>
                  <a:schemeClr val="bg1"/>
                </a:solidFill>
                <a:latin typeface="+mn-lt"/>
                <a:ea typeface="Arial Unicode MS" pitchFamily="34" charset="-128"/>
                <a:cs typeface="Arial Unicode MS" pitchFamily="34" charset="-128"/>
              </a:rPr>
              <a:t> Vault</a:t>
            </a:r>
          </a:p>
          <a:p>
            <a:pPr marL="171450" indent="-171450" fontAlgn="base">
              <a:spcAft>
                <a:spcPct val="0"/>
              </a:spcAft>
              <a:buClr>
                <a:srgbClr val="F0AB00"/>
              </a:buClr>
              <a:buSzPct val="80000"/>
              <a:buFont typeface="Arial" panose="020B0604020202020204" pitchFamily="34" charset="0"/>
              <a:buChar char="•"/>
            </a:pPr>
            <a:r>
              <a:rPr lang="en-US" sz="1200" kern="0">
                <a:solidFill>
                  <a:schemeClr val="bg1"/>
                </a:solidFill>
                <a:latin typeface="+mn-lt"/>
                <a:ea typeface="Arial Unicode MS"/>
                <a:cs typeface="Arial Unicode MS"/>
              </a:rPr>
              <a:t>According to CI/CD principles for cloud development, each DITA component pipeline is implementing the stages below to build, test and detect quality, security and licensing issues for each source code change submitted through the GitHub repository.</a:t>
            </a:r>
            <a:endParaRPr lang="en-US" sz="1200" kern="0">
              <a:solidFill>
                <a:schemeClr val="bg1"/>
              </a:solidFill>
              <a:latin typeface="+mn-lt"/>
              <a:ea typeface="Arial Unicode MS" pitchFamily="34" charset="-128"/>
              <a:cs typeface="Arial Unicode MS" pitchFamily="34" charset="-128"/>
            </a:endParaRPr>
          </a:p>
          <a:p>
            <a:pPr marL="715645" lvl="1" indent="-171450" fontAlgn="base">
              <a:spcAft>
                <a:spcPct val="0"/>
              </a:spcAft>
              <a:buClr>
                <a:srgbClr val="F0AB00"/>
              </a:buClr>
              <a:buSzPct val="80000"/>
              <a:buFont typeface="Arial" panose="020B0604020202020204" pitchFamily="34" charset="0"/>
              <a:buChar char="•"/>
            </a:pPr>
            <a:endParaRPr lang="en-US" sz="1200" kern="0">
              <a:solidFill>
                <a:schemeClr val="bg1"/>
              </a:solidFill>
              <a:latin typeface="+mn-lt"/>
              <a:ea typeface="Arial Unicode MS" pitchFamily="34" charset="-128"/>
              <a:cs typeface="Arial Unicode MS" pitchFamily="34" charset="-128"/>
            </a:endParaRPr>
          </a:p>
        </p:txBody>
      </p:sp>
      <p:sp>
        <p:nvSpPr>
          <p:cNvPr id="3" name="Rectangle 2">
            <a:extLst>
              <a:ext uri="{FF2B5EF4-FFF2-40B4-BE49-F238E27FC236}">
                <a16:creationId xmlns:a16="http://schemas.microsoft.com/office/drawing/2014/main" id="{530AB636-1003-4527-BB36-FF94F35AFF53}"/>
              </a:ext>
            </a:extLst>
          </p:cNvPr>
          <p:cNvSpPr/>
          <p:nvPr/>
        </p:nvSpPr>
        <p:spPr bwMode="gray">
          <a:xfrm>
            <a:off x="504000" y="946243"/>
            <a:ext cx="11436463" cy="1493090"/>
          </a:xfrm>
          <a:prstGeom prst="rect">
            <a:avLst/>
          </a:prstGeom>
          <a:noFill/>
          <a:ln w="127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7" name="Picture 6">
            <a:extLst>
              <a:ext uri="{FF2B5EF4-FFF2-40B4-BE49-F238E27FC236}">
                <a16:creationId xmlns:a16="http://schemas.microsoft.com/office/drawing/2014/main" id="{DCC9E0F8-559F-4AC4-8D09-37C1570DAA75}"/>
              </a:ext>
            </a:extLst>
          </p:cNvPr>
          <p:cNvPicPr>
            <a:picLocks noChangeAspect="1"/>
          </p:cNvPicPr>
          <p:nvPr/>
        </p:nvPicPr>
        <p:blipFill>
          <a:blip r:embed="rId5"/>
          <a:stretch>
            <a:fillRect/>
          </a:stretch>
        </p:blipFill>
        <p:spPr>
          <a:xfrm>
            <a:off x="535587" y="3287219"/>
            <a:ext cx="11124000" cy="2627309"/>
          </a:xfrm>
          <a:prstGeom prst="rect">
            <a:avLst/>
          </a:prstGeom>
        </p:spPr>
      </p:pic>
      <p:pic>
        <p:nvPicPr>
          <p:cNvPr id="56" name="Picture 8" descr="Vault vault.tools.sap logo">
            <a:extLst>
              <a:ext uri="{FF2B5EF4-FFF2-40B4-BE49-F238E27FC236}">
                <a16:creationId xmlns:a16="http://schemas.microsoft.com/office/drawing/2014/main" id="{352A2400-5147-41C4-B9ED-C658C5B233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8186" y="4967680"/>
            <a:ext cx="432000" cy="432000"/>
          </a:xfrm>
          <a:prstGeom prst="rect">
            <a:avLst/>
          </a:prstGeom>
          <a:solidFill>
            <a:schemeClr val="bg1"/>
          </a:solidFill>
          <a:effectLst>
            <a:outerShdw blurRad="50800" dist="38100" dir="2700000" algn="tl" rotWithShape="0">
              <a:prstClr val="black">
                <a:alpha val="40000"/>
              </a:prstClr>
            </a:outerShdw>
          </a:effectLst>
        </p:spPr>
      </p:pic>
      <p:sp>
        <p:nvSpPr>
          <p:cNvPr id="57" name="TextBox 56">
            <a:extLst>
              <a:ext uri="{FF2B5EF4-FFF2-40B4-BE49-F238E27FC236}">
                <a16:creationId xmlns:a16="http://schemas.microsoft.com/office/drawing/2014/main" id="{DF9F445B-6BE1-4360-9466-A08199C46E6E}"/>
              </a:ext>
            </a:extLst>
          </p:cNvPr>
          <p:cNvSpPr txBox="1"/>
          <p:nvPr/>
        </p:nvSpPr>
        <p:spPr>
          <a:xfrm>
            <a:off x="1870186" y="5477562"/>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7"/>
              </a:rPr>
              <a:t>Vault</a:t>
            </a:r>
            <a:r>
              <a:rPr lang="en-US" sz="1000" kern="0">
                <a:latin typeface="+mn-lt"/>
                <a:ea typeface="Arial Unicode MS" pitchFamily="34" charset="-128"/>
                <a:cs typeface="Arial Unicode MS" pitchFamily="34" charset="-128"/>
              </a:rPr>
              <a:t> </a:t>
            </a:r>
          </a:p>
        </p:txBody>
      </p:sp>
      <p:pic>
        <p:nvPicPr>
          <p:cNvPr id="13" name="Picture 12">
            <a:extLst>
              <a:ext uri="{FF2B5EF4-FFF2-40B4-BE49-F238E27FC236}">
                <a16:creationId xmlns:a16="http://schemas.microsoft.com/office/drawing/2014/main" id="{F86FFF6A-F422-4238-90B8-EC047F073E8A}"/>
              </a:ext>
            </a:extLst>
          </p:cNvPr>
          <p:cNvPicPr>
            <a:picLocks noChangeAspect="1"/>
          </p:cNvPicPr>
          <p:nvPr/>
        </p:nvPicPr>
        <p:blipFill>
          <a:blip r:embed="rId8"/>
          <a:stretch>
            <a:fillRect/>
          </a:stretch>
        </p:blipFill>
        <p:spPr>
          <a:xfrm>
            <a:off x="2876814" y="4967680"/>
            <a:ext cx="432000" cy="432000"/>
          </a:xfrm>
          <a:prstGeom prst="rect">
            <a:avLst/>
          </a:prstGeom>
          <a:effectLst>
            <a:outerShdw blurRad="50800" dist="38100" dir="2700000" algn="tl" rotWithShape="0">
              <a:prstClr val="black">
                <a:alpha val="40000"/>
              </a:prstClr>
            </a:outerShdw>
          </a:effectLst>
        </p:spPr>
      </p:pic>
      <p:pic>
        <p:nvPicPr>
          <p:cNvPr id="69" name="Picture 10" descr="pipecat">
            <a:extLst>
              <a:ext uri="{FF2B5EF4-FFF2-40B4-BE49-F238E27FC236}">
                <a16:creationId xmlns:a16="http://schemas.microsoft.com/office/drawing/2014/main" id="{57AA96AD-E980-4B17-B520-724741A3A6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5810" y="4967680"/>
            <a:ext cx="432000" cy="432000"/>
          </a:xfrm>
          <a:prstGeom prst="rect">
            <a:avLst/>
          </a:prstGeom>
          <a:solidFill>
            <a:schemeClr val="bg1"/>
          </a:solidFill>
          <a:effectLst>
            <a:outerShdw blurRad="50800" dist="38100" dir="2700000" algn="tl" rotWithShape="0">
              <a:prstClr val="black">
                <a:alpha val="40000"/>
              </a:prstClr>
            </a:outerShdw>
          </a:effectLst>
        </p:spPr>
      </p:pic>
      <p:sp>
        <p:nvSpPr>
          <p:cNvPr id="71" name="TextBox 70">
            <a:extLst>
              <a:ext uri="{FF2B5EF4-FFF2-40B4-BE49-F238E27FC236}">
                <a16:creationId xmlns:a16="http://schemas.microsoft.com/office/drawing/2014/main" id="{BE11E1A7-D813-447D-BA9E-B7622CD2AC19}"/>
              </a:ext>
            </a:extLst>
          </p:cNvPr>
          <p:cNvSpPr txBox="1"/>
          <p:nvPr/>
        </p:nvSpPr>
        <p:spPr>
          <a:xfrm>
            <a:off x="3697810" y="5477562"/>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0"/>
              </a:rPr>
              <a:t>Hadolint</a:t>
            </a:r>
            <a:r>
              <a:rPr lang="en-US" sz="1000" kern="0">
                <a:latin typeface="+mn-lt"/>
                <a:ea typeface="Arial Unicode MS" pitchFamily="34" charset="-128"/>
                <a:cs typeface="Arial Unicode MS" pitchFamily="34" charset="-128"/>
              </a:rPr>
              <a:t> </a:t>
            </a:r>
          </a:p>
        </p:txBody>
      </p:sp>
      <p:pic>
        <p:nvPicPr>
          <p:cNvPr id="73" name="Picture 72">
            <a:extLst>
              <a:ext uri="{FF2B5EF4-FFF2-40B4-BE49-F238E27FC236}">
                <a16:creationId xmlns:a16="http://schemas.microsoft.com/office/drawing/2014/main" id="{A52771F1-2B93-4756-94E8-829DBE5667D8}"/>
              </a:ext>
            </a:extLst>
          </p:cNvPr>
          <p:cNvPicPr>
            <a:picLocks noChangeAspect="1"/>
          </p:cNvPicPr>
          <p:nvPr/>
        </p:nvPicPr>
        <p:blipFill>
          <a:blip r:embed="rId11"/>
          <a:stretch>
            <a:fillRect/>
          </a:stretch>
        </p:blipFill>
        <p:spPr>
          <a:xfrm>
            <a:off x="4695129" y="4967680"/>
            <a:ext cx="432000" cy="435322"/>
          </a:xfrm>
          <a:prstGeom prst="rect">
            <a:avLst/>
          </a:prstGeom>
          <a:effectLst>
            <a:outerShdw blurRad="50800" dist="38100" dir="2700000" algn="tl" rotWithShape="0">
              <a:prstClr val="black">
                <a:alpha val="40000"/>
              </a:prstClr>
            </a:outerShdw>
          </a:effectLst>
        </p:spPr>
      </p:pic>
      <p:sp>
        <p:nvSpPr>
          <p:cNvPr id="74" name="TextBox 73">
            <a:extLst>
              <a:ext uri="{FF2B5EF4-FFF2-40B4-BE49-F238E27FC236}">
                <a16:creationId xmlns:a16="http://schemas.microsoft.com/office/drawing/2014/main" id="{EABB6118-F6E1-4BDF-AE87-35AF2A64F4F0}"/>
              </a:ext>
            </a:extLst>
          </p:cNvPr>
          <p:cNvSpPr txBox="1"/>
          <p:nvPr/>
        </p:nvSpPr>
        <p:spPr>
          <a:xfrm>
            <a:off x="4587129" y="5477562"/>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2"/>
              </a:rPr>
              <a:t>Kaniko</a:t>
            </a:r>
            <a:r>
              <a:rPr lang="en-US" sz="1000" kern="0">
                <a:latin typeface="+mn-lt"/>
                <a:ea typeface="Arial Unicode MS" pitchFamily="34" charset="-128"/>
                <a:cs typeface="Arial Unicode MS" pitchFamily="34" charset="-128"/>
              </a:rPr>
              <a:t> </a:t>
            </a:r>
          </a:p>
        </p:txBody>
      </p:sp>
      <p:pic>
        <p:nvPicPr>
          <p:cNvPr id="75" name="Picture 14" descr="SonarQube logo">
            <a:extLst>
              <a:ext uri="{FF2B5EF4-FFF2-40B4-BE49-F238E27FC236}">
                <a16:creationId xmlns:a16="http://schemas.microsoft.com/office/drawing/2014/main" id="{B46413A8-EED2-4C13-B049-BA5F3601D8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15865" y="4967680"/>
            <a:ext cx="432000" cy="43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69DE7E89-CCDE-4FAE-B44E-6E835F36DBF6}"/>
              </a:ext>
            </a:extLst>
          </p:cNvPr>
          <p:cNvSpPr txBox="1"/>
          <p:nvPr/>
        </p:nvSpPr>
        <p:spPr>
          <a:xfrm>
            <a:off x="6242615" y="5477562"/>
            <a:ext cx="978501"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4"/>
              </a:rPr>
              <a:t>SonarQube</a:t>
            </a:r>
            <a:r>
              <a:rPr lang="en-US" sz="1000" kern="0">
                <a:latin typeface="+mn-lt"/>
                <a:ea typeface="Arial Unicode MS" pitchFamily="34" charset="-128"/>
                <a:cs typeface="Arial Unicode MS" pitchFamily="34" charset="-128"/>
              </a:rPr>
              <a:t> </a:t>
            </a:r>
          </a:p>
        </p:txBody>
      </p:sp>
      <p:pic>
        <p:nvPicPr>
          <p:cNvPr id="79" name="Picture 6" descr="Fortify logo">
            <a:extLst>
              <a:ext uri="{FF2B5EF4-FFF2-40B4-BE49-F238E27FC236}">
                <a16:creationId xmlns:a16="http://schemas.microsoft.com/office/drawing/2014/main" id="{C6D992C0-1139-46AC-AD53-56946E2E5DB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23840" y="4967680"/>
            <a:ext cx="432000" cy="43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18688493-5C4A-4A5B-92EB-873DE8F6D665}"/>
              </a:ext>
            </a:extLst>
          </p:cNvPr>
          <p:cNvSpPr txBox="1"/>
          <p:nvPr/>
        </p:nvSpPr>
        <p:spPr>
          <a:xfrm>
            <a:off x="7315840" y="5477562"/>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16"/>
              </a:rPr>
              <a:t>Fortify</a:t>
            </a:r>
            <a:r>
              <a:rPr lang="en-US" sz="1000" kern="0">
                <a:latin typeface="+mn-lt"/>
                <a:ea typeface="Arial Unicode MS" pitchFamily="34" charset="-128"/>
                <a:cs typeface="Arial Unicode MS" pitchFamily="34" charset="-128"/>
              </a:rPr>
              <a:t> </a:t>
            </a:r>
          </a:p>
        </p:txBody>
      </p:sp>
      <p:sp>
        <p:nvSpPr>
          <p:cNvPr id="81" name="TextBox 80">
            <a:extLst>
              <a:ext uri="{FF2B5EF4-FFF2-40B4-BE49-F238E27FC236}">
                <a16:creationId xmlns:a16="http://schemas.microsoft.com/office/drawing/2014/main" id="{D78F80D4-FC2A-4313-8C7B-2A47D1E7806A}"/>
              </a:ext>
            </a:extLst>
          </p:cNvPr>
          <p:cNvSpPr txBox="1"/>
          <p:nvPr/>
        </p:nvSpPr>
        <p:spPr>
          <a:xfrm>
            <a:off x="8063267" y="5477562"/>
            <a:ext cx="978501" cy="46166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b="0" i="0" u="none" strike="noStrike">
                <a:effectLst/>
                <a:latin typeface="+mn-lt"/>
                <a:hlinkClick r:id="rId17"/>
              </a:rPr>
              <a:t>Black Duck Binary Analysis (for Dockers)</a:t>
            </a:r>
            <a:r>
              <a:rPr lang="en-US" sz="1000" b="0" i="0" u="none" strike="noStrike">
                <a:effectLst/>
                <a:latin typeface="+mn-lt"/>
              </a:rPr>
              <a:t> </a:t>
            </a:r>
            <a:r>
              <a:rPr lang="en-US" sz="1000" b="0" i="0">
                <a:solidFill>
                  <a:srgbClr val="24292E"/>
                </a:solidFill>
                <a:effectLst/>
                <a:latin typeface="+mn-lt"/>
              </a:rPr>
              <a:t> </a:t>
            </a:r>
            <a:r>
              <a:rPr lang="en-US" sz="1000" kern="0">
                <a:latin typeface="+mn-lt"/>
                <a:ea typeface="Arial Unicode MS" pitchFamily="34" charset="-128"/>
                <a:cs typeface="Arial Unicode MS" pitchFamily="34" charset="-128"/>
              </a:rPr>
              <a:t> </a:t>
            </a:r>
          </a:p>
        </p:txBody>
      </p:sp>
      <p:pic>
        <p:nvPicPr>
          <p:cNvPr id="82" name="Picture 81">
            <a:extLst>
              <a:ext uri="{FF2B5EF4-FFF2-40B4-BE49-F238E27FC236}">
                <a16:creationId xmlns:a16="http://schemas.microsoft.com/office/drawing/2014/main" id="{14185423-8C86-4599-8636-652B579592A3}"/>
              </a:ext>
            </a:extLst>
          </p:cNvPr>
          <p:cNvPicPr>
            <a:picLocks noChangeAspect="1"/>
          </p:cNvPicPr>
          <p:nvPr/>
        </p:nvPicPr>
        <p:blipFill>
          <a:blip r:embed="rId18"/>
          <a:stretch>
            <a:fillRect/>
          </a:stretch>
        </p:blipFill>
        <p:spPr>
          <a:xfrm>
            <a:off x="8336517" y="4967680"/>
            <a:ext cx="432000" cy="414366"/>
          </a:xfrm>
          <a:prstGeom prst="rect">
            <a:avLst/>
          </a:prstGeom>
          <a:effectLst>
            <a:outerShdw blurRad="50800" dist="38100" dir="2700000" algn="tl" rotWithShape="0">
              <a:prstClr val="black">
                <a:alpha val="40000"/>
              </a:prstClr>
            </a:outerShdw>
          </a:effectLst>
        </p:spPr>
      </p:pic>
      <p:pic>
        <p:nvPicPr>
          <p:cNvPr id="83" name="Picture 22" descr="WhiteSource logo">
            <a:extLst>
              <a:ext uri="{FF2B5EF4-FFF2-40B4-BE49-F238E27FC236}">
                <a16:creationId xmlns:a16="http://schemas.microsoft.com/office/drawing/2014/main" id="{1B4A9A21-2947-4B42-85D6-F1AE42B511B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42103" y="4967680"/>
            <a:ext cx="432000" cy="432000"/>
          </a:xfrm>
          <a:prstGeom prst="rect">
            <a:avLst/>
          </a:prstGeom>
          <a:solidFill>
            <a:schemeClr val="bg1"/>
          </a:solidFill>
          <a:effectLst>
            <a:outerShdw blurRad="50800" dist="38100" dir="2700000" algn="tl" rotWithShape="0">
              <a:prstClr val="black">
                <a:alpha val="40000"/>
              </a:prstClr>
            </a:outerShdw>
          </a:effectLst>
        </p:spPr>
      </p:pic>
      <p:sp>
        <p:nvSpPr>
          <p:cNvPr id="85" name="TextBox 84">
            <a:extLst>
              <a:ext uri="{FF2B5EF4-FFF2-40B4-BE49-F238E27FC236}">
                <a16:creationId xmlns:a16="http://schemas.microsoft.com/office/drawing/2014/main" id="{0333D19D-0293-4D62-B09F-0B7DA1053265}"/>
              </a:ext>
            </a:extLst>
          </p:cNvPr>
          <p:cNvSpPr txBox="1"/>
          <p:nvPr/>
        </p:nvSpPr>
        <p:spPr>
          <a:xfrm>
            <a:off x="8968853" y="5477562"/>
            <a:ext cx="978501"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20"/>
              </a:rPr>
              <a:t>WhiteSource</a:t>
            </a:r>
            <a:endParaRPr lang="en-US" sz="1000" kern="0">
              <a:latin typeface="+mn-lt"/>
              <a:ea typeface="Arial Unicode MS" pitchFamily="34" charset="-128"/>
              <a:cs typeface="Arial Unicode MS" pitchFamily="34" charset="-128"/>
            </a:endParaRPr>
          </a:p>
        </p:txBody>
      </p:sp>
      <p:sp>
        <p:nvSpPr>
          <p:cNvPr id="86" name="TextBox 85">
            <a:extLst>
              <a:ext uri="{FF2B5EF4-FFF2-40B4-BE49-F238E27FC236}">
                <a16:creationId xmlns:a16="http://schemas.microsoft.com/office/drawing/2014/main" id="{938FBDC5-4E0A-4770-9B27-F6726C654ECC}"/>
              </a:ext>
            </a:extLst>
          </p:cNvPr>
          <p:cNvSpPr txBox="1"/>
          <p:nvPr/>
        </p:nvSpPr>
        <p:spPr>
          <a:xfrm>
            <a:off x="2768814" y="5477562"/>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21"/>
              </a:rPr>
              <a:t>GitHub</a:t>
            </a:r>
            <a:r>
              <a:rPr lang="en-US" sz="1000" kern="0">
                <a:latin typeface="+mn-lt"/>
                <a:ea typeface="Arial Unicode MS" pitchFamily="34" charset="-128"/>
                <a:cs typeface="Arial Unicode MS" pitchFamily="34" charset="-128"/>
              </a:rPr>
              <a:t> </a:t>
            </a:r>
          </a:p>
        </p:txBody>
      </p:sp>
      <p:pic>
        <p:nvPicPr>
          <p:cNvPr id="46" name="Picture 45">
            <a:extLst>
              <a:ext uri="{FF2B5EF4-FFF2-40B4-BE49-F238E27FC236}">
                <a16:creationId xmlns:a16="http://schemas.microsoft.com/office/drawing/2014/main" id="{F4977FA5-014F-444F-82A2-66A0BED91611}"/>
              </a:ext>
            </a:extLst>
          </p:cNvPr>
          <p:cNvPicPr>
            <a:picLocks noChangeAspect="1"/>
          </p:cNvPicPr>
          <p:nvPr/>
        </p:nvPicPr>
        <p:blipFill>
          <a:blip r:embed="rId22"/>
          <a:stretch>
            <a:fillRect/>
          </a:stretch>
        </p:blipFill>
        <p:spPr>
          <a:xfrm>
            <a:off x="5592654" y="4967680"/>
            <a:ext cx="468000" cy="467916"/>
          </a:xfrm>
          <a:prstGeom prst="rect">
            <a:avLst/>
          </a:prstGeom>
          <a:effectLst>
            <a:outerShdw blurRad="50800" dist="38100" dir="2700000" algn="tl" rotWithShape="0">
              <a:prstClr val="black">
                <a:alpha val="40000"/>
              </a:prstClr>
            </a:outerShdw>
          </a:effectLst>
        </p:spPr>
      </p:pic>
      <p:sp>
        <p:nvSpPr>
          <p:cNvPr id="91" name="TextBox 90">
            <a:extLst>
              <a:ext uri="{FF2B5EF4-FFF2-40B4-BE49-F238E27FC236}">
                <a16:creationId xmlns:a16="http://schemas.microsoft.com/office/drawing/2014/main" id="{4D4B002D-862D-440F-9E14-15BB5E25900F}"/>
              </a:ext>
            </a:extLst>
          </p:cNvPr>
          <p:cNvSpPr txBox="1"/>
          <p:nvPr/>
        </p:nvSpPr>
        <p:spPr>
          <a:xfrm>
            <a:off x="5502654" y="5477562"/>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23"/>
              </a:rPr>
              <a:t>PyTest</a:t>
            </a:r>
            <a:r>
              <a:rPr lang="en-US" sz="1000" kern="0">
                <a:latin typeface="+mn-lt"/>
                <a:ea typeface="Arial Unicode MS" pitchFamily="34" charset="-128"/>
                <a:cs typeface="Arial Unicode MS" pitchFamily="34" charset="-128"/>
              </a:rPr>
              <a:t> </a:t>
            </a:r>
          </a:p>
        </p:txBody>
      </p:sp>
      <p:sp>
        <p:nvSpPr>
          <p:cNvPr id="93" name="TextBox 92">
            <a:extLst>
              <a:ext uri="{FF2B5EF4-FFF2-40B4-BE49-F238E27FC236}">
                <a16:creationId xmlns:a16="http://schemas.microsoft.com/office/drawing/2014/main" id="{6EDC076E-B14C-4EA0-A5D1-F9343ED8C76C}"/>
              </a:ext>
            </a:extLst>
          </p:cNvPr>
          <p:cNvSpPr txBox="1"/>
          <p:nvPr/>
        </p:nvSpPr>
        <p:spPr>
          <a:xfrm>
            <a:off x="9887725" y="5474486"/>
            <a:ext cx="97850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24"/>
              </a:rPr>
              <a:t>Google </a:t>
            </a:r>
            <a:br>
              <a:rPr lang="en-US" sz="1000" kern="0">
                <a:latin typeface="+mn-lt"/>
                <a:ea typeface="Arial Unicode MS" pitchFamily="34" charset="-128"/>
                <a:cs typeface="Arial Unicode MS" pitchFamily="34" charset="-128"/>
                <a:hlinkClick r:id="rId24"/>
              </a:rPr>
            </a:br>
            <a:r>
              <a:rPr lang="en-US" sz="1000" kern="0">
                <a:latin typeface="+mn-lt"/>
                <a:ea typeface="Arial Unicode MS" pitchFamily="34" charset="-128"/>
                <a:cs typeface="Arial Unicode MS" pitchFamily="34" charset="-128"/>
                <a:hlinkClick r:id="rId24"/>
              </a:rPr>
              <a:t>Artifact Registry</a:t>
            </a:r>
            <a:endParaRPr lang="en-US" sz="1000" kern="0">
              <a:latin typeface="+mn-lt"/>
              <a:ea typeface="Arial Unicode MS" pitchFamily="34" charset="-128"/>
              <a:cs typeface="Arial Unicode MS" pitchFamily="34" charset="-128"/>
            </a:endParaRPr>
          </a:p>
        </p:txBody>
      </p:sp>
      <p:pic>
        <p:nvPicPr>
          <p:cNvPr id="2048" name="Picture 2047">
            <a:extLst>
              <a:ext uri="{FF2B5EF4-FFF2-40B4-BE49-F238E27FC236}">
                <a16:creationId xmlns:a16="http://schemas.microsoft.com/office/drawing/2014/main" id="{92AB7A42-F5C1-4DD8-96D8-629B644324EF}"/>
              </a:ext>
            </a:extLst>
          </p:cNvPr>
          <p:cNvPicPr>
            <a:picLocks noChangeAspect="1"/>
          </p:cNvPicPr>
          <p:nvPr/>
        </p:nvPicPr>
        <p:blipFill>
          <a:blip r:embed="rId25"/>
          <a:stretch>
            <a:fillRect/>
          </a:stretch>
        </p:blipFill>
        <p:spPr>
          <a:xfrm>
            <a:off x="10160975" y="4967680"/>
            <a:ext cx="432000" cy="432000"/>
          </a:xfrm>
          <a:prstGeom prst="rect">
            <a:avLst/>
          </a:prstGeom>
          <a:effectLst>
            <a:outerShdw blurRad="50800" dist="38100" dir="2700000" algn="tl" rotWithShape="0">
              <a:prstClr val="black">
                <a:alpha val="40000"/>
              </a:prstClr>
            </a:outerShdw>
          </a:effectLst>
        </p:spPr>
      </p:pic>
      <p:pic>
        <p:nvPicPr>
          <p:cNvPr id="2050" name="Picture 2" descr="JaaS logo">
            <a:extLst>
              <a:ext uri="{FF2B5EF4-FFF2-40B4-BE49-F238E27FC236}">
                <a16:creationId xmlns:a16="http://schemas.microsoft.com/office/drawing/2014/main" id="{726129F9-4D4C-45F2-9B74-55F1580FF54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7501" y="4297017"/>
            <a:ext cx="432000" cy="432000"/>
          </a:xfrm>
          <a:prstGeom prst="rect">
            <a:avLst/>
          </a:prstGeom>
          <a:solidFill>
            <a:schemeClr val="bg1"/>
          </a:solidFill>
          <a:effectLst>
            <a:outerShdw blurRad="50800" dist="38100" dir="2700000" algn="tl" rotWithShape="0">
              <a:prstClr val="black">
                <a:alpha val="40000"/>
              </a:prstClr>
            </a:outerShdw>
          </a:effectLst>
        </p:spPr>
      </p:pic>
      <p:sp>
        <p:nvSpPr>
          <p:cNvPr id="41" name="TextBox 40">
            <a:extLst>
              <a:ext uri="{FF2B5EF4-FFF2-40B4-BE49-F238E27FC236}">
                <a16:creationId xmlns:a16="http://schemas.microsoft.com/office/drawing/2014/main" id="{8D6D0FD6-A4E1-4C3F-8737-B7FC72AFBDA3}"/>
              </a:ext>
            </a:extLst>
          </p:cNvPr>
          <p:cNvSpPr txBox="1"/>
          <p:nvPr/>
        </p:nvSpPr>
        <p:spPr>
          <a:xfrm>
            <a:off x="549501" y="4813792"/>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27"/>
              </a:rPr>
              <a:t>JaaS</a:t>
            </a:r>
            <a:r>
              <a:rPr lang="en-US" sz="1000" kern="0">
                <a:latin typeface="+mn-lt"/>
                <a:ea typeface="Arial Unicode MS" pitchFamily="34" charset="-128"/>
                <a:cs typeface="Arial Unicode MS" pitchFamily="34" charset="-128"/>
              </a:rPr>
              <a:t> </a:t>
            </a:r>
          </a:p>
        </p:txBody>
      </p:sp>
      <p:pic>
        <p:nvPicPr>
          <p:cNvPr id="2052" name="Picture 4" descr="Piper logo">
            <a:extLst>
              <a:ext uri="{FF2B5EF4-FFF2-40B4-BE49-F238E27FC236}">
                <a16:creationId xmlns:a16="http://schemas.microsoft.com/office/drawing/2014/main" id="{88AE832E-0FF6-445B-A8EE-6060381268A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7501" y="5042486"/>
            <a:ext cx="432000" cy="432000"/>
          </a:xfrm>
          <a:prstGeom prst="rect">
            <a:avLst/>
          </a:prstGeom>
          <a:solidFill>
            <a:schemeClr val="bg1"/>
          </a:solidFill>
          <a:effectLst>
            <a:outerShdw blurRad="50800" dist="38100" dir="2700000" algn="tl" rotWithShape="0">
              <a:prstClr val="black">
                <a:alpha val="40000"/>
              </a:prstClr>
            </a:outerShdw>
          </a:effectLst>
        </p:spPr>
      </p:pic>
      <p:sp>
        <p:nvSpPr>
          <p:cNvPr id="43" name="TextBox 42">
            <a:extLst>
              <a:ext uri="{FF2B5EF4-FFF2-40B4-BE49-F238E27FC236}">
                <a16:creationId xmlns:a16="http://schemas.microsoft.com/office/drawing/2014/main" id="{5F3EC245-FF39-4536-AAB6-56A2E3F145B1}"/>
              </a:ext>
            </a:extLst>
          </p:cNvPr>
          <p:cNvSpPr txBox="1"/>
          <p:nvPr/>
        </p:nvSpPr>
        <p:spPr>
          <a:xfrm>
            <a:off x="549501" y="5540619"/>
            <a:ext cx="648000"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kern="0">
                <a:latin typeface="+mn-lt"/>
                <a:ea typeface="Arial Unicode MS" pitchFamily="34" charset="-128"/>
                <a:cs typeface="Arial Unicode MS" pitchFamily="34" charset="-128"/>
                <a:hlinkClick r:id="rId29"/>
              </a:rPr>
              <a:t>Piper</a:t>
            </a:r>
            <a:r>
              <a:rPr lang="en-US" sz="1000" kern="0">
                <a:latin typeface="+mn-lt"/>
                <a:ea typeface="Arial Unicode MS" pitchFamily="34" charset="-128"/>
                <a:cs typeface="Arial Unicode MS" pitchFamily="34" charset="-128"/>
              </a:rPr>
              <a:t> </a:t>
            </a:r>
          </a:p>
        </p:txBody>
      </p:sp>
      <p:sp>
        <p:nvSpPr>
          <p:cNvPr id="8" name="Rectangle: Rounded Corners 7">
            <a:extLst>
              <a:ext uri="{FF2B5EF4-FFF2-40B4-BE49-F238E27FC236}">
                <a16:creationId xmlns:a16="http://schemas.microsoft.com/office/drawing/2014/main" id="{CFC83623-083F-490F-9B73-45C9B3ED098E}"/>
              </a:ext>
            </a:extLst>
          </p:cNvPr>
          <p:cNvSpPr/>
          <p:nvPr/>
        </p:nvSpPr>
        <p:spPr bwMode="gray">
          <a:xfrm>
            <a:off x="5647588" y="6211665"/>
            <a:ext cx="1404000" cy="324000"/>
          </a:xfrm>
          <a:prstGeom prst="roundRect">
            <a:avLst/>
          </a:prstGeom>
          <a:solidFill>
            <a:schemeClr val="bg1"/>
          </a:solidFill>
          <a:ln w="25400" algn="ctr">
            <a:solidFill>
              <a:schemeClr val="tx1"/>
            </a:solidFill>
            <a:miter lim="800000"/>
            <a:headEnd/>
            <a:tailEnd/>
          </a:ln>
          <a:effectLst>
            <a:innerShdw blurRad="114300">
              <a:prstClr val="black"/>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i="0" u="none" strike="noStrike" kern="0" cap="none" spc="0" normalizeH="0" baseline="0">
                <a:ln>
                  <a:noFill/>
                </a:ln>
                <a:solidFill>
                  <a:schemeClr val="bg1"/>
                </a:solidFill>
                <a:effectLst/>
                <a:uLnTx/>
                <a:uFillTx/>
                <a:ea typeface="Arial Unicode MS" pitchFamily="34" charset="-128"/>
                <a:cs typeface="Arial Unicode MS" pitchFamily="34" charset="-128"/>
                <a:hlinkClick r:id="rId30"/>
              </a:rPr>
              <a:t>See more...</a:t>
            </a:r>
            <a:endParaRPr kumimoji="0" lang="en-US" sz="1100" i="0" u="none" strike="noStrike" kern="0" cap="none" spc="0" normalizeH="0" baseline="0">
              <a:ln>
                <a:noFill/>
              </a:ln>
              <a:solidFill>
                <a:schemeClr val="bg1"/>
              </a:solidFill>
              <a:effectLst/>
              <a:uLnTx/>
              <a:uFillTx/>
              <a:ea typeface="Arial Unicode MS" pitchFamily="34" charset="-128"/>
              <a:cs typeface="Arial Unicode MS" pitchFamily="34" charset="-128"/>
            </a:endParaRPr>
          </a:p>
        </p:txBody>
      </p:sp>
      <p:sp>
        <p:nvSpPr>
          <p:cNvPr id="36" name="Rectangle: Rounded Corners 35">
            <a:hlinkClick r:id="rId31" action="ppaction://hlinksldjump"/>
            <a:extLst>
              <a:ext uri="{FF2B5EF4-FFF2-40B4-BE49-F238E27FC236}">
                <a16:creationId xmlns:a16="http://schemas.microsoft.com/office/drawing/2014/main" id="{72A114BA-89DD-4D5A-8145-672F36717AC3}"/>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1272663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Grafik 21">
            <a:extLst>
              <a:ext uri="{FF2B5EF4-FFF2-40B4-BE49-F238E27FC236}">
                <a16:creationId xmlns:a16="http://schemas.microsoft.com/office/drawing/2014/main" id="{BF49D319-F230-4629-A2B7-9C1484C877CA}"/>
              </a:ext>
            </a:extLst>
          </p:cNvPr>
          <p:cNvPicPr>
            <a:picLocks noChangeAspect="1"/>
          </p:cNvPicPr>
          <p:nvPr/>
        </p:nvPicPr>
        <p:blipFill>
          <a:blip r:embed="rId4"/>
          <a:stretch>
            <a:fillRect/>
          </a:stretch>
        </p:blipFill>
        <p:spPr>
          <a:xfrm>
            <a:off x="0" y="-7183"/>
            <a:ext cx="12195175" cy="6859786"/>
          </a:xfrm>
          <a:prstGeom prst="rect">
            <a:avLst/>
          </a:prstGeom>
        </p:spPr>
      </p:pic>
      <p:sp>
        <p:nvSpPr>
          <p:cNvPr id="244" name="Rectangle 243">
            <a:extLst>
              <a:ext uri="{FF2B5EF4-FFF2-40B4-BE49-F238E27FC236}">
                <a16:creationId xmlns:a16="http://schemas.microsoft.com/office/drawing/2014/main" id="{6137E8BC-7E0A-43C5-BFE5-CB1EA70CF665}"/>
              </a:ext>
            </a:extLst>
          </p:cNvPr>
          <p:cNvSpPr/>
          <p:nvPr/>
        </p:nvSpPr>
        <p:spPr bwMode="gray">
          <a:xfrm>
            <a:off x="228601" y="1457074"/>
            <a:ext cx="11708296" cy="3742601"/>
          </a:xfrm>
          <a:prstGeom prst="rect">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95" name="Rectangle: Rounded Corners 194">
            <a:extLst>
              <a:ext uri="{FF2B5EF4-FFF2-40B4-BE49-F238E27FC236}">
                <a16:creationId xmlns:a16="http://schemas.microsoft.com/office/drawing/2014/main" id="{78251B0E-1F57-4618-834A-522C048D1244}"/>
              </a:ext>
            </a:extLst>
          </p:cNvPr>
          <p:cNvSpPr/>
          <p:nvPr/>
        </p:nvSpPr>
        <p:spPr bwMode="gray">
          <a:xfrm>
            <a:off x="333334" y="2703788"/>
            <a:ext cx="1635104" cy="2058569"/>
          </a:xfrm>
          <a:prstGeom prst="roundRect">
            <a:avLst/>
          </a:prstGeom>
          <a:solidFill>
            <a:schemeClr val="accent4">
              <a:lumMod val="20000"/>
              <a:lumOff val="80000"/>
            </a:schemeClr>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66" name="Rectangle: Rounded Corners 165">
            <a:extLst>
              <a:ext uri="{FF2B5EF4-FFF2-40B4-BE49-F238E27FC236}">
                <a16:creationId xmlns:a16="http://schemas.microsoft.com/office/drawing/2014/main" id="{E4E49BDE-D908-42C8-822B-686189D24C19}"/>
              </a:ext>
            </a:extLst>
          </p:cNvPr>
          <p:cNvSpPr/>
          <p:nvPr/>
        </p:nvSpPr>
        <p:spPr bwMode="gray">
          <a:xfrm>
            <a:off x="423469" y="2891656"/>
            <a:ext cx="1635104" cy="2058569"/>
          </a:xfrm>
          <a:prstGeom prst="roundRect">
            <a:avLst/>
          </a:prstGeom>
          <a:solidFill>
            <a:schemeClr val="accent4">
              <a:lumMod val="20000"/>
              <a:lumOff val="80000"/>
            </a:schemeClr>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B3839C07-018C-466C-AC50-CC3F2425D671}"/>
              </a:ext>
            </a:extLst>
          </p:cNvPr>
          <p:cNvSpPr/>
          <p:nvPr/>
        </p:nvSpPr>
        <p:spPr bwMode="gray">
          <a:xfrm>
            <a:off x="515713" y="3053601"/>
            <a:ext cx="1536700" cy="23641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a:ln>
                  <a:noFill/>
                </a:ln>
                <a:effectLst/>
                <a:uLnTx/>
                <a:uFillTx/>
                <a:ea typeface="Arial Unicode MS" pitchFamily="34" charset="-128"/>
                <a:cs typeface="Arial Unicode MS" pitchFamily="34" charset="-128"/>
              </a:rPr>
              <a:t>scanner</a:t>
            </a:r>
          </a:p>
        </p:txBody>
      </p:sp>
      <p:grpSp>
        <p:nvGrpSpPr>
          <p:cNvPr id="316" name="Group 315">
            <a:extLst>
              <a:ext uri="{FF2B5EF4-FFF2-40B4-BE49-F238E27FC236}">
                <a16:creationId xmlns:a16="http://schemas.microsoft.com/office/drawing/2014/main" id="{D358437E-EF30-4855-9AC2-5A65F59CFBD1}"/>
              </a:ext>
            </a:extLst>
          </p:cNvPr>
          <p:cNvGrpSpPr/>
          <p:nvPr/>
        </p:nvGrpSpPr>
        <p:grpSpPr>
          <a:xfrm>
            <a:off x="856311" y="3122775"/>
            <a:ext cx="6505454" cy="2949308"/>
            <a:chOff x="856311" y="3122775"/>
            <a:chExt cx="6505454" cy="2949308"/>
          </a:xfrm>
        </p:grpSpPr>
        <p:sp>
          <p:nvSpPr>
            <p:cNvPr id="152" name="TextBox 151">
              <a:extLst>
                <a:ext uri="{FF2B5EF4-FFF2-40B4-BE49-F238E27FC236}">
                  <a16:creationId xmlns:a16="http://schemas.microsoft.com/office/drawing/2014/main" id="{452AC1F1-D9DE-4940-BCA1-7B6F37EAF59D}"/>
                </a:ext>
              </a:extLst>
            </p:cNvPr>
            <p:cNvSpPr txBox="1"/>
            <p:nvPr/>
          </p:nvSpPr>
          <p:spPr>
            <a:xfrm>
              <a:off x="7040294" y="3122775"/>
              <a:ext cx="32147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solidFill>
                    <a:schemeClr val="accent1"/>
                  </a:solidFill>
                  <a:latin typeface="Calibri" panose="020F0502020204030204" pitchFamily="34" charset="0"/>
                  <a:ea typeface="Arial Unicode MS" pitchFamily="34" charset="-128"/>
                  <a:cs typeface="Calibri" panose="020F0502020204030204" pitchFamily="34" charset="0"/>
                </a:rPr>
                <a:t>❷</a:t>
              </a:r>
              <a:endParaRPr lang="en-US" sz="1400" kern="0">
                <a:solidFill>
                  <a:schemeClr val="accent1"/>
                </a:solidFill>
                <a:ea typeface="Arial Unicode MS" pitchFamily="34" charset="-128"/>
                <a:cs typeface="Arial Unicode MS" pitchFamily="34" charset="-128"/>
              </a:endParaRPr>
            </a:p>
          </p:txBody>
        </p:sp>
        <p:sp>
          <p:nvSpPr>
            <p:cNvPr id="156" name="TextBox 155">
              <a:extLst>
                <a:ext uri="{FF2B5EF4-FFF2-40B4-BE49-F238E27FC236}">
                  <a16:creationId xmlns:a16="http://schemas.microsoft.com/office/drawing/2014/main" id="{CA0511FD-66E8-4BA2-94BF-2DE2F3ED3D9B}"/>
                </a:ext>
              </a:extLst>
            </p:cNvPr>
            <p:cNvSpPr txBox="1"/>
            <p:nvPr/>
          </p:nvSpPr>
          <p:spPr>
            <a:xfrm>
              <a:off x="856311" y="5856639"/>
              <a:ext cx="6428345"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solidFill>
                    <a:schemeClr val="accent1"/>
                  </a:solidFill>
                  <a:latin typeface="Calibri" panose="020F0502020204030204" pitchFamily="34" charset="0"/>
                  <a:ea typeface="Arial Unicode MS" pitchFamily="34" charset="-128"/>
                  <a:cs typeface="Calibri" panose="020F0502020204030204" pitchFamily="34" charset="0"/>
                </a:rPr>
                <a:t>❷</a:t>
              </a:r>
              <a:r>
                <a:rPr lang="en-US" sz="1400" kern="0">
                  <a:solidFill>
                    <a:schemeClr val="bg1"/>
                  </a:solidFill>
                  <a:latin typeface="Calibri" panose="020F0502020204030204" pitchFamily="34" charset="0"/>
                  <a:ea typeface="Arial Unicode MS" pitchFamily="34" charset="-128"/>
                  <a:cs typeface="Calibri" panose="020F0502020204030204" pitchFamily="34" charset="0"/>
                </a:rPr>
                <a:t> Validate the change in sap-dita-dev landscape (manual, automated acceptance)</a:t>
              </a:r>
              <a:endParaRPr lang="en-US" sz="1400" kern="0">
                <a:solidFill>
                  <a:schemeClr val="bg1"/>
                </a:solidFill>
                <a:ea typeface="Arial Unicode MS" pitchFamily="34" charset="-128"/>
                <a:cs typeface="Arial Unicode MS" pitchFamily="34" charset="-128"/>
              </a:endParaRPr>
            </a:p>
          </p:txBody>
        </p:sp>
      </p:grpSp>
      <p:pic>
        <p:nvPicPr>
          <p:cNvPr id="79" name="Picture 78">
            <a:extLst>
              <a:ext uri="{FF2B5EF4-FFF2-40B4-BE49-F238E27FC236}">
                <a16:creationId xmlns:a16="http://schemas.microsoft.com/office/drawing/2014/main" id="{C6C218A4-84B4-4F81-9BA5-1D2F8CFBF839}"/>
              </a:ext>
            </a:extLst>
          </p:cNvPr>
          <p:cNvPicPr>
            <a:picLocks noChangeAspect="1"/>
          </p:cNvPicPr>
          <p:nvPr/>
        </p:nvPicPr>
        <p:blipFill>
          <a:blip r:embed="rId5"/>
          <a:stretch>
            <a:fillRect/>
          </a:stretch>
        </p:blipFill>
        <p:spPr>
          <a:xfrm>
            <a:off x="732948" y="3508214"/>
            <a:ext cx="1181202" cy="251482"/>
          </a:xfrm>
          <a:prstGeom prst="rect">
            <a:avLst/>
          </a:prstGeom>
        </p:spPr>
      </p:pic>
      <p:pic>
        <p:nvPicPr>
          <p:cNvPr id="165" name="Picture 164">
            <a:extLst>
              <a:ext uri="{FF2B5EF4-FFF2-40B4-BE49-F238E27FC236}">
                <a16:creationId xmlns:a16="http://schemas.microsoft.com/office/drawing/2014/main" id="{8BAB0666-B479-4B30-9709-B30CDAACFAE1}"/>
              </a:ext>
            </a:extLst>
          </p:cNvPr>
          <p:cNvPicPr>
            <a:picLocks noChangeAspect="1"/>
          </p:cNvPicPr>
          <p:nvPr/>
        </p:nvPicPr>
        <p:blipFill>
          <a:blip r:embed="rId6"/>
          <a:stretch>
            <a:fillRect/>
          </a:stretch>
        </p:blipFill>
        <p:spPr>
          <a:xfrm>
            <a:off x="530592" y="3022242"/>
            <a:ext cx="432000" cy="432000"/>
          </a:xfrm>
          <a:prstGeom prst="rect">
            <a:avLst/>
          </a:prstGeom>
          <a:effectLst/>
        </p:spPr>
      </p:pic>
      <p:sp>
        <p:nvSpPr>
          <p:cNvPr id="241" name="TextBox 240">
            <a:extLst>
              <a:ext uri="{FF2B5EF4-FFF2-40B4-BE49-F238E27FC236}">
                <a16:creationId xmlns:a16="http://schemas.microsoft.com/office/drawing/2014/main" id="{FBD8BF9B-B07E-468E-86AB-E4EB59B477C1}"/>
              </a:ext>
            </a:extLst>
          </p:cNvPr>
          <p:cNvSpPr txBox="1"/>
          <p:nvPr/>
        </p:nvSpPr>
        <p:spPr>
          <a:xfrm>
            <a:off x="856311" y="5330809"/>
            <a:ext cx="534130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solidFill>
                  <a:schemeClr val="bg1"/>
                </a:solidFill>
                <a:latin typeface="Calibri" panose="020F0502020204030204" pitchFamily="34" charset="0"/>
                <a:ea typeface="Arial Unicode MS" pitchFamily="34" charset="-128"/>
                <a:cs typeface="Calibri" panose="020F0502020204030204" pitchFamily="34" charset="0"/>
              </a:rPr>
              <a:t>Actions from component source change to prod landscape</a:t>
            </a:r>
            <a:endParaRPr lang="en-US" sz="1400" kern="0">
              <a:solidFill>
                <a:schemeClr val="bg1"/>
              </a:solidFill>
              <a:ea typeface="Arial Unicode MS" pitchFamily="34" charset="-128"/>
              <a:cs typeface="Arial Unicode MS" pitchFamily="34" charset="-128"/>
            </a:endParaRPr>
          </a:p>
        </p:txBody>
      </p:sp>
      <p:sp>
        <p:nvSpPr>
          <p:cNvPr id="246" name="TextBox 245">
            <a:extLst>
              <a:ext uri="{FF2B5EF4-FFF2-40B4-BE49-F238E27FC236}">
                <a16:creationId xmlns:a16="http://schemas.microsoft.com/office/drawing/2014/main" id="{C1C46DCA-A71D-411E-BC06-D912BAC5EEFA}"/>
              </a:ext>
            </a:extLst>
          </p:cNvPr>
          <p:cNvSpPr txBox="1"/>
          <p:nvPr/>
        </p:nvSpPr>
        <p:spPr>
          <a:xfrm>
            <a:off x="569843" y="1009181"/>
            <a:ext cx="11327297" cy="184666"/>
          </a:xfrm>
          <a:prstGeom prst="rect">
            <a:avLst/>
          </a:prstGeom>
          <a:noFill/>
        </p:spPr>
        <p:txBody>
          <a:bodyPr wrap="square" lIns="0" tIns="0" rIns="0" bIns="0" rtlCol="0" anchor="t">
            <a:spAutoFit/>
          </a:bodyPr>
          <a:lstStyle/>
          <a:p>
            <a:pPr fontAlgn="base">
              <a:spcAft>
                <a:spcPct val="0"/>
              </a:spcAft>
              <a:buClr>
                <a:srgbClr val="F0AB00"/>
              </a:buClr>
              <a:buSzPct val="80000"/>
            </a:pPr>
            <a:r>
              <a:rPr lang="en-US" sz="1200" b="1" kern="0">
                <a:solidFill>
                  <a:schemeClr val="bg1"/>
                </a:solidFill>
                <a:ea typeface="Arial Unicode MS" pitchFamily="34" charset="-128"/>
                <a:cs typeface="Arial Unicode MS" pitchFamily="34" charset="-128"/>
              </a:rPr>
              <a:t>Using </a:t>
            </a:r>
            <a:r>
              <a:rPr lang="en-US" sz="1200" b="1" kern="0">
                <a:solidFill>
                  <a:schemeClr val="accent1"/>
                </a:solidFill>
                <a:ea typeface="Arial Unicode MS" pitchFamily="34" charset="-128"/>
                <a:cs typeface="Arial Unicode MS" pitchFamily="34" charset="-128"/>
              </a:rPr>
              <a:t>Development pipeline </a:t>
            </a:r>
            <a:r>
              <a:rPr lang="en-US" sz="1200" b="1" kern="0">
                <a:solidFill>
                  <a:schemeClr val="bg1"/>
                </a:solidFill>
                <a:ea typeface="Arial Unicode MS" pitchFamily="34" charset="-128"/>
                <a:cs typeface="Arial Unicode MS" pitchFamily="34" charset="-128"/>
              </a:rPr>
              <a:t>for Continuous Integration / Continuous Delivery and </a:t>
            </a:r>
            <a:r>
              <a:rPr lang="en-US" sz="1200" b="1" kern="0">
                <a:solidFill>
                  <a:schemeClr val="accent1"/>
                </a:solidFill>
                <a:ea typeface="Arial Unicode MS" pitchFamily="34" charset="-128"/>
                <a:cs typeface="Arial Unicode MS" pitchFamily="34" charset="-128"/>
              </a:rPr>
              <a:t>Deployment pipeline </a:t>
            </a:r>
            <a:r>
              <a:rPr lang="en-US" sz="1200" b="1" kern="0">
                <a:solidFill>
                  <a:schemeClr val="bg1"/>
                </a:solidFill>
                <a:ea typeface="Arial Unicode MS" pitchFamily="34" charset="-128"/>
                <a:cs typeface="Arial Unicode MS" pitchFamily="34" charset="-128"/>
              </a:rPr>
              <a:t>for continuous deployment</a:t>
            </a:r>
          </a:p>
        </p:txBody>
      </p:sp>
      <p:sp>
        <p:nvSpPr>
          <p:cNvPr id="247" name="Rectangle 246">
            <a:extLst>
              <a:ext uri="{FF2B5EF4-FFF2-40B4-BE49-F238E27FC236}">
                <a16:creationId xmlns:a16="http://schemas.microsoft.com/office/drawing/2014/main" id="{44E7FC56-B211-4CB3-B1B8-B70CDD90D379}"/>
              </a:ext>
            </a:extLst>
          </p:cNvPr>
          <p:cNvSpPr/>
          <p:nvPr/>
        </p:nvSpPr>
        <p:spPr bwMode="gray">
          <a:xfrm>
            <a:off x="504000" y="946243"/>
            <a:ext cx="11436463" cy="328186"/>
          </a:xfrm>
          <a:prstGeom prst="rect">
            <a:avLst/>
          </a:prstGeom>
          <a:noFill/>
          <a:ln w="127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322" name="Group 321">
            <a:extLst>
              <a:ext uri="{FF2B5EF4-FFF2-40B4-BE49-F238E27FC236}">
                <a16:creationId xmlns:a16="http://schemas.microsoft.com/office/drawing/2014/main" id="{5432033A-D354-449B-9223-C3144E7091EC}"/>
              </a:ext>
            </a:extLst>
          </p:cNvPr>
          <p:cNvGrpSpPr/>
          <p:nvPr/>
        </p:nvGrpSpPr>
        <p:grpSpPr>
          <a:xfrm>
            <a:off x="481449" y="2479235"/>
            <a:ext cx="10180528" cy="3326453"/>
            <a:chOff x="481449" y="2479235"/>
            <a:chExt cx="10180528" cy="3326453"/>
          </a:xfrm>
        </p:grpSpPr>
        <p:sp>
          <p:nvSpPr>
            <p:cNvPr id="155" name="TextBox 154">
              <a:extLst>
                <a:ext uri="{FF2B5EF4-FFF2-40B4-BE49-F238E27FC236}">
                  <a16:creationId xmlns:a16="http://schemas.microsoft.com/office/drawing/2014/main" id="{DD3263B2-558B-430F-8C66-7B7196D05619}"/>
                </a:ext>
              </a:extLst>
            </p:cNvPr>
            <p:cNvSpPr txBox="1"/>
            <p:nvPr/>
          </p:nvSpPr>
          <p:spPr>
            <a:xfrm>
              <a:off x="856310" y="5590244"/>
              <a:ext cx="98056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solidFill>
                    <a:schemeClr val="accent1"/>
                  </a:solidFill>
                  <a:latin typeface="Calibri" panose="020F0502020204030204" pitchFamily="34" charset="0"/>
                  <a:ea typeface="Arial Unicode MS" pitchFamily="34" charset="-128"/>
                  <a:cs typeface="Calibri" panose="020F0502020204030204" pitchFamily="34" charset="0"/>
                </a:rPr>
                <a:t>❶</a:t>
              </a:r>
              <a:r>
                <a:rPr lang="en-US" sz="1400" kern="0">
                  <a:solidFill>
                    <a:schemeClr val="bg1"/>
                  </a:solidFill>
                  <a:latin typeface="Calibri" panose="020F0502020204030204" pitchFamily="34" charset="0"/>
                  <a:ea typeface="Arial Unicode MS" pitchFamily="34" charset="-128"/>
                  <a:cs typeface="Calibri" panose="020F0502020204030204" pitchFamily="34" charset="0"/>
                </a:rPr>
                <a:t> Make a change to a microservice component in sap-dita-dev branch =&gt; Change validated and deployed to </a:t>
              </a:r>
              <a:r>
                <a:rPr lang="en-US" sz="1400" b="1" kern="0">
                  <a:solidFill>
                    <a:schemeClr val="accent1"/>
                  </a:solidFill>
                  <a:latin typeface="Calibri" panose="020F0502020204030204" pitchFamily="34" charset="0"/>
                  <a:ea typeface="Arial Unicode MS" pitchFamily="34" charset="-128"/>
                  <a:cs typeface="Calibri" panose="020F0502020204030204" pitchFamily="34" charset="0"/>
                </a:rPr>
                <a:t>sap-dita-dev</a:t>
              </a:r>
              <a:r>
                <a:rPr lang="en-US" sz="1400" kern="0">
                  <a:solidFill>
                    <a:schemeClr val="bg1"/>
                  </a:solidFill>
                  <a:latin typeface="Calibri" panose="020F0502020204030204" pitchFamily="34" charset="0"/>
                  <a:ea typeface="Arial Unicode MS" pitchFamily="34" charset="-128"/>
                  <a:cs typeface="Calibri" panose="020F0502020204030204" pitchFamily="34" charset="0"/>
                </a:rPr>
                <a:t> landscape</a:t>
              </a:r>
              <a:endParaRPr lang="en-US" sz="1400" kern="0">
                <a:solidFill>
                  <a:schemeClr val="bg1"/>
                </a:solidFill>
                <a:ea typeface="Arial Unicode MS" pitchFamily="34" charset="-128"/>
                <a:cs typeface="Arial Unicode MS" pitchFamily="34" charset="-128"/>
              </a:endParaRPr>
            </a:p>
          </p:txBody>
        </p:sp>
        <p:cxnSp>
          <p:nvCxnSpPr>
            <p:cNvPr id="5" name="Straight Arrow Connector 4">
              <a:extLst>
                <a:ext uri="{FF2B5EF4-FFF2-40B4-BE49-F238E27FC236}">
                  <a16:creationId xmlns:a16="http://schemas.microsoft.com/office/drawing/2014/main" id="{66307CA7-442A-4AD6-83FA-249C0D64E21E}"/>
                </a:ext>
              </a:extLst>
            </p:cNvPr>
            <p:cNvCxnSpPr>
              <a:cxnSpLocks/>
            </p:cNvCxnSpPr>
            <p:nvPr/>
          </p:nvCxnSpPr>
          <p:spPr>
            <a:xfrm flipV="1">
              <a:off x="4863638" y="3616912"/>
              <a:ext cx="317626" cy="26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88E27C05-F5C6-48CE-881D-3B30B82B9E0E}"/>
                </a:ext>
              </a:extLst>
            </p:cNvPr>
            <p:cNvGrpSpPr/>
            <p:nvPr/>
          </p:nvGrpSpPr>
          <p:grpSpPr>
            <a:xfrm>
              <a:off x="5077213" y="3281513"/>
              <a:ext cx="1861109" cy="957037"/>
              <a:chOff x="5077213" y="3281513"/>
              <a:chExt cx="1861109" cy="957037"/>
            </a:xfrm>
          </p:grpSpPr>
          <p:sp>
            <p:nvSpPr>
              <p:cNvPr id="76" name="Rectangle 75">
                <a:extLst>
                  <a:ext uri="{FF2B5EF4-FFF2-40B4-BE49-F238E27FC236}">
                    <a16:creationId xmlns:a16="http://schemas.microsoft.com/office/drawing/2014/main" id="{5649BE53-B0E2-4541-8141-634AB190A631}"/>
                  </a:ext>
                </a:extLst>
              </p:cNvPr>
              <p:cNvSpPr/>
              <p:nvPr/>
            </p:nvSpPr>
            <p:spPr bwMode="gray">
              <a:xfrm>
                <a:off x="5181264" y="3281513"/>
                <a:ext cx="1757058" cy="720000"/>
              </a:xfrm>
              <a:prstGeom prst="rect">
                <a:avLst/>
              </a:prstGeom>
              <a:solidFill>
                <a:schemeClr val="accent3">
                  <a:lumMod val="20000"/>
                  <a:lumOff val="80000"/>
                </a:schemeClr>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3" name="TextBox 72">
                <a:extLst>
                  <a:ext uri="{FF2B5EF4-FFF2-40B4-BE49-F238E27FC236}">
                    <a16:creationId xmlns:a16="http://schemas.microsoft.com/office/drawing/2014/main" id="{F01D8475-F33F-482D-A077-8B7F570C551D}"/>
                  </a:ext>
                </a:extLst>
              </p:cNvPr>
              <p:cNvSpPr txBox="1"/>
              <p:nvPr/>
            </p:nvSpPr>
            <p:spPr>
              <a:xfrm>
                <a:off x="5077213" y="3814869"/>
                <a:ext cx="1861109"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a:ea typeface="Arial Unicode MS" pitchFamily="34" charset="-128"/>
                    <a:cs typeface="Arial Unicode MS" pitchFamily="34" charset="-128"/>
                  </a:rPr>
                  <a:t>Deployment pipeline</a:t>
                </a:r>
              </a:p>
            </p:txBody>
          </p:sp>
          <p:sp>
            <p:nvSpPr>
              <p:cNvPr id="22" name="TextBox 21">
                <a:extLst>
                  <a:ext uri="{FF2B5EF4-FFF2-40B4-BE49-F238E27FC236}">
                    <a16:creationId xmlns:a16="http://schemas.microsoft.com/office/drawing/2014/main" id="{10FC1455-F5CF-46CF-A58E-04ED6EFCBA52}"/>
                  </a:ext>
                </a:extLst>
              </p:cNvPr>
              <p:cNvSpPr txBox="1"/>
              <p:nvPr/>
            </p:nvSpPr>
            <p:spPr>
              <a:xfrm>
                <a:off x="5447071" y="4100051"/>
                <a:ext cx="1059701"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a:ea typeface="Arial Unicode MS" pitchFamily="34" charset="-128"/>
                    <a:cs typeface="Arial Unicode MS" pitchFamily="34" charset="-128"/>
                  </a:rPr>
                  <a:t>Infra=n | CD=y</a:t>
                </a:r>
              </a:p>
            </p:txBody>
          </p:sp>
          <p:pic>
            <p:nvPicPr>
              <p:cNvPr id="225" name="Picture 4" descr="Terraform Free Icon of Material Design">
                <a:extLst>
                  <a:ext uri="{FF2B5EF4-FFF2-40B4-BE49-F238E27FC236}">
                    <a16:creationId xmlns:a16="http://schemas.microsoft.com/office/drawing/2014/main" id="{C75F9BC4-CD8C-41C2-A72C-B80C3751F9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4937" y="3312862"/>
                <a:ext cx="252000" cy="25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7" name="Picture 2" descr="JaaS logo">
                <a:extLst>
                  <a:ext uri="{FF2B5EF4-FFF2-40B4-BE49-F238E27FC236}">
                    <a16:creationId xmlns:a16="http://schemas.microsoft.com/office/drawing/2014/main" id="{51225ED2-35A3-4293-8077-7B61DDE9E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2522" y="3303456"/>
                <a:ext cx="252000" cy="252000"/>
              </a:xfrm>
              <a:prstGeom prst="rect">
                <a:avLst/>
              </a:prstGeom>
              <a:solidFill>
                <a:schemeClr val="bg1"/>
              </a:solidFill>
              <a:effectLst>
                <a:outerShdw blurRad="50800" dist="38100" dir="2700000" algn="tl" rotWithShape="0">
                  <a:prstClr val="black">
                    <a:alpha val="40000"/>
                  </a:prstClr>
                </a:outerShdw>
              </a:effectLst>
            </p:spPr>
          </p:pic>
          <p:grpSp>
            <p:nvGrpSpPr>
              <p:cNvPr id="282" name="Group 281">
                <a:extLst>
                  <a:ext uri="{FF2B5EF4-FFF2-40B4-BE49-F238E27FC236}">
                    <a16:creationId xmlns:a16="http://schemas.microsoft.com/office/drawing/2014/main" id="{5B3EE38B-AF32-4972-A6F8-B76D23F1EDE8}"/>
                  </a:ext>
                </a:extLst>
              </p:cNvPr>
              <p:cNvGrpSpPr/>
              <p:nvPr/>
            </p:nvGrpSpPr>
            <p:grpSpPr>
              <a:xfrm>
                <a:off x="5239132" y="3640066"/>
                <a:ext cx="1512000" cy="186208"/>
                <a:chOff x="8567460" y="419238"/>
                <a:chExt cx="1512000" cy="186208"/>
              </a:xfrm>
            </p:grpSpPr>
            <p:cxnSp>
              <p:nvCxnSpPr>
                <p:cNvPr id="275" name="Straight Connector 274">
                  <a:extLst>
                    <a:ext uri="{FF2B5EF4-FFF2-40B4-BE49-F238E27FC236}">
                      <a16:creationId xmlns:a16="http://schemas.microsoft.com/office/drawing/2014/main" id="{A2B59B30-57E1-478A-8C5D-77F9ABBB7E34}"/>
                    </a:ext>
                  </a:extLst>
                </p:cNvPr>
                <p:cNvCxnSpPr/>
                <p:nvPr/>
              </p:nvCxnSpPr>
              <p:spPr>
                <a:xfrm>
                  <a:off x="8567460" y="528091"/>
                  <a:ext cx="1512000" cy="0"/>
                </a:xfrm>
                <a:prstGeom prst="line">
                  <a:avLst/>
                </a:prstGeom>
                <a:ln w="2540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76" name="Picture 275">
                  <a:extLst>
                    <a:ext uri="{FF2B5EF4-FFF2-40B4-BE49-F238E27FC236}">
                      <a16:creationId xmlns:a16="http://schemas.microsoft.com/office/drawing/2014/main" id="{4538C569-20E0-4BFE-B8F7-1082E3514F5D}"/>
                    </a:ext>
                  </a:extLst>
                </p:cNvPr>
                <p:cNvPicPr>
                  <a:picLocks noChangeAspect="1"/>
                </p:cNvPicPr>
                <p:nvPr/>
              </p:nvPicPr>
              <p:blipFill>
                <a:blip r:embed="rId9"/>
                <a:stretch>
                  <a:fillRect/>
                </a:stretch>
              </p:blipFill>
              <p:spPr>
                <a:xfrm>
                  <a:off x="8820791" y="419238"/>
                  <a:ext cx="180000" cy="186208"/>
                </a:xfrm>
                <a:prstGeom prst="rect">
                  <a:avLst/>
                </a:prstGeom>
              </p:spPr>
            </p:pic>
            <p:pic>
              <p:nvPicPr>
                <p:cNvPr id="277" name="Picture 276">
                  <a:extLst>
                    <a:ext uri="{FF2B5EF4-FFF2-40B4-BE49-F238E27FC236}">
                      <a16:creationId xmlns:a16="http://schemas.microsoft.com/office/drawing/2014/main" id="{83E84A84-8AD1-4F42-995D-04D0D267BC1B}"/>
                    </a:ext>
                  </a:extLst>
                </p:cNvPr>
                <p:cNvPicPr>
                  <a:picLocks noChangeAspect="1"/>
                </p:cNvPicPr>
                <p:nvPr/>
              </p:nvPicPr>
              <p:blipFill>
                <a:blip r:embed="rId9"/>
                <a:stretch>
                  <a:fillRect/>
                </a:stretch>
              </p:blipFill>
              <p:spPr>
                <a:xfrm>
                  <a:off x="9113498" y="419238"/>
                  <a:ext cx="180000" cy="186208"/>
                </a:xfrm>
                <a:prstGeom prst="rect">
                  <a:avLst/>
                </a:prstGeom>
              </p:spPr>
            </p:pic>
            <p:pic>
              <p:nvPicPr>
                <p:cNvPr id="278" name="Picture 277">
                  <a:extLst>
                    <a:ext uri="{FF2B5EF4-FFF2-40B4-BE49-F238E27FC236}">
                      <a16:creationId xmlns:a16="http://schemas.microsoft.com/office/drawing/2014/main" id="{EA7A42FD-0ADD-47BB-8ADE-0788220C9925}"/>
                    </a:ext>
                  </a:extLst>
                </p:cNvPr>
                <p:cNvPicPr>
                  <a:picLocks noChangeAspect="1"/>
                </p:cNvPicPr>
                <p:nvPr/>
              </p:nvPicPr>
              <p:blipFill>
                <a:blip r:embed="rId9"/>
                <a:stretch>
                  <a:fillRect/>
                </a:stretch>
              </p:blipFill>
              <p:spPr>
                <a:xfrm>
                  <a:off x="9406205" y="419238"/>
                  <a:ext cx="180000" cy="186208"/>
                </a:xfrm>
                <a:prstGeom prst="rect">
                  <a:avLst/>
                </a:prstGeom>
              </p:spPr>
            </p:pic>
            <p:pic>
              <p:nvPicPr>
                <p:cNvPr id="279" name="Picture 278">
                  <a:extLst>
                    <a:ext uri="{FF2B5EF4-FFF2-40B4-BE49-F238E27FC236}">
                      <a16:creationId xmlns:a16="http://schemas.microsoft.com/office/drawing/2014/main" id="{7B8EA4B2-1457-4E41-BC25-D9BA7D31687C}"/>
                    </a:ext>
                  </a:extLst>
                </p:cNvPr>
                <p:cNvPicPr>
                  <a:picLocks noChangeAspect="1"/>
                </p:cNvPicPr>
                <p:nvPr/>
              </p:nvPicPr>
              <p:blipFill>
                <a:blip r:embed="rId9"/>
                <a:stretch>
                  <a:fillRect/>
                </a:stretch>
              </p:blipFill>
              <p:spPr>
                <a:xfrm>
                  <a:off x="9698912" y="419238"/>
                  <a:ext cx="180000" cy="186208"/>
                </a:xfrm>
                <a:prstGeom prst="rect">
                  <a:avLst/>
                </a:prstGeom>
              </p:spPr>
            </p:pic>
          </p:grpSp>
        </p:grpSp>
        <p:grpSp>
          <p:nvGrpSpPr>
            <p:cNvPr id="310" name="Group 309">
              <a:extLst>
                <a:ext uri="{FF2B5EF4-FFF2-40B4-BE49-F238E27FC236}">
                  <a16:creationId xmlns:a16="http://schemas.microsoft.com/office/drawing/2014/main" id="{973E2941-B0B6-45D8-95CE-C6C64C71A86B}"/>
                </a:ext>
              </a:extLst>
            </p:cNvPr>
            <p:cNvGrpSpPr/>
            <p:nvPr/>
          </p:nvGrpSpPr>
          <p:grpSpPr>
            <a:xfrm>
              <a:off x="5184493" y="2479235"/>
              <a:ext cx="2100164" cy="588553"/>
              <a:chOff x="5184493" y="2479235"/>
              <a:chExt cx="2100164" cy="588553"/>
            </a:xfrm>
          </p:grpSpPr>
          <p:sp>
            <p:nvSpPr>
              <p:cNvPr id="199" name="Rectangle: Rounded Corners 198">
                <a:extLst>
                  <a:ext uri="{FF2B5EF4-FFF2-40B4-BE49-F238E27FC236}">
                    <a16:creationId xmlns:a16="http://schemas.microsoft.com/office/drawing/2014/main" id="{A102326A-A2BF-463E-8796-47C46B7BA49B}"/>
                  </a:ext>
                </a:extLst>
              </p:cNvPr>
              <p:cNvSpPr/>
              <p:nvPr/>
            </p:nvSpPr>
            <p:spPr bwMode="gray">
              <a:xfrm>
                <a:off x="5184493" y="2490488"/>
                <a:ext cx="2100163" cy="577300"/>
              </a:xfrm>
              <a:prstGeom prst="roundRect">
                <a:avLst/>
              </a:prstGeom>
              <a:solidFill>
                <a:schemeClr val="accent2">
                  <a:lumMod val="20000"/>
                  <a:lumOff val="80000"/>
                </a:schemeClr>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54" name="Rectangle 53">
                <a:extLst>
                  <a:ext uri="{FF2B5EF4-FFF2-40B4-BE49-F238E27FC236}">
                    <a16:creationId xmlns:a16="http://schemas.microsoft.com/office/drawing/2014/main" id="{54D3C063-3448-47FE-9FEC-AE22EE4951E3}"/>
                  </a:ext>
                </a:extLst>
              </p:cNvPr>
              <p:cNvSpPr/>
              <p:nvPr/>
            </p:nvSpPr>
            <p:spPr bwMode="gray">
              <a:xfrm>
                <a:off x="5431553" y="2479235"/>
                <a:ext cx="1853104" cy="354412"/>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0" i="0" u="none" strike="noStrike" kern="0" cap="none" spc="0" normalizeH="0" baseline="0" noProof="0">
                    <a:ln>
                      <a:noFill/>
                    </a:ln>
                    <a:effectLst/>
                    <a:uLnTx/>
                    <a:uFillTx/>
                    <a:ea typeface="Arial Unicode MS" pitchFamily="34" charset="-128"/>
                    <a:cs typeface="Arial Unicode MS" pitchFamily="34" charset="-128"/>
                  </a:rPr>
                  <a:t>GCP </a:t>
                </a:r>
                <a:r>
                  <a:rPr kumimoji="0" lang="en-US" sz="1000" b="1" i="0" u="none" strike="noStrike" kern="0" cap="none" spc="0" normalizeH="0" baseline="0" noProof="0">
                    <a:ln>
                      <a:noFill/>
                    </a:ln>
                    <a:solidFill>
                      <a:schemeClr val="accent1"/>
                    </a:solidFill>
                    <a:effectLst/>
                    <a:uLnTx/>
                    <a:uFillTx/>
                    <a:ea typeface="Arial Unicode MS" pitchFamily="34" charset="-128"/>
                    <a:cs typeface="Arial Unicode MS" pitchFamily="34" charset="-128"/>
                  </a:rPr>
                  <a:t>sap-dita-dev</a:t>
                </a:r>
                <a:r>
                  <a:rPr kumimoji="0" lang="en-US" sz="1000" b="0" i="0" u="none" strike="noStrike" kern="0" cap="none" spc="0" normalizeH="0" baseline="0" noProof="0">
                    <a:ln>
                      <a:noFill/>
                    </a:ln>
                    <a:effectLst/>
                    <a:uLnTx/>
                    <a:uFillTx/>
                    <a:ea typeface="Arial Unicode MS" pitchFamily="34" charset="-128"/>
                    <a:cs typeface="Arial Unicode MS" pitchFamily="34" charset="-128"/>
                  </a:rPr>
                  <a:t> landscape</a:t>
                </a:r>
              </a:p>
            </p:txBody>
          </p:sp>
          <p:sp>
            <p:nvSpPr>
              <p:cNvPr id="56" name="Rectangle 55">
                <a:extLst>
                  <a:ext uri="{FF2B5EF4-FFF2-40B4-BE49-F238E27FC236}">
                    <a16:creationId xmlns:a16="http://schemas.microsoft.com/office/drawing/2014/main" id="{009F3651-7192-4826-9669-2BA4591180E0}"/>
                  </a:ext>
                </a:extLst>
              </p:cNvPr>
              <p:cNvSpPr/>
              <p:nvPr/>
            </p:nvSpPr>
            <p:spPr bwMode="gray">
              <a:xfrm>
                <a:off x="5419800" y="2804344"/>
                <a:ext cx="902817" cy="180000"/>
              </a:xfrm>
              <a:prstGeom prst="rect">
                <a:avLst/>
              </a:prstGeom>
              <a:solidFill>
                <a:schemeClr val="bg1"/>
              </a:solidFill>
              <a:ln w="127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800" kern="0">
                    <a:ea typeface="Arial Unicode MS" pitchFamily="34" charset="-128"/>
                    <a:cs typeface="Arial Unicode MS" pitchFamily="34" charset="-128"/>
                  </a:rPr>
                  <a:t>R</a:t>
                </a:r>
                <a:r>
                  <a:rPr kumimoji="0" lang="en-US" sz="800" b="0" i="0" u="none" strike="noStrike" kern="0" cap="none" spc="0" normalizeH="0" baseline="0">
                    <a:ln>
                      <a:noFill/>
                    </a:ln>
                    <a:effectLst/>
                    <a:uLnTx/>
                    <a:uFillTx/>
                    <a:ea typeface="Arial Unicode MS" pitchFamily="34" charset="-128"/>
                    <a:cs typeface="Arial Unicode MS" pitchFamily="34" charset="-128"/>
                  </a:rPr>
                  <a:t>egistry</a:t>
                </a:r>
              </a:p>
            </p:txBody>
          </p:sp>
          <p:sp>
            <p:nvSpPr>
              <p:cNvPr id="62" name="Rectangle 61">
                <a:extLst>
                  <a:ext uri="{FF2B5EF4-FFF2-40B4-BE49-F238E27FC236}">
                    <a16:creationId xmlns:a16="http://schemas.microsoft.com/office/drawing/2014/main" id="{3FC575AF-B83D-4441-89C4-62A5D408B1E7}"/>
                  </a:ext>
                </a:extLst>
              </p:cNvPr>
              <p:cNvSpPr/>
              <p:nvPr/>
            </p:nvSpPr>
            <p:spPr bwMode="gray">
              <a:xfrm>
                <a:off x="6380840" y="2804344"/>
                <a:ext cx="792000" cy="180000"/>
              </a:xfrm>
              <a:prstGeom prst="rect">
                <a:avLst/>
              </a:prstGeom>
              <a:solidFill>
                <a:schemeClr val="bg1"/>
              </a:solidFill>
              <a:ln w="127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Run-time</a:t>
                </a:r>
              </a:p>
            </p:txBody>
          </p:sp>
          <p:pic>
            <p:nvPicPr>
              <p:cNvPr id="169" name="Picture 168">
                <a:extLst>
                  <a:ext uri="{FF2B5EF4-FFF2-40B4-BE49-F238E27FC236}">
                    <a16:creationId xmlns:a16="http://schemas.microsoft.com/office/drawing/2014/main" id="{130D14D6-7A25-4C1E-A3C8-FDD21858C9FC}"/>
                  </a:ext>
                </a:extLst>
              </p:cNvPr>
              <p:cNvPicPr>
                <a:picLocks noChangeAspect="1"/>
              </p:cNvPicPr>
              <p:nvPr/>
            </p:nvPicPr>
            <p:blipFill>
              <a:blip r:embed="rId10"/>
              <a:stretch>
                <a:fillRect/>
              </a:stretch>
            </p:blipFill>
            <p:spPr>
              <a:xfrm>
                <a:off x="5230237" y="2538480"/>
                <a:ext cx="304800" cy="243840"/>
              </a:xfrm>
              <a:prstGeom prst="rect">
                <a:avLst/>
              </a:prstGeom>
              <a:noFill/>
            </p:spPr>
          </p:pic>
        </p:grpSp>
        <p:grpSp>
          <p:nvGrpSpPr>
            <p:cNvPr id="303" name="Group 302">
              <a:extLst>
                <a:ext uri="{FF2B5EF4-FFF2-40B4-BE49-F238E27FC236}">
                  <a16:creationId xmlns:a16="http://schemas.microsoft.com/office/drawing/2014/main" id="{8948A932-52DB-4EA9-9E53-E25128F203ED}"/>
                </a:ext>
              </a:extLst>
            </p:cNvPr>
            <p:cNvGrpSpPr/>
            <p:nvPr/>
          </p:nvGrpSpPr>
          <p:grpSpPr>
            <a:xfrm>
              <a:off x="2288976" y="3281513"/>
              <a:ext cx="2574662" cy="720520"/>
              <a:chOff x="2288976" y="3281513"/>
              <a:chExt cx="2574662" cy="720520"/>
            </a:xfrm>
          </p:grpSpPr>
          <p:sp>
            <p:nvSpPr>
              <p:cNvPr id="2" name="Rectangle 1">
                <a:extLst>
                  <a:ext uri="{FF2B5EF4-FFF2-40B4-BE49-F238E27FC236}">
                    <a16:creationId xmlns:a16="http://schemas.microsoft.com/office/drawing/2014/main" id="{134B3DD9-0F77-42A1-9895-CB9F081F89C1}"/>
                  </a:ext>
                </a:extLst>
              </p:cNvPr>
              <p:cNvSpPr/>
              <p:nvPr/>
            </p:nvSpPr>
            <p:spPr bwMode="gray">
              <a:xfrm>
                <a:off x="2288976" y="3281513"/>
                <a:ext cx="2574662" cy="720520"/>
              </a:xfrm>
              <a:prstGeom prst="rect">
                <a:avLst/>
              </a:prstGeom>
              <a:solidFill>
                <a:schemeClr val="accent1">
                  <a:lumMod val="20000"/>
                  <a:lumOff val="80000"/>
                </a:schemeClr>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9" name="TextBox 38">
                <a:extLst>
                  <a:ext uri="{FF2B5EF4-FFF2-40B4-BE49-F238E27FC236}">
                    <a16:creationId xmlns:a16="http://schemas.microsoft.com/office/drawing/2014/main" id="{C52F7C5D-DFD9-44AD-91C5-3E1683755527}"/>
                  </a:ext>
                </a:extLst>
              </p:cNvPr>
              <p:cNvSpPr txBox="1"/>
              <p:nvPr/>
            </p:nvSpPr>
            <p:spPr>
              <a:xfrm>
                <a:off x="2408852" y="3814869"/>
                <a:ext cx="2267917"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a:ea typeface="Arial Unicode MS" pitchFamily="34" charset="-128"/>
                    <a:cs typeface="Arial Unicode MS" pitchFamily="34" charset="-128"/>
                  </a:rPr>
                  <a:t>Development pipeline</a:t>
                </a:r>
              </a:p>
            </p:txBody>
          </p:sp>
          <p:pic>
            <p:nvPicPr>
              <p:cNvPr id="200" name="Picture 2" descr="JaaS logo">
                <a:extLst>
                  <a:ext uri="{FF2B5EF4-FFF2-40B4-BE49-F238E27FC236}">
                    <a16:creationId xmlns:a16="http://schemas.microsoft.com/office/drawing/2014/main" id="{E1F70F15-2A33-4097-8F42-D3131F5AC7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7112" y="3322772"/>
                <a:ext cx="252000" cy="252000"/>
              </a:xfrm>
              <a:prstGeom prst="rect">
                <a:avLst/>
              </a:prstGeom>
              <a:solidFill>
                <a:schemeClr val="bg1"/>
              </a:solidFill>
              <a:effectLst>
                <a:outerShdw blurRad="50800" dist="38100" dir="2700000" algn="tl" rotWithShape="0">
                  <a:prstClr val="black">
                    <a:alpha val="40000"/>
                  </a:prstClr>
                </a:outerShdw>
              </a:effectLst>
            </p:spPr>
          </p:pic>
          <p:pic>
            <p:nvPicPr>
              <p:cNvPr id="203" name="Picture 4" descr="Piper logo">
                <a:extLst>
                  <a:ext uri="{FF2B5EF4-FFF2-40B4-BE49-F238E27FC236}">
                    <a16:creationId xmlns:a16="http://schemas.microsoft.com/office/drawing/2014/main" id="{EAB64B23-5654-47C0-AF78-5450A23636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6154" y="3322772"/>
                <a:ext cx="252000" cy="252000"/>
              </a:xfrm>
              <a:prstGeom prst="rect">
                <a:avLst/>
              </a:prstGeom>
              <a:solidFill>
                <a:schemeClr val="bg1"/>
              </a:solidFill>
              <a:effectLst>
                <a:outerShdw blurRad="50800" dist="38100" dir="2700000" algn="tl" rotWithShape="0">
                  <a:prstClr val="black">
                    <a:alpha val="40000"/>
                  </a:prstClr>
                </a:outerShdw>
              </a:effectLst>
            </p:spPr>
          </p:pic>
          <p:grpSp>
            <p:nvGrpSpPr>
              <p:cNvPr id="258" name="Group 257">
                <a:extLst>
                  <a:ext uri="{FF2B5EF4-FFF2-40B4-BE49-F238E27FC236}">
                    <a16:creationId xmlns:a16="http://schemas.microsoft.com/office/drawing/2014/main" id="{29D71C9D-7615-4F43-B7F5-FCA22DF35C5B}"/>
                  </a:ext>
                </a:extLst>
              </p:cNvPr>
              <p:cNvGrpSpPr/>
              <p:nvPr/>
            </p:nvGrpSpPr>
            <p:grpSpPr>
              <a:xfrm>
                <a:off x="2526809" y="3608291"/>
                <a:ext cx="2094155" cy="186208"/>
                <a:chOff x="2526809" y="3608291"/>
                <a:chExt cx="2094155" cy="186208"/>
              </a:xfrm>
            </p:grpSpPr>
            <p:cxnSp>
              <p:nvCxnSpPr>
                <p:cNvPr id="257" name="Straight Connector 256">
                  <a:extLst>
                    <a:ext uri="{FF2B5EF4-FFF2-40B4-BE49-F238E27FC236}">
                      <a16:creationId xmlns:a16="http://schemas.microsoft.com/office/drawing/2014/main" id="{83A45FDD-1ABF-4727-A3D9-50710FBAA0FB}"/>
                    </a:ext>
                  </a:extLst>
                </p:cNvPr>
                <p:cNvCxnSpPr/>
                <p:nvPr/>
              </p:nvCxnSpPr>
              <p:spPr>
                <a:xfrm>
                  <a:off x="2526809" y="3717144"/>
                  <a:ext cx="2094155" cy="0"/>
                </a:xfrm>
                <a:prstGeom prst="line">
                  <a:avLst/>
                </a:prstGeom>
                <a:ln w="2540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50" name="Picture 249">
                  <a:extLst>
                    <a:ext uri="{FF2B5EF4-FFF2-40B4-BE49-F238E27FC236}">
                      <a16:creationId xmlns:a16="http://schemas.microsoft.com/office/drawing/2014/main" id="{2B29CC20-9C43-4FD2-AD68-440410407D91}"/>
                    </a:ext>
                  </a:extLst>
                </p:cNvPr>
                <p:cNvPicPr>
                  <a:picLocks noChangeAspect="1"/>
                </p:cNvPicPr>
                <p:nvPr/>
              </p:nvPicPr>
              <p:blipFill>
                <a:blip r:embed="rId9"/>
                <a:stretch>
                  <a:fillRect/>
                </a:stretch>
              </p:blipFill>
              <p:spPr>
                <a:xfrm>
                  <a:off x="2780140" y="3608291"/>
                  <a:ext cx="180000" cy="186208"/>
                </a:xfrm>
                <a:prstGeom prst="rect">
                  <a:avLst/>
                </a:prstGeom>
              </p:spPr>
            </p:pic>
            <p:pic>
              <p:nvPicPr>
                <p:cNvPr id="251" name="Picture 250">
                  <a:extLst>
                    <a:ext uri="{FF2B5EF4-FFF2-40B4-BE49-F238E27FC236}">
                      <a16:creationId xmlns:a16="http://schemas.microsoft.com/office/drawing/2014/main" id="{AB7AE255-0C24-46FF-A410-5C3EC96BA939}"/>
                    </a:ext>
                  </a:extLst>
                </p:cNvPr>
                <p:cNvPicPr>
                  <a:picLocks noChangeAspect="1"/>
                </p:cNvPicPr>
                <p:nvPr/>
              </p:nvPicPr>
              <p:blipFill>
                <a:blip r:embed="rId9"/>
                <a:stretch>
                  <a:fillRect/>
                </a:stretch>
              </p:blipFill>
              <p:spPr>
                <a:xfrm>
                  <a:off x="3072847" y="3608291"/>
                  <a:ext cx="180000" cy="186208"/>
                </a:xfrm>
                <a:prstGeom prst="rect">
                  <a:avLst/>
                </a:prstGeom>
              </p:spPr>
            </p:pic>
            <p:pic>
              <p:nvPicPr>
                <p:cNvPr id="252" name="Picture 251">
                  <a:extLst>
                    <a:ext uri="{FF2B5EF4-FFF2-40B4-BE49-F238E27FC236}">
                      <a16:creationId xmlns:a16="http://schemas.microsoft.com/office/drawing/2014/main" id="{51F38120-6F19-470E-8257-640E96EE9E35}"/>
                    </a:ext>
                  </a:extLst>
                </p:cNvPr>
                <p:cNvPicPr>
                  <a:picLocks noChangeAspect="1"/>
                </p:cNvPicPr>
                <p:nvPr/>
              </p:nvPicPr>
              <p:blipFill>
                <a:blip r:embed="rId9"/>
                <a:stretch>
                  <a:fillRect/>
                </a:stretch>
              </p:blipFill>
              <p:spPr>
                <a:xfrm>
                  <a:off x="3365554" y="3608291"/>
                  <a:ext cx="180000" cy="186208"/>
                </a:xfrm>
                <a:prstGeom prst="rect">
                  <a:avLst/>
                </a:prstGeom>
              </p:spPr>
            </p:pic>
            <p:pic>
              <p:nvPicPr>
                <p:cNvPr id="253" name="Picture 252">
                  <a:extLst>
                    <a:ext uri="{FF2B5EF4-FFF2-40B4-BE49-F238E27FC236}">
                      <a16:creationId xmlns:a16="http://schemas.microsoft.com/office/drawing/2014/main" id="{18828C92-90E1-4EA5-8B38-7488CF5324EF}"/>
                    </a:ext>
                  </a:extLst>
                </p:cNvPr>
                <p:cNvPicPr>
                  <a:picLocks noChangeAspect="1"/>
                </p:cNvPicPr>
                <p:nvPr/>
              </p:nvPicPr>
              <p:blipFill>
                <a:blip r:embed="rId9"/>
                <a:stretch>
                  <a:fillRect/>
                </a:stretch>
              </p:blipFill>
              <p:spPr>
                <a:xfrm>
                  <a:off x="3658261" y="3608291"/>
                  <a:ext cx="180000" cy="186208"/>
                </a:xfrm>
                <a:prstGeom prst="rect">
                  <a:avLst/>
                </a:prstGeom>
              </p:spPr>
            </p:pic>
            <p:pic>
              <p:nvPicPr>
                <p:cNvPr id="254" name="Picture 253">
                  <a:extLst>
                    <a:ext uri="{FF2B5EF4-FFF2-40B4-BE49-F238E27FC236}">
                      <a16:creationId xmlns:a16="http://schemas.microsoft.com/office/drawing/2014/main" id="{7B33BED7-9261-4504-833D-99FAF9BCFB73}"/>
                    </a:ext>
                  </a:extLst>
                </p:cNvPr>
                <p:cNvPicPr>
                  <a:picLocks noChangeAspect="1"/>
                </p:cNvPicPr>
                <p:nvPr/>
              </p:nvPicPr>
              <p:blipFill>
                <a:blip r:embed="rId9"/>
                <a:stretch>
                  <a:fillRect/>
                </a:stretch>
              </p:blipFill>
              <p:spPr>
                <a:xfrm>
                  <a:off x="3950968" y="3608291"/>
                  <a:ext cx="180000" cy="186208"/>
                </a:xfrm>
                <a:prstGeom prst="rect">
                  <a:avLst/>
                </a:prstGeom>
              </p:spPr>
            </p:pic>
            <p:pic>
              <p:nvPicPr>
                <p:cNvPr id="255" name="Picture 254">
                  <a:extLst>
                    <a:ext uri="{FF2B5EF4-FFF2-40B4-BE49-F238E27FC236}">
                      <a16:creationId xmlns:a16="http://schemas.microsoft.com/office/drawing/2014/main" id="{80D27403-46D2-4243-877D-6EE6D2907645}"/>
                    </a:ext>
                  </a:extLst>
                </p:cNvPr>
                <p:cNvPicPr>
                  <a:picLocks noChangeAspect="1"/>
                </p:cNvPicPr>
                <p:nvPr/>
              </p:nvPicPr>
              <p:blipFill>
                <a:blip r:embed="rId9"/>
                <a:stretch>
                  <a:fillRect/>
                </a:stretch>
              </p:blipFill>
              <p:spPr>
                <a:xfrm>
                  <a:off x="4243677" y="3608291"/>
                  <a:ext cx="180000" cy="186208"/>
                </a:xfrm>
                <a:prstGeom prst="rect">
                  <a:avLst/>
                </a:prstGeom>
              </p:spPr>
            </p:pic>
          </p:grpSp>
        </p:grpSp>
        <p:cxnSp>
          <p:nvCxnSpPr>
            <p:cNvPr id="27" name="Straight Arrow Connector 26">
              <a:extLst>
                <a:ext uri="{FF2B5EF4-FFF2-40B4-BE49-F238E27FC236}">
                  <a16:creationId xmlns:a16="http://schemas.microsoft.com/office/drawing/2014/main" id="{3C9C1D8E-DAB4-43CE-BC10-B1061F633350}"/>
                </a:ext>
              </a:extLst>
            </p:cNvPr>
            <p:cNvCxnSpPr>
              <a:cxnSpLocks/>
              <a:stCxn id="79" idx="3"/>
              <a:endCxn id="2" idx="1"/>
            </p:cNvCxnSpPr>
            <p:nvPr/>
          </p:nvCxnSpPr>
          <p:spPr>
            <a:xfrm>
              <a:off x="1914150" y="3633955"/>
              <a:ext cx="374826"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5A7B20F-F5CB-499E-BB7D-631C4BD81993}"/>
                </a:ext>
              </a:extLst>
            </p:cNvPr>
            <p:cNvSpPr txBox="1"/>
            <p:nvPr/>
          </p:nvSpPr>
          <p:spPr>
            <a:xfrm>
              <a:off x="481449" y="3537150"/>
              <a:ext cx="32147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solidFill>
                    <a:schemeClr val="accent1"/>
                  </a:solidFill>
                  <a:latin typeface="Calibri" panose="020F0502020204030204" pitchFamily="34" charset="0"/>
                  <a:ea typeface="Arial Unicode MS" pitchFamily="34" charset="-128"/>
                  <a:cs typeface="Calibri" panose="020F0502020204030204" pitchFamily="34" charset="0"/>
                </a:rPr>
                <a:t>❶</a:t>
              </a:r>
              <a:endParaRPr lang="en-US" sz="1400" kern="0">
                <a:solidFill>
                  <a:schemeClr val="accent1"/>
                </a:solidFill>
                <a:ea typeface="Arial Unicode MS" pitchFamily="34" charset="-128"/>
                <a:cs typeface="Arial Unicode MS" pitchFamily="34" charset="-128"/>
              </a:endParaRPr>
            </a:p>
          </p:txBody>
        </p:sp>
        <p:cxnSp>
          <p:nvCxnSpPr>
            <p:cNvPr id="19" name="Connector: Elbow 18">
              <a:extLst>
                <a:ext uri="{FF2B5EF4-FFF2-40B4-BE49-F238E27FC236}">
                  <a16:creationId xmlns:a16="http://schemas.microsoft.com/office/drawing/2014/main" id="{A9C44E07-2B10-46B5-95D4-82FA6265EE37}"/>
                </a:ext>
              </a:extLst>
            </p:cNvPr>
            <p:cNvCxnSpPr>
              <a:cxnSpLocks/>
              <a:stCxn id="255" idx="0"/>
              <a:endCxn id="56" idx="1"/>
            </p:cNvCxnSpPr>
            <p:nvPr/>
          </p:nvCxnSpPr>
          <p:spPr>
            <a:xfrm rot="5400000" flipH="1" flipV="1">
              <a:off x="4519765" y="2708257"/>
              <a:ext cx="713947" cy="1086123"/>
            </a:xfrm>
            <a:prstGeom prst="bentConnector2">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AFA1043-FA7E-409E-84C9-DA8A33AE8F30}"/>
                </a:ext>
              </a:extLst>
            </p:cNvPr>
            <p:cNvCxnSpPr>
              <a:cxnSpLocks/>
              <a:stCxn id="56" idx="2"/>
              <a:endCxn id="277" idx="0"/>
            </p:cNvCxnSpPr>
            <p:nvPr/>
          </p:nvCxnSpPr>
          <p:spPr>
            <a:xfrm>
              <a:off x="5871209" y="2984344"/>
              <a:ext cx="3961" cy="655722"/>
            </a:xfrm>
            <a:prstGeom prst="straightConnector1">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86DAD757-653C-4E82-A260-D05E706E0B69}"/>
                </a:ext>
              </a:extLst>
            </p:cNvPr>
            <p:cNvCxnSpPr>
              <a:cxnSpLocks/>
              <a:stCxn id="278" idx="0"/>
              <a:endCxn id="62" idx="2"/>
            </p:cNvCxnSpPr>
            <p:nvPr/>
          </p:nvCxnSpPr>
          <p:spPr>
            <a:xfrm rot="5400000" flipH="1" flipV="1">
              <a:off x="6144497" y="3007724"/>
              <a:ext cx="655722" cy="608963"/>
            </a:xfrm>
            <a:prstGeom prst="bentConnector3">
              <a:avLst>
                <a:gd name="adj1" fmla="val 50000"/>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4" name="Group 323">
            <a:extLst>
              <a:ext uri="{FF2B5EF4-FFF2-40B4-BE49-F238E27FC236}">
                <a16:creationId xmlns:a16="http://schemas.microsoft.com/office/drawing/2014/main" id="{EC29ED80-3D26-4223-8FEC-31AD4C981BF7}"/>
              </a:ext>
            </a:extLst>
          </p:cNvPr>
          <p:cNvGrpSpPr/>
          <p:nvPr/>
        </p:nvGrpSpPr>
        <p:grpSpPr>
          <a:xfrm>
            <a:off x="856310" y="1581962"/>
            <a:ext cx="10925898" cy="4772038"/>
            <a:chOff x="856311" y="1566440"/>
            <a:chExt cx="10925898" cy="4772038"/>
          </a:xfrm>
        </p:grpSpPr>
        <p:sp>
          <p:nvSpPr>
            <p:cNvPr id="157" name="TextBox 156">
              <a:extLst>
                <a:ext uri="{FF2B5EF4-FFF2-40B4-BE49-F238E27FC236}">
                  <a16:creationId xmlns:a16="http://schemas.microsoft.com/office/drawing/2014/main" id="{E7F50AE6-DD8D-4E60-B0DB-5DB7BE8B6F72}"/>
                </a:ext>
              </a:extLst>
            </p:cNvPr>
            <p:cNvSpPr txBox="1"/>
            <p:nvPr/>
          </p:nvSpPr>
          <p:spPr>
            <a:xfrm>
              <a:off x="856311" y="6123034"/>
              <a:ext cx="715549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solidFill>
                    <a:schemeClr val="accent1"/>
                  </a:solidFill>
                  <a:latin typeface="Calibri" panose="020F0502020204030204" pitchFamily="34" charset="0"/>
                  <a:ea typeface="Arial Unicode MS" pitchFamily="34" charset="-128"/>
                  <a:cs typeface="Calibri" panose="020F0502020204030204" pitchFamily="34" charset="0"/>
                </a:rPr>
                <a:t>❸</a:t>
              </a:r>
              <a:r>
                <a:rPr lang="en-US" sz="1400" kern="0">
                  <a:solidFill>
                    <a:schemeClr val="bg1"/>
                  </a:solidFill>
                  <a:latin typeface="Calibri" panose="020F0502020204030204" pitchFamily="34" charset="0"/>
                  <a:ea typeface="Arial Unicode MS" pitchFamily="34" charset="-128"/>
                  <a:cs typeface="Calibri" panose="020F0502020204030204" pitchFamily="34" charset="0"/>
                </a:rPr>
                <a:t> Push change to master branch =&gt; Change validated and deployed to </a:t>
              </a:r>
              <a:r>
                <a:rPr lang="en-US" sz="1400" b="1" kern="0">
                  <a:solidFill>
                    <a:schemeClr val="accent1"/>
                  </a:solidFill>
                  <a:latin typeface="Calibri" panose="020F0502020204030204" pitchFamily="34" charset="0"/>
                  <a:ea typeface="Arial Unicode MS" pitchFamily="34" charset="-128"/>
                  <a:cs typeface="Calibri" panose="020F0502020204030204" pitchFamily="34" charset="0"/>
                </a:rPr>
                <a:t>sap-dita-test</a:t>
              </a:r>
              <a:r>
                <a:rPr lang="en-US" sz="1400" kern="0">
                  <a:solidFill>
                    <a:schemeClr val="bg1"/>
                  </a:solidFill>
                  <a:latin typeface="Calibri" panose="020F0502020204030204" pitchFamily="34" charset="0"/>
                  <a:ea typeface="Arial Unicode MS" pitchFamily="34" charset="-128"/>
                  <a:cs typeface="Calibri" panose="020F0502020204030204" pitchFamily="34" charset="0"/>
                </a:rPr>
                <a:t> landscape</a:t>
              </a:r>
              <a:endParaRPr lang="en-US" sz="1400" kern="0">
                <a:solidFill>
                  <a:schemeClr val="bg1"/>
                </a:solidFill>
                <a:ea typeface="Arial Unicode MS" pitchFamily="34" charset="-128"/>
                <a:cs typeface="Arial Unicode MS" pitchFamily="34" charset="-128"/>
              </a:endParaRPr>
            </a:p>
          </p:txBody>
        </p:sp>
        <p:grpSp>
          <p:nvGrpSpPr>
            <p:cNvPr id="309" name="Group 308">
              <a:extLst>
                <a:ext uri="{FF2B5EF4-FFF2-40B4-BE49-F238E27FC236}">
                  <a16:creationId xmlns:a16="http://schemas.microsoft.com/office/drawing/2014/main" id="{9B7162FE-AD7D-4D27-96BB-3FC5B4A1A999}"/>
                </a:ext>
              </a:extLst>
            </p:cNvPr>
            <p:cNvGrpSpPr/>
            <p:nvPr/>
          </p:nvGrpSpPr>
          <p:grpSpPr>
            <a:xfrm>
              <a:off x="7406121" y="2021119"/>
              <a:ext cx="2111827" cy="576000"/>
              <a:chOff x="7406121" y="2021119"/>
              <a:chExt cx="2111827" cy="576000"/>
            </a:xfrm>
          </p:grpSpPr>
          <p:sp>
            <p:nvSpPr>
              <p:cNvPr id="208" name="Rectangle: Rounded Corners 207">
                <a:extLst>
                  <a:ext uri="{FF2B5EF4-FFF2-40B4-BE49-F238E27FC236}">
                    <a16:creationId xmlns:a16="http://schemas.microsoft.com/office/drawing/2014/main" id="{76A3385B-A2E1-4227-B206-0A49E20A8249}"/>
                  </a:ext>
                </a:extLst>
              </p:cNvPr>
              <p:cNvSpPr/>
              <p:nvPr/>
            </p:nvSpPr>
            <p:spPr bwMode="gray">
              <a:xfrm>
                <a:off x="7406121" y="2021119"/>
                <a:ext cx="2100163" cy="576000"/>
              </a:xfrm>
              <a:prstGeom prst="roundRect">
                <a:avLst/>
              </a:prstGeom>
              <a:solidFill>
                <a:schemeClr val="accent2">
                  <a:lumMod val="20000"/>
                  <a:lumOff val="80000"/>
                </a:schemeClr>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8" name="Rectangle 177">
                <a:extLst>
                  <a:ext uri="{FF2B5EF4-FFF2-40B4-BE49-F238E27FC236}">
                    <a16:creationId xmlns:a16="http://schemas.microsoft.com/office/drawing/2014/main" id="{53944310-B134-4077-A66F-EE44A097745F}"/>
                  </a:ext>
                </a:extLst>
              </p:cNvPr>
              <p:cNvSpPr/>
              <p:nvPr/>
            </p:nvSpPr>
            <p:spPr bwMode="gray">
              <a:xfrm>
                <a:off x="7664844" y="2032027"/>
                <a:ext cx="1853104" cy="354412"/>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0" i="0" u="none" strike="noStrike" kern="0" cap="none" spc="0" normalizeH="0" baseline="0" noProof="0">
                    <a:ln>
                      <a:noFill/>
                    </a:ln>
                    <a:effectLst/>
                    <a:uLnTx/>
                    <a:uFillTx/>
                    <a:ea typeface="Arial Unicode MS" pitchFamily="34" charset="-128"/>
                    <a:cs typeface="Arial Unicode MS" pitchFamily="34" charset="-128"/>
                  </a:rPr>
                  <a:t>GCP </a:t>
                </a:r>
                <a:r>
                  <a:rPr kumimoji="0" lang="en-US" sz="1000" i="0" u="none" strike="noStrike" kern="0" cap="none" spc="0" normalizeH="0" baseline="0" noProof="0">
                    <a:ln>
                      <a:noFill/>
                    </a:ln>
                    <a:solidFill>
                      <a:schemeClr val="accent1"/>
                    </a:solidFill>
                    <a:effectLst/>
                    <a:uLnTx/>
                    <a:uFillTx/>
                    <a:ea typeface="Arial Unicode MS" pitchFamily="34" charset="-128"/>
                    <a:cs typeface="Arial Unicode MS" pitchFamily="34" charset="-128"/>
                  </a:rPr>
                  <a:t>sap-dita-test</a:t>
                </a:r>
                <a:r>
                  <a:rPr kumimoji="0" lang="en-US" sz="1000" b="0" i="0" u="none" strike="noStrike" kern="0" cap="none" spc="0" normalizeH="0" baseline="0" noProof="0">
                    <a:ln>
                      <a:noFill/>
                    </a:ln>
                    <a:effectLst/>
                    <a:uLnTx/>
                    <a:uFillTx/>
                    <a:ea typeface="Arial Unicode MS" pitchFamily="34" charset="-128"/>
                    <a:cs typeface="Arial Unicode MS" pitchFamily="34" charset="-128"/>
                  </a:rPr>
                  <a:t> landscape</a:t>
                </a:r>
              </a:p>
            </p:txBody>
          </p:sp>
          <p:sp>
            <p:nvSpPr>
              <p:cNvPr id="179" name="Rectangle 178">
                <a:extLst>
                  <a:ext uri="{FF2B5EF4-FFF2-40B4-BE49-F238E27FC236}">
                    <a16:creationId xmlns:a16="http://schemas.microsoft.com/office/drawing/2014/main" id="{E081F496-7E1D-4192-8E0D-C02501465937}"/>
                  </a:ext>
                </a:extLst>
              </p:cNvPr>
              <p:cNvSpPr/>
              <p:nvPr/>
            </p:nvSpPr>
            <p:spPr bwMode="gray">
              <a:xfrm>
                <a:off x="7663030" y="2327319"/>
                <a:ext cx="902817" cy="180000"/>
              </a:xfrm>
              <a:prstGeom prst="rect">
                <a:avLst/>
              </a:prstGeom>
              <a:solidFill>
                <a:schemeClr val="bg1"/>
              </a:solidFill>
              <a:ln w="127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800" kern="0">
                    <a:ea typeface="Arial Unicode MS" pitchFamily="34" charset="-128"/>
                    <a:cs typeface="Arial Unicode MS" pitchFamily="34" charset="-128"/>
                  </a:rPr>
                  <a:t>R</a:t>
                </a:r>
                <a:r>
                  <a:rPr kumimoji="0" lang="en-US" sz="800" b="0" i="0" u="none" strike="noStrike" kern="0" cap="none" spc="0" normalizeH="0" baseline="0">
                    <a:ln>
                      <a:noFill/>
                    </a:ln>
                    <a:effectLst/>
                    <a:uLnTx/>
                    <a:uFillTx/>
                    <a:ea typeface="Arial Unicode MS" pitchFamily="34" charset="-128"/>
                    <a:cs typeface="Arial Unicode MS" pitchFamily="34" charset="-128"/>
                  </a:rPr>
                  <a:t>egistry</a:t>
                </a:r>
              </a:p>
            </p:txBody>
          </p:sp>
          <p:sp>
            <p:nvSpPr>
              <p:cNvPr id="181" name="Rectangle 180">
                <a:extLst>
                  <a:ext uri="{FF2B5EF4-FFF2-40B4-BE49-F238E27FC236}">
                    <a16:creationId xmlns:a16="http://schemas.microsoft.com/office/drawing/2014/main" id="{A2C0C356-8A73-4784-ACD2-31C9AA410AA0}"/>
                  </a:ext>
                </a:extLst>
              </p:cNvPr>
              <p:cNvSpPr/>
              <p:nvPr/>
            </p:nvSpPr>
            <p:spPr bwMode="gray">
              <a:xfrm>
                <a:off x="8614131" y="2327319"/>
                <a:ext cx="792000" cy="180000"/>
              </a:xfrm>
              <a:prstGeom prst="rect">
                <a:avLst/>
              </a:prstGeom>
              <a:solidFill>
                <a:schemeClr val="bg1"/>
              </a:solidFill>
              <a:ln w="127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Run-time</a:t>
                </a:r>
              </a:p>
            </p:txBody>
          </p:sp>
          <p:pic>
            <p:nvPicPr>
              <p:cNvPr id="182" name="Picture 181">
                <a:extLst>
                  <a:ext uri="{FF2B5EF4-FFF2-40B4-BE49-F238E27FC236}">
                    <a16:creationId xmlns:a16="http://schemas.microsoft.com/office/drawing/2014/main" id="{7DE2069C-EEBA-4300-84D6-940A9497F639}"/>
                  </a:ext>
                </a:extLst>
              </p:cNvPr>
              <p:cNvPicPr>
                <a:picLocks noChangeAspect="1"/>
              </p:cNvPicPr>
              <p:nvPr/>
            </p:nvPicPr>
            <p:blipFill>
              <a:blip r:embed="rId10"/>
              <a:stretch>
                <a:fillRect/>
              </a:stretch>
            </p:blipFill>
            <p:spPr>
              <a:xfrm>
                <a:off x="7463528" y="2091272"/>
                <a:ext cx="304800" cy="243840"/>
              </a:xfrm>
              <a:prstGeom prst="rect">
                <a:avLst/>
              </a:prstGeom>
            </p:spPr>
          </p:pic>
        </p:grpSp>
        <p:grpSp>
          <p:nvGrpSpPr>
            <p:cNvPr id="308" name="Group 307">
              <a:extLst>
                <a:ext uri="{FF2B5EF4-FFF2-40B4-BE49-F238E27FC236}">
                  <a16:creationId xmlns:a16="http://schemas.microsoft.com/office/drawing/2014/main" id="{EF689D0C-F616-4B90-AFA2-150F414F158C}"/>
                </a:ext>
              </a:extLst>
            </p:cNvPr>
            <p:cNvGrpSpPr/>
            <p:nvPr/>
          </p:nvGrpSpPr>
          <p:grpSpPr>
            <a:xfrm>
              <a:off x="9675528" y="1566440"/>
              <a:ext cx="2106681" cy="583899"/>
              <a:chOff x="9675528" y="1566440"/>
              <a:chExt cx="2106681" cy="583899"/>
            </a:xfrm>
          </p:grpSpPr>
          <p:sp>
            <p:nvSpPr>
              <p:cNvPr id="209" name="Rectangle: Rounded Corners 208">
                <a:extLst>
                  <a:ext uri="{FF2B5EF4-FFF2-40B4-BE49-F238E27FC236}">
                    <a16:creationId xmlns:a16="http://schemas.microsoft.com/office/drawing/2014/main" id="{6F546A55-7E07-454C-8434-8C8569D97CBD}"/>
                  </a:ext>
                </a:extLst>
              </p:cNvPr>
              <p:cNvSpPr/>
              <p:nvPr/>
            </p:nvSpPr>
            <p:spPr bwMode="gray">
              <a:xfrm>
                <a:off x="9675528" y="1574339"/>
                <a:ext cx="2100163" cy="576000"/>
              </a:xfrm>
              <a:prstGeom prst="roundRect">
                <a:avLst/>
              </a:prstGeom>
              <a:solidFill>
                <a:schemeClr val="accent2">
                  <a:lumMod val="20000"/>
                  <a:lumOff val="80000"/>
                </a:schemeClr>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7" name="Rectangle 186">
                <a:extLst>
                  <a:ext uri="{FF2B5EF4-FFF2-40B4-BE49-F238E27FC236}">
                    <a16:creationId xmlns:a16="http://schemas.microsoft.com/office/drawing/2014/main" id="{BC4AB52C-0CAB-43D9-A60E-09882EB32425}"/>
                  </a:ext>
                </a:extLst>
              </p:cNvPr>
              <p:cNvSpPr/>
              <p:nvPr/>
            </p:nvSpPr>
            <p:spPr bwMode="gray">
              <a:xfrm>
                <a:off x="9929105" y="1566440"/>
                <a:ext cx="1853104" cy="354412"/>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0" i="0" u="none" strike="noStrike" kern="0" cap="none" spc="0" normalizeH="0" baseline="0" noProof="0">
                    <a:ln>
                      <a:noFill/>
                    </a:ln>
                    <a:effectLst/>
                    <a:uLnTx/>
                    <a:uFillTx/>
                    <a:ea typeface="Arial Unicode MS" pitchFamily="34" charset="-128"/>
                    <a:cs typeface="Arial Unicode MS" pitchFamily="34" charset="-128"/>
                  </a:rPr>
                  <a:t>GCP sap-dita-prod landscape</a:t>
                </a:r>
              </a:p>
            </p:txBody>
          </p:sp>
          <p:sp>
            <p:nvSpPr>
              <p:cNvPr id="188" name="Rectangle 187">
                <a:extLst>
                  <a:ext uri="{FF2B5EF4-FFF2-40B4-BE49-F238E27FC236}">
                    <a16:creationId xmlns:a16="http://schemas.microsoft.com/office/drawing/2014/main" id="{9F3F972C-5234-4D34-93B9-C1406DFF73D0}"/>
                  </a:ext>
                </a:extLst>
              </p:cNvPr>
              <p:cNvSpPr/>
              <p:nvPr/>
            </p:nvSpPr>
            <p:spPr bwMode="gray">
              <a:xfrm>
                <a:off x="9897474" y="1871671"/>
                <a:ext cx="902817" cy="180000"/>
              </a:xfrm>
              <a:prstGeom prst="rect">
                <a:avLst/>
              </a:prstGeom>
              <a:solidFill>
                <a:schemeClr val="bg1"/>
              </a:solidFill>
              <a:ln w="127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800" kern="0">
                    <a:ea typeface="Arial Unicode MS" pitchFamily="34" charset="-128"/>
                    <a:cs typeface="Arial Unicode MS" pitchFamily="34" charset="-128"/>
                  </a:rPr>
                  <a:t>R</a:t>
                </a:r>
                <a:r>
                  <a:rPr kumimoji="0" lang="en-US" sz="800" b="0" i="0" u="none" strike="noStrike" kern="0" cap="none" spc="0" normalizeH="0" baseline="0">
                    <a:ln>
                      <a:noFill/>
                    </a:ln>
                    <a:effectLst/>
                    <a:uLnTx/>
                    <a:uFillTx/>
                    <a:ea typeface="Arial Unicode MS" pitchFamily="34" charset="-128"/>
                    <a:cs typeface="Arial Unicode MS" pitchFamily="34" charset="-128"/>
                  </a:rPr>
                  <a:t>egistry</a:t>
                </a:r>
              </a:p>
            </p:txBody>
          </p:sp>
          <p:sp>
            <p:nvSpPr>
              <p:cNvPr id="190" name="Rectangle 189">
                <a:extLst>
                  <a:ext uri="{FF2B5EF4-FFF2-40B4-BE49-F238E27FC236}">
                    <a16:creationId xmlns:a16="http://schemas.microsoft.com/office/drawing/2014/main" id="{6E50D929-D1C3-4808-A823-765BFE9AC493}"/>
                  </a:ext>
                </a:extLst>
              </p:cNvPr>
              <p:cNvSpPr/>
              <p:nvPr/>
            </p:nvSpPr>
            <p:spPr bwMode="gray">
              <a:xfrm>
                <a:off x="10878392" y="1871671"/>
                <a:ext cx="792000" cy="180000"/>
              </a:xfrm>
              <a:prstGeom prst="rect">
                <a:avLst/>
              </a:prstGeom>
              <a:solidFill>
                <a:schemeClr val="bg1"/>
              </a:solidFill>
              <a:ln w="127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Run-time</a:t>
                </a:r>
              </a:p>
            </p:txBody>
          </p:sp>
          <p:pic>
            <p:nvPicPr>
              <p:cNvPr id="191" name="Picture 190">
                <a:extLst>
                  <a:ext uri="{FF2B5EF4-FFF2-40B4-BE49-F238E27FC236}">
                    <a16:creationId xmlns:a16="http://schemas.microsoft.com/office/drawing/2014/main" id="{59C782AC-A838-4403-9C2C-46190B7EE99B}"/>
                  </a:ext>
                </a:extLst>
              </p:cNvPr>
              <p:cNvPicPr>
                <a:picLocks noChangeAspect="1"/>
              </p:cNvPicPr>
              <p:nvPr/>
            </p:nvPicPr>
            <p:blipFill>
              <a:blip r:embed="rId10"/>
              <a:stretch>
                <a:fillRect/>
              </a:stretch>
            </p:blipFill>
            <p:spPr>
              <a:xfrm>
                <a:off x="9727789" y="1625685"/>
                <a:ext cx="304800" cy="243840"/>
              </a:xfrm>
              <a:prstGeom prst="rect">
                <a:avLst/>
              </a:prstGeom>
            </p:spPr>
          </p:pic>
        </p:grpSp>
        <p:grpSp>
          <p:nvGrpSpPr>
            <p:cNvPr id="306" name="Group 305">
              <a:extLst>
                <a:ext uri="{FF2B5EF4-FFF2-40B4-BE49-F238E27FC236}">
                  <a16:creationId xmlns:a16="http://schemas.microsoft.com/office/drawing/2014/main" id="{AF9AE617-34A0-4FAC-B00E-B5EE478368B1}"/>
                </a:ext>
              </a:extLst>
            </p:cNvPr>
            <p:cNvGrpSpPr/>
            <p:nvPr/>
          </p:nvGrpSpPr>
          <p:grpSpPr>
            <a:xfrm>
              <a:off x="7404301" y="4232191"/>
              <a:ext cx="1757058" cy="931795"/>
              <a:chOff x="7404301" y="4232191"/>
              <a:chExt cx="1757058" cy="931795"/>
            </a:xfrm>
          </p:grpSpPr>
          <p:sp>
            <p:nvSpPr>
              <p:cNvPr id="100" name="Rectangle 99">
                <a:extLst>
                  <a:ext uri="{FF2B5EF4-FFF2-40B4-BE49-F238E27FC236}">
                    <a16:creationId xmlns:a16="http://schemas.microsoft.com/office/drawing/2014/main" id="{15CA2B36-6CB2-476C-AED9-D28C70A48085}"/>
                  </a:ext>
                </a:extLst>
              </p:cNvPr>
              <p:cNvSpPr/>
              <p:nvPr/>
            </p:nvSpPr>
            <p:spPr bwMode="gray">
              <a:xfrm>
                <a:off x="7404301" y="4232191"/>
                <a:ext cx="1757058" cy="720000"/>
              </a:xfrm>
              <a:prstGeom prst="rect">
                <a:avLst/>
              </a:prstGeom>
              <a:solidFill>
                <a:schemeClr val="accent3">
                  <a:lumMod val="20000"/>
                  <a:lumOff val="80000"/>
                </a:schemeClr>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9" name="TextBox 98">
                <a:extLst>
                  <a:ext uri="{FF2B5EF4-FFF2-40B4-BE49-F238E27FC236}">
                    <a16:creationId xmlns:a16="http://schemas.microsoft.com/office/drawing/2014/main" id="{BBD56C2F-D49D-4C22-93DF-43BA8B0BA695}"/>
                  </a:ext>
                </a:extLst>
              </p:cNvPr>
              <p:cNvSpPr txBox="1"/>
              <p:nvPr/>
            </p:nvSpPr>
            <p:spPr>
              <a:xfrm>
                <a:off x="7404301" y="4737450"/>
                <a:ext cx="175705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a:ea typeface="Arial Unicode MS" pitchFamily="34" charset="-128"/>
                    <a:cs typeface="Arial Unicode MS" pitchFamily="34" charset="-128"/>
                  </a:rPr>
                  <a:t>Deployment pipeline</a:t>
                </a:r>
              </a:p>
            </p:txBody>
          </p:sp>
          <p:sp>
            <p:nvSpPr>
              <p:cNvPr id="124" name="TextBox 123">
                <a:extLst>
                  <a:ext uri="{FF2B5EF4-FFF2-40B4-BE49-F238E27FC236}">
                    <a16:creationId xmlns:a16="http://schemas.microsoft.com/office/drawing/2014/main" id="{4958159B-3A79-4605-BBBE-FE1E167E2108}"/>
                  </a:ext>
                </a:extLst>
              </p:cNvPr>
              <p:cNvSpPr txBox="1"/>
              <p:nvPr/>
            </p:nvSpPr>
            <p:spPr>
              <a:xfrm>
                <a:off x="7924646" y="5025487"/>
                <a:ext cx="1059701"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a:ea typeface="Arial Unicode MS" pitchFamily="34" charset="-128"/>
                    <a:cs typeface="Arial Unicode MS" pitchFamily="34" charset="-128"/>
                  </a:rPr>
                  <a:t>Infra=y | CD=y</a:t>
                </a:r>
              </a:p>
            </p:txBody>
          </p:sp>
          <p:pic>
            <p:nvPicPr>
              <p:cNvPr id="228" name="Picture 4" descr="Terraform Free Icon of Material Design">
                <a:extLst>
                  <a:ext uri="{FF2B5EF4-FFF2-40B4-BE49-F238E27FC236}">
                    <a16:creationId xmlns:a16="http://schemas.microsoft.com/office/drawing/2014/main" id="{DADAD008-BA12-4A36-A35E-E65B49D61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0532" y="4267222"/>
                <a:ext cx="252000" cy="25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9" name="Picture 2" descr="JaaS logo">
                <a:extLst>
                  <a:ext uri="{FF2B5EF4-FFF2-40B4-BE49-F238E27FC236}">
                    <a16:creationId xmlns:a16="http://schemas.microsoft.com/office/drawing/2014/main" id="{93DD0904-06D5-42D3-946E-56D61EEDCE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8117" y="4257816"/>
                <a:ext cx="252000" cy="252000"/>
              </a:xfrm>
              <a:prstGeom prst="rect">
                <a:avLst/>
              </a:prstGeom>
              <a:solidFill>
                <a:schemeClr val="bg1"/>
              </a:solidFill>
              <a:effectLst>
                <a:outerShdw blurRad="50800" dist="38100" dir="2700000" algn="tl" rotWithShape="0">
                  <a:prstClr val="black">
                    <a:alpha val="40000"/>
                  </a:prstClr>
                </a:outerShdw>
              </a:effectLst>
            </p:spPr>
          </p:pic>
          <p:grpSp>
            <p:nvGrpSpPr>
              <p:cNvPr id="285" name="Group 284">
                <a:extLst>
                  <a:ext uri="{FF2B5EF4-FFF2-40B4-BE49-F238E27FC236}">
                    <a16:creationId xmlns:a16="http://schemas.microsoft.com/office/drawing/2014/main" id="{8D0D11BF-65F2-4750-B5EC-33FE83FE4794}"/>
                  </a:ext>
                </a:extLst>
              </p:cNvPr>
              <p:cNvGrpSpPr/>
              <p:nvPr/>
            </p:nvGrpSpPr>
            <p:grpSpPr>
              <a:xfrm>
                <a:off x="7465769" y="4574428"/>
                <a:ext cx="1512000" cy="186208"/>
                <a:chOff x="8567460" y="419238"/>
                <a:chExt cx="1512000" cy="186208"/>
              </a:xfrm>
            </p:grpSpPr>
            <p:cxnSp>
              <p:nvCxnSpPr>
                <p:cNvPr id="286" name="Straight Connector 285">
                  <a:extLst>
                    <a:ext uri="{FF2B5EF4-FFF2-40B4-BE49-F238E27FC236}">
                      <a16:creationId xmlns:a16="http://schemas.microsoft.com/office/drawing/2014/main" id="{B9182CF8-341F-48BC-9B4E-13D95450F97D}"/>
                    </a:ext>
                  </a:extLst>
                </p:cNvPr>
                <p:cNvCxnSpPr/>
                <p:nvPr/>
              </p:nvCxnSpPr>
              <p:spPr>
                <a:xfrm>
                  <a:off x="8567460" y="528091"/>
                  <a:ext cx="1512000" cy="0"/>
                </a:xfrm>
                <a:prstGeom prst="line">
                  <a:avLst/>
                </a:prstGeom>
                <a:ln w="2540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87" name="Picture 286">
                  <a:extLst>
                    <a:ext uri="{FF2B5EF4-FFF2-40B4-BE49-F238E27FC236}">
                      <a16:creationId xmlns:a16="http://schemas.microsoft.com/office/drawing/2014/main" id="{A3815756-0C6F-4567-B0AB-1A2340455C6A}"/>
                    </a:ext>
                  </a:extLst>
                </p:cNvPr>
                <p:cNvPicPr>
                  <a:picLocks noChangeAspect="1"/>
                </p:cNvPicPr>
                <p:nvPr/>
              </p:nvPicPr>
              <p:blipFill>
                <a:blip r:embed="rId9"/>
                <a:stretch>
                  <a:fillRect/>
                </a:stretch>
              </p:blipFill>
              <p:spPr>
                <a:xfrm>
                  <a:off x="8820791" y="419238"/>
                  <a:ext cx="180000" cy="186208"/>
                </a:xfrm>
                <a:prstGeom prst="rect">
                  <a:avLst/>
                </a:prstGeom>
              </p:spPr>
            </p:pic>
            <p:pic>
              <p:nvPicPr>
                <p:cNvPr id="288" name="Picture 287">
                  <a:extLst>
                    <a:ext uri="{FF2B5EF4-FFF2-40B4-BE49-F238E27FC236}">
                      <a16:creationId xmlns:a16="http://schemas.microsoft.com/office/drawing/2014/main" id="{959FF4D4-0D8F-4025-AAC8-1C8ECBAEE155}"/>
                    </a:ext>
                  </a:extLst>
                </p:cNvPr>
                <p:cNvPicPr>
                  <a:picLocks noChangeAspect="1"/>
                </p:cNvPicPr>
                <p:nvPr/>
              </p:nvPicPr>
              <p:blipFill>
                <a:blip r:embed="rId9"/>
                <a:stretch>
                  <a:fillRect/>
                </a:stretch>
              </p:blipFill>
              <p:spPr>
                <a:xfrm>
                  <a:off x="9113498" y="419238"/>
                  <a:ext cx="180000" cy="186208"/>
                </a:xfrm>
                <a:prstGeom prst="rect">
                  <a:avLst/>
                </a:prstGeom>
              </p:spPr>
            </p:pic>
            <p:pic>
              <p:nvPicPr>
                <p:cNvPr id="289" name="Picture 288">
                  <a:extLst>
                    <a:ext uri="{FF2B5EF4-FFF2-40B4-BE49-F238E27FC236}">
                      <a16:creationId xmlns:a16="http://schemas.microsoft.com/office/drawing/2014/main" id="{7BE1F9CA-F57E-4D8A-BDF8-44AEC003FB43}"/>
                    </a:ext>
                  </a:extLst>
                </p:cNvPr>
                <p:cNvPicPr>
                  <a:picLocks noChangeAspect="1"/>
                </p:cNvPicPr>
                <p:nvPr/>
              </p:nvPicPr>
              <p:blipFill>
                <a:blip r:embed="rId9"/>
                <a:stretch>
                  <a:fillRect/>
                </a:stretch>
              </p:blipFill>
              <p:spPr>
                <a:xfrm>
                  <a:off x="9406205" y="419238"/>
                  <a:ext cx="180000" cy="186208"/>
                </a:xfrm>
                <a:prstGeom prst="rect">
                  <a:avLst/>
                </a:prstGeom>
              </p:spPr>
            </p:pic>
            <p:pic>
              <p:nvPicPr>
                <p:cNvPr id="290" name="Picture 289">
                  <a:extLst>
                    <a:ext uri="{FF2B5EF4-FFF2-40B4-BE49-F238E27FC236}">
                      <a16:creationId xmlns:a16="http://schemas.microsoft.com/office/drawing/2014/main" id="{7D61792E-5EFC-4CD9-ADFB-3DBB0E61C806}"/>
                    </a:ext>
                  </a:extLst>
                </p:cNvPr>
                <p:cNvPicPr>
                  <a:picLocks noChangeAspect="1"/>
                </p:cNvPicPr>
                <p:nvPr/>
              </p:nvPicPr>
              <p:blipFill>
                <a:blip r:embed="rId9"/>
                <a:stretch>
                  <a:fillRect/>
                </a:stretch>
              </p:blipFill>
              <p:spPr>
                <a:xfrm>
                  <a:off x="9698912" y="419238"/>
                  <a:ext cx="180000" cy="186208"/>
                </a:xfrm>
                <a:prstGeom prst="rect">
                  <a:avLst/>
                </a:prstGeom>
              </p:spPr>
            </p:pic>
          </p:grpSp>
        </p:grpSp>
        <p:grpSp>
          <p:nvGrpSpPr>
            <p:cNvPr id="305" name="Group 304">
              <a:extLst>
                <a:ext uri="{FF2B5EF4-FFF2-40B4-BE49-F238E27FC236}">
                  <a16:creationId xmlns:a16="http://schemas.microsoft.com/office/drawing/2014/main" id="{26DA3CD7-3AD9-4E05-A3C9-1A50700657AB}"/>
                </a:ext>
              </a:extLst>
            </p:cNvPr>
            <p:cNvGrpSpPr/>
            <p:nvPr/>
          </p:nvGrpSpPr>
          <p:grpSpPr>
            <a:xfrm>
              <a:off x="2303951" y="4232191"/>
              <a:ext cx="2574662" cy="720000"/>
              <a:chOff x="2303951" y="4232191"/>
              <a:chExt cx="2574662" cy="720000"/>
            </a:xfrm>
          </p:grpSpPr>
          <p:sp>
            <p:nvSpPr>
              <p:cNvPr id="94" name="Rectangle 93">
                <a:extLst>
                  <a:ext uri="{FF2B5EF4-FFF2-40B4-BE49-F238E27FC236}">
                    <a16:creationId xmlns:a16="http://schemas.microsoft.com/office/drawing/2014/main" id="{7B1FB541-5E92-4DE4-ACF6-97DA075F60BA}"/>
                  </a:ext>
                </a:extLst>
              </p:cNvPr>
              <p:cNvSpPr/>
              <p:nvPr/>
            </p:nvSpPr>
            <p:spPr bwMode="gray">
              <a:xfrm>
                <a:off x="2303951" y="4232191"/>
                <a:ext cx="2574662" cy="720000"/>
              </a:xfrm>
              <a:prstGeom prst="rect">
                <a:avLst/>
              </a:prstGeom>
              <a:solidFill>
                <a:schemeClr val="accent1">
                  <a:lumMod val="20000"/>
                  <a:lumOff val="80000"/>
                </a:schemeClr>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3" name="TextBox 82">
                <a:extLst>
                  <a:ext uri="{FF2B5EF4-FFF2-40B4-BE49-F238E27FC236}">
                    <a16:creationId xmlns:a16="http://schemas.microsoft.com/office/drawing/2014/main" id="{900556F3-D68D-4026-8BF6-E92E762AE5BB}"/>
                  </a:ext>
                </a:extLst>
              </p:cNvPr>
              <p:cNvSpPr txBox="1"/>
              <p:nvPr/>
            </p:nvSpPr>
            <p:spPr>
              <a:xfrm>
                <a:off x="2423827" y="4777206"/>
                <a:ext cx="2267917"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a:ea typeface="Arial Unicode MS" pitchFamily="34" charset="-128"/>
                    <a:cs typeface="Arial Unicode MS" pitchFamily="34" charset="-128"/>
                  </a:rPr>
                  <a:t>Development pipeline</a:t>
                </a:r>
              </a:p>
            </p:txBody>
          </p:sp>
          <p:pic>
            <p:nvPicPr>
              <p:cNvPr id="206" name="Picture 2" descr="JaaS logo">
                <a:extLst>
                  <a:ext uri="{FF2B5EF4-FFF2-40B4-BE49-F238E27FC236}">
                    <a16:creationId xmlns:a16="http://schemas.microsoft.com/office/drawing/2014/main" id="{67C0B58A-4794-4026-9EF8-B40824868A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8654" y="4267222"/>
                <a:ext cx="252000" cy="252000"/>
              </a:xfrm>
              <a:prstGeom prst="rect">
                <a:avLst/>
              </a:prstGeom>
              <a:solidFill>
                <a:schemeClr val="bg1"/>
              </a:solidFill>
              <a:effectLst>
                <a:outerShdw blurRad="50800" dist="38100" dir="2700000" algn="tl" rotWithShape="0">
                  <a:prstClr val="black">
                    <a:alpha val="40000"/>
                  </a:prstClr>
                </a:outerShdw>
              </a:effectLst>
            </p:spPr>
          </p:pic>
          <p:pic>
            <p:nvPicPr>
              <p:cNvPr id="207" name="Picture 4" descr="Piper logo">
                <a:extLst>
                  <a:ext uri="{FF2B5EF4-FFF2-40B4-BE49-F238E27FC236}">
                    <a16:creationId xmlns:a16="http://schemas.microsoft.com/office/drawing/2014/main" id="{78033C80-89F5-4ED4-9100-436A054A62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7696" y="4267222"/>
                <a:ext cx="252000" cy="252000"/>
              </a:xfrm>
              <a:prstGeom prst="rect">
                <a:avLst/>
              </a:prstGeom>
              <a:solidFill>
                <a:schemeClr val="bg1"/>
              </a:solidFill>
              <a:effectLst>
                <a:outerShdw blurRad="50800" dist="38100" dir="2700000" algn="tl" rotWithShape="0">
                  <a:prstClr val="black">
                    <a:alpha val="40000"/>
                  </a:prstClr>
                </a:outerShdw>
              </a:effectLst>
            </p:spPr>
          </p:pic>
          <p:grpSp>
            <p:nvGrpSpPr>
              <p:cNvPr id="263" name="Group 262">
                <a:extLst>
                  <a:ext uri="{FF2B5EF4-FFF2-40B4-BE49-F238E27FC236}">
                    <a16:creationId xmlns:a16="http://schemas.microsoft.com/office/drawing/2014/main" id="{64F72596-D851-4809-BA9D-8F2C78754A76}"/>
                  </a:ext>
                </a:extLst>
              </p:cNvPr>
              <p:cNvGrpSpPr/>
              <p:nvPr/>
            </p:nvGrpSpPr>
            <p:grpSpPr>
              <a:xfrm>
                <a:off x="2441045" y="4600406"/>
                <a:ext cx="2094155" cy="186208"/>
                <a:chOff x="2526809" y="3608291"/>
                <a:chExt cx="2094155" cy="186208"/>
              </a:xfrm>
            </p:grpSpPr>
            <p:cxnSp>
              <p:nvCxnSpPr>
                <p:cNvPr id="264" name="Straight Connector 263">
                  <a:extLst>
                    <a:ext uri="{FF2B5EF4-FFF2-40B4-BE49-F238E27FC236}">
                      <a16:creationId xmlns:a16="http://schemas.microsoft.com/office/drawing/2014/main" id="{13D71CEF-FA44-43DC-89F9-1B4D39A73EBF}"/>
                    </a:ext>
                  </a:extLst>
                </p:cNvPr>
                <p:cNvCxnSpPr/>
                <p:nvPr/>
              </p:nvCxnSpPr>
              <p:spPr>
                <a:xfrm>
                  <a:off x="2526809" y="3717144"/>
                  <a:ext cx="2094155" cy="0"/>
                </a:xfrm>
                <a:prstGeom prst="line">
                  <a:avLst/>
                </a:prstGeom>
                <a:ln w="2540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65" name="Picture 264">
                  <a:extLst>
                    <a:ext uri="{FF2B5EF4-FFF2-40B4-BE49-F238E27FC236}">
                      <a16:creationId xmlns:a16="http://schemas.microsoft.com/office/drawing/2014/main" id="{F14D4964-D187-4EE5-AC3C-C684521BEDA7}"/>
                    </a:ext>
                  </a:extLst>
                </p:cNvPr>
                <p:cNvPicPr>
                  <a:picLocks noChangeAspect="1"/>
                </p:cNvPicPr>
                <p:nvPr/>
              </p:nvPicPr>
              <p:blipFill>
                <a:blip r:embed="rId9"/>
                <a:stretch>
                  <a:fillRect/>
                </a:stretch>
              </p:blipFill>
              <p:spPr>
                <a:xfrm>
                  <a:off x="2780140" y="3608291"/>
                  <a:ext cx="180000" cy="186208"/>
                </a:xfrm>
                <a:prstGeom prst="rect">
                  <a:avLst/>
                </a:prstGeom>
              </p:spPr>
            </p:pic>
            <p:pic>
              <p:nvPicPr>
                <p:cNvPr id="266" name="Picture 265">
                  <a:extLst>
                    <a:ext uri="{FF2B5EF4-FFF2-40B4-BE49-F238E27FC236}">
                      <a16:creationId xmlns:a16="http://schemas.microsoft.com/office/drawing/2014/main" id="{80417613-AF07-474E-9903-CE0FF162FEC4}"/>
                    </a:ext>
                  </a:extLst>
                </p:cNvPr>
                <p:cNvPicPr>
                  <a:picLocks noChangeAspect="1"/>
                </p:cNvPicPr>
                <p:nvPr/>
              </p:nvPicPr>
              <p:blipFill>
                <a:blip r:embed="rId9"/>
                <a:stretch>
                  <a:fillRect/>
                </a:stretch>
              </p:blipFill>
              <p:spPr>
                <a:xfrm>
                  <a:off x="3072847" y="3608291"/>
                  <a:ext cx="180000" cy="186208"/>
                </a:xfrm>
                <a:prstGeom prst="rect">
                  <a:avLst/>
                </a:prstGeom>
              </p:spPr>
            </p:pic>
            <p:pic>
              <p:nvPicPr>
                <p:cNvPr id="267" name="Picture 266">
                  <a:extLst>
                    <a:ext uri="{FF2B5EF4-FFF2-40B4-BE49-F238E27FC236}">
                      <a16:creationId xmlns:a16="http://schemas.microsoft.com/office/drawing/2014/main" id="{EC6709D3-4E59-4C35-B8EB-BF26D0EA1A9A}"/>
                    </a:ext>
                  </a:extLst>
                </p:cNvPr>
                <p:cNvPicPr>
                  <a:picLocks noChangeAspect="1"/>
                </p:cNvPicPr>
                <p:nvPr/>
              </p:nvPicPr>
              <p:blipFill>
                <a:blip r:embed="rId9"/>
                <a:stretch>
                  <a:fillRect/>
                </a:stretch>
              </p:blipFill>
              <p:spPr>
                <a:xfrm>
                  <a:off x="3365554" y="3608291"/>
                  <a:ext cx="180000" cy="186208"/>
                </a:xfrm>
                <a:prstGeom prst="rect">
                  <a:avLst/>
                </a:prstGeom>
              </p:spPr>
            </p:pic>
            <p:pic>
              <p:nvPicPr>
                <p:cNvPr id="268" name="Picture 267">
                  <a:extLst>
                    <a:ext uri="{FF2B5EF4-FFF2-40B4-BE49-F238E27FC236}">
                      <a16:creationId xmlns:a16="http://schemas.microsoft.com/office/drawing/2014/main" id="{6944514E-6801-4CAE-96D4-B48149F85768}"/>
                    </a:ext>
                  </a:extLst>
                </p:cNvPr>
                <p:cNvPicPr>
                  <a:picLocks noChangeAspect="1"/>
                </p:cNvPicPr>
                <p:nvPr/>
              </p:nvPicPr>
              <p:blipFill>
                <a:blip r:embed="rId9"/>
                <a:stretch>
                  <a:fillRect/>
                </a:stretch>
              </p:blipFill>
              <p:spPr>
                <a:xfrm>
                  <a:off x="3658261" y="3608291"/>
                  <a:ext cx="180000" cy="186208"/>
                </a:xfrm>
                <a:prstGeom prst="rect">
                  <a:avLst/>
                </a:prstGeom>
              </p:spPr>
            </p:pic>
            <p:pic>
              <p:nvPicPr>
                <p:cNvPr id="269" name="Picture 268">
                  <a:extLst>
                    <a:ext uri="{FF2B5EF4-FFF2-40B4-BE49-F238E27FC236}">
                      <a16:creationId xmlns:a16="http://schemas.microsoft.com/office/drawing/2014/main" id="{9B076A8A-77B4-4108-BBCA-2BC8ED679152}"/>
                    </a:ext>
                  </a:extLst>
                </p:cNvPr>
                <p:cNvPicPr>
                  <a:picLocks noChangeAspect="1"/>
                </p:cNvPicPr>
                <p:nvPr/>
              </p:nvPicPr>
              <p:blipFill>
                <a:blip r:embed="rId9"/>
                <a:stretch>
                  <a:fillRect/>
                </a:stretch>
              </p:blipFill>
              <p:spPr>
                <a:xfrm>
                  <a:off x="3950968" y="3608291"/>
                  <a:ext cx="180000" cy="186208"/>
                </a:xfrm>
                <a:prstGeom prst="rect">
                  <a:avLst/>
                </a:prstGeom>
              </p:spPr>
            </p:pic>
            <p:pic>
              <p:nvPicPr>
                <p:cNvPr id="270" name="Picture 269">
                  <a:extLst>
                    <a:ext uri="{FF2B5EF4-FFF2-40B4-BE49-F238E27FC236}">
                      <a16:creationId xmlns:a16="http://schemas.microsoft.com/office/drawing/2014/main" id="{4D47E483-9EDC-4220-BA74-D30DC63DD058}"/>
                    </a:ext>
                  </a:extLst>
                </p:cNvPr>
                <p:cNvPicPr>
                  <a:picLocks noChangeAspect="1"/>
                </p:cNvPicPr>
                <p:nvPr/>
              </p:nvPicPr>
              <p:blipFill>
                <a:blip r:embed="rId9"/>
                <a:stretch>
                  <a:fillRect/>
                </a:stretch>
              </p:blipFill>
              <p:spPr>
                <a:xfrm>
                  <a:off x="4243677" y="3608291"/>
                  <a:ext cx="180000" cy="186208"/>
                </a:xfrm>
                <a:prstGeom prst="rect">
                  <a:avLst/>
                </a:prstGeom>
              </p:spPr>
            </p:pic>
          </p:grpSp>
        </p:grpSp>
        <p:cxnSp>
          <p:nvCxnSpPr>
            <p:cNvPr id="101" name="Straight Arrow Connector 100">
              <a:extLst>
                <a:ext uri="{FF2B5EF4-FFF2-40B4-BE49-F238E27FC236}">
                  <a16:creationId xmlns:a16="http://schemas.microsoft.com/office/drawing/2014/main" id="{31B25714-E749-46BE-A532-28CEA414212C}"/>
                </a:ext>
              </a:extLst>
            </p:cNvPr>
            <p:cNvCxnSpPr>
              <a:cxnSpLocks/>
              <a:stCxn id="94" idx="3"/>
              <a:endCxn id="100" idx="1"/>
            </p:cNvCxnSpPr>
            <p:nvPr/>
          </p:nvCxnSpPr>
          <p:spPr>
            <a:xfrm>
              <a:off x="4878613" y="4592191"/>
              <a:ext cx="2525688" cy="0"/>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48C6EB8D-2031-4543-83E3-3C84E2A86397}"/>
                </a:ext>
              </a:extLst>
            </p:cNvPr>
            <p:cNvCxnSpPr>
              <a:cxnSpLocks/>
              <a:stCxn id="289" idx="0"/>
              <a:endCxn id="181" idx="2"/>
            </p:cNvCxnSpPr>
            <p:nvPr/>
          </p:nvCxnSpPr>
          <p:spPr>
            <a:xfrm rot="5400000" flipH="1" flipV="1">
              <a:off x="7668768" y="3233066"/>
              <a:ext cx="2067109" cy="615617"/>
            </a:xfrm>
            <a:prstGeom prst="bentConnector3">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C3E0B3E-F910-41AD-8394-3E0406A94A45}"/>
                </a:ext>
              </a:extLst>
            </p:cNvPr>
            <p:cNvCxnSpPr>
              <a:cxnSpLocks/>
              <a:stCxn id="79" idx="2"/>
              <a:endCxn id="81" idx="0"/>
            </p:cNvCxnSpPr>
            <p:nvPr/>
          </p:nvCxnSpPr>
          <p:spPr>
            <a:xfrm>
              <a:off x="1323549" y="3759696"/>
              <a:ext cx="0" cy="709722"/>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6DEE000-EF87-4194-9570-56B3D8793CC6}"/>
                </a:ext>
              </a:extLst>
            </p:cNvPr>
            <p:cNvCxnSpPr>
              <a:cxnSpLocks/>
              <a:stCxn id="81" idx="3"/>
              <a:endCxn id="94" idx="1"/>
            </p:cNvCxnSpPr>
            <p:nvPr/>
          </p:nvCxnSpPr>
          <p:spPr>
            <a:xfrm flipV="1">
              <a:off x="1773168" y="4592191"/>
              <a:ext cx="530783" cy="6778"/>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9186FB82-AED8-463E-8FDC-6E66EB25BCDB}"/>
                </a:ext>
              </a:extLst>
            </p:cNvPr>
            <p:cNvSpPr txBox="1"/>
            <p:nvPr/>
          </p:nvSpPr>
          <p:spPr>
            <a:xfrm>
              <a:off x="962592" y="4083265"/>
              <a:ext cx="32147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solidFill>
                    <a:schemeClr val="accent1"/>
                  </a:solidFill>
                  <a:latin typeface="Calibri" panose="020F0502020204030204" pitchFamily="34" charset="0"/>
                  <a:ea typeface="Arial Unicode MS" pitchFamily="34" charset="-128"/>
                  <a:cs typeface="Calibri" panose="020F0502020204030204" pitchFamily="34" charset="0"/>
                </a:rPr>
                <a:t>❸</a:t>
              </a:r>
              <a:endParaRPr lang="en-US" sz="1400" kern="0">
                <a:solidFill>
                  <a:schemeClr val="accent1"/>
                </a:solidFill>
                <a:ea typeface="Arial Unicode MS" pitchFamily="34" charset="-128"/>
                <a:cs typeface="Arial Unicode MS" pitchFamily="34" charset="-128"/>
              </a:endParaRPr>
            </a:p>
          </p:txBody>
        </p:sp>
        <p:pic>
          <p:nvPicPr>
            <p:cNvPr id="81" name="Picture 80">
              <a:extLst>
                <a:ext uri="{FF2B5EF4-FFF2-40B4-BE49-F238E27FC236}">
                  <a16:creationId xmlns:a16="http://schemas.microsoft.com/office/drawing/2014/main" id="{EFBFABDD-7738-43DF-AB8B-A5FFD3033DB7}"/>
                </a:ext>
              </a:extLst>
            </p:cNvPr>
            <p:cNvPicPr>
              <a:picLocks noChangeAspect="1"/>
            </p:cNvPicPr>
            <p:nvPr/>
          </p:nvPicPr>
          <p:blipFill>
            <a:blip r:embed="rId12"/>
            <a:stretch>
              <a:fillRect/>
            </a:stretch>
          </p:blipFill>
          <p:spPr>
            <a:xfrm>
              <a:off x="873930" y="4469418"/>
              <a:ext cx="899238" cy="259102"/>
            </a:xfrm>
            <a:prstGeom prst="rect">
              <a:avLst/>
            </a:prstGeom>
          </p:spPr>
        </p:pic>
        <p:cxnSp>
          <p:nvCxnSpPr>
            <p:cNvPr id="210" name="Straight Arrow Connector 209">
              <a:extLst>
                <a:ext uri="{FF2B5EF4-FFF2-40B4-BE49-F238E27FC236}">
                  <a16:creationId xmlns:a16="http://schemas.microsoft.com/office/drawing/2014/main" id="{64E787E2-13ED-4691-8893-F6B7992399D9}"/>
                </a:ext>
              </a:extLst>
            </p:cNvPr>
            <p:cNvCxnSpPr>
              <a:cxnSpLocks/>
              <a:stCxn id="179" idx="2"/>
              <a:endCxn id="288" idx="0"/>
            </p:cNvCxnSpPr>
            <p:nvPr/>
          </p:nvCxnSpPr>
          <p:spPr>
            <a:xfrm flipH="1">
              <a:off x="8101807" y="2507319"/>
              <a:ext cx="12632" cy="2067109"/>
            </a:xfrm>
            <a:prstGeom prst="straightConnector1">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BD4FC4D7-29B3-41E0-BD54-F5F06F4F8494}"/>
                </a:ext>
              </a:extLst>
            </p:cNvPr>
            <p:cNvCxnSpPr>
              <a:cxnSpLocks/>
              <a:stCxn id="270" idx="0"/>
              <a:endCxn id="179" idx="1"/>
            </p:cNvCxnSpPr>
            <p:nvPr/>
          </p:nvCxnSpPr>
          <p:spPr>
            <a:xfrm rot="5400000" flipH="1" flipV="1">
              <a:off x="4863928" y="1801305"/>
              <a:ext cx="2183087" cy="3415117"/>
            </a:xfrm>
            <a:prstGeom prst="bentConnector2">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1C847A39-3882-41B6-B44A-EB14D29265FD}"/>
                </a:ext>
              </a:extLst>
            </p:cNvPr>
            <p:cNvCxnSpPr>
              <a:cxnSpLocks/>
              <a:stCxn id="270" idx="0"/>
              <a:endCxn id="188" idx="1"/>
            </p:cNvCxnSpPr>
            <p:nvPr/>
          </p:nvCxnSpPr>
          <p:spPr>
            <a:xfrm rot="5400000" flipH="1" flipV="1">
              <a:off x="5753326" y="456259"/>
              <a:ext cx="2638735" cy="5649561"/>
            </a:xfrm>
            <a:prstGeom prst="bentConnector2">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325" name="Group 324">
            <a:extLst>
              <a:ext uri="{FF2B5EF4-FFF2-40B4-BE49-F238E27FC236}">
                <a16:creationId xmlns:a16="http://schemas.microsoft.com/office/drawing/2014/main" id="{6C2BB3E0-B928-444D-AAF0-4789651B3C24}"/>
              </a:ext>
            </a:extLst>
          </p:cNvPr>
          <p:cNvGrpSpPr/>
          <p:nvPr/>
        </p:nvGrpSpPr>
        <p:grpSpPr>
          <a:xfrm>
            <a:off x="856310" y="2067193"/>
            <a:ext cx="10660153" cy="4537681"/>
            <a:chOff x="856310" y="2067193"/>
            <a:chExt cx="10660153" cy="4537681"/>
          </a:xfrm>
        </p:grpSpPr>
        <p:sp>
          <p:nvSpPr>
            <p:cNvPr id="159" name="TextBox 158">
              <a:extLst>
                <a:ext uri="{FF2B5EF4-FFF2-40B4-BE49-F238E27FC236}">
                  <a16:creationId xmlns:a16="http://schemas.microsoft.com/office/drawing/2014/main" id="{2C54916F-5CB0-43FF-8A4F-375F0226946F}"/>
                </a:ext>
              </a:extLst>
            </p:cNvPr>
            <p:cNvSpPr txBox="1"/>
            <p:nvPr/>
          </p:nvSpPr>
          <p:spPr>
            <a:xfrm>
              <a:off x="856310" y="6389430"/>
              <a:ext cx="875822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solidFill>
                    <a:schemeClr val="accent1"/>
                  </a:solidFill>
                  <a:latin typeface="Calibri" panose="020F0502020204030204" pitchFamily="34" charset="0"/>
                  <a:ea typeface="Arial Unicode MS" pitchFamily="34" charset="-128"/>
                  <a:cs typeface="Calibri" panose="020F0502020204030204" pitchFamily="34" charset="0"/>
                </a:rPr>
                <a:t>❹</a:t>
              </a:r>
              <a:r>
                <a:rPr lang="en-US" sz="1400" kern="0">
                  <a:solidFill>
                    <a:schemeClr val="bg1"/>
                  </a:solidFill>
                  <a:latin typeface="Calibri" panose="020F0502020204030204" pitchFamily="34" charset="0"/>
                  <a:ea typeface="Arial Unicode MS" pitchFamily="34" charset="-128"/>
                  <a:cs typeface="Calibri" panose="020F0502020204030204" pitchFamily="34" charset="0"/>
                </a:rPr>
                <a:t> Validate the change in sap-dita-test landscape and trigger deployment to </a:t>
              </a:r>
              <a:r>
                <a:rPr lang="en-US" sz="1400" b="1" kern="0">
                  <a:solidFill>
                    <a:schemeClr val="accent1"/>
                  </a:solidFill>
                  <a:latin typeface="Calibri" panose="020F0502020204030204" pitchFamily="34" charset="0"/>
                  <a:ea typeface="Arial Unicode MS" pitchFamily="34" charset="-128"/>
                  <a:cs typeface="Calibri" panose="020F0502020204030204" pitchFamily="34" charset="0"/>
                </a:rPr>
                <a:t>sap-dita-prod</a:t>
              </a:r>
              <a:r>
                <a:rPr lang="en-US" sz="1400" kern="0">
                  <a:solidFill>
                    <a:schemeClr val="bg1"/>
                  </a:solidFill>
                  <a:latin typeface="Calibri" panose="020F0502020204030204" pitchFamily="34" charset="0"/>
                  <a:ea typeface="Arial Unicode MS" pitchFamily="34" charset="-128"/>
                  <a:cs typeface="Calibri" panose="020F0502020204030204" pitchFamily="34" charset="0"/>
                </a:rPr>
                <a:t> landscape if successful tests</a:t>
              </a:r>
              <a:endParaRPr lang="en-US" sz="1400" kern="0">
                <a:solidFill>
                  <a:schemeClr val="bg1"/>
                </a:solidFill>
                <a:ea typeface="Arial Unicode MS" pitchFamily="34" charset="-128"/>
                <a:cs typeface="Arial Unicode MS" pitchFamily="34" charset="-128"/>
              </a:endParaRPr>
            </a:p>
          </p:txBody>
        </p:sp>
        <p:grpSp>
          <p:nvGrpSpPr>
            <p:cNvPr id="307" name="Group 306">
              <a:extLst>
                <a:ext uri="{FF2B5EF4-FFF2-40B4-BE49-F238E27FC236}">
                  <a16:creationId xmlns:a16="http://schemas.microsoft.com/office/drawing/2014/main" id="{29205BB5-890C-439A-B066-69A16ECD8BDE}"/>
                </a:ext>
              </a:extLst>
            </p:cNvPr>
            <p:cNvGrpSpPr/>
            <p:nvPr/>
          </p:nvGrpSpPr>
          <p:grpSpPr>
            <a:xfrm>
              <a:off x="9650204" y="4232191"/>
              <a:ext cx="1866259" cy="931795"/>
              <a:chOff x="9650204" y="4232191"/>
              <a:chExt cx="1866259" cy="931795"/>
            </a:xfrm>
          </p:grpSpPr>
          <p:sp>
            <p:nvSpPr>
              <p:cNvPr id="107" name="Rectangle 106">
                <a:extLst>
                  <a:ext uri="{FF2B5EF4-FFF2-40B4-BE49-F238E27FC236}">
                    <a16:creationId xmlns:a16="http://schemas.microsoft.com/office/drawing/2014/main" id="{4F43030C-72F7-427E-902D-BC1B86C6D379}"/>
                  </a:ext>
                </a:extLst>
              </p:cNvPr>
              <p:cNvSpPr/>
              <p:nvPr/>
            </p:nvSpPr>
            <p:spPr bwMode="gray">
              <a:xfrm>
                <a:off x="9650204" y="4232191"/>
                <a:ext cx="1757058" cy="720000"/>
              </a:xfrm>
              <a:prstGeom prst="rect">
                <a:avLst/>
              </a:prstGeom>
              <a:solidFill>
                <a:schemeClr val="accent3">
                  <a:lumMod val="20000"/>
                  <a:lumOff val="80000"/>
                </a:schemeClr>
              </a:solidFill>
              <a:ln w="1270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06" name="TextBox 105">
                <a:extLst>
                  <a:ext uri="{FF2B5EF4-FFF2-40B4-BE49-F238E27FC236}">
                    <a16:creationId xmlns:a16="http://schemas.microsoft.com/office/drawing/2014/main" id="{05043F19-409D-4B0E-9A61-FED3728DCFA0}"/>
                  </a:ext>
                </a:extLst>
              </p:cNvPr>
              <p:cNvSpPr txBox="1"/>
              <p:nvPr/>
            </p:nvSpPr>
            <p:spPr>
              <a:xfrm>
                <a:off x="9655354" y="4756647"/>
                <a:ext cx="1861109"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a:ea typeface="Arial Unicode MS" pitchFamily="34" charset="-128"/>
                    <a:cs typeface="Arial Unicode MS" pitchFamily="34" charset="-128"/>
                  </a:rPr>
                  <a:t>Deployment pipeline</a:t>
                </a:r>
              </a:p>
            </p:txBody>
          </p:sp>
          <p:sp>
            <p:nvSpPr>
              <p:cNvPr id="151" name="TextBox 150">
                <a:extLst>
                  <a:ext uri="{FF2B5EF4-FFF2-40B4-BE49-F238E27FC236}">
                    <a16:creationId xmlns:a16="http://schemas.microsoft.com/office/drawing/2014/main" id="{2CD9C341-80BF-4D21-BB3D-9955261D42E2}"/>
                  </a:ext>
                </a:extLst>
              </p:cNvPr>
              <p:cNvSpPr txBox="1"/>
              <p:nvPr/>
            </p:nvSpPr>
            <p:spPr>
              <a:xfrm>
                <a:off x="10220271" y="5025487"/>
                <a:ext cx="1059701"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a:ea typeface="Arial Unicode MS" pitchFamily="34" charset="-128"/>
                    <a:cs typeface="Arial Unicode MS" pitchFamily="34" charset="-128"/>
                  </a:rPr>
                  <a:t>Infra=y | CD=y</a:t>
                </a:r>
              </a:p>
            </p:txBody>
          </p:sp>
          <p:pic>
            <p:nvPicPr>
              <p:cNvPr id="230" name="Picture 4" descr="Terraform Free Icon of Material Design">
                <a:extLst>
                  <a:ext uri="{FF2B5EF4-FFF2-40B4-BE49-F238E27FC236}">
                    <a16:creationId xmlns:a16="http://schemas.microsoft.com/office/drawing/2014/main" id="{093C9C19-41B9-4BAB-9286-6500A7A24A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9164" y="4267222"/>
                <a:ext cx="252000" cy="25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1" name="Picture 2" descr="JaaS logo">
                <a:extLst>
                  <a:ext uri="{FF2B5EF4-FFF2-40B4-BE49-F238E27FC236}">
                    <a16:creationId xmlns:a16="http://schemas.microsoft.com/office/drawing/2014/main" id="{C56035A5-2FFF-4C30-8FB1-ADB838C164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6749" y="4257816"/>
                <a:ext cx="252000" cy="252000"/>
              </a:xfrm>
              <a:prstGeom prst="rect">
                <a:avLst/>
              </a:prstGeom>
              <a:solidFill>
                <a:schemeClr val="bg1"/>
              </a:solidFill>
              <a:effectLst>
                <a:outerShdw blurRad="50800" dist="38100" dir="2700000" algn="tl" rotWithShape="0">
                  <a:prstClr val="black">
                    <a:alpha val="40000"/>
                  </a:prstClr>
                </a:outerShdw>
              </a:effectLst>
            </p:spPr>
          </p:pic>
          <p:grpSp>
            <p:nvGrpSpPr>
              <p:cNvPr id="293" name="Group 292">
                <a:extLst>
                  <a:ext uri="{FF2B5EF4-FFF2-40B4-BE49-F238E27FC236}">
                    <a16:creationId xmlns:a16="http://schemas.microsoft.com/office/drawing/2014/main" id="{F1E61AA6-467E-436C-9D31-4B2F3149CC9F}"/>
                  </a:ext>
                </a:extLst>
              </p:cNvPr>
              <p:cNvGrpSpPr/>
              <p:nvPr/>
            </p:nvGrpSpPr>
            <p:grpSpPr>
              <a:xfrm>
                <a:off x="9733233" y="4574349"/>
                <a:ext cx="1512000" cy="186208"/>
                <a:chOff x="8567460" y="419238"/>
                <a:chExt cx="1512000" cy="186208"/>
              </a:xfrm>
            </p:grpSpPr>
            <p:cxnSp>
              <p:nvCxnSpPr>
                <p:cNvPr id="294" name="Straight Connector 293">
                  <a:extLst>
                    <a:ext uri="{FF2B5EF4-FFF2-40B4-BE49-F238E27FC236}">
                      <a16:creationId xmlns:a16="http://schemas.microsoft.com/office/drawing/2014/main" id="{28F770BE-779A-4E71-A875-3FE711484ADB}"/>
                    </a:ext>
                  </a:extLst>
                </p:cNvPr>
                <p:cNvCxnSpPr/>
                <p:nvPr/>
              </p:nvCxnSpPr>
              <p:spPr>
                <a:xfrm>
                  <a:off x="8567460" y="528091"/>
                  <a:ext cx="1512000" cy="0"/>
                </a:xfrm>
                <a:prstGeom prst="line">
                  <a:avLst/>
                </a:prstGeom>
                <a:ln w="25400">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95" name="Picture 294">
                  <a:extLst>
                    <a:ext uri="{FF2B5EF4-FFF2-40B4-BE49-F238E27FC236}">
                      <a16:creationId xmlns:a16="http://schemas.microsoft.com/office/drawing/2014/main" id="{7218CDAB-88A9-4F31-BB18-57CD10FC8F9A}"/>
                    </a:ext>
                  </a:extLst>
                </p:cNvPr>
                <p:cNvPicPr>
                  <a:picLocks noChangeAspect="1"/>
                </p:cNvPicPr>
                <p:nvPr/>
              </p:nvPicPr>
              <p:blipFill>
                <a:blip r:embed="rId9"/>
                <a:stretch>
                  <a:fillRect/>
                </a:stretch>
              </p:blipFill>
              <p:spPr>
                <a:xfrm>
                  <a:off x="8820791" y="419238"/>
                  <a:ext cx="180000" cy="186208"/>
                </a:xfrm>
                <a:prstGeom prst="rect">
                  <a:avLst/>
                </a:prstGeom>
              </p:spPr>
            </p:pic>
            <p:pic>
              <p:nvPicPr>
                <p:cNvPr id="296" name="Picture 295">
                  <a:extLst>
                    <a:ext uri="{FF2B5EF4-FFF2-40B4-BE49-F238E27FC236}">
                      <a16:creationId xmlns:a16="http://schemas.microsoft.com/office/drawing/2014/main" id="{CC205DD1-0672-47C3-9FCF-950A4D710F92}"/>
                    </a:ext>
                  </a:extLst>
                </p:cNvPr>
                <p:cNvPicPr>
                  <a:picLocks noChangeAspect="1"/>
                </p:cNvPicPr>
                <p:nvPr/>
              </p:nvPicPr>
              <p:blipFill>
                <a:blip r:embed="rId9"/>
                <a:stretch>
                  <a:fillRect/>
                </a:stretch>
              </p:blipFill>
              <p:spPr>
                <a:xfrm>
                  <a:off x="9113498" y="419238"/>
                  <a:ext cx="180000" cy="186208"/>
                </a:xfrm>
                <a:prstGeom prst="rect">
                  <a:avLst/>
                </a:prstGeom>
              </p:spPr>
            </p:pic>
            <p:pic>
              <p:nvPicPr>
                <p:cNvPr id="297" name="Picture 296">
                  <a:extLst>
                    <a:ext uri="{FF2B5EF4-FFF2-40B4-BE49-F238E27FC236}">
                      <a16:creationId xmlns:a16="http://schemas.microsoft.com/office/drawing/2014/main" id="{9E6AA57C-16BC-4012-91E5-093CE02F915A}"/>
                    </a:ext>
                  </a:extLst>
                </p:cNvPr>
                <p:cNvPicPr>
                  <a:picLocks noChangeAspect="1"/>
                </p:cNvPicPr>
                <p:nvPr/>
              </p:nvPicPr>
              <p:blipFill>
                <a:blip r:embed="rId9"/>
                <a:stretch>
                  <a:fillRect/>
                </a:stretch>
              </p:blipFill>
              <p:spPr>
                <a:xfrm>
                  <a:off x="9406205" y="419238"/>
                  <a:ext cx="180000" cy="186208"/>
                </a:xfrm>
                <a:prstGeom prst="rect">
                  <a:avLst/>
                </a:prstGeom>
              </p:spPr>
            </p:pic>
            <p:pic>
              <p:nvPicPr>
                <p:cNvPr id="298" name="Picture 297">
                  <a:extLst>
                    <a:ext uri="{FF2B5EF4-FFF2-40B4-BE49-F238E27FC236}">
                      <a16:creationId xmlns:a16="http://schemas.microsoft.com/office/drawing/2014/main" id="{1D54CAB0-EE9B-426B-AB2C-85A6388D15AF}"/>
                    </a:ext>
                  </a:extLst>
                </p:cNvPr>
                <p:cNvPicPr>
                  <a:picLocks noChangeAspect="1"/>
                </p:cNvPicPr>
                <p:nvPr/>
              </p:nvPicPr>
              <p:blipFill>
                <a:blip r:embed="rId9"/>
                <a:stretch>
                  <a:fillRect/>
                </a:stretch>
              </p:blipFill>
              <p:spPr>
                <a:xfrm>
                  <a:off x="9698912" y="419238"/>
                  <a:ext cx="180000" cy="186208"/>
                </a:xfrm>
                <a:prstGeom prst="rect">
                  <a:avLst/>
                </a:prstGeom>
              </p:spPr>
            </p:pic>
          </p:grpSp>
        </p:grpSp>
        <p:cxnSp>
          <p:nvCxnSpPr>
            <p:cNvPr id="150" name="Straight Arrow Connector 149">
              <a:extLst>
                <a:ext uri="{FF2B5EF4-FFF2-40B4-BE49-F238E27FC236}">
                  <a16:creationId xmlns:a16="http://schemas.microsoft.com/office/drawing/2014/main" id="{CCD61771-F536-4EC9-A7D5-36A6A0937CB4}"/>
                </a:ext>
              </a:extLst>
            </p:cNvPr>
            <p:cNvCxnSpPr>
              <a:cxnSpLocks/>
              <a:stCxn id="100" idx="3"/>
              <a:endCxn id="107" idx="1"/>
            </p:cNvCxnSpPr>
            <p:nvPr/>
          </p:nvCxnSpPr>
          <p:spPr>
            <a:xfrm>
              <a:off x="9161358" y="4607713"/>
              <a:ext cx="512178" cy="29"/>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EED9C2A-66D8-4D9B-9224-E206320FE8E2}"/>
                </a:ext>
              </a:extLst>
            </p:cNvPr>
            <p:cNvSpPr txBox="1"/>
            <p:nvPr/>
          </p:nvSpPr>
          <p:spPr>
            <a:xfrm>
              <a:off x="9014095" y="5007397"/>
              <a:ext cx="803799" cy="1384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a:ea typeface="Arial Unicode MS" pitchFamily="34" charset="-128"/>
                  <a:cs typeface="Arial Unicode MS" pitchFamily="34" charset="-128"/>
                </a:rPr>
                <a:t>Accept/reject</a:t>
              </a:r>
            </a:p>
          </p:txBody>
        </p:sp>
        <p:cxnSp>
          <p:nvCxnSpPr>
            <p:cNvPr id="66" name="Straight Connector 65">
              <a:extLst>
                <a:ext uri="{FF2B5EF4-FFF2-40B4-BE49-F238E27FC236}">
                  <a16:creationId xmlns:a16="http://schemas.microsoft.com/office/drawing/2014/main" id="{70B8E2DC-F0C2-4E10-9244-F8F8E22C4C00}"/>
                </a:ext>
              </a:extLst>
            </p:cNvPr>
            <p:cNvCxnSpPr>
              <a:cxnSpLocks/>
              <a:endCxn id="64" idx="0"/>
            </p:cNvCxnSpPr>
            <p:nvPr/>
          </p:nvCxnSpPr>
          <p:spPr>
            <a:xfrm>
              <a:off x="9414690" y="4598969"/>
              <a:ext cx="1305" cy="408428"/>
            </a:xfrm>
            <a:prstGeom prst="line">
              <a:avLst/>
            </a:prstGeom>
            <a:ln w="254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A4F4A453-D12F-4088-BBD5-22A6B56595D1}"/>
                </a:ext>
              </a:extLst>
            </p:cNvPr>
            <p:cNvSpPr txBox="1"/>
            <p:nvPr/>
          </p:nvSpPr>
          <p:spPr>
            <a:xfrm>
              <a:off x="9201443" y="2698640"/>
              <a:ext cx="32147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a:solidFill>
                    <a:schemeClr val="accent1"/>
                  </a:solidFill>
                  <a:latin typeface="Calibri" panose="020F0502020204030204" pitchFamily="34" charset="0"/>
                  <a:ea typeface="Arial Unicode MS" pitchFamily="34" charset="-128"/>
                  <a:cs typeface="Calibri" panose="020F0502020204030204" pitchFamily="34" charset="0"/>
                </a:rPr>
                <a:t>❹</a:t>
              </a:r>
              <a:endParaRPr lang="en-US" sz="1400" kern="0">
                <a:solidFill>
                  <a:schemeClr val="accent1"/>
                </a:solidFill>
                <a:ea typeface="Arial Unicode MS" pitchFamily="34" charset="-128"/>
                <a:cs typeface="Arial Unicode MS" pitchFamily="34" charset="-128"/>
              </a:endParaRPr>
            </a:p>
          </p:txBody>
        </p:sp>
        <p:cxnSp>
          <p:nvCxnSpPr>
            <p:cNvPr id="140" name="Connector: Elbow 139">
              <a:extLst>
                <a:ext uri="{FF2B5EF4-FFF2-40B4-BE49-F238E27FC236}">
                  <a16:creationId xmlns:a16="http://schemas.microsoft.com/office/drawing/2014/main" id="{EA4FE592-07EC-49EC-A668-56D662CF0775}"/>
                </a:ext>
              </a:extLst>
            </p:cNvPr>
            <p:cNvCxnSpPr>
              <a:cxnSpLocks/>
              <a:stCxn id="297" idx="0"/>
              <a:endCxn id="190" idx="2"/>
            </p:cNvCxnSpPr>
            <p:nvPr/>
          </p:nvCxnSpPr>
          <p:spPr>
            <a:xfrm rot="5400000" flipH="1" flipV="1">
              <a:off x="9714606" y="3014565"/>
              <a:ext cx="2507156" cy="612413"/>
            </a:xfrm>
            <a:prstGeom prst="bentConnector3">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66F476E1-462B-4C9F-AD32-7AEC244A06B4}"/>
                </a:ext>
              </a:extLst>
            </p:cNvPr>
            <p:cNvCxnSpPr>
              <a:cxnSpLocks/>
              <a:stCxn id="188" idx="2"/>
              <a:endCxn id="296" idx="0"/>
            </p:cNvCxnSpPr>
            <p:nvPr/>
          </p:nvCxnSpPr>
          <p:spPr>
            <a:xfrm>
              <a:off x="10348882" y="2067193"/>
              <a:ext cx="20389" cy="2507156"/>
            </a:xfrm>
            <a:prstGeom prst="straightConnector1">
              <a:avLst/>
            </a:prstGeom>
            <a:ln w="127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84B4188D-AD3E-4780-81B5-DBEB4D495077}"/>
              </a:ext>
            </a:extLst>
          </p:cNvPr>
          <p:cNvSpPr>
            <a:spLocks noGrp="1"/>
          </p:cNvSpPr>
          <p:nvPr>
            <p:ph type="title"/>
          </p:nvPr>
        </p:nvSpPr>
        <p:spPr>
          <a:xfrm>
            <a:off x="504001" y="504000"/>
            <a:ext cx="11186476" cy="369332"/>
          </a:xfrm>
        </p:spPr>
        <p:txBody>
          <a:bodyPr/>
          <a:lstStyle/>
          <a:p>
            <a:r>
              <a:rPr lang="en-US">
                <a:solidFill>
                  <a:schemeClr val="bg1"/>
                </a:solidFill>
                <a:latin typeface="+mn-lt"/>
              </a:rPr>
              <a:t>Release Process from Source to Production</a:t>
            </a:r>
            <a:endParaRPr lang="en-US"/>
          </a:p>
        </p:txBody>
      </p:sp>
      <p:sp>
        <p:nvSpPr>
          <p:cNvPr id="127" name="Rectangle: Rounded Corners 126">
            <a:hlinkClick r:id="rId13" action="ppaction://hlinksldjump"/>
            <a:extLst>
              <a:ext uri="{FF2B5EF4-FFF2-40B4-BE49-F238E27FC236}">
                <a16:creationId xmlns:a16="http://schemas.microsoft.com/office/drawing/2014/main" id="{60CB7B77-47E4-4306-952C-7E0CE0C522EC}"/>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pic>
        <p:nvPicPr>
          <p:cNvPr id="128" name="Picture 127">
            <a:extLst>
              <a:ext uri="{FF2B5EF4-FFF2-40B4-BE49-F238E27FC236}">
                <a16:creationId xmlns:a16="http://schemas.microsoft.com/office/drawing/2014/main" id="{988FBB0C-3700-46E1-AAA1-C10C5D8CCF7D}"/>
              </a:ext>
            </a:extLst>
          </p:cNvPr>
          <p:cNvPicPr>
            <a:picLocks noChangeAspect="1"/>
          </p:cNvPicPr>
          <p:nvPr/>
        </p:nvPicPr>
        <p:blipFill>
          <a:blip r:embed="rId14"/>
          <a:stretch>
            <a:fillRect/>
          </a:stretch>
        </p:blipFill>
        <p:spPr>
          <a:xfrm>
            <a:off x="4508607" y="4247713"/>
            <a:ext cx="355031" cy="321565"/>
          </a:xfrm>
          <a:prstGeom prst="rect">
            <a:avLst/>
          </a:prstGeom>
        </p:spPr>
      </p:pic>
      <p:pic>
        <p:nvPicPr>
          <p:cNvPr id="130" name="Picture 129">
            <a:extLst>
              <a:ext uri="{FF2B5EF4-FFF2-40B4-BE49-F238E27FC236}">
                <a16:creationId xmlns:a16="http://schemas.microsoft.com/office/drawing/2014/main" id="{4A0F4FDF-A1F5-4C3B-A6C4-66F9C373F7F6}"/>
              </a:ext>
            </a:extLst>
          </p:cNvPr>
          <p:cNvPicPr>
            <a:picLocks noChangeAspect="1"/>
          </p:cNvPicPr>
          <p:nvPr/>
        </p:nvPicPr>
        <p:blipFill>
          <a:blip r:embed="rId14"/>
          <a:stretch>
            <a:fillRect/>
          </a:stretch>
        </p:blipFill>
        <p:spPr>
          <a:xfrm>
            <a:off x="11055068" y="4209043"/>
            <a:ext cx="355031" cy="321565"/>
          </a:xfrm>
          <a:prstGeom prst="rect">
            <a:avLst/>
          </a:prstGeom>
        </p:spPr>
      </p:pic>
    </p:spTree>
    <p:custDataLst>
      <p:custData r:id="rId1"/>
      <p:custData r:id="rId2"/>
    </p:custDataLst>
    <p:extLst>
      <p:ext uri="{BB962C8B-B14F-4D97-AF65-F5344CB8AC3E}">
        <p14:creationId xmlns:p14="http://schemas.microsoft.com/office/powerpoint/2010/main" val="341691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21">
            <a:extLst>
              <a:ext uri="{FF2B5EF4-FFF2-40B4-BE49-F238E27FC236}">
                <a16:creationId xmlns:a16="http://schemas.microsoft.com/office/drawing/2014/main" id="{0B8554A5-C197-410B-8D6F-54F8CC115DA0}"/>
              </a:ext>
            </a:extLst>
          </p:cNvPr>
          <p:cNvPicPr>
            <a:picLocks noChangeAspect="1"/>
          </p:cNvPicPr>
          <p:nvPr/>
        </p:nvPicPr>
        <p:blipFill>
          <a:blip r:embed="rId3"/>
          <a:stretch>
            <a:fillRect/>
          </a:stretch>
        </p:blipFill>
        <p:spPr>
          <a:xfrm>
            <a:off x="-57822" y="0"/>
            <a:ext cx="12195175" cy="6859786"/>
          </a:xfrm>
          <a:prstGeom prst="rect">
            <a:avLst/>
          </a:prstGeom>
        </p:spPr>
      </p:pic>
      <p:sp>
        <p:nvSpPr>
          <p:cNvPr id="9" name="Oval 15">
            <a:extLst>
              <a:ext uri="{FF2B5EF4-FFF2-40B4-BE49-F238E27FC236}">
                <a16:creationId xmlns:a16="http://schemas.microsoft.com/office/drawing/2014/main" id="{8FACC9CF-50F5-4617-A894-B1B6DDDC7D84}"/>
              </a:ext>
            </a:extLst>
          </p:cNvPr>
          <p:cNvSpPr>
            <a:spLocks noChangeArrowheads="1"/>
          </p:cNvSpPr>
          <p:nvPr>
            <p:custDataLst>
              <p:tags r:id="rId1"/>
            </p:custDataLst>
          </p:nvPr>
        </p:nvSpPr>
        <p:spPr bwMode="auto">
          <a:xfrm>
            <a:off x="3429765" y="819893"/>
            <a:ext cx="5220000" cy="5220000"/>
          </a:xfrm>
          <a:prstGeom prst="ellipse">
            <a:avLst/>
          </a:prstGeom>
          <a:noFill/>
          <a:ln w="25400" cap="flat">
            <a:solidFill>
              <a:schemeClr val="bg1"/>
            </a:solidFill>
            <a:prstDash val="sysDot"/>
            <a:round/>
            <a:headEnd/>
            <a:tailEnd/>
          </a:ln>
          <a:effectLst>
            <a:outerShdw blurRad="190500" dist="63500" sx="102000" sy="102000" algn="ctr" rotWithShape="0">
              <a:prstClr val="black">
                <a:alpha val="20000"/>
              </a:prstClr>
            </a:outerShdw>
          </a:effectLst>
        </p:spPr>
        <p:txBody>
          <a:bodyPr vert="horz" wrap="square" lIns="96757" tIns="48378" rIns="96757" bIns="48378" numCol="1" anchor="t" anchorCtr="0" compatLnSpc="1">
            <a:prstTxWarp prst="textNoShape">
              <a:avLst/>
            </a:prstTxWarp>
          </a:bodyPr>
          <a:lstStyle/>
          <a:p>
            <a:pPr defTabSz="1088327"/>
            <a:endParaRPr lang="en-US" sz="2116">
              <a:solidFill>
                <a:srgbClr val="2E4250"/>
              </a:solidFill>
              <a:latin typeface="+mn-lt"/>
            </a:endParaRPr>
          </a:p>
        </p:txBody>
      </p:sp>
      <p:sp>
        <p:nvSpPr>
          <p:cNvPr id="13" name="Rectangle: Rounded Corners 12">
            <a:hlinkClick r:id="rId4" action="ppaction://hlinksldjump"/>
            <a:extLst>
              <a:ext uri="{FF2B5EF4-FFF2-40B4-BE49-F238E27FC236}">
                <a16:creationId xmlns:a16="http://schemas.microsoft.com/office/drawing/2014/main" id="{EE0ADF4B-8022-41F4-989F-FA24BADA2C45}"/>
              </a:ext>
            </a:extLst>
          </p:cNvPr>
          <p:cNvSpPr/>
          <p:nvPr/>
        </p:nvSpPr>
        <p:spPr bwMode="gray">
          <a:xfrm>
            <a:off x="4451855" y="159347"/>
            <a:ext cx="3175820" cy="1317520"/>
          </a:xfrm>
          <a:prstGeom prst="roundRect">
            <a:avLst/>
          </a:prstGeom>
          <a:solidFill>
            <a:srgbClr val="0070C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a:ln>
                  <a:noFill/>
                </a:ln>
                <a:solidFill>
                  <a:schemeClr val="bg1"/>
                </a:solidFill>
                <a:effectLst/>
                <a:uLnTx/>
                <a:uFillTx/>
                <a:ea typeface="Arial Unicode MS" pitchFamily="34" charset="-128"/>
                <a:cs typeface="Arial Unicode MS" pitchFamily="34" charset="-128"/>
              </a:rPr>
              <a:t>One Strike DITA Overview Plan</a:t>
            </a:r>
          </a:p>
        </p:txBody>
      </p:sp>
      <p:sp>
        <p:nvSpPr>
          <p:cNvPr id="7" name="Rectangle: Rounded Corners 6">
            <a:hlinkClick r:id="rId5" action="ppaction://hlinksldjump"/>
            <a:extLst>
              <a:ext uri="{FF2B5EF4-FFF2-40B4-BE49-F238E27FC236}">
                <a16:creationId xmlns:a16="http://schemas.microsoft.com/office/drawing/2014/main" id="{32CDCD5A-18DC-46D3-8301-9542811F740E}"/>
              </a:ext>
            </a:extLst>
          </p:cNvPr>
          <p:cNvSpPr/>
          <p:nvPr/>
        </p:nvSpPr>
        <p:spPr bwMode="gray">
          <a:xfrm>
            <a:off x="7061855" y="2816658"/>
            <a:ext cx="3175820" cy="1317520"/>
          </a:xfrm>
          <a:prstGeom prst="roundRect">
            <a:avLst/>
          </a:prstGeom>
          <a:solidFill>
            <a:srgbClr val="0070C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a:ln>
                  <a:noFill/>
                </a:ln>
                <a:solidFill>
                  <a:schemeClr val="bg1"/>
                </a:solidFill>
                <a:effectLst/>
                <a:uLnTx/>
                <a:uFillTx/>
                <a:ea typeface="Arial Unicode MS" pitchFamily="34" charset="-128"/>
                <a:cs typeface="Arial Unicode MS" pitchFamily="34" charset="-128"/>
              </a:rPr>
              <a:t>DITA CMS Migration project</a:t>
            </a:r>
          </a:p>
        </p:txBody>
      </p:sp>
      <p:sp>
        <p:nvSpPr>
          <p:cNvPr id="12" name="Rectangle: Rounded Corners 11">
            <a:hlinkClick r:id="rId6" action="ppaction://hlinksldjump"/>
            <a:extLst>
              <a:ext uri="{FF2B5EF4-FFF2-40B4-BE49-F238E27FC236}">
                <a16:creationId xmlns:a16="http://schemas.microsoft.com/office/drawing/2014/main" id="{29BA0B79-3868-44E2-9CCC-237B7485811D}"/>
              </a:ext>
            </a:extLst>
          </p:cNvPr>
          <p:cNvSpPr/>
          <p:nvPr/>
        </p:nvSpPr>
        <p:spPr bwMode="gray">
          <a:xfrm>
            <a:off x="4451855" y="5250436"/>
            <a:ext cx="3175820" cy="1317520"/>
          </a:xfrm>
          <a:prstGeom prst="roundRect">
            <a:avLst/>
          </a:prstGeom>
          <a:solidFill>
            <a:srgbClr val="0070C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a:ln>
                  <a:noFill/>
                </a:ln>
                <a:solidFill>
                  <a:schemeClr val="bg1"/>
                </a:solidFill>
                <a:effectLst/>
                <a:uLnTx/>
                <a:uFillTx/>
                <a:ea typeface="Arial Unicode MS" pitchFamily="34" charset="-128"/>
                <a:cs typeface="Arial Unicode MS" pitchFamily="34" charset="-128"/>
              </a:rPr>
              <a:t>Current SAP DITA Landscape</a:t>
            </a:r>
          </a:p>
        </p:txBody>
      </p:sp>
      <p:sp>
        <p:nvSpPr>
          <p:cNvPr id="14" name="Rectangle: Rounded Corners 13">
            <a:hlinkClick r:id="rId7" action="ppaction://hlinksldjump"/>
            <a:extLst>
              <a:ext uri="{FF2B5EF4-FFF2-40B4-BE49-F238E27FC236}">
                <a16:creationId xmlns:a16="http://schemas.microsoft.com/office/drawing/2014/main" id="{75FECF63-BFA0-41C0-B20F-0ADF4C7EFE88}"/>
              </a:ext>
            </a:extLst>
          </p:cNvPr>
          <p:cNvSpPr/>
          <p:nvPr/>
        </p:nvSpPr>
        <p:spPr bwMode="gray">
          <a:xfrm>
            <a:off x="1841855" y="2816658"/>
            <a:ext cx="3175820" cy="1317520"/>
          </a:xfrm>
          <a:prstGeom prst="roundRect">
            <a:avLst/>
          </a:prstGeom>
          <a:solidFill>
            <a:srgbClr val="0070C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a:ln>
                  <a:noFill/>
                </a:ln>
                <a:solidFill>
                  <a:schemeClr val="bg1"/>
                </a:solidFill>
                <a:effectLst/>
                <a:uLnTx/>
                <a:uFillTx/>
                <a:ea typeface="Arial Unicode MS" pitchFamily="34" charset="-128"/>
                <a:cs typeface="Arial Unicode MS" pitchFamily="34" charset="-128"/>
              </a:rPr>
              <a:t>DITA Build Migration project</a:t>
            </a:r>
          </a:p>
        </p:txBody>
      </p:sp>
    </p:spTree>
    <p:extLst>
      <p:ext uri="{BB962C8B-B14F-4D97-AF65-F5344CB8AC3E}">
        <p14:creationId xmlns:p14="http://schemas.microsoft.com/office/powerpoint/2010/main" val="3163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21">
            <a:extLst>
              <a:ext uri="{FF2B5EF4-FFF2-40B4-BE49-F238E27FC236}">
                <a16:creationId xmlns:a16="http://schemas.microsoft.com/office/drawing/2014/main" id="{3E0D4F95-6695-452F-9F2A-1A9D57890C6B}"/>
              </a:ext>
            </a:extLst>
          </p:cNvPr>
          <p:cNvPicPr>
            <a:picLocks noChangeAspect="1"/>
          </p:cNvPicPr>
          <p:nvPr/>
        </p:nvPicPr>
        <p:blipFill>
          <a:blip r:embed="rId3"/>
          <a:stretch>
            <a:fillRect/>
          </a:stretch>
        </p:blipFill>
        <p:spPr>
          <a:xfrm>
            <a:off x="0" y="0"/>
            <a:ext cx="12195175" cy="6859786"/>
          </a:xfrm>
          <a:prstGeom prst="rect">
            <a:avLst/>
          </a:prstGeom>
        </p:spPr>
      </p:pic>
      <p:sp>
        <p:nvSpPr>
          <p:cNvPr id="2" name="Title 1">
            <a:extLst>
              <a:ext uri="{FF2B5EF4-FFF2-40B4-BE49-F238E27FC236}">
                <a16:creationId xmlns:a16="http://schemas.microsoft.com/office/drawing/2014/main" id="{91ABBE84-F1E6-44D4-AB3F-5BA85BE496F0}"/>
              </a:ext>
            </a:extLst>
          </p:cNvPr>
          <p:cNvSpPr>
            <a:spLocks noGrp="1"/>
          </p:cNvSpPr>
          <p:nvPr>
            <p:ph type="title"/>
          </p:nvPr>
        </p:nvSpPr>
        <p:spPr>
          <a:xfrm>
            <a:off x="504001" y="484335"/>
            <a:ext cx="11691174" cy="369332"/>
          </a:xfrm>
        </p:spPr>
        <p:txBody>
          <a:bodyPr/>
          <a:lstStyle/>
          <a:p>
            <a:r>
              <a:rPr lang="en-US">
                <a:solidFill>
                  <a:schemeClr val="bg1"/>
                </a:solidFill>
                <a:latin typeface="+mn-lt"/>
                <a:cs typeface="Arial"/>
              </a:rPr>
              <a:t>Infrastructure Monitoring – </a:t>
            </a:r>
            <a:r>
              <a:rPr lang="en-US" sz="2000">
                <a:solidFill>
                  <a:schemeClr val="accent1"/>
                </a:solidFill>
                <a:latin typeface="+mn-lt"/>
                <a:cs typeface="Arial"/>
              </a:rPr>
              <a:t>Grafana dashboard</a:t>
            </a:r>
            <a:endParaRPr lang="en-US" sz="2000">
              <a:latin typeface="+mn-lt"/>
            </a:endParaRPr>
          </a:p>
        </p:txBody>
      </p:sp>
      <p:pic>
        <p:nvPicPr>
          <p:cNvPr id="5" name="Picture 4">
            <a:extLst>
              <a:ext uri="{FF2B5EF4-FFF2-40B4-BE49-F238E27FC236}">
                <a16:creationId xmlns:a16="http://schemas.microsoft.com/office/drawing/2014/main" id="{7E21A287-6034-47A6-8F0D-BA05489B084F}"/>
              </a:ext>
            </a:extLst>
          </p:cNvPr>
          <p:cNvPicPr>
            <a:picLocks noChangeAspect="1"/>
          </p:cNvPicPr>
          <p:nvPr/>
        </p:nvPicPr>
        <p:blipFill>
          <a:blip r:embed="rId4"/>
          <a:stretch>
            <a:fillRect/>
          </a:stretch>
        </p:blipFill>
        <p:spPr>
          <a:xfrm>
            <a:off x="-1" y="1026854"/>
            <a:ext cx="12195175" cy="5659745"/>
          </a:xfrm>
          <a:prstGeom prst="rect">
            <a:avLst/>
          </a:prstGeom>
        </p:spPr>
      </p:pic>
      <p:sp>
        <p:nvSpPr>
          <p:cNvPr id="6" name="Rectangle: Rounded Corners 5">
            <a:hlinkClick r:id="rId5" action="ppaction://hlinksldjump"/>
            <a:extLst>
              <a:ext uri="{FF2B5EF4-FFF2-40B4-BE49-F238E27FC236}">
                <a16:creationId xmlns:a16="http://schemas.microsoft.com/office/drawing/2014/main" id="{575D6C3D-28BD-431A-811C-63D7D7B879BC}"/>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3783991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21">
            <a:extLst>
              <a:ext uri="{FF2B5EF4-FFF2-40B4-BE49-F238E27FC236}">
                <a16:creationId xmlns:a16="http://schemas.microsoft.com/office/drawing/2014/main" id="{E677766E-CFD8-4048-83F1-BB20ACED55FF}"/>
              </a:ext>
            </a:extLst>
          </p:cNvPr>
          <p:cNvPicPr>
            <a:picLocks noChangeAspect="1"/>
          </p:cNvPicPr>
          <p:nvPr/>
        </p:nvPicPr>
        <p:blipFill>
          <a:blip r:embed="rId3"/>
          <a:stretch>
            <a:fillRect/>
          </a:stretch>
        </p:blipFill>
        <p:spPr>
          <a:xfrm>
            <a:off x="0" y="0"/>
            <a:ext cx="12195175" cy="6859786"/>
          </a:xfrm>
          <a:prstGeom prst="rect">
            <a:avLst/>
          </a:prstGeom>
        </p:spPr>
      </p:pic>
      <p:sp>
        <p:nvSpPr>
          <p:cNvPr id="2" name="Title 1">
            <a:extLst>
              <a:ext uri="{FF2B5EF4-FFF2-40B4-BE49-F238E27FC236}">
                <a16:creationId xmlns:a16="http://schemas.microsoft.com/office/drawing/2014/main" id="{91ABBE84-F1E6-44D4-AB3F-5BA85BE496F0}"/>
              </a:ext>
            </a:extLst>
          </p:cNvPr>
          <p:cNvSpPr>
            <a:spLocks noGrp="1"/>
          </p:cNvSpPr>
          <p:nvPr>
            <p:ph type="title"/>
          </p:nvPr>
        </p:nvSpPr>
        <p:spPr>
          <a:xfrm>
            <a:off x="504001" y="484335"/>
            <a:ext cx="11186476" cy="369332"/>
          </a:xfrm>
        </p:spPr>
        <p:txBody>
          <a:bodyPr/>
          <a:lstStyle/>
          <a:p>
            <a:r>
              <a:rPr lang="en-US">
                <a:solidFill>
                  <a:schemeClr val="bg1"/>
                </a:solidFill>
                <a:latin typeface="+mn-lt"/>
                <a:cs typeface="Arial"/>
              </a:rPr>
              <a:t>High-level SLAs from Ops &amp; Support perspective</a:t>
            </a:r>
            <a:endParaRPr lang="en-US" sz="2000">
              <a:solidFill>
                <a:schemeClr val="accent1"/>
              </a:solidFill>
              <a:latin typeface="+mn-lt"/>
            </a:endParaRPr>
          </a:p>
        </p:txBody>
      </p:sp>
      <p:sp>
        <p:nvSpPr>
          <p:cNvPr id="3" name="TextBox 2">
            <a:extLst>
              <a:ext uri="{FF2B5EF4-FFF2-40B4-BE49-F238E27FC236}">
                <a16:creationId xmlns:a16="http://schemas.microsoft.com/office/drawing/2014/main" id="{F34A0837-4DEC-497E-B2F7-71C307D3F10A}"/>
              </a:ext>
            </a:extLst>
          </p:cNvPr>
          <p:cNvSpPr txBox="1"/>
          <p:nvPr/>
        </p:nvSpPr>
        <p:spPr>
          <a:xfrm>
            <a:off x="609600" y="1493520"/>
            <a:ext cx="10932160" cy="3785652"/>
          </a:xfrm>
          <a:prstGeom prst="rect">
            <a:avLst/>
          </a:prstGeom>
          <a:noFill/>
        </p:spPr>
        <p:txBody>
          <a:bodyPr wrap="square" lIns="0" tIns="0" rIns="0" bIns="0" rtlCol="0">
            <a:spAutoFit/>
          </a:bodyPr>
          <a:lstStyle/>
          <a:p>
            <a:pPr marL="171450" indent="-171450" fontAlgn="base">
              <a:spcBef>
                <a:spcPct val="50000"/>
              </a:spcBef>
              <a:spcAft>
                <a:spcPct val="0"/>
              </a:spcAft>
              <a:buClr>
                <a:srgbClr val="F0AB00"/>
              </a:buClr>
              <a:buSzPct val="80000"/>
              <a:buFont typeface="Arial" panose="020B0604020202020204" pitchFamily="34" charset="0"/>
              <a:buChar char="•"/>
            </a:pPr>
            <a:r>
              <a:rPr lang="en-US" sz="1200" kern="0">
                <a:solidFill>
                  <a:schemeClr val="bg1"/>
                </a:solidFill>
                <a:ea typeface="Arial Unicode MS" pitchFamily="34" charset="-128"/>
                <a:cs typeface="Arial Unicode MS" pitchFamily="34" charset="-128"/>
              </a:rPr>
              <a:t>Google supports 24x7 GCP DITA landscape infrastructure</a:t>
            </a:r>
          </a:p>
          <a:p>
            <a:pPr marL="171450" indent="-171450" fontAlgn="base">
              <a:spcBef>
                <a:spcPct val="50000"/>
              </a:spcBef>
              <a:spcAft>
                <a:spcPct val="0"/>
              </a:spcAft>
              <a:buClr>
                <a:srgbClr val="F0AB00"/>
              </a:buClr>
              <a:buSzPct val="80000"/>
              <a:buFont typeface="Arial" panose="020B0604020202020204" pitchFamily="34" charset="0"/>
              <a:buChar char="•"/>
            </a:pPr>
            <a:r>
              <a:rPr lang="en-US" sz="1200" kern="0">
                <a:solidFill>
                  <a:schemeClr val="bg1"/>
                </a:solidFill>
                <a:ea typeface="Arial Unicode MS" pitchFamily="34" charset="-128"/>
                <a:cs typeface="Arial Unicode MS" pitchFamily="34" charset="-128"/>
              </a:rPr>
              <a:t>GLDS (Global Labs Development Systems) supports 24x7 </a:t>
            </a:r>
            <a:r>
              <a:rPr lang="en-US" sz="1200" kern="0" err="1">
                <a:solidFill>
                  <a:schemeClr val="bg1"/>
                </a:solidFill>
                <a:ea typeface="Arial Unicode MS" pitchFamily="34" charset="-128"/>
                <a:cs typeface="Arial Unicode MS" pitchFamily="34" charset="-128"/>
              </a:rPr>
              <a:t>Sideras</a:t>
            </a:r>
            <a:r>
              <a:rPr lang="en-US" sz="1200" kern="0">
                <a:solidFill>
                  <a:schemeClr val="bg1"/>
                </a:solidFill>
                <a:ea typeface="Arial Unicode MS" pitchFamily="34" charset="-128"/>
                <a:cs typeface="Arial Unicode MS" pitchFamily="34" charset="-128"/>
              </a:rPr>
              <a:t> DITA landscape infrastructure</a:t>
            </a:r>
          </a:p>
          <a:p>
            <a:pPr marL="171450" indent="-171450" fontAlgn="base">
              <a:spcBef>
                <a:spcPct val="50000"/>
              </a:spcBef>
              <a:spcAft>
                <a:spcPct val="0"/>
              </a:spcAft>
              <a:buClr>
                <a:srgbClr val="F0AB00"/>
              </a:buClr>
              <a:buSzPct val="80000"/>
              <a:buFont typeface="Arial" panose="020B0604020202020204" pitchFamily="34" charset="0"/>
              <a:buChar char="•"/>
            </a:pPr>
            <a:r>
              <a:rPr lang="en-US" sz="1200" kern="0">
                <a:solidFill>
                  <a:schemeClr val="bg1"/>
                </a:solidFill>
                <a:ea typeface="Arial Unicode MS" pitchFamily="34" charset="-128"/>
                <a:cs typeface="Arial Unicode MS" pitchFamily="34" charset="-128"/>
              </a:rPr>
              <a:t>Our team provides 5x8 Development support</a:t>
            </a:r>
          </a:p>
          <a:p>
            <a:pPr marL="171450" indent="-171450" fontAlgn="base">
              <a:spcBef>
                <a:spcPct val="50000"/>
              </a:spcBef>
              <a:spcAft>
                <a:spcPct val="0"/>
              </a:spcAft>
              <a:buClr>
                <a:srgbClr val="F0AB00"/>
              </a:buClr>
              <a:buSzPct val="80000"/>
              <a:buFont typeface="Arial" panose="020B0604020202020204" pitchFamily="34" charset="0"/>
              <a:buChar char="•"/>
            </a:pPr>
            <a:r>
              <a:rPr lang="en-US" sz="1200" kern="0">
                <a:solidFill>
                  <a:schemeClr val="bg1"/>
                </a:solidFill>
                <a:ea typeface="Arial Unicode MS" pitchFamily="34" charset="-128"/>
                <a:cs typeface="Arial Unicode MS" pitchFamily="34" charset="-128"/>
              </a:rPr>
              <a:t>GLDS (Global Labs Development Systems) manages user management : dealing with MC team to create new users (CAM requests)</a:t>
            </a:r>
          </a:p>
          <a:p>
            <a:pPr marL="171450" indent="-171450" fontAlgn="base">
              <a:spcBef>
                <a:spcPct val="50000"/>
              </a:spcBef>
              <a:spcAft>
                <a:spcPct val="0"/>
              </a:spcAft>
              <a:buClr>
                <a:srgbClr val="F0AB00"/>
              </a:buClr>
              <a:buSzPct val="80000"/>
              <a:buFont typeface="Arial" panose="020B0604020202020204" pitchFamily="34" charset="0"/>
              <a:buChar char="•"/>
            </a:pPr>
            <a:r>
              <a:rPr lang="en-US" sz="1200" kern="0">
                <a:solidFill>
                  <a:schemeClr val="bg1"/>
                </a:solidFill>
                <a:ea typeface="Arial Unicode MS" pitchFamily="34" charset="-128"/>
                <a:cs typeface="Arial Unicode MS" pitchFamily="34" charset="-128"/>
              </a:rPr>
              <a:t>GLDS does 24x7 monitoring of Grafana dashboards (GCP, </a:t>
            </a:r>
            <a:r>
              <a:rPr lang="en-US" sz="1200" kern="0" err="1">
                <a:solidFill>
                  <a:schemeClr val="bg1"/>
                </a:solidFill>
                <a:ea typeface="Arial Unicode MS" pitchFamily="34" charset="-128"/>
                <a:cs typeface="Arial Unicode MS" pitchFamily="34" charset="-128"/>
              </a:rPr>
              <a:t>Sideras</a:t>
            </a:r>
            <a:r>
              <a:rPr lang="en-US" sz="1200" kern="0">
                <a:solidFill>
                  <a:schemeClr val="bg1"/>
                </a:solidFill>
                <a:ea typeface="Arial Unicode MS" pitchFamily="34" charset="-128"/>
                <a:cs typeface="Arial Unicode MS" pitchFamily="34" charset="-128"/>
              </a:rPr>
              <a:t>) and Slack channels and fixing issues</a:t>
            </a:r>
            <a:br>
              <a:rPr lang="en-US" sz="1200" kern="0">
                <a:solidFill>
                  <a:schemeClr val="bg1"/>
                </a:solidFill>
                <a:ea typeface="Arial Unicode MS" pitchFamily="34" charset="-128"/>
                <a:cs typeface="Arial Unicode MS" pitchFamily="34" charset="-128"/>
              </a:rPr>
            </a:br>
            <a:br>
              <a:rPr lang="en-US" sz="1200" kern="0">
                <a:solidFill>
                  <a:schemeClr val="bg1"/>
                </a:solidFill>
                <a:ea typeface="Arial Unicode MS" pitchFamily="34" charset="-128"/>
                <a:cs typeface="Arial Unicode MS" pitchFamily="34" charset="-128"/>
              </a:rPr>
            </a:br>
            <a:r>
              <a:rPr lang="en-US" sz="1200" b="1" kern="0">
                <a:solidFill>
                  <a:schemeClr val="bg1"/>
                </a:solidFill>
                <a:ea typeface="Arial Unicode MS" pitchFamily="34" charset="-128"/>
                <a:cs typeface="Arial Unicode MS" pitchFamily="34" charset="-128"/>
              </a:rPr>
              <a:t>Pre-requisites:</a:t>
            </a:r>
          </a:p>
          <a:p>
            <a:pPr marL="715838" lvl="1" indent="-171450" fontAlgn="base">
              <a:spcBef>
                <a:spcPct val="50000"/>
              </a:spcBef>
              <a:spcAft>
                <a:spcPct val="0"/>
              </a:spcAft>
              <a:buClr>
                <a:srgbClr val="F0AB00"/>
              </a:buClr>
              <a:buSzPct val="80000"/>
            </a:pPr>
            <a:r>
              <a:rPr lang="en-US" sz="1200" kern="0">
                <a:solidFill>
                  <a:schemeClr val="bg1"/>
                </a:solidFill>
                <a:ea typeface="Arial Unicode MS" pitchFamily="34" charset="-128"/>
                <a:cs typeface="Arial Unicode MS" pitchFamily="34" charset="-128"/>
              </a:rPr>
              <a:t>Define recommended actions/procedures when thresholds are reached and actions how to fix them. Actions are described in Grafana alerts.</a:t>
            </a:r>
          </a:p>
          <a:p>
            <a:pPr marL="715838" lvl="1" indent="-171450" fontAlgn="base">
              <a:spcBef>
                <a:spcPct val="50000"/>
              </a:spcBef>
              <a:spcAft>
                <a:spcPct val="0"/>
              </a:spcAft>
              <a:buClr>
                <a:srgbClr val="F0AB00"/>
              </a:buClr>
              <a:buSzPct val="80000"/>
            </a:pPr>
            <a:r>
              <a:rPr lang="en-US" sz="1200" kern="0">
                <a:solidFill>
                  <a:schemeClr val="bg1"/>
                </a:solidFill>
                <a:ea typeface="Arial Unicode MS" pitchFamily="34" charset="-128"/>
                <a:cs typeface="Arial Unicode MS" pitchFamily="34" charset="-128"/>
              </a:rPr>
              <a:t>Provide access to Grafana dashboard and GCP </a:t>
            </a:r>
            <a:r>
              <a:rPr lang="en-US" sz="1200" kern="0" err="1">
                <a:solidFill>
                  <a:schemeClr val="bg1"/>
                </a:solidFill>
                <a:ea typeface="Arial Unicode MS" pitchFamily="34" charset="-128"/>
                <a:cs typeface="Arial Unicode MS" pitchFamily="34" charset="-128"/>
              </a:rPr>
              <a:t>stackdriver</a:t>
            </a:r>
            <a:r>
              <a:rPr lang="en-US" sz="1200" kern="0">
                <a:solidFill>
                  <a:schemeClr val="bg1"/>
                </a:solidFill>
                <a:ea typeface="Arial Unicode MS" pitchFamily="34" charset="-128"/>
                <a:cs typeface="Arial Unicode MS" pitchFamily="34" charset="-128"/>
              </a:rPr>
              <a:t> to GLDS</a:t>
            </a:r>
          </a:p>
          <a:p>
            <a:pPr marL="715838" lvl="1" indent="-171450" fontAlgn="base">
              <a:spcBef>
                <a:spcPct val="50000"/>
              </a:spcBef>
              <a:spcAft>
                <a:spcPct val="0"/>
              </a:spcAft>
              <a:buClr>
                <a:srgbClr val="F0AB00"/>
              </a:buClr>
              <a:buSzPct val="80000"/>
            </a:pPr>
            <a:r>
              <a:rPr lang="en-US" sz="1200" kern="0">
                <a:solidFill>
                  <a:schemeClr val="bg1"/>
                </a:solidFill>
                <a:ea typeface="Arial Unicode MS" pitchFamily="34" charset="-128"/>
                <a:cs typeface="Arial Unicode MS" pitchFamily="34" charset="-128"/>
              </a:rPr>
              <a:t>Define how GLDS will contact our team, in case of errors in our software,</a:t>
            </a:r>
          </a:p>
          <a:p>
            <a:pPr marL="715838" lvl="1" indent="-171450" fontAlgn="base">
              <a:spcBef>
                <a:spcPct val="50000"/>
              </a:spcBef>
              <a:spcAft>
                <a:spcPct val="0"/>
              </a:spcAft>
              <a:buClr>
                <a:srgbClr val="F0AB00"/>
              </a:buClr>
              <a:buSzPct val="80000"/>
            </a:pPr>
            <a:r>
              <a:rPr lang="en-US" sz="1200" kern="0">
                <a:solidFill>
                  <a:schemeClr val="bg1"/>
                </a:solidFill>
                <a:ea typeface="Arial Unicode MS" pitchFamily="34" charset="-128"/>
                <a:cs typeface="Arial Unicode MS" pitchFamily="34" charset="-128"/>
              </a:rPr>
              <a:t>Train GLDS how to perform a rollback on a software component deployed to PROD to previous PROD version</a:t>
            </a:r>
          </a:p>
          <a:p>
            <a:pPr marL="715838" lvl="1" indent="-171450" fontAlgn="base">
              <a:spcBef>
                <a:spcPct val="50000"/>
              </a:spcBef>
              <a:spcAft>
                <a:spcPct val="0"/>
              </a:spcAft>
              <a:buClr>
                <a:srgbClr val="F0AB00"/>
              </a:buClr>
              <a:buSzPct val="80000"/>
            </a:pPr>
            <a:r>
              <a:rPr lang="en-US" sz="1200" kern="0">
                <a:solidFill>
                  <a:schemeClr val="bg1"/>
                </a:solidFill>
                <a:ea typeface="Arial Unicode MS" pitchFamily="34" charset="-128"/>
                <a:cs typeface="Arial Unicode MS" pitchFamily="34" charset="-128"/>
              </a:rPr>
              <a:t>Define clear criteria when a rollback on a software component should be done</a:t>
            </a:r>
          </a:p>
          <a:p>
            <a:pPr marL="715838" lvl="1" indent="-171450" fontAlgn="base">
              <a:spcBef>
                <a:spcPct val="50000"/>
              </a:spcBef>
              <a:spcAft>
                <a:spcPct val="0"/>
              </a:spcAft>
              <a:buClr>
                <a:srgbClr val="F0AB00"/>
              </a:buClr>
              <a:buSzPct val="80000"/>
            </a:pPr>
            <a:r>
              <a:rPr lang="en-US" sz="1200" kern="0">
                <a:solidFill>
                  <a:schemeClr val="bg1"/>
                </a:solidFill>
                <a:ea typeface="Arial Unicode MS" pitchFamily="34" charset="-128"/>
                <a:cs typeface="Arial Unicode MS" pitchFamily="34" charset="-128"/>
              </a:rPr>
              <a:t>Ensure that GLDS is trained on GCP support process</a:t>
            </a:r>
          </a:p>
          <a:p>
            <a:pPr marL="715838" lvl="1" indent="-171450" fontAlgn="base">
              <a:spcBef>
                <a:spcPct val="50000"/>
              </a:spcBef>
              <a:spcAft>
                <a:spcPct val="0"/>
              </a:spcAft>
              <a:buClr>
                <a:srgbClr val="F0AB00"/>
              </a:buClr>
              <a:buSzPct val="80000"/>
            </a:pPr>
            <a:r>
              <a:rPr lang="en-US" sz="1200" kern="0">
                <a:solidFill>
                  <a:schemeClr val="bg1"/>
                </a:solidFill>
                <a:ea typeface="Arial Unicode MS" pitchFamily="34" charset="-128"/>
                <a:cs typeface="Arial Unicode MS" pitchFamily="34" charset="-128"/>
              </a:rPr>
              <a:t>Define process to blacklist some requests that are putting down the system in an unexpected way (e.g.  more than a certain build requests in a time-frame)</a:t>
            </a:r>
          </a:p>
        </p:txBody>
      </p:sp>
      <p:sp>
        <p:nvSpPr>
          <p:cNvPr id="5" name="Rectangle: Rounded Corners 4">
            <a:hlinkClick r:id="rId4" action="ppaction://hlinksldjump"/>
            <a:extLst>
              <a:ext uri="{FF2B5EF4-FFF2-40B4-BE49-F238E27FC236}">
                <a16:creationId xmlns:a16="http://schemas.microsoft.com/office/drawing/2014/main" id="{4052F2DA-6138-446E-BBC9-7DA07111A598}"/>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1904393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Grafik 21">
            <a:extLst>
              <a:ext uri="{FF2B5EF4-FFF2-40B4-BE49-F238E27FC236}">
                <a16:creationId xmlns:a16="http://schemas.microsoft.com/office/drawing/2014/main" id="{6C347C89-2AB3-4736-B1C2-84D9CAA2BC45}"/>
              </a:ext>
            </a:extLst>
          </p:cNvPr>
          <p:cNvPicPr>
            <a:picLocks noChangeAspect="1"/>
          </p:cNvPicPr>
          <p:nvPr/>
        </p:nvPicPr>
        <p:blipFill>
          <a:blip r:embed="rId2"/>
          <a:stretch>
            <a:fillRect/>
          </a:stretch>
        </p:blipFill>
        <p:spPr>
          <a:xfrm>
            <a:off x="0" y="0"/>
            <a:ext cx="12195175" cy="6859786"/>
          </a:xfrm>
          <a:prstGeom prst="rect">
            <a:avLst/>
          </a:prstGeom>
          <a:ln>
            <a:solidFill>
              <a:schemeClr val="bg1"/>
            </a:solidFill>
          </a:ln>
        </p:spPr>
      </p:pic>
      <p:sp>
        <p:nvSpPr>
          <p:cNvPr id="3" name="Title 2">
            <a:extLst>
              <a:ext uri="{FF2B5EF4-FFF2-40B4-BE49-F238E27FC236}">
                <a16:creationId xmlns:a16="http://schemas.microsoft.com/office/drawing/2014/main" id="{0563425F-A36D-4B3F-9391-C2354874F618}"/>
              </a:ext>
            </a:extLst>
          </p:cNvPr>
          <p:cNvSpPr>
            <a:spLocks noGrp="1"/>
          </p:cNvSpPr>
          <p:nvPr>
            <p:ph type="title"/>
          </p:nvPr>
        </p:nvSpPr>
        <p:spPr>
          <a:xfrm>
            <a:off x="504001" y="504000"/>
            <a:ext cx="11186476" cy="369332"/>
          </a:xfrm>
          <a:ln>
            <a:noFill/>
          </a:ln>
        </p:spPr>
        <p:txBody>
          <a:bodyPr/>
          <a:lstStyle/>
          <a:p>
            <a:r>
              <a:rPr lang="en-US">
                <a:solidFill>
                  <a:schemeClr val="bg1"/>
                </a:solidFill>
                <a:latin typeface="+mn-lt"/>
              </a:rPr>
              <a:t>Key Metadata concepts</a:t>
            </a:r>
          </a:p>
        </p:txBody>
      </p:sp>
      <p:sp>
        <p:nvSpPr>
          <p:cNvPr id="140" name="TextBox 139">
            <a:extLst>
              <a:ext uri="{FF2B5EF4-FFF2-40B4-BE49-F238E27FC236}">
                <a16:creationId xmlns:a16="http://schemas.microsoft.com/office/drawing/2014/main" id="{D1281714-1118-4A62-8972-21A8125CBA6D}"/>
              </a:ext>
            </a:extLst>
          </p:cNvPr>
          <p:cNvSpPr txBox="1"/>
          <p:nvPr/>
        </p:nvSpPr>
        <p:spPr>
          <a:xfrm>
            <a:off x="1675806" y="2388639"/>
            <a:ext cx="903664" cy="261610"/>
          </a:xfrm>
          <a:prstGeom prst="rect">
            <a:avLst/>
          </a:prstGeom>
          <a:noFill/>
          <a:ln>
            <a:noFill/>
          </a:ln>
        </p:spPr>
        <p:txBody>
          <a:bodyPr wrap="square" rtlCol="0">
            <a:spAutoFit/>
          </a:bodyPr>
          <a:lstStyle/>
          <a:p>
            <a:r>
              <a:rPr lang="en-US" sz="1100">
                <a:solidFill>
                  <a:schemeClr val="bg1"/>
                </a:solidFill>
                <a:latin typeface="+mn-lt"/>
              </a:rPr>
              <a:t>IXIASOFT</a:t>
            </a:r>
          </a:p>
        </p:txBody>
      </p:sp>
      <p:sp>
        <p:nvSpPr>
          <p:cNvPr id="141" name="TextBox 140">
            <a:extLst>
              <a:ext uri="{FF2B5EF4-FFF2-40B4-BE49-F238E27FC236}">
                <a16:creationId xmlns:a16="http://schemas.microsoft.com/office/drawing/2014/main" id="{D809A99A-E31B-4D1C-92FF-E3C2D67EDC35}"/>
              </a:ext>
            </a:extLst>
          </p:cNvPr>
          <p:cNvSpPr txBox="1"/>
          <p:nvPr/>
        </p:nvSpPr>
        <p:spPr>
          <a:xfrm>
            <a:off x="1675806" y="4314071"/>
            <a:ext cx="702507" cy="261610"/>
          </a:xfrm>
          <a:prstGeom prst="rect">
            <a:avLst/>
          </a:prstGeom>
          <a:noFill/>
          <a:ln>
            <a:noFill/>
          </a:ln>
        </p:spPr>
        <p:txBody>
          <a:bodyPr wrap="square" rtlCol="0">
            <a:spAutoFit/>
          </a:bodyPr>
          <a:lstStyle/>
          <a:p>
            <a:r>
              <a:rPr lang="en-US" sz="1100">
                <a:solidFill>
                  <a:schemeClr val="bg1"/>
                </a:solidFill>
                <a:latin typeface="+mn-lt"/>
              </a:rPr>
              <a:t>GitHub</a:t>
            </a:r>
          </a:p>
        </p:txBody>
      </p:sp>
      <p:sp>
        <p:nvSpPr>
          <p:cNvPr id="142" name="Rectangle 141">
            <a:extLst>
              <a:ext uri="{FF2B5EF4-FFF2-40B4-BE49-F238E27FC236}">
                <a16:creationId xmlns:a16="http://schemas.microsoft.com/office/drawing/2014/main" id="{D6022182-3870-4A84-B7E9-0FD88D5BF2C4}"/>
              </a:ext>
            </a:extLst>
          </p:cNvPr>
          <p:cNvSpPr/>
          <p:nvPr/>
        </p:nvSpPr>
        <p:spPr>
          <a:xfrm>
            <a:off x="1363974" y="3318183"/>
            <a:ext cx="1260000" cy="24490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Project Map</a:t>
            </a:r>
          </a:p>
        </p:txBody>
      </p:sp>
      <p:sp>
        <p:nvSpPr>
          <p:cNvPr id="193" name="Rectangle 192">
            <a:extLst>
              <a:ext uri="{FF2B5EF4-FFF2-40B4-BE49-F238E27FC236}">
                <a16:creationId xmlns:a16="http://schemas.microsoft.com/office/drawing/2014/main" id="{37D9E8DD-C1B0-443F-B864-87F45EFF1867}"/>
              </a:ext>
            </a:extLst>
          </p:cNvPr>
          <p:cNvSpPr/>
          <p:nvPr/>
        </p:nvSpPr>
        <p:spPr>
          <a:xfrm>
            <a:off x="7339576" y="2687219"/>
            <a:ext cx="1332000" cy="243973"/>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Output &amp; logs </a:t>
            </a:r>
          </a:p>
        </p:txBody>
      </p:sp>
      <p:sp>
        <p:nvSpPr>
          <p:cNvPr id="194" name="Rectangle 193">
            <a:extLst>
              <a:ext uri="{FF2B5EF4-FFF2-40B4-BE49-F238E27FC236}">
                <a16:creationId xmlns:a16="http://schemas.microsoft.com/office/drawing/2014/main" id="{9840313C-F766-445E-801D-66A427CA8038}"/>
              </a:ext>
            </a:extLst>
          </p:cNvPr>
          <p:cNvSpPr/>
          <p:nvPr/>
        </p:nvSpPr>
        <p:spPr>
          <a:xfrm>
            <a:off x="7159185" y="2267048"/>
            <a:ext cx="1666924" cy="142787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96" name="Rectangle 195">
            <a:extLst>
              <a:ext uri="{FF2B5EF4-FFF2-40B4-BE49-F238E27FC236}">
                <a16:creationId xmlns:a16="http://schemas.microsoft.com/office/drawing/2014/main" id="{5BF34236-993C-4559-A254-E9BF71372ABD}"/>
              </a:ext>
            </a:extLst>
          </p:cNvPr>
          <p:cNvSpPr/>
          <p:nvPr/>
        </p:nvSpPr>
        <p:spPr>
          <a:xfrm>
            <a:off x="7339575" y="2998938"/>
            <a:ext cx="1332000" cy="27083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Metadata.xml</a:t>
            </a:r>
          </a:p>
        </p:txBody>
      </p:sp>
      <p:sp>
        <p:nvSpPr>
          <p:cNvPr id="197" name="TextBox 196">
            <a:extLst>
              <a:ext uri="{FF2B5EF4-FFF2-40B4-BE49-F238E27FC236}">
                <a16:creationId xmlns:a16="http://schemas.microsoft.com/office/drawing/2014/main" id="{BAC310C4-88CF-4C2B-A72B-4CC1D1036A8F}"/>
              </a:ext>
            </a:extLst>
          </p:cNvPr>
          <p:cNvSpPr txBox="1"/>
          <p:nvPr/>
        </p:nvSpPr>
        <p:spPr>
          <a:xfrm>
            <a:off x="1240977" y="1652445"/>
            <a:ext cx="1554097" cy="430887"/>
          </a:xfrm>
          <a:prstGeom prst="rect">
            <a:avLst/>
          </a:prstGeom>
          <a:noFill/>
        </p:spPr>
        <p:txBody>
          <a:bodyPr wrap="square" rtlCol="0">
            <a:spAutoFit/>
          </a:bodyPr>
          <a:lstStyle/>
          <a:p>
            <a:pPr algn="ctr"/>
            <a:r>
              <a:rPr lang="en-US" sz="1100">
                <a:solidFill>
                  <a:schemeClr val="bg1"/>
                </a:solidFill>
                <a:latin typeface="+mn-lt"/>
              </a:rPr>
              <a:t>Content Management System</a:t>
            </a:r>
          </a:p>
        </p:txBody>
      </p:sp>
      <p:sp>
        <p:nvSpPr>
          <p:cNvPr id="198" name="TextBox 197">
            <a:extLst>
              <a:ext uri="{FF2B5EF4-FFF2-40B4-BE49-F238E27FC236}">
                <a16:creationId xmlns:a16="http://schemas.microsoft.com/office/drawing/2014/main" id="{C9727E34-210A-4F8F-8E1C-143A28E5DDDF}"/>
              </a:ext>
            </a:extLst>
          </p:cNvPr>
          <p:cNvSpPr txBox="1"/>
          <p:nvPr/>
        </p:nvSpPr>
        <p:spPr>
          <a:xfrm>
            <a:off x="7159185" y="1652445"/>
            <a:ext cx="1677238" cy="430887"/>
          </a:xfrm>
          <a:prstGeom prst="rect">
            <a:avLst/>
          </a:prstGeom>
          <a:noFill/>
        </p:spPr>
        <p:txBody>
          <a:bodyPr wrap="square" rtlCol="0">
            <a:spAutoFit/>
          </a:bodyPr>
          <a:lstStyle/>
          <a:p>
            <a:pPr algn="ctr"/>
            <a:r>
              <a:rPr lang="en-US" sz="1100">
                <a:solidFill>
                  <a:schemeClr val="bg1"/>
                </a:solidFill>
                <a:latin typeface="+mn-lt"/>
              </a:rPr>
              <a:t>Builder</a:t>
            </a:r>
            <a:br>
              <a:rPr lang="en-US" sz="1100">
                <a:solidFill>
                  <a:schemeClr val="bg1"/>
                </a:solidFill>
                <a:latin typeface="+mn-lt"/>
              </a:rPr>
            </a:br>
            <a:r>
              <a:rPr lang="en-US" sz="1100">
                <a:solidFill>
                  <a:schemeClr val="bg1"/>
                </a:solidFill>
                <a:latin typeface="+mn-lt"/>
              </a:rPr>
              <a:t>(Output)</a:t>
            </a:r>
          </a:p>
        </p:txBody>
      </p:sp>
      <p:sp>
        <p:nvSpPr>
          <p:cNvPr id="199" name="TextBox 198">
            <a:extLst>
              <a:ext uri="{FF2B5EF4-FFF2-40B4-BE49-F238E27FC236}">
                <a16:creationId xmlns:a16="http://schemas.microsoft.com/office/drawing/2014/main" id="{345E1568-B908-40AE-B936-082D67CFB433}"/>
              </a:ext>
            </a:extLst>
          </p:cNvPr>
          <p:cNvSpPr txBox="1"/>
          <p:nvPr/>
        </p:nvSpPr>
        <p:spPr>
          <a:xfrm>
            <a:off x="5236580" y="1652445"/>
            <a:ext cx="1669460" cy="430887"/>
          </a:xfrm>
          <a:prstGeom prst="rect">
            <a:avLst/>
          </a:prstGeom>
          <a:noFill/>
        </p:spPr>
        <p:txBody>
          <a:bodyPr wrap="square" rtlCol="0">
            <a:spAutoFit/>
          </a:bodyPr>
          <a:lstStyle/>
          <a:p>
            <a:pPr algn="ctr"/>
            <a:r>
              <a:rPr lang="en-US" sz="1100">
                <a:solidFill>
                  <a:schemeClr val="bg1"/>
                </a:solidFill>
                <a:latin typeface="+mn-lt"/>
              </a:rPr>
              <a:t>Project Handler</a:t>
            </a:r>
            <a:br>
              <a:rPr lang="en-US" sz="1100">
                <a:solidFill>
                  <a:schemeClr val="bg1"/>
                </a:solidFill>
                <a:latin typeface="+mn-lt"/>
              </a:rPr>
            </a:br>
            <a:r>
              <a:rPr lang="en-US" sz="1100">
                <a:solidFill>
                  <a:schemeClr val="bg1"/>
                </a:solidFill>
                <a:latin typeface="+mn-lt"/>
              </a:rPr>
              <a:t>(Project)</a:t>
            </a:r>
          </a:p>
        </p:txBody>
      </p:sp>
      <p:sp>
        <p:nvSpPr>
          <p:cNvPr id="200" name="Rectangle 199">
            <a:extLst>
              <a:ext uri="{FF2B5EF4-FFF2-40B4-BE49-F238E27FC236}">
                <a16:creationId xmlns:a16="http://schemas.microsoft.com/office/drawing/2014/main" id="{91449C15-1EDB-49D5-9305-B8672581F1CF}"/>
              </a:ext>
            </a:extLst>
          </p:cNvPr>
          <p:cNvSpPr/>
          <p:nvPr/>
        </p:nvSpPr>
        <p:spPr>
          <a:xfrm>
            <a:off x="5386471" y="2687219"/>
            <a:ext cx="1332000" cy="527956"/>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DITA Source by project</a:t>
            </a:r>
          </a:p>
        </p:txBody>
      </p:sp>
      <p:sp>
        <p:nvSpPr>
          <p:cNvPr id="201" name="Rectangle 200">
            <a:extLst>
              <a:ext uri="{FF2B5EF4-FFF2-40B4-BE49-F238E27FC236}">
                <a16:creationId xmlns:a16="http://schemas.microsoft.com/office/drawing/2014/main" id="{FB3DAAE7-AC9A-411D-A97A-8249FA2C9862}"/>
              </a:ext>
            </a:extLst>
          </p:cNvPr>
          <p:cNvSpPr/>
          <p:nvPr/>
        </p:nvSpPr>
        <p:spPr>
          <a:xfrm>
            <a:off x="5206080" y="2267048"/>
            <a:ext cx="1699960" cy="142787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04" name="Straight Arrow Connector 203">
            <a:extLst>
              <a:ext uri="{FF2B5EF4-FFF2-40B4-BE49-F238E27FC236}">
                <a16:creationId xmlns:a16="http://schemas.microsoft.com/office/drawing/2014/main" id="{07AC8235-C1CD-48C3-B05C-F7B8B32E78D0}"/>
              </a:ext>
            </a:extLst>
          </p:cNvPr>
          <p:cNvCxnSpPr>
            <a:cxnSpLocks/>
            <a:stCxn id="227" idx="3"/>
            <a:endCxn id="268" idx="1"/>
          </p:cNvCxnSpPr>
          <p:nvPr/>
        </p:nvCxnSpPr>
        <p:spPr>
          <a:xfrm>
            <a:off x="2732864" y="2980987"/>
            <a:ext cx="40347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927F2BAC-6BBF-44E9-896C-7B18502C6A2D}"/>
              </a:ext>
            </a:extLst>
          </p:cNvPr>
          <p:cNvCxnSpPr>
            <a:cxnSpLocks/>
            <a:stCxn id="201" idx="3"/>
            <a:endCxn id="194" idx="1"/>
          </p:cNvCxnSpPr>
          <p:nvPr/>
        </p:nvCxnSpPr>
        <p:spPr>
          <a:xfrm>
            <a:off x="6906040" y="2980987"/>
            <a:ext cx="25314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0D7D4EE0-2CC6-4FA5-8234-E8689EC2C22F}"/>
              </a:ext>
            </a:extLst>
          </p:cNvPr>
          <p:cNvSpPr/>
          <p:nvPr/>
        </p:nvSpPr>
        <p:spPr>
          <a:xfrm>
            <a:off x="7159184" y="4179823"/>
            <a:ext cx="1666925" cy="142787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12" name="Rectangle 211">
            <a:extLst>
              <a:ext uri="{FF2B5EF4-FFF2-40B4-BE49-F238E27FC236}">
                <a16:creationId xmlns:a16="http://schemas.microsoft.com/office/drawing/2014/main" id="{D863551D-51CC-4D7C-8F2E-EEB665A5E270}"/>
              </a:ext>
            </a:extLst>
          </p:cNvPr>
          <p:cNvSpPr/>
          <p:nvPr/>
        </p:nvSpPr>
        <p:spPr>
          <a:xfrm>
            <a:off x="1363974" y="5178857"/>
            <a:ext cx="1260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Metadata Repo</a:t>
            </a:r>
          </a:p>
        </p:txBody>
      </p:sp>
      <p:sp>
        <p:nvSpPr>
          <p:cNvPr id="214" name="Rectangle 213">
            <a:extLst>
              <a:ext uri="{FF2B5EF4-FFF2-40B4-BE49-F238E27FC236}">
                <a16:creationId xmlns:a16="http://schemas.microsoft.com/office/drawing/2014/main" id="{E5A2BD06-7864-4A76-892F-50D0A20DCA42}"/>
              </a:ext>
            </a:extLst>
          </p:cNvPr>
          <p:cNvSpPr/>
          <p:nvPr/>
        </p:nvSpPr>
        <p:spPr>
          <a:xfrm>
            <a:off x="5206080" y="4179823"/>
            <a:ext cx="1705726" cy="142787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17" name="Straight Arrow Connector 216">
            <a:extLst>
              <a:ext uri="{FF2B5EF4-FFF2-40B4-BE49-F238E27FC236}">
                <a16:creationId xmlns:a16="http://schemas.microsoft.com/office/drawing/2014/main" id="{6A356E27-CC68-405F-ABC7-AB121934D1B5}"/>
              </a:ext>
            </a:extLst>
          </p:cNvPr>
          <p:cNvCxnSpPr>
            <a:cxnSpLocks/>
            <a:stCxn id="228" idx="3"/>
            <a:endCxn id="214" idx="1"/>
          </p:cNvCxnSpPr>
          <p:nvPr/>
        </p:nvCxnSpPr>
        <p:spPr>
          <a:xfrm>
            <a:off x="2732864" y="4893762"/>
            <a:ext cx="247321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CF9DCF08-8370-40E3-8BDF-14C0DFFA990A}"/>
              </a:ext>
            </a:extLst>
          </p:cNvPr>
          <p:cNvCxnSpPr>
            <a:cxnSpLocks/>
            <a:stCxn id="214" idx="3"/>
            <a:endCxn id="209" idx="1"/>
          </p:cNvCxnSpPr>
          <p:nvPr/>
        </p:nvCxnSpPr>
        <p:spPr>
          <a:xfrm>
            <a:off x="6911806" y="4893762"/>
            <a:ext cx="24737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071331-D769-4FB1-AC39-42B3676CA67F}"/>
              </a:ext>
            </a:extLst>
          </p:cNvPr>
          <p:cNvCxnSpPr/>
          <p:nvPr/>
        </p:nvCxnSpPr>
        <p:spPr>
          <a:xfrm flipV="1">
            <a:off x="1240977" y="3937520"/>
            <a:ext cx="9703837" cy="0"/>
          </a:xfrm>
          <a:prstGeom prst="line">
            <a:avLst/>
          </a:prstGeom>
          <a:ln w="25400">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EEF9AF7F-1D6D-4DA8-8298-6AE7F0FEEA97}"/>
              </a:ext>
            </a:extLst>
          </p:cNvPr>
          <p:cNvSpPr txBox="1"/>
          <p:nvPr/>
        </p:nvSpPr>
        <p:spPr>
          <a:xfrm>
            <a:off x="9054086" y="1658409"/>
            <a:ext cx="1659661" cy="430887"/>
          </a:xfrm>
          <a:prstGeom prst="rect">
            <a:avLst/>
          </a:prstGeom>
          <a:noFill/>
        </p:spPr>
        <p:txBody>
          <a:bodyPr wrap="square" rtlCol="0">
            <a:spAutoFit/>
          </a:bodyPr>
          <a:lstStyle/>
          <a:p>
            <a:pPr algn="ctr"/>
            <a:r>
              <a:rPr lang="en-US" sz="1100">
                <a:solidFill>
                  <a:schemeClr val="bg1"/>
                </a:solidFill>
                <a:latin typeface="+mn-lt"/>
              </a:rPr>
              <a:t>Publisher</a:t>
            </a:r>
            <a:br>
              <a:rPr lang="en-US" sz="1100">
                <a:solidFill>
                  <a:schemeClr val="bg1"/>
                </a:solidFill>
                <a:latin typeface="+mn-lt"/>
              </a:rPr>
            </a:br>
            <a:r>
              <a:rPr lang="en-US" sz="1100">
                <a:solidFill>
                  <a:schemeClr val="bg1"/>
                </a:solidFill>
                <a:latin typeface="+mn-lt"/>
              </a:rPr>
              <a:t>(Package)</a:t>
            </a:r>
          </a:p>
        </p:txBody>
      </p:sp>
      <p:sp>
        <p:nvSpPr>
          <p:cNvPr id="220" name="Rectangle 219">
            <a:extLst>
              <a:ext uri="{FF2B5EF4-FFF2-40B4-BE49-F238E27FC236}">
                <a16:creationId xmlns:a16="http://schemas.microsoft.com/office/drawing/2014/main" id="{BD5C2667-573B-49C4-A30A-E12D926DCDD8}"/>
              </a:ext>
            </a:extLst>
          </p:cNvPr>
          <p:cNvSpPr/>
          <p:nvPr/>
        </p:nvSpPr>
        <p:spPr>
          <a:xfrm>
            <a:off x="7339575" y="3341709"/>
            <a:ext cx="1332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BOM </a:t>
            </a:r>
          </a:p>
        </p:txBody>
      </p:sp>
      <p:sp>
        <p:nvSpPr>
          <p:cNvPr id="221" name="Rectangle 220">
            <a:extLst>
              <a:ext uri="{FF2B5EF4-FFF2-40B4-BE49-F238E27FC236}">
                <a16:creationId xmlns:a16="http://schemas.microsoft.com/office/drawing/2014/main" id="{08EC3165-E737-451E-9749-B80B587F556B}"/>
              </a:ext>
            </a:extLst>
          </p:cNvPr>
          <p:cNvSpPr/>
          <p:nvPr/>
        </p:nvSpPr>
        <p:spPr>
          <a:xfrm>
            <a:off x="7339576" y="4559950"/>
            <a:ext cx="1332000" cy="243973"/>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Output &amp; logs </a:t>
            </a:r>
          </a:p>
        </p:txBody>
      </p:sp>
      <p:sp>
        <p:nvSpPr>
          <p:cNvPr id="222" name="Rectangle 221">
            <a:extLst>
              <a:ext uri="{FF2B5EF4-FFF2-40B4-BE49-F238E27FC236}">
                <a16:creationId xmlns:a16="http://schemas.microsoft.com/office/drawing/2014/main" id="{006408E1-4803-4392-9E72-408DE221050A}"/>
              </a:ext>
            </a:extLst>
          </p:cNvPr>
          <p:cNvSpPr/>
          <p:nvPr/>
        </p:nvSpPr>
        <p:spPr>
          <a:xfrm>
            <a:off x="7339575" y="5207571"/>
            <a:ext cx="1332000" cy="27083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BOM</a:t>
            </a:r>
          </a:p>
        </p:txBody>
      </p:sp>
      <p:sp>
        <p:nvSpPr>
          <p:cNvPr id="223" name="Rectangle 222">
            <a:extLst>
              <a:ext uri="{FF2B5EF4-FFF2-40B4-BE49-F238E27FC236}">
                <a16:creationId xmlns:a16="http://schemas.microsoft.com/office/drawing/2014/main" id="{C706E42A-5DD2-431C-9670-1BBAE3A76676}"/>
              </a:ext>
            </a:extLst>
          </p:cNvPr>
          <p:cNvSpPr/>
          <p:nvPr/>
        </p:nvSpPr>
        <p:spPr>
          <a:xfrm>
            <a:off x="7339575" y="4887863"/>
            <a:ext cx="1332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Metadata.xml </a:t>
            </a:r>
          </a:p>
        </p:txBody>
      </p:sp>
      <p:sp>
        <p:nvSpPr>
          <p:cNvPr id="224" name="Rectangle 223">
            <a:extLst>
              <a:ext uri="{FF2B5EF4-FFF2-40B4-BE49-F238E27FC236}">
                <a16:creationId xmlns:a16="http://schemas.microsoft.com/office/drawing/2014/main" id="{2EB37D7B-4FDB-4549-8242-31DB9EF00CDB}"/>
              </a:ext>
            </a:extLst>
          </p:cNvPr>
          <p:cNvSpPr/>
          <p:nvPr/>
        </p:nvSpPr>
        <p:spPr>
          <a:xfrm>
            <a:off x="5386471" y="3318183"/>
            <a:ext cx="1332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BOM </a:t>
            </a:r>
          </a:p>
        </p:txBody>
      </p:sp>
      <p:sp>
        <p:nvSpPr>
          <p:cNvPr id="225" name="Rectangle 224">
            <a:extLst>
              <a:ext uri="{FF2B5EF4-FFF2-40B4-BE49-F238E27FC236}">
                <a16:creationId xmlns:a16="http://schemas.microsoft.com/office/drawing/2014/main" id="{3CFE1069-EC98-4F77-B676-0454A12BA48F}"/>
              </a:ext>
            </a:extLst>
          </p:cNvPr>
          <p:cNvSpPr/>
          <p:nvPr/>
        </p:nvSpPr>
        <p:spPr>
          <a:xfrm>
            <a:off x="5386471" y="4566071"/>
            <a:ext cx="1332000" cy="563871"/>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Markdown Source by Repo</a:t>
            </a:r>
          </a:p>
        </p:txBody>
      </p:sp>
      <p:sp>
        <p:nvSpPr>
          <p:cNvPr id="226" name="Rectangle 225">
            <a:extLst>
              <a:ext uri="{FF2B5EF4-FFF2-40B4-BE49-F238E27FC236}">
                <a16:creationId xmlns:a16="http://schemas.microsoft.com/office/drawing/2014/main" id="{12C11BE5-3AA9-4F7C-A880-F17D5B6914C0}"/>
              </a:ext>
            </a:extLst>
          </p:cNvPr>
          <p:cNvSpPr/>
          <p:nvPr/>
        </p:nvSpPr>
        <p:spPr>
          <a:xfrm>
            <a:off x="5386471" y="5205554"/>
            <a:ext cx="1332000" cy="271369"/>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BOM </a:t>
            </a:r>
          </a:p>
        </p:txBody>
      </p:sp>
      <p:sp>
        <p:nvSpPr>
          <p:cNvPr id="227" name="Rectangle 226">
            <a:extLst>
              <a:ext uri="{FF2B5EF4-FFF2-40B4-BE49-F238E27FC236}">
                <a16:creationId xmlns:a16="http://schemas.microsoft.com/office/drawing/2014/main" id="{703B77B4-4B65-4C42-8AE2-127D15E51660}"/>
              </a:ext>
            </a:extLst>
          </p:cNvPr>
          <p:cNvSpPr/>
          <p:nvPr/>
        </p:nvSpPr>
        <p:spPr>
          <a:xfrm>
            <a:off x="1293444" y="2267048"/>
            <a:ext cx="1439420" cy="142787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8" name="Rectangle 227">
            <a:extLst>
              <a:ext uri="{FF2B5EF4-FFF2-40B4-BE49-F238E27FC236}">
                <a16:creationId xmlns:a16="http://schemas.microsoft.com/office/drawing/2014/main" id="{2AEF3701-BD1A-4688-B63E-116EC02CC91E}"/>
              </a:ext>
            </a:extLst>
          </p:cNvPr>
          <p:cNvSpPr/>
          <p:nvPr/>
        </p:nvSpPr>
        <p:spPr>
          <a:xfrm>
            <a:off x="1293444" y="4179823"/>
            <a:ext cx="1439420" cy="142787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9" name="Rectangle 228">
            <a:extLst>
              <a:ext uri="{FF2B5EF4-FFF2-40B4-BE49-F238E27FC236}">
                <a16:creationId xmlns:a16="http://schemas.microsoft.com/office/drawing/2014/main" id="{CBA90B4B-246C-432E-A68E-B59F34A60EEB}"/>
              </a:ext>
            </a:extLst>
          </p:cNvPr>
          <p:cNvSpPr/>
          <p:nvPr/>
        </p:nvSpPr>
        <p:spPr>
          <a:xfrm>
            <a:off x="5386471" y="2390441"/>
            <a:ext cx="1332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New build revision </a:t>
            </a:r>
          </a:p>
        </p:txBody>
      </p:sp>
      <p:sp>
        <p:nvSpPr>
          <p:cNvPr id="230" name="Rectangle 229">
            <a:extLst>
              <a:ext uri="{FF2B5EF4-FFF2-40B4-BE49-F238E27FC236}">
                <a16:creationId xmlns:a16="http://schemas.microsoft.com/office/drawing/2014/main" id="{2198006C-AC30-4974-9E95-8DE2D63BE0AF}"/>
              </a:ext>
            </a:extLst>
          </p:cNvPr>
          <p:cNvSpPr/>
          <p:nvPr/>
        </p:nvSpPr>
        <p:spPr>
          <a:xfrm>
            <a:off x="5386471" y="4261506"/>
            <a:ext cx="1332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New build revision </a:t>
            </a:r>
          </a:p>
        </p:txBody>
      </p:sp>
      <p:sp>
        <p:nvSpPr>
          <p:cNvPr id="231" name="Rectangle 230">
            <a:extLst>
              <a:ext uri="{FF2B5EF4-FFF2-40B4-BE49-F238E27FC236}">
                <a16:creationId xmlns:a16="http://schemas.microsoft.com/office/drawing/2014/main" id="{86C3595D-BABD-4D51-B9C5-37FDD008E3C3}"/>
              </a:ext>
            </a:extLst>
          </p:cNvPr>
          <p:cNvSpPr/>
          <p:nvPr/>
        </p:nvSpPr>
        <p:spPr>
          <a:xfrm>
            <a:off x="7334457" y="2390441"/>
            <a:ext cx="1332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New build revision </a:t>
            </a:r>
          </a:p>
        </p:txBody>
      </p:sp>
      <p:sp>
        <p:nvSpPr>
          <p:cNvPr id="232" name="Rectangle 231">
            <a:extLst>
              <a:ext uri="{FF2B5EF4-FFF2-40B4-BE49-F238E27FC236}">
                <a16:creationId xmlns:a16="http://schemas.microsoft.com/office/drawing/2014/main" id="{E5C31A26-F6C5-4DCC-B0B7-836FA1EED5A2}"/>
              </a:ext>
            </a:extLst>
          </p:cNvPr>
          <p:cNvSpPr/>
          <p:nvPr/>
        </p:nvSpPr>
        <p:spPr>
          <a:xfrm>
            <a:off x="7334457" y="4261506"/>
            <a:ext cx="1332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New build revision </a:t>
            </a:r>
          </a:p>
        </p:txBody>
      </p:sp>
      <p:sp>
        <p:nvSpPr>
          <p:cNvPr id="233" name="TextBox 232">
            <a:extLst>
              <a:ext uri="{FF2B5EF4-FFF2-40B4-BE49-F238E27FC236}">
                <a16:creationId xmlns:a16="http://schemas.microsoft.com/office/drawing/2014/main" id="{D2F1B79E-3777-409D-B54C-407542844FF9}"/>
              </a:ext>
            </a:extLst>
          </p:cNvPr>
          <p:cNvSpPr txBox="1"/>
          <p:nvPr/>
        </p:nvSpPr>
        <p:spPr>
          <a:xfrm>
            <a:off x="11247428" y="1652445"/>
            <a:ext cx="796470" cy="430887"/>
          </a:xfrm>
          <a:prstGeom prst="rect">
            <a:avLst/>
          </a:prstGeom>
          <a:noFill/>
        </p:spPr>
        <p:txBody>
          <a:bodyPr wrap="square" rtlCol="0">
            <a:spAutoFit/>
          </a:bodyPr>
          <a:lstStyle/>
          <a:p>
            <a:pPr algn="ctr"/>
            <a:r>
              <a:rPr lang="en-US" sz="1100">
                <a:solidFill>
                  <a:schemeClr val="bg1"/>
                </a:solidFill>
                <a:latin typeface="+mn-lt"/>
              </a:rPr>
              <a:t>Delivery </a:t>
            </a:r>
            <a:br>
              <a:rPr lang="en-US" sz="1100">
                <a:solidFill>
                  <a:schemeClr val="bg1"/>
                </a:solidFill>
                <a:latin typeface="+mn-lt"/>
              </a:rPr>
            </a:br>
            <a:r>
              <a:rPr lang="en-US" sz="1100">
                <a:solidFill>
                  <a:schemeClr val="bg1"/>
                </a:solidFill>
                <a:latin typeface="+mn-lt"/>
              </a:rPr>
              <a:t>channels</a:t>
            </a:r>
          </a:p>
        </p:txBody>
      </p:sp>
      <p:sp>
        <p:nvSpPr>
          <p:cNvPr id="234" name="Rectangle 233">
            <a:extLst>
              <a:ext uri="{FF2B5EF4-FFF2-40B4-BE49-F238E27FC236}">
                <a16:creationId xmlns:a16="http://schemas.microsoft.com/office/drawing/2014/main" id="{98069886-7E3B-44A4-8EC7-FB0267EBD686}"/>
              </a:ext>
            </a:extLst>
          </p:cNvPr>
          <p:cNvSpPr/>
          <p:nvPr/>
        </p:nvSpPr>
        <p:spPr>
          <a:xfrm>
            <a:off x="11247428" y="2267048"/>
            <a:ext cx="690364" cy="3213458"/>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5" name="Rectangle 234">
            <a:extLst>
              <a:ext uri="{FF2B5EF4-FFF2-40B4-BE49-F238E27FC236}">
                <a16:creationId xmlns:a16="http://schemas.microsoft.com/office/drawing/2014/main" id="{1EBE4B47-EA01-4341-95BA-E79D7FD4F6C7}"/>
              </a:ext>
            </a:extLst>
          </p:cNvPr>
          <p:cNvSpPr/>
          <p:nvPr/>
        </p:nvSpPr>
        <p:spPr>
          <a:xfrm>
            <a:off x="11353533" y="2388639"/>
            <a:ext cx="690364" cy="3219062"/>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6" name="Rectangle 235">
            <a:extLst>
              <a:ext uri="{FF2B5EF4-FFF2-40B4-BE49-F238E27FC236}">
                <a16:creationId xmlns:a16="http://schemas.microsoft.com/office/drawing/2014/main" id="{1A0E1F6F-008A-4C15-8650-7C223D78993B}"/>
              </a:ext>
            </a:extLst>
          </p:cNvPr>
          <p:cNvSpPr/>
          <p:nvPr/>
        </p:nvSpPr>
        <p:spPr>
          <a:xfrm>
            <a:off x="9234478" y="2687219"/>
            <a:ext cx="1332000" cy="582551"/>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Package </a:t>
            </a:r>
          </a:p>
        </p:txBody>
      </p:sp>
      <p:sp>
        <p:nvSpPr>
          <p:cNvPr id="237" name="Rectangle 236">
            <a:extLst>
              <a:ext uri="{FF2B5EF4-FFF2-40B4-BE49-F238E27FC236}">
                <a16:creationId xmlns:a16="http://schemas.microsoft.com/office/drawing/2014/main" id="{0961D6E3-49DC-4832-B2F7-C8DA1F565E4D}"/>
              </a:ext>
            </a:extLst>
          </p:cNvPr>
          <p:cNvSpPr/>
          <p:nvPr/>
        </p:nvSpPr>
        <p:spPr>
          <a:xfrm>
            <a:off x="9054087" y="2267048"/>
            <a:ext cx="1666924" cy="142787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9" name="Rectangle 238">
            <a:extLst>
              <a:ext uri="{FF2B5EF4-FFF2-40B4-BE49-F238E27FC236}">
                <a16:creationId xmlns:a16="http://schemas.microsoft.com/office/drawing/2014/main" id="{60BB7A8F-6C94-4D8E-B1B1-E675E46CA26E}"/>
              </a:ext>
            </a:extLst>
          </p:cNvPr>
          <p:cNvSpPr/>
          <p:nvPr/>
        </p:nvSpPr>
        <p:spPr>
          <a:xfrm>
            <a:off x="9054086" y="4179823"/>
            <a:ext cx="1659661" cy="142787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40" name="Rectangle 239">
            <a:extLst>
              <a:ext uri="{FF2B5EF4-FFF2-40B4-BE49-F238E27FC236}">
                <a16:creationId xmlns:a16="http://schemas.microsoft.com/office/drawing/2014/main" id="{A86199D2-7325-4525-8662-28FB7D7B2489}"/>
              </a:ext>
            </a:extLst>
          </p:cNvPr>
          <p:cNvSpPr/>
          <p:nvPr/>
        </p:nvSpPr>
        <p:spPr>
          <a:xfrm>
            <a:off x="9234477" y="3341709"/>
            <a:ext cx="1332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BOM </a:t>
            </a:r>
          </a:p>
        </p:txBody>
      </p:sp>
      <p:sp>
        <p:nvSpPr>
          <p:cNvPr id="241" name="Rectangle 240">
            <a:extLst>
              <a:ext uri="{FF2B5EF4-FFF2-40B4-BE49-F238E27FC236}">
                <a16:creationId xmlns:a16="http://schemas.microsoft.com/office/drawing/2014/main" id="{3BDCA1AD-D623-4432-824E-2273BA24794E}"/>
              </a:ext>
            </a:extLst>
          </p:cNvPr>
          <p:cNvSpPr/>
          <p:nvPr/>
        </p:nvSpPr>
        <p:spPr>
          <a:xfrm>
            <a:off x="9234478" y="4559950"/>
            <a:ext cx="1332000" cy="571886"/>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Package </a:t>
            </a:r>
          </a:p>
        </p:txBody>
      </p:sp>
      <p:sp>
        <p:nvSpPr>
          <p:cNvPr id="242" name="Rectangle 241">
            <a:extLst>
              <a:ext uri="{FF2B5EF4-FFF2-40B4-BE49-F238E27FC236}">
                <a16:creationId xmlns:a16="http://schemas.microsoft.com/office/drawing/2014/main" id="{BAF8FAE5-13CE-4167-BF51-656B813E1529}"/>
              </a:ext>
            </a:extLst>
          </p:cNvPr>
          <p:cNvSpPr/>
          <p:nvPr/>
        </p:nvSpPr>
        <p:spPr>
          <a:xfrm>
            <a:off x="9234477" y="5207571"/>
            <a:ext cx="1332000" cy="27083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BOM</a:t>
            </a:r>
          </a:p>
        </p:txBody>
      </p:sp>
      <p:sp>
        <p:nvSpPr>
          <p:cNvPr id="244" name="Rectangle 243">
            <a:extLst>
              <a:ext uri="{FF2B5EF4-FFF2-40B4-BE49-F238E27FC236}">
                <a16:creationId xmlns:a16="http://schemas.microsoft.com/office/drawing/2014/main" id="{570486EB-7725-494B-B0BB-6D57E20685A9}"/>
              </a:ext>
            </a:extLst>
          </p:cNvPr>
          <p:cNvSpPr/>
          <p:nvPr/>
        </p:nvSpPr>
        <p:spPr>
          <a:xfrm>
            <a:off x="9229359" y="2390441"/>
            <a:ext cx="1332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New build revision </a:t>
            </a:r>
          </a:p>
        </p:txBody>
      </p:sp>
      <p:sp>
        <p:nvSpPr>
          <p:cNvPr id="245" name="Rectangle 244">
            <a:extLst>
              <a:ext uri="{FF2B5EF4-FFF2-40B4-BE49-F238E27FC236}">
                <a16:creationId xmlns:a16="http://schemas.microsoft.com/office/drawing/2014/main" id="{F4830B38-FD6D-4B1B-9AFB-82F478A60413}"/>
              </a:ext>
            </a:extLst>
          </p:cNvPr>
          <p:cNvSpPr/>
          <p:nvPr/>
        </p:nvSpPr>
        <p:spPr>
          <a:xfrm>
            <a:off x="9229359" y="4261506"/>
            <a:ext cx="1332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New build revision </a:t>
            </a:r>
          </a:p>
        </p:txBody>
      </p:sp>
      <p:cxnSp>
        <p:nvCxnSpPr>
          <p:cNvPr id="252" name="Straight Arrow Connector 251">
            <a:extLst>
              <a:ext uri="{FF2B5EF4-FFF2-40B4-BE49-F238E27FC236}">
                <a16:creationId xmlns:a16="http://schemas.microsoft.com/office/drawing/2014/main" id="{F8248683-A07E-422B-B487-80DA6C7ACFF4}"/>
              </a:ext>
            </a:extLst>
          </p:cNvPr>
          <p:cNvCxnSpPr>
            <a:cxnSpLocks/>
            <a:stCxn id="194" idx="3"/>
            <a:endCxn id="237" idx="1"/>
          </p:cNvCxnSpPr>
          <p:nvPr/>
        </p:nvCxnSpPr>
        <p:spPr>
          <a:xfrm>
            <a:off x="8826109" y="2980987"/>
            <a:ext cx="22797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3E48A999-E5A2-4C8E-B670-FD903F7FC629}"/>
              </a:ext>
            </a:extLst>
          </p:cNvPr>
          <p:cNvCxnSpPr>
            <a:cxnSpLocks/>
            <a:stCxn id="209" idx="3"/>
            <a:endCxn id="239" idx="1"/>
          </p:cNvCxnSpPr>
          <p:nvPr/>
        </p:nvCxnSpPr>
        <p:spPr>
          <a:xfrm>
            <a:off x="8826109" y="4893762"/>
            <a:ext cx="22797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212E7D68-DF60-433B-B269-54A1A14C8DDF}"/>
              </a:ext>
            </a:extLst>
          </p:cNvPr>
          <p:cNvCxnSpPr>
            <a:cxnSpLocks/>
          </p:cNvCxnSpPr>
          <p:nvPr/>
        </p:nvCxnSpPr>
        <p:spPr>
          <a:xfrm>
            <a:off x="10713747" y="2994129"/>
            <a:ext cx="22797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F57E8213-23D2-46BC-88D0-7BAAB454E856}"/>
              </a:ext>
            </a:extLst>
          </p:cNvPr>
          <p:cNvCxnSpPr>
            <a:cxnSpLocks/>
            <a:stCxn id="239" idx="3"/>
          </p:cNvCxnSpPr>
          <p:nvPr/>
        </p:nvCxnSpPr>
        <p:spPr>
          <a:xfrm flipV="1">
            <a:off x="10713747" y="4887864"/>
            <a:ext cx="235242" cy="58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770B963D-F79B-4CED-8CBB-C572E0B8D024}"/>
              </a:ext>
            </a:extLst>
          </p:cNvPr>
          <p:cNvSpPr txBox="1"/>
          <p:nvPr/>
        </p:nvSpPr>
        <p:spPr>
          <a:xfrm>
            <a:off x="3166835" y="1653372"/>
            <a:ext cx="1669460" cy="430887"/>
          </a:xfrm>
          <a:prstGeom prst="rect">
            <a:avLst/>
          </a:prstGeom>
          <a:noFill/>
        </p:spPr>
        <p:txBody>
          <a:bodyPr wrap="square" rtlCol="0">
            <a:spAutoFit/>
          </a:bodyPr>
          <a:lstStyle/>
          <a:p>
            <a:pPr algn="ctr"/>
            <a:r>
              <a:rPr lang="en-US" sz="1100">
                <a:solidFill>
                  <a:schemeClr val="bg1"/>
                </a:solidFill>
                <a:latin typeface="+mn-lt"/>
              </a:rPr>
              <a:t>Scanner</a:t>
            </a:r>
            <a:br>
              <a:rPr lang="en-US" sz="1100">
                <a:solidFill>
                  <a:schemeClr val="bg1"/>
                </a:solidFill>
                <a:latin typeface="+mn-lt"/>
              </a:rPr>
            </a:br>
            <a:r>
              <a:rPr lang="en-US" sz="1100">
                <a:solidFill>
                  <a:schemeClr val="bg1"/>
                </a:solidFill>
                <a:latin typeface="+mn-lt"/>
              </a:rPr>
              <a:t>(Source changes)</a:t>
            </a:r>
          </a:p>
        </p:txBody>
      </p:sp>
      <p:sp>
        <p:nvSpPr>
          <p:cNvPr id="267" name="Rectangle 266">
            <a:extLst>
              <a:ext uri="{FF2B5EF4-FFF2-40B4-BE49-F238E27FC236}">
                <a16:creationId xmlns:a16="http://schemas.microsoft.com/office/drawing/2014/main" id="{BD06D2AC-DE08-4421-9809-EDDD5D201DC5}"/>
              </a:ext>
            </a:extLst>
          </p:cNvPr>
          <p:cNvSpPr/>
          <p:nvPr/>
        </p:nvSpPr>
        <p:spPr>
          <a:xfrm>
            <a:off x="3316726" y="2688146"/>
            <a:ext cx="1332000" cy="527956"/>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Source changes</a:t>
            </a:r>
          </a:p>
        </p:txBody>
      </p:sp>
      <p:sp>
        <p:nvSpPr>
          <p:cNvPr id="268" name="Rectangle 267">
            <a:extLst>
              <a:ext uri="{FF2B5EF4-FFF2-40B4-BE49-F238E27FC236}">
                <a16:creationId xmlns:a16="http://schemas.microsoft.com/office/drawing/2014/main" id="{F7745E28-11B5-462A-877F-B650A26095D6}"/>
              </a:ext>
            </a:extLst>
          </p:cNvPr>
          <p:cNvSpPr/>
          <p:nvPr/>
        </p:nvSpPr>
        <p:spPr>
          <a:xfrm>
            <a:off x="3136335" y="2267048"/>
            <a:ext cx="1699960" cy="142787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70" name="Rectangle 269">
            <a:extLst>
              <a:ext uri="{FF2B5EF4-FFF2-40B4-BE49-F238E27FC236}">
                <a16:creationId xmlns:a16="http://schemas.microsoft.com/office/drawing/2014/main" id="{56E1A6F8-EA7D-478A-B3F6-E34B88013150}"/>
              </a:ext>
            </a:extLst>
          </p:cNvPr>
          <p:cNvSpPr/>
          <p:nvPr/>
        </p:nvSpPr>
        <p:spPr>
          <a:xfrm>
            <a:off x="3316726" y="3319110"/>
            <a:ext cx="1332000" cy="243973"/>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Meta data DB </a:t>
            </a:r>
          </a:p>
        </p:txBody>
      </p:sp>
      <p:sp>
        <p:nvSpPr>
          <p:cNvPr id="278" name="Rectangle 277">
            <a:extLst>
              <a:ext uri="{FF2B5EF4-FFF2-40B4-BE49-F238E27FC236}">
                <a16:creationId xmlns:a16="http://schemas.microsoft.com/office/drawing/2014/main" id="{5A3D814D-CC7A-4ED8-9164-63850BFD53D3}"/>
              </a:ext>
            </a:extLst>
          </p:cNvPr>
          <p:cNvSpPr/>
          <p:nvPr/>
        </p:nvSpPr>
        <p:spPr>
          <a:xfrm>
            <a:off x="5262464" y="6186055"/>
            <a:ext cx="1705726" cy="167945"/>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Source &amp; deliverables </a:t>
            </a:r>
          </a:p>
        </p:txBody>
      </p:sp>
      <p:sp>
        <p:nvSpPr>
          <p:cNvPr id="279" name="Rectangle 278">
            <a:extLst>
              <a:ext uri="{FF2B5EF4-FFF2-40B4-BE49-F238E27FC236}">
                <a16:creationId xmlns:a16="http://schemas.microsoft.com/office/drawing/2014/main" id="{7D7ED56B-1347-4734-B1DA-38F484DA5A46}"/>
              </a:ext>
            </a:extLst>
          </p:cNvPr>
          <p:cNvSpPr/>
          <p:nvPr/>
        </p:nvSpPr>
        <p:spPr>
          <a:xfrm>
            <a:off x="5262464" y="6469148"/>
            <a:ext cx="1705726" cy="167945"/>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Meta Data</a:t>
            </a:r>
          </a:p>
        </p:txBody>
      </p:sp>
      <p:sp>
        <p:nvSpPr>
          <p:cNvPr id="280" name="Rectangle 279">
            <a:extLst>
              <a:ext uri="{FF2B5EF4-FFF2-40B4-BE49-F238E27FC236}">
                <a16:creationId xmlns:a16="http://schemas.microsoft.com/office/drawing/2014/main" id="{A43F9D37-55DA-4B4A-8AD4-100891305149}"/>
              </a:ext>
            </a:extLst>
          </p:cNvPr>
          <p:cNvSpPr/>
          <p:nvPr/>
        </p:nvSpPr>
        <p:spPr>
          <a:xfrm>
            <a:off x="1363974" y="2706260"/>
            <a:ext cx="1260000" cy="527956"/>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DITA Source</a:t>
            </a:r>
          </a:p>
        </p:txBody>
      </p:sp>
      <p:cxnSp>
        <p:nvCxnSpPr>
          <p:cNvPr id="282" name="Straight Arrow Connector 281">
            <a:extLst>
              <a:ext uri="{FF2B5EF4-FFF2-40B4-BE49-F238E27FC236}">
                <a16:creationId xmlns:a16="http://schemas.microsoft.com/office/drawing/2014/main" id="{EAA54AD7-0C41-4C33-A483-D9627F3D64F2}"/>
              </a:ext>
            </a:extLst>
          </p:cNvPr>
          <p:cNvCxnSpPr>
            <a:cxnSpLocks/>
            <a:endCxn id="201" idx="1"/>
          </p:cNvCxnSpPr>
          <p:nvPr/>
        </p:nvCxnSpPr>
        <p:spPr>
          <a:xfrm>
            <a:off x="4851493" y="2977336"/>
            <a:ext cx="354587" cy="36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C17BF9B8-5C66-46C5-8DE0-961EB13C297C}"/>
              </a:ext>
            </a:extLst>
          </p:cNvPr>
          <p:cNvSpPr/>
          <p:nvPr/>
        </p:nvSpPr>
        <p:spPr>
          <a:xfrm>
            <a:off x="1363974" y="4563330"/>
            <a:ext cx="1260000" cy="527956"/>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Markdown Source</a:t>
            </a:r>
          </a:p>
        </p:txBody>
      </p:sp>
      <p:sp>
        <p:nvSpPr>
          <p:cNvPr id="287" name="TextBox 286">
            <a:extLst>
              <a:ext uri="{FF2B5EF4-FFF2-40B4-BE49-F238E27FC236}">
                <a16:creationId xmlns:a16="http://schemas.microsoft.com/office/drawing/2014/main" id="{BFCE8065-67E5-40D2-BE71-B82E6E407AC1}"/>
              </a:ext>
            </a:extLst>
          </p:cNvPr>
          <p:cNvSpPr txBox="1"/>
          <p:nvPr/>
        </p:nvSpPr>
        <p:spPr>
          <a:xfrm>
            <a:off x="196248" y="2739405"/>
            <a:ext cx="900948" cy="430887"/>
          </a:xfrm>
          <a:prstGeom prst="rect">
            <a:avLst/>
          </a:prstGeom>
          <a:noFill/>
        </p:spPr>
        <p:txBody>
          <a:bodyPr wrap="square" rtlCol="0">
            <a:spAutoFit/>
          </a:bodyPr>
          <a:lstStyle/>
          <a:p>
            <a:pPr algn="ctr"/>
            <a:r>
              <a:rPr lang="en-US" sz="1100">
                <a:solidFill>
                  <a:schemeClr val="bg1"/>
                </a:solidFill>
                <a:latin typeface="+mn-lt"/>
              </a:rPr>
              <a:t>DITA CMS</a:t>
            </a:r>
          </a:p>
          <a:p>
            <a:pPr algn="ctr"/>
            <a:r>
              <a:rPr lang="en-US" sz="1100">
                <a:solidFill>
                  <a:schemeClr val="bg1"/>
                </a:solidFill>
                <a:latin typeface="+mn-lt"/>
              </a:rPr>
              <a:t> scenario</a:t>
            </a:r>
          </a:p>
        </p:txBody>
      </p:sp>
      <p:sp>
        <p:nvSpPr>
          <p:cNvPr id="288" name="TextBox 287">
            <a:extLst>
              <a:ext uri="{FF2B5EF4-FFF2-40B4-BE49-F238E27FC236}">
                <a16:creationId xmlns:a16="http://schemas.microsoft.com/office/drawing/2014/main" id="{81F2759F-B0D4-4912-AF90-F33036E50ABE}"/>
              </a:ext>
            </a:extLst>
          </p:cNvPr>
          <p:cNvSpPr txBox="1"/>
          <p:nvPr/>
        </p:nvSpPr>
        <p:spPr>
          <a:xfrm>
            <a:off x="243277" y="4591070"/>
            <a:ext cx="900948" cy="430887"/>
          </a:xfrm>
          <a:prstGeom prst="rect">
            <a:avLst/>
          </a:prstGeom>
          <a:noFill/>
        </p:spPr>
        <p:txBody>
          <a:bodyPr wrap="square" rtlCol="0">
            <a:spAutoFit/>
          </a:bodyPr>
          <a:lstStyle/>
          <a:p>
            <a:pPr algn="ctr"/>
            <a:r>
              <a:rPr lang="en-US" sz="1100">
                <a:solidFill>
                  <a:schemeClr val="bg1"/>
                </a:solidFill>
                <a:latin typeface="+mn-lt"/>
              </a:rPr>
              <a:t>GitHub</a:t>
            </a:r>
          </a:p>
          <a:p>
            <a:pPr algn="ctr"/>
            <a:r>
              <a:rPr lang="en-US" sz="1100">
                <a:solidFill>
                  <a:schemeClr val="bg1"/>
                </a:solidFill>
                <a:latin typeface="+mn-lt"/>
              </a:rPr>
              <a:t> scenario</a:t>
            </a:r>
          </a:p>
        </p:txBody>
      </p:sp>
      <p:sp>
        <p:nvSpPr>
          <p:cNvPr id="63" name="Rectangle: Rounded Corners 62">
            <a:hlinkClick r:id="rId3" action="ppaction://hlinksldjump"/>
            <a:extLst>
              <a:ext uri="{FF2B5EF4-FFF2-40B4-BE49-F238E27FC236}">
                <a16:creationId xmlns:a16="http://schemas.microsoft.com/office/drawing/2014/main" id="{77E15FBE-3B58-45A0-B380-D118AABA1E64}"/>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3271701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21">
            <a:extLst>
              <a:ext uri="{FF2B5EF4-FFF2-40B4-BE49-F238E27FC236}">
                <a16:creationId xmlns:a16="http://schemas.microsoft.com/office/drawing/2014/main" id="{2B8CD13F-FCC8-4142-A266-91BED4452E5E}"/>
              </a:ext>
            </a:extLst>
          </p:cNvPr>
          <p:cNvPicPr>
            <a:picLocks noChangeAspect="1"/>
          </p:cNvPicPr>
          <p:nvPr/>
        </p:nvPicPr>
        <p:blipFill>
          <a:blip r:embed="rId3"/>
          <a:stretch>
            <a:fillRect/>
          </a:stretch>
        </p:blipFill>
        <p:spPr>
          <a:xfrm>
            <a:off x="0" y="0"/>
            <a:ext cx="12195175" cy="6859786"/>
          </a:xfrm>
          <a:prstGeom prst="rect">
            <a:avLst/>
          </a:prstGeom>
          <a:ln>
            <a:solidFill>
              <a:schemeClr val="bg1"/>
            </a:solidFill>
          </a:ln>
        </p:spPr>
      </p:pic>
      <p:sp>
        <p:nvSpPr>
          <p:cNvPr id="3" name="Title 2">
            <a:extLst>
              <a:ext uri="{FF2B5EF4-FFF2-40B4-BE49-F238E27FC236}">
                <a16:creationId xmlns:a16="http://schemas.microsoft.com/office/drawing/2014/main" id="{6453FC80-5EA2-4FF5-9DFB-C5D0EA728D35}"/>
              </a:ext>
            </a:extLst>
          </p:cNvPr>
          <p:cNvSpPr>
            <a:spLocks noGrp="1"/>
          </p:cNvSpPr>
          <p:nvPr>
            <p:ph type="title"/>
          </p:nvPr>
        </p:nvSpPr>
        <p:spPr/>
        <p:txBody>
          <a:bodyPr/>
          <a:lstStyle/>
          <a:p>
            <a:r>
              <a:rPr lang="en-US">
                <a:solidFill>
                  <a:schemeClr val="bg1"/>
                </a:solidFill>
              </a:rPr>
              <a:t>1</a:t>
            </a:r>
            <a:r>
              <a:rPr lang="en-US" baseline="30000">
                <a:solidFill>
                  <a:schemeClr val="bg1"/>
                </a:solidFill>
              </a:rPr>
              <a:t>st</a:t>
            </a:r>
            <a:r>
              <a:rPr lang="en-US">
                <a:solidFill>
                  <a:schemeClr val="bg1"/>
                </a:solidFill>
              </a:rPr>
              <a:t> GitHub piloting feedback</a:t>
            </a:r>
          </a:p>
        </p:txBody>
      </p:sp>
      <p:pic>
        <p:nvPicPr>
          <p:cNvPr id="10" name="Picture 9">
            <a:extLst>
              <a:ext uri="{FF2B5EF4-FFF2-40B4-BE49-F238E27FC236}">
                <a16:creationId xmlns:a16="http://schemas.microsoft.com/office/drawing/2014/main" id="{D36E732F-2D88-4927-8F38-FCB7EE77658A}"/>
              </a:ext>
            </a:extLst>
          </p:cNvPr>
          <p:cNvPicPr>
            <a:picLocks noChangeAspect="1"/>
          </p:cNvPicPr>
          <p:nvPr/>
        </p:nvPicPr>
        <p:blipFill>
          <a:blip r:embed="rId4"/>
          <a:stretch>
            <a:fillRect/>
          </a:stretch>
        </p:blipFill>
        <p:spPr>
          <a:xfrm>
            <a:off x="973812" y="1004296"/>
            <a:ext cx="9952582" cy="5349704"/>
          </a:xfrm>
          <a:prstGeom prst="rect">
            <a:avLst/>
          </a:prstGeom>
          <a:solidFill>
            <a:schemeClr val="accent1"/>
          </a:solidFill>
          <a:ln w="22225">
            <a:solidFill>
              <a:schemeClr val="accent1"/>
            </a:solidFill>
          </a:ln>
          <a:effectLst/>
        </p:spPr>
      </p:pic>
      <p:sp>
        <p:nvSpPr>
          <p:cNvPr id="5" name="Rectangle: Rounded Corners 4">
            <a:hlinkClick r:id="rId5" action="ppaction://hlinksldjump"/>
            <a:extLst>
              <a:ext uri="{FF2B5EF4-FFF2-40B4-BE49-F238E27FC236}">
                <a16:creationId xmlns:a16="http://schemas.microsoft.com/office/drawing/2014/main" id="{0319EBB3-E2AC-43C6-8A38-6DDD84724615}"/>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2847194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21">
            <a:extLst>
              <a:ext uri="{FF2B5EF4-FFF2-40B4-BE49-F238E27FC236}">
                <a16:creationId xmlns:a16="http://schemas.microsoft.com/office/drawing/2014/main" id="{E677766E-CFD8-4048-83F1-BB20ACED55FF}"/>
              </a:ext>
            </a:extLst>
          </p:cNvPr>
          <p:cNvPicPr>
            <a:picLocks noChangeAspect="1"/>
          </p:cNvPicPr>
          <p:nvPr/>
        </p:nvPicPr>
        <p:blipFill>
          <a:blip r:embed="rId3"/>
          <a:stretch>
            <a:fillRect/>
          </a:stretch>
        </p:blipFill>
        <p:spPr>
          <a:xfrm>
            <a:off x="0" y="0"/>
            <a:ext cx="12195175" cy="6859786"/>
          </a:xfrm>
          <a:prstGeom prst="rect">
            <a:avLst/>
          </a:prstGeom>
        </p:spPr>
      </p:pic>
      <p:pic>
        <p:nvPicPr>
          <p:cNvPr id="5" name="Picture 4">
            <a:extLst>
              <a:ext uri="{FF2B5EF4-FFF2-40B4-BE49-F238E27FC236}">
                <a16:creationId xmlns:a16="http://schemas.microsoft.com/office/drawing/2014/main" id="{83E9FEBF-22F7-4938-8943-7CCA0F214E63}"/>
              </a:ext>
            </a:extLst>
          </p:cNvPr>
          <p:cNvPicPr>
            <a:picLocks noChangeAspect="1"/>
          </p:cNvPicPr>
          <p:nvPr/>
        </p:nvPicPr>
        <p:blipFill>
          <a:blip r:embed="rId4"/>
          <a:stretch>
            <a:fillRect/>
          </a:stretch>
        </p:blipFill>
        <p:spPr>
          <a:xfrm>
            <a:off x="1059" y="1342170"/>
            <a:ext cx="12193057" cy="5067739"/>
          </a:xfrm>
          <a:prstGeom prst="rect">
            <a:avLst/>
          </a:prstGeom>
        </p:spPr>
      </p:pic>
      <p:sp>
        <p:nvSpPr>
          <p:cNvPr id="2" name="Title 1">
            <a:extLst>
              <a:ext uri="{FF2B5EF4-FFF2-40B4-BE49-F238E27FC236}">
                <a16:creationId xmlns:a16="http://schemas.microsoft.com/office/drawing/2014/main" id="{91ABBE84-F1E6-44D4-AB3F-5BA85BE496F0}"/>
              </a:ext>
            </a:extLst>
          </p:cNvPr>
          <p:cNvSpPr>
            <a:spLocks noGrp="1"/>
          </p:cNvSpPr>
          <p:nvPr>
            <p:ph type="title"/>
          </p:nvPr>
        </p:nvSpPr>
        <p:spPr>
          <a:xfrm>
            <a:off x="504001" y="484335"/>
            <a:ext cx="11323564" cy="369332"/>
          </a:xfrm>
        </p:spPr>
        <p:txBody>
          <a:bodyPr/>
          <a:lstStyle/>
          <a:p>
            <a:r>
              <a:rPr lang="en-US">
                <a:solidFill>
                  <a:schemeClr val="bg1"/>
                </a:solidFill>
                <a:latin typeface="+mn-lt"/>
                <a:cs typeface="Arial"/>
              </a:rPr>
              <a:t>Detailed architecture (TAM) – </a:t>
            </a:r>
            <a:r>
              <a:rPr lang="en-US">
                <a:solidFill>
                  <a:schemeClr val="accent1"/>
                </a:solidFill>
                <a:latin typeface="+mn-lt"/>
                <a:cs typeface="Arial"/>
              </a:rPr>
              <a:t>GitHub scenario</a:t>
            </a:r>
            <a:endParaRPr lang="en-US" sz="2000">
              <a:solidFill>
                <a:schemeClr val="accent1"/>
              </a:solidFill>
              <a:latin typeface="+mn-lt"/>
            </a:endParaRPr>
          </a:p>
        </p:txBody>
      </p:sp>
      <p:sp>
        <p:nvSpPr>
          <p:cNvPr id="9" name="Rectangle 8">
            <a:extLst>
              <a:ext uri="{FF2B5EF4-FFF2-40B4-BE49-F238E27FC236}">
                <a16:creationId xmlns:a16="http://schemas.microsoft.com/office/drawing/2014/main" id="{179E1AF0-48EC-4C87-8DEA-C290CAC6DB2E}"/>
              </a:ext>
            </a:extLst>
          </p:cNvPr>
          <p:cNvSpPr/>
          <p:nvPr/>
        </p:nvSpPr>
        <p:spPr>
          <a:xfrm>
            <a:off x="9577316" y="890278"/>
            <a:ext cx="2329762" cy="261610"/>
          </a:xfrm>
          <a:prstGeom prst="rect">
            <a:avLst/>
          </a:prstGeom>
        </p:spPr>
        <p:txBody>
          <a:bodyPr wrap="square">
            <a:spAutoFit/>
          </a:bodyPr>
          <a:lstStyle/>
          <a:p>
            <a:pPr algn="ctr"/>
            <a:r>
              <a:rPr lang="en-US" sz="1100">
                <a:solidFill>
                  <a:schemeClr val="bg1"/>
                </a:solidFill>
                <a:hlinkClick r:id="rId5"/>
              </a:rPr>
              <a:t>Visio document - version: 3.5GH</a:t>
            </a:r>
            <a:r>
              <a:rPr lang="en-US" sz="1100">
                <a:solidFill>
                  <a:schemeClr val="bg1"/>
                </a:solidFill>
              </a:rPr>
              <a:t> </a:t>
            </a:r>
          </a:p>
        </p:txBody>
      </p:sp>
      <p:sp>
        <p:nvSpPr>
          <p:cNvPr id="6" name="Rectangle: Rounded Corners 5">
            <a:hlinkClick r:id="rId6" action="ppaction://hlinksldjump"/>
            <a:extLst>
              <a:ext uri="{FF2B5EF4-FFF2-40B4-BE49-F238E27FC236}">
                <a16:creationId xmlns:a16="http://schemas.microsoft.com/office/drawing/2014/main" id="{EAA4117A-DC29-4E5F-9FA4-8E0D325276A9}"/>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2443864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21">
            <a:extLst>
              <a:ext uri="{FF2B5EF4-FFF2-40B4-BE49-F238E27FC236}">
                <a16:creationId xmlns:a16="http://schemas.microsoft.com/office/drawing/2014/main" id="{3E0D4F95-6695-452F-9F2A-1A9D57890C6B}"/>
              </a:ext>
            </a:extLst>
          </p:cNvPr>
          <p:cNvPicPr>
            <a:picLocks noChangeAspect="1"/>
          </p:cNvPicPr>
          <p:nvPr/>
        </p:nvPicPr>
        <p:blipFill>
          <a:blip r:embed="rId3"/>
          <a:stretch>
            <a:fillRect/>
          </a:stretch>
        </p:blipFill>
        <p:spPr>
          <a:xfrm>
            <a:off x="0" y="0"/>
            <a:ext cx="12195175" cy="6859786"/>
          </a:xfrm>
          <a:prstGeom prst="rect">
            <a:avLst/>
          </a:prstGeom>
        </p:spPr>
      </p:pic>
      <p:sp>
        <p:nvSpPr>
          <p:cNvPr id="2" name="Title 1">
            <a:extLst>
              <a:ext uri="{FF2B5EF4-FFF2-40B4-BE49-F238E27FC236}">
                <a16:creationId xmlns:a16="http://schemas.microsoft.com/office/drawing/2014/main" id="{91ABBE84-F1E6-44D4-AB3F-5BA85BE496F0}"/>
              </a:ext>
            </a:extLst>
          </p:cNvPr>
          <p:cNvSpPr>
            <a:spLocks noGrp="1"/>
          </p:cNvSpPr>
          <p:nvPr>
            <p:ph type="title"/>
          </p:nvPr>
        </p:nvSpPr>
        <p:spPr>
          <a:xfrm>
            <a:off x="504001" y="484335"/>
            <a:ext cx="11691174" cy="369332"/>
          </a:xfrm>
        </p:spPr>
        <p:txBody>
          <a:bodyPr/>
          <a:lstStyle/>
          <a:p>
            <a:r>
              <a:rPr lang="en-US">
                <a:solidFill>
                  <a:schemeClr val="bg1"/>
                </a:solidFill>
                <a:latin typeface="+mn-lt"/>
                <a:cs typeface="Arial"/>
              </a:rPr>
              <a:t>Detailed architecture (Sequence) - </a:t>
            </a:r>
            <a:r>
              <a:rPr lang="en-US">
                <a:solidFill>
                  <a:schemeClr val="accent1"/>
                </a:solidFill>
                <a:latin typeface="+mn-lt"/>
                <a:cs typeface="Arial"/>
              </a:rPr>
              <a:t>GitHub scenario</a:t>
            </a:r>
            <a:endParaRPr lang="en-US" sz="2000">
              <a:solidFill>
                <a:schemeClr val="accent1"/>
              </a:solidFill>
              <a:latin typeface="+mn-lt"/>
            </a:endParaRPr>
          </a:p>
        </p:txBody>
      </p:sp>
      <p:sp>
        <p:nvSpPr>
          <p:cNvPr id="7" name="Rectangle 6">
            <a:extLst>
              <a:ext uri="{FF2B5EF4-FFF2-40B4-BE49-F238E27FC236}">
                <a16:creationId xmlns:a16="http://schemas.microsoft.com/office/drawing/2014/main" id="{792213AF-47AE-460D-BCEE-D28B658BAD07}"/>
              </a:ext>
            </a:extLst>
          </p:cNvPr>
          <p:cNvSpPr/>
          <p:nvPr/>
        </p:nvSpPr>
        <p:spPr>
          <a:xfrm>
            <a:off x="9173817" y="867837"/>
            <a:ext cx="2674054" cy="261610"/>
          </a:xfrm>
          <a:prstGeom prst="rect">
            <a:avLst/>
          </a:prstGeom>
        </p:spPr>
        <p:txBody>
          <a:bodyPr wrap="square">
            <a:spAutoFit/>
          </a:bodyPr>
          <a:lstStyle/>
          <a:p>
            <a:r>
              <a:rPr lang="en-US" sz="1100">
                <a:hlinkClick r:id="rId4"/>
              </a:rPr>
              <a:t>Visio document - version: GH 3.4 Flows</a:t>
            </a:r>
            <a:r>
              <a:rPr lang="en-US" sz="1100"/>
              <a:t> </a:t>
            </a:r>
          </a:p>
        </p:txBody>
      </p:sp>
      <p:pic>
        <p:nvPicPr>
          <p:cNvPr id="13" name="Picture 12">
            <a:extLst>
              <a:ext uri="{FF2B5EF4-FFF2-40B4-BE49-F238E27FC236}">
                <a16:creationId xmlns:a16="http://schemas.microsoft.com/office/drawing/2014/main" id="{D7BA482F-B8D9-424A-94CB-33820404F79D}"/>
              </a:ext>
            </a:extLst>
          </p:cNvPr>
          <p:cNvPicPr>
            <a:picLocks noChangeAspect="1"/>
          </p:cNvPicPr>
          <p:nvPr/>
        </p:nvPicPr>
        <p:blipFill>
          <a:blip r:embed="rId5"/>
          <a:stretch>
            <a:fillRect/>
          </a:stretch>
        </p:blipFill>
        <p:spPr>
          <a:xfrm>
            <a:off x="0" y="1253150"/>
            <a:ext cx="12195175" cy="4803982"/>
          </a:xfrm>
          <a:prstGeom prst="rect">
            <a:avLst/>
          </a:prstGeom>
        </p:spPr>
      </p:pic>
      <p:sp>
        <p:nvSpPr>
          <p:cNvPr id="6" name="Rectangle: Rounded Corners 5">
            <a:hlinkClick r:id="rId6" action="ppaction://hlinksldjump"/>
            <a:extLst>
              <a:ext uri="{FF2B5EF4-FFF2-40B4-BE49-F238E27FC236}">
                <a16:creationId xmlns:a16="http://schemas.microsoft.com/office/drawing/2014/main" id="{44B04475-353A-494C-B299-194F05DA1086}"/>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221346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21">
            <a:extLst>
              <a:ext uri="{FF2B5EF4-FFF2-40B4-BE49-F238E27FC236}">
                <a16:creationId xmlns:a16="http://schemas.microsoft.com/office/drawing/2014/main" id="{3E0D4F95-6695-452F-9F2A-1A9D57890C6B}"/>
              </a:ext>
            </a:extLst>
          </p:cNvPr>
          <p:cNvPicPr>
            <a:picLocks noChangeAspect="1"/>
          </p:cNvPicPr>
          <p:nvPr/>
        </p:nvPicPr>
        <p:blipFill>
          <a:blip r:embed="rId3"/>
          <a:stretch>
            <a:fillRect/>
          </a:stretch>
        </p:blipFill>
        <p:spPr>
          <a:xfrm>
            <a:off x="0" y="0"/>
            <a:ext cx="12195175" cy="6859786"/>
          </a:xfrm>
          <a:prstGeom prst="rect">
            <a:avLst/>
          </a:prstGeom>
        </p:spPr>
      </p:pic>
      <p:sp>
        <p:nvSpPr>
          <p:cNvPr id="2" name="Title 1">
            <a:extLst>
              <a:ext uri="{FF2B5EF4-FFF2-40B4-BE49-F238E27FC236}">
                <a16:creationId xmlns:a16="http://schemas.microsoft.com/office/drawing/2014/main" id="{91ABBE84-F1E6-44D4-AB3F-5BA85BE496F0}"/>
              </a:ext>
            </a:extLst>
          </p:cNvPr>
          <p:cNvSpPr>
            <a:spLocks noGrp="1"/>
          </p:cNvSpPr>
          <p:nvPr>
            <p:ph type="title"/>
          </p:nvPr>
        </p:nvSpPr>
        <p:spPr>
          <a:xfrm>
            <a:off x="504001" y="484335"/>
            <a:ext cx="11691174" cy="369332"/>
          </a:xfrm>
        </p:spPr>
        <p:txBody>
          <a:bodyPr/>
          <a:lstStyle/>
          <a:p>
            <a:r>
              <a:rPr lang="en-US">
                <a:solidFill>
                  <a:schemeClr val="bg1"/>
                </a:solidFill>
                <a:latin typeface="+mn-lt"/>
                <a:cs typeface="Arial"/>
              </a:rPr>
              <a:t>Detailed architecture (Landscape flow) - GitHub scenario</a:t>
            </a:r>
            <a:endParaRPr lang="en-US" sz="2000">
              <a:latin typeface="+mn-lt"/>
            </a:endParaRPr>
          </a:p>
        </p:txBody>
      </p:sp>
      <p:sp>
        <p:nvSpPr>
          <p:cNvPr id="70" name="Rectangle 69">
            <a:extLst>
              <a:ext uri="{FF2B5EF4-FFF2-40B4-BE49-F238E27FC236}">
                <a16:creationId xmlns:a16="http://schemas.microsoft.com/office/drawing/2014/main" id="{1BF87F3C-AA25-429D-80F3-BF4C05DD30FC}"/>
              </a:ext>
            </a:extLst>
          </p:cNvPr>
          <p:cNvSpPr/>
          <p:nvPr/>
        </p:nvSpPr>
        <p:spPr>
          <a:xfrm>
            <a:off x="151212" y="1514168"/>
            <a:ext cx="11928904" cy="4965290"/>
          </a:xfrm>
          <a:prstGeom prst="rect">
            <a:avLst/>
          </a:prstGeom>
          <a:solidFill>
            <a:schemeClr val="bg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56374A5A-54E3-4DB9-A5C5-B4328A26F5CB}"/>
              </a:ext>
            </a:extLst>
          </p:cNvPr>
          <p:cNvSpPr/>
          <p:nvPr/>
        </p:nvSpPr>
        <p:spPr>
          <a:xfrm>
            <a:off x="1160615" y="3625851"/>
            <a:ext cx="1998195" cy="2185698"/>
          </a:xfrm>
          <a:prstGeom prst="rect">
            <a:avLst/>
          </a:prstGeom>
          <a:solidFill>
            <a:schemeClr val="accent1">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20F786B-5DEC-4437-A385-FAE307499401}"/>
              </a:ext>
            </a:extLst>
          </p:cNvPr>
          <p:cNvSpPr/>
          <p:nvPr/>
        </p:nvSpPr>
        <p:spPr>
          <a:xfrm>
            <a:off x="1229543" y="3820065"/>
            <a:ext cx="1998195" cy="2185698"/>
          </a:xfrm>
          <a:prstGeom prst="rect">
            <a:avLst/>
          </a:prstGeom>
          <a:solidFill>
            <a:schemeClr val="accent4">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E7AF5F0-36F5-4931-ADB0-D9288B30EDDF}"/>
              </a:ext>
            </a:extLst>
          </p:cNvPr>
          <p:cNvSpPr/>
          <p:nvPr/>
        </p:nvSpPr>
        <p:spPr>
          <a:xfrm>
            <a:off x="3865350" y="3604047"/>
            <a:ext cx="7823067" cy="2185698"/>
          </a:xfrm>
          <a:prstGeom prst="rect">
            <a:avLst/>
          </a:prstGeom>
          <a:solidFill>
            <a:schemeClr val="accent1">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31A4023-B59D-4846-8BDF-77CFFE48145F}"/>
              </a:ext>
            </a:extLst>
          </p:cNvPr>
          <p:cNvSpPr/>
          <p:nvPr/>
        </p:nvSpPr>
        <p:spPr>
          <a:xfrm>
            <a:off x="3952545" y="3820065"/>
            <a:ext cx="7893988" cy="2185698"/>
          </a:xfrm>
          <a:prstGeom prst="rect">
            <a:avLst/>
          </a:prstGeom>
          <a:solidFill>
            <a:schemeClr val="accent4">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FEBD21F-59FB-4EC5-8CF1-E19D89D1531F}"/>
              </a:ext>
            </a:extLst>
          </p:cNvPr>
          <p:cNvSpPr/>
          <p:nvPr/>
        </p:nvSpPr>
        <p:spPr>
          <a:xfrm>
            <a:off x="1328383" y="4058902"/>
            <a:ext cx="1998195" cy="2185698"/>
          </a:xfrm>
          <a:prstGeom prst="rect">
            <a:avLst/>
          </a:prstGeom>
          <a:solidFill>
            <a:schemeClr val="accent3">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AA85520-B7B3-4DE1-B4E0-E2FE3823AF31}"/>
              </a:ext>
            </a:extLst>
          </p:cNvPr>
          <p:cNvSpPr/>
          <p:nvPr/>
        </p:nvSpPr>
        <p:spPr>
          <a:xfrm>
            <a:off x="4080384" y="4047953"/>
            <a:ext cx="7893988" cy="2185698"/>
          </a:xfrm>
          <a:prstGeom prst="rect">
            <a:avLst/>
          </a:prstGeom>
          <a:solidFill>
            <a:schemeClr val="accent3">
              <a:lumMod val="20000"/>
              <a:lumOff val="80000"/>
            </a:schemeClr>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9B89547-54FD-44E1-BE73-1367CBFB9E13}"/>
              </a:ext>
            </a:extLst>
          </p:cNvPr>
          <p:cNvSpPr/>
          <p:nvPr/>
        </p:nvSpPr>
        <p:spPr>
          <a:xfrm>
            <a:off x="845575" y="2300842"/>
            <a:ext cx="2732512" cy="549910"/>
          </a:xfrm>
          <a:prstGeom prst="rect">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GitHub Repo (feat)</a:t>
            </a:r>
            <a:br>
              <a:rPr lang="en-US" sz="1100">
                <a:solidFill>
                  <a:schemeClr val="tx1"/>
                </a:solidFill>
              </a:rPr>
            </a:br>
            <a:br>
              <a:rPr lang="en-US" sz="1100">
                <a:solidFill>
                  <a:schemeClr val="tx1"/>
                </a:solidFill>
              </a:rPr>
            </a:br>
            <a:endParaRPr lang="en-US" sz="1100">
              <a:solidFill>
                <a:schemeClr val="tx1"/>
              </a:solidFill>
            </a:endParaRPr>
          </a:p>
        </p:txBody>
      </p:sp>
      <p:sp>
        <p:nvSpPr>
          <p:cNvPr id="78" name="Rectangle 77">
            <a:extLst>
              <a:ext uri="{FF2B5EF4-FFF2-40B4-BE49-F238E27FC236}">
                <a16:creationId xmlns:a16="http://schemas.microsoft.com/office/drawing/2014/main" id="{95128E18-0CBA-463E-B3F6-AED62B6D4D9D}"/>
              </a:ext>
            </a:extLst>
          </p:cNvPr>
          <p:cNvSpPr/>
          <p:nvPr/>
        </p:nvSpPr>
        <p:spPr>
          <a:xfrm>
            <a:off x="1288028" y="2564167"/>
            <a:ext cx="2196000" cy="201898"/>
          </a:xfrm>
          <a:prstGeom prst="rect">
            <a:avLst/>
          </a:prstGeom>
          <a:solidFill>
            <a:schemeClr val="accent3">
              <a:lumMod val="20000"/>
              <a:lumOff val="8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Webhook:  &lt;URL&gt;/</a:t>
            </a:r>
            <a:r>
              <a:rPr lang="en-US" sz="800">
                <a:solidFill>
                  <a:srgbClr val="0070C0"/>
                </a:solidFill>
              </a:rPr>
              <a:t>landscape=sap-dita-feat</a:t>
            </a:r>
          </a:p>
        </p:txBody>
      </p:sp>
      <p:pic>
        <p:nvPicPr>
          <p:cNvPr id="79" name="Picture 78">
            <a:extLst>
              <a:ext uri="{FF2B5EF4-FFF2-40B4-BE49-F238E27FC236}">
                <a16:creationId xmlns:a16="http://schemas.microsoft.com/office/drawing/2014/main" id="{DDEBC55D-1B97-4B30-9696-67DC4FF94ACF}"/>
              </a:ext>
            </a:extLst>
          </p:cNvPr>
          <p:cNvPicPr>
            <a:picLocks noChangeAspect="1"/>
          </p:cNvPicPr>
          <p:nvPr/>
        </p:nvPicPr>
        <p:blipFill>
          <a:blip r:embed="rId4"/>
          <a:stretch>
            <a:fillRect/>
          </a:stretch>
        </p:blipFill>
        <p:spPr>
          <a:xfrm>
            <a:off x="4338928" y="4312478"/>
            <a:ext cx="1036410" cy="259102"/>
          </a:xfrm>
          <a:prstGeom prst="rect">
            <a:avLst/>
          </a:prstGeom>
        </p:spPr>
      </p:pic>
      <p:pic>
        <p:nvPicPr>
          <p:cNvPr id="80" name="Picture 79">
            <a:extLst>
              <a:ext uri="{FF2B5EF4-FFF2-40B4-BE49-F238E27FC236}">
                <a16:creationId xmlns:a16="http://schemas.microsoft.com/office/drawing/2014/main" id="{94C164A4-F4B6-45A3-8589-E1AABAECC051}"/>
              </a:ext>
            </a:extLst>
          </p:cNvPr>
          <p:cNvPicPr>
            <a:picLocks noChangeAspect="1"/>
          </p:cNvPicPr>
          <p:nvPr/>
        </p:nvPicPr>
        <p:blipFill>
          <a:blip r:embed="rId5"/>
          <a:stretch>
            <a:fillRect/>
          </a:stretch>
        </p:blipFill>
        <p:spPr>
          <a:xfrm>
            <a:off x="4343351" y="4750291"/>
            <a:ext cx="1051651" cy="274344"/>
          </a:xfrm>
          <a:prstGeom prst="rect">
            <a:avLst/>
          </a:prstGeom>
        </p:spPr>
      </p:pic>
      <p:cxnSp>
        <p:nvCxnSpPr>
          <p:cNvPr id="81" name="Connector: Elbow 80">
            <a:extLst>
              <a:ext uri="{FF2B5EF4-FFF2-40B4-BE49-F238E27FC236}">
                <a16:creationId xmlns:a16="http://schemas.microsoft.com/office/drawing/2014/main" id="{A5DD7235-0FCC-4AFB-8062-531CC6773786}"/>
              </a:ext>
            </a:extLst>
          </p:cNvPr>
          <p:cNvCxnSpPr>
            <a:cxnSpLocks/>
            <a:stCxn id="108" idx="3"/>
            <a:endCxn id="79" idx="1"/>
          </p:cNvCxnSpPr>
          <p:nvPr/>
        </p:nvCxnSpPr>
        <p:spPr>
          <a:xfrm flipV="1">
            <a:off x="3104675" y="4442029"/>
            <a:ext cx="1234253" cy="31477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4C0427B5-9B0E-49FA-9514-8E6B5C5682FD}"/>
              </a:ext>
            </a:extLst>
          </p:cNvPr>
          <p:cNvCxnSpPr>
            <a:cxnSpLocks/>
            <a:stCxn id="108" idx="3"/>
            <a:endCxn id="80" idx="1"/>
          </p:cNvCxnSpPr>
          <p:nvPr/>
        </p:nvCxnSpPr>
        <p:spPr>
          <a:xfrm>
            <a:off x="3104675" y="4756803"/>
            <a:ext cx="1238676" cy="130660"/>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14F7D8A1-256A-4EF7-8B3E-885DC7DC5715}"/>
              </a:ext>
            </a:extLst>
          </p:cNvPr>
          <p:cNvPicPr>
            <a:picLocks noChangeAspect="1"/>
          </p:cNvPicPr>
          <p:nvPr/>
        </p:nvPicPr>
        <p:blipFill>
          <a:blip r:embed="rId6"/>
          <a:stretch>
            <a:fillRect/>
          </a:stretch>
        </p:blipFill>
        <p:spPr>
          <a:xfrm>
            <a:off x="6204153" y="4421494"/>
            <a:ext cx="1356478" cy="335309"/>
          </a:xfrm>
          <a:prstGeom prst="rect">
            <a:avLst/>
          </a:prstGeom>
        </p:spPr>
      </p:pic>
      <p:pic>
        <p:nvPicPr>
          <p:cNvPr id="84" name="Picture 83">
            <a:extLst>
              <a:ext uri="{FF2B5EF4-FFF2-40B4-BE49-F238E27FC236}">
                <a16:creationId xmlns:a16="http://schemas.microsoft.com/office/drawing/2014/main" id="{EFBB275C-B46F-4C5C-89B3-C3D42DE4F55E}"/>
              </a:ext>
            </a:extLst>
          </p:cNvPr>
          <p:cNvPicPr>
            <a:picLocks noChangeAspect="1"/>
          </p:cNvPicPr>
          <p:nvPr/>
        </p:nvPicPr>
        <p:blipFill>
          <a:blip r:embed="rId7"/>
          <a:stretch>
            <a:fillRect/>
          </a:stretch>
        </p:blipFill>
        <p:spPr>
          <a:xfrm>
            <a:off x="5922189" y="4996833"/>
            <a:ext cx="960203" cy="259102"/>
          </a:xfrm>
          <a:prstGeom prst="rect">
            <a:avLst/>
          </a:prstGeom>
        </p:spPr>
      </p:pic>
      <p:pic>
        <p:nvPicPr>
          <p:cNvPr id="85" name="Picture 84">
            <a:extLst>
              <a:ext uri="{FF2B5EF4-FFF2-40B4-BE49-F238E27FC236}">
                <a16:creationId xmlns:a16="http://schemas.microsoft.com/office/drawing/2014/main" id="{7AD90C20-66A5-4848-9495-098363F9FF01}"/>
              </a:ext>
            </a:extLst>
          </p:cNvPr>
          <p:cNvPicPr>
            <a:picLocks noChangeAspect="1"/>
          </p:cNvPicPr>
          <p:nvPr/>
        </p:nvPicPr>
        <p:blipFill>
          <a:blip r:embed="rId8"/>
          <a:stretch>
            <a:fillRect/>
          </a:stretch>
        </p:blipFill>
        <p:spPr>
          <a:xfrm>
            <a:off x="7057667" y="4981591"/>
            <a:ext cx="1005927" cy="289585"/>
          </a:xfrm>
          <a:prstGeom prst="rect">
            <a:avLst/>
          </a:prstGeom>
        </p:spPr>
      </p:pic>
      <p:pic>
        <p:nvPicPr>
          <p:cNvPr id="86" name="Picture 85">
            <a:extLst>
              <a:ext uri="{FF2B5EF4-FFF2-40B4-BE49-F238E27FC236}">
                <a16:creationId xmlns:a16="http://schemas.microsoft.com/office/drawing/2014/main" id="{93CCB726-1791-4E75-B5A8-A49B8A778165}"/>
              </a:ext>
            </a:extLst>
          </p:cNvPr>
          <p:cNvPicPr>
            <a:picLocks noChangeAspect="1"/>
          </p:cNvPicPr>
          <p:nvPr/>
        </p:nvPicPr>
        <p:blipFill>
          <a:blip r:embed="rId9"/>
          <a:stretch>
            <a:fillRect/>
          </a:stretch>
        </p:blipFill>
        <p:spPr>
          <a:xfrm>
            <a:off x="8141186" y="4421494"/>
            <a:ext cx="983065" cy="297206"/>
          </a:xfrm>
          <a:prstGeom prst="rect">
            <a:avLst/>
          </a:prstGeom>
        </p:spPr>
      </p:pic>
      <p:cxnSp>
        <p:nvCxnSpPr>
          <p:cNvPr id="87" name="Connector: Elbow 86">
            <a:extLst>
              <a:ext uri="{FF2B5EF4-FFF2-40B4-BE49-F238E27FC236}">
                <a16:creationId xmlns:a16="http://schemas.microsoft.com/office/drawing/2014/main" id="{598BB87B-5567-44A4-9037-C5EAF161535B}"/>
              </a:ext>
            </a:extLst>
          </p:cNvPr>
          <p:cNvCxnSpPr>
            <a:stCxn id="79" idx="3"/>
            <a:endCxn id="83" idx="1"/>
          </p:cNvCxnSpPr>
          <p:nvPr/>
        </p:nvCxnSpPr>
        <p:spPr>
          <a:xfrm>
            <a:off x="5375338" y="4442029"/>
            <a:ext cx="828815" cy="147120"/>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2EBC9B45-9697-4454-B225-14FD6AEEDF82}"/>
              </a:ext>
            </a:extLst>
          </p:cNvPr>
          <p:cNvCxnSpPr>
            <a:stCxn id="80" idx="3"/>
            <a:endCxn id="83" idx="1"/>
          </p:cNvCxnSpPr>
          <p:nvPr/>
        </p:nvCxnSpPr>
        <p:spPr>
          <a:xfrm flipV="1">
            <a:off x="5395002" y="4589149"/>
            <a:ext cx="809151" cy="29831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A633465-E494-485A-8B1A-6E6A1FA0390D}"/>
              </a:ext>
            </a:extLst>
          </p:cNvPr>
          <p:cNvCxnSpPr/>
          <p:nvPr/>
        </p:nvCxnSpPr>
        <p:spPr>
          <a:xfrm>
            <a:off x="6548280" y="4736270"/>
            <a:ext cx="0" cy="302385"/>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86F6858-E937-49C2-8BD4-8580B7CD788E}"/>
              </a:ext>
            </a:extLst>
          </p:cNvPr>
          <p:cNvCxnSpPr/>
          <p:nvPr/>
        </p:nvCxnSpPr>
        <p:spPr>
          <a:xfrm>
            <a:off x="7325029" y="4750291"/>
            <a:ext cx="0" cy="2313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0011F2A-7A0E-427D-AC79-6EFA28BA2CCB}"/>
              </a:ext>
            </a:extLst>
          </p:cNvPr>
          <p:cNvCxnSpPr>
            <a:stCxn id="83" idx="3"/>
            <a:endCxn id="86" idx="1"/>
          </p:cNvCxnSpPr>
          <p:nvPr/>
        </p:nvCxnSpPr>
        <p:spPr>
          <a:xfrm flipV="1">
            <a:off x="7560631" y="4570097"/>
            <a:ext cx="580555" cy="1905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1C77F813-6A47-4A81-B435-674A147125BD}"/>
              </a:ext>
            </a:extLst>
          </p:cNvPr>
          <p:cNvPicPr>
            <a:picLocks noChangeAspect="1"/>
          </p:cNvPicPr>
          <p:nvPr/>
        </p:nvPicPr>
        <p:blipFill>
          <a:blip r:embed="rId10"/>
          <a:stretch>
            <a:fillRect/>
          </a:stretch>
        </p:blipFill>
        <p:spPr>
          <a:xfrm>
            <a:off x="9369606" y="4421494"/>
            <a:ext cx="944962" cy="297206"/>
          </a:xfrm>
          <a:prstGeom prst="rect">
            <a:avLst/>
          </a:prstGeom>
        </p:spPr>
      </p:pic>
      <p:cxnSp>
        <p:nvCxnSpPr>
          <p:cNvPr id="93" name="Straight Arrow Connector 92">
            <a:extLst>
              <a:ext uri="{FF2B5EF4-FFF2-40B4-BE49-F238E27FC236}">
                <a16:creationId xmlns:a16="http://schemas.microsoft.com/office/drawing/2014/main" id="{163AA9C1-2437-400C-A71F-AB4A567F7BE5}"/>
              </a:ext>
            </a:extLst>
          </p:cNvPr>
          <p:cNvCxnSpPr>
            <a:stCxn id="86" idx="3"/>
            <a:endCxn id="92" idx="1"/>
          </p:cNvCxnSpPr>
          <p:nvPr/>
        </p:nvCxnSpPr>
        <p:spPr>
          <a:xfrm>
            <a:off x="9124251" y="4570097"/>
            <a:ext cx="245355"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6814B721-B18F-41BE-AD52-3826909A9BE6}"/>
              </a:ext>
            </a:extLst>
          </p:cNvPr>
          <p:cNvPicPr>
            <a:picLocks noChangeAspect="1"/>
          </p:cNvPicPr>
          <p:nvPr/>
        </p:nvPicPr>
        <p:blipFill>
          <a:blip r:embed="rId11"/>
          <a:stretch>
            <a:fillRect/>
          </a:stretch>
        </p:blipFill>
        <p:spPr>
          <a:xfrm>
            <a:off x="9354365" y="4912914"/>
            <a:ext cx="960203" cy="251482"/>
          </a:xfrm>
          <a:prstGeom prst="rect">
            <a:avLst/>
          </a:prstGeom>
        </p:spPr>
      </p:pic>
      <p:cxnSp>
        <p:nvCxnSpPr>
          <p:cNvPr id="95" name="Straight Arrow Connector 94">
            <a:extLst>
              <a:ext uri="{FF2B5EF4-FFF2-40B4-BE49-F238E27FC236}">
                <a16:creationId xmlns:a16="http://schemas.microsoft.com/office/drawing/2014/main" id="{0A9000D0-04E5-410F-8EB9-DAF3C4727574}"/>
              </a:ext>
            </a:extLst>
          </p:cNvPr>
          <p:cNvCxnSpPr>
            <a:stCxn id="92" idx="2"/>
            <a:endCxn id="94" idx="0"/>
          </p:cNvCxnSpPr>
          <p:nvPr/>
        </p:nvCxnSpPr>
        <p:spPr>
          <a:xfrm flipH="1">
            <a:off x="9834467" y="4718700"/>
            <a:ext cx="7620" cy="194214"/>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ECFD4A03-1425-4704-89AC-2D27C1AE5931}"/>
              </a:ext>
            </a:extLst>
          </p:cNvPr>
          <p:cNvPicPr>
            <a:picLocks noChangeAspect="1"/>
          </p:cNvPicPr>
          <p:nvPr/>
        </p:nvPicPr>
        <p:blipFill>
          <a:blip r:embed="rId12"/>
          <a:stretch>
            <a:fillRect/>
          </a:stretch>
        </p:blipFill>
        <p:spPr>
          <a:xfrm>
            <a:off x="10602425" y="4421494"/>
            <a:ext cx="990686" cy="281964"/>
          </a:xfrm>
          <a:prstGeom prst="rect">
            <a:avLst/>
          </a:prstGeom>
        </p:spPr>
      </p:pic>
      <p:cxnSp>
        <p:nvCxnSpPr>
          <p:cNvPr id="97" name="Straight Arrow Connector 96">
            <a:extLst>
              <a:ext uri="{FF2B5EF4-FFF2-40B4-BE49-F238E27FC236}">
                <a16:creationId xmlns:a16="http://schemas.microsoft.com/office/drawing/2014/main" id="{39593B3F-9617-45C0-BE79-036385371025}"/>
              </a:ext>
            </a:extLst>
          </p:cNvPr>
          <p:cNvCxnSpPr>
            <a:stCxn id="92" idx="3"/>
            <a:endCxn id="96" idx="1"/>
          </p:cNvCxnSpPr>
          <p:nvPr/>
        </p:nvCxnSpPr>
        <p:spPr>
          <a:xfrm flipV="1">
            <a:off x="10314568" y="4562476"/>
            <a:ext cx="287857" cy="7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588663DC-68B0-487D-903E-A41A17D0F6B1}"/>
              </a:ext>
            </a:extLst>
          </p:cNvPr>
          <p:cNvCxnSpPr>
            <a:stCxn id="94" idx="3"/>
            <a:endCxn id="96" idx="1"/>
          </p:cNvCxnSpPr>
          <p:nvPr/>
        </p:nvCxnSpPr>
        <p:spPr>
          <a:xfrm flipV="1">
            <a:off x="10314568" y="4562476"/>
            <a:ext cx="287857" cy="476179"/>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98">
            <a:extLst>
              <a:ext uri="{FF2B5EF4-FFF2-40B4-BE49-F238E27FC236}">
                <a16:creationId xmlns:a16="http://schemas.microsoft.com/office/drawing/2014/main" id="{65D84255-611C-4D57-ABF7-C58D142E28F6}"/>
              </a:ext>
            </a:extLst>
          </p:cNvPr>
          <p:cNvPicPr>
            <a:picLocks noChangeAspect="1"/>
          </p:cNvPicPr>
          <p:nvPr/>
        </p:nvPicPr>
        <p:blipFill>
          <a:blip r:embed="rId13"/>
          <a:stretch>
            <a:fillRect/>
          </a:stretch>
        </p:blipFill>
        <p:spPr>
          <a:xfrm>
            <a:off x="10602425" y="5355005"/>
            <a:ext cx="990686" cy="297206"/>
          </a:xfrm>
          <a:prstGeom prst="rect">
            <a:avLst/>
          </a:prstGeom>
        </p:spPr>
      </p:pic>
      <p:cxnSp>
        <p:nvCxnSpPr>
          <p:cNvPr id="100" name="Connector: Elbow 99">
            <a:extLst>
              <a:ext uri="{FF2B5EF4-FFF2-40B4-BE49-F238E27FC236}">
                <a16:creationId xmlns:a16="http://schemas.microsoft.com/office/drawing/2014/main" id="{D0637B0F-5B6F-4A4A-82D6-54E1EE2BD792}"/>
              </a:ext>
            </a:extLst>
          </p:cNvPr>
          <p:cNvCxnSpPr>
            <a:stCxn id="96" idx="3"/>
            <a:endCxn id="99" idx="3"/>
          </p:cNvCxnSpPr>
          <p:nvPr/>
        </p:nvCxnSpPr>
        <p:spPr>
          <a:xfrm>
            <a:off x="11593111" y="4562476"/>
            <a:ext cx="12700" cy="941132"/>
          </a:xfrm>
          <a:prstGeom prst="bentConnector3">
            <a:avLst>
              <a:gd name="adj1" fmla="val 180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1469534B-7C77-43C2-8FB6-2AC7E0188D18}"/>
              </a:ext>
            </a:extLst>
          </p:cNvPr>
          <p:cNvPicPr>
            <a:picLocks noChangeAspect="1"/>
          </p:cNvPicPr>
          <p:nvPr/>
        </p:nvPicPr>
        <p:blipFill>
          <a:blip r:embed="rId14"/>
          <a:stretch>
            <a:fillRect/>
          </a:stretch>
        </p:blipFill>
        <p:spPr>
          <a:xfrm>
            <a:off x="10598432" y="5837164"/>
            <a:ext cx="1005927" cy="289585"/>
          </a:xfrm>
          <a:prstGeom prst="rect">
            <a:avLst/>
          </a:prstGeom>
        </p:spPr>
      </p:pic>
      <p:cxnSp>
        <p:nvCxnSpPr>
          <p:cNvPr id="102" name="Straight Arrow Connector 101">
            <a:extLst>
              <a:ext uri="{FF2B5EF4-FFF2-40B4-BE49-F238E27FC236}">
                <a16:creationId xmlns:a16="http://schemas.microsoft.com/office/drawing/2014/main" id="{CF340533-0C2A-49B2-A6D8-CF49EF12ACCE}"/>
              </a:ext>
            </a:extLst>
          </p:cNvPr>
          <p:cNvCxnSpPr>
            <a:stCxn id="99" idx="2"/>
            <a:endCxn id="101" idx="0"/>
          </p:cNvCxnSpPr>
          <p:nvPr/>
        </p:nvCxnSpPr>
        <p:spPr>
          <a:xfrm>
            <a:off x="11097768" y="5652211"/>
            <a:ext cx="3628" cy="184953"/>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0F98B38E-6153-4EA1-9A68-401781785CE9}"/>
              </a:ext>
            </a:extLst>
          </p:cNvPr>
          <p:cNvPicPr>
            <a:picLocks noChangeAspect="1"/>
          </p:cNvPicPr>
          <p:nvPr/>
        </p:nvPicPr>
        <p:blipFill>
          <a:blip r:embed="rId15"/>
          <a:stretch>
            <a:fillRect/>
          </a:stretch>
        </p:blipFill>
        <p:spPr>
          <a:xfrm>
            <a:off x="4381078" y="5355005"/>
            <a:ext cx="1036410" cy="297206"/>
          </a:xfrm>
          <a:prstGeom prst="rect">
            <a:avLst/>
          </a:prstGeom>
        </p:spPr>
      </p:pic>
      <p:cxnSp>
        <p:nvCxnSpPr>
          <p:cNvPr id="104" name="Straight Arrow Connector 103">
            <a:extLst>
              <a:ext uri="{FF2B5EF4-FFF2-40B4-BE49-F238E27FC236}">
                <a16:creationId xmlns:a16="http://schemas.microsoft.com/office/drawing/2014/main" id="{89019719-1952-4623-8702-C915DB1DCACD}"/>
              </a:ext>
            </a:extLst>
          </p:cNvPr>
          <p:cNvCxnSpPr>
            <a:stCxn id="99" idx="1"/>
            <a:endCxn id="103" idx="3"/>
          </p:cNvCxnSpPr>
          <p:nvPr/>
        </p:nvCxnSpPr>
        <p:spPr>
          <a:xfrm flipH="1">
            <a:off x="5417488" y="5503608"/>
            <a:ext cx="5184937"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24B083DE-0921-4D35-9C56-FAB2CE21D823}"/>
              </a:ext>
            </a:extLst>
          </p:cNvPr>
          <p:cNvPicPr>
            <a:picLocks noChangeAspect="1"/>
          </p:cNvPicPr>
          <p:nvPr/>
        </p:nvPicPr>
        <p:blipFill>
          <a:blip r:embed="rId16"/>
          <a:stretch>
            <a:fillRect/>
          </a:stretch>
        </p:blipFill>
        <p:spPr>
          <a:xfrm>
            <a:off x="2356940" y="5388214"/>
            <a:ext cx="708721" cy="243861"/>
          </a:xfrm>
          <a:prstGeom prst="rect">
            <a:avLst/>
          </a:prstGeom>
        </p:spPr>
      </p:pic>
      <p:cxnSp>
        <p:nvCxnSpPr>
          <p:cNvPr id="106" name="Connector: Elbow 105">
            <a:extLst>
              <a:ext uri="{FF2B5EF4-FFF2-40B4-BE49-F238E27FC236}">
                <a16:creationId xmlns:a16="http://schemas.microsoft.com/office/drawing/2014/main" id="{FC6E4BCC-724D-4939-9273-BAF78C65B373}"/>
              </a:ext>
            </a:extLst>
          </p:cNvPr>
          <p:cNvCxnSpPr>
            <a:stCxn id="105" idx="3"/>
            <a:endCxn id="103" idx="1"/>
          </p:cNvCxnSpPr>
          <p:nvPr/>
        </p:nvCxnSpPr>
        <p:spPr>
          <a:xfrm flipV="1">
            <a:off x="3065661" y="5503608"/>
            <a:ext cx="1315417" cy="653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803C253D-B235-48D5-B437-FB86AC1D8469}"/>
              </a:ext>
            </a:extLst>
          </p:cNvPr>
          <p:cNvCxnSpPr>
            <a:stCxn id="105" idx="3"/>
            <a:endCxn id="101" idx="1"/>
          </p:cNvCxnSpPr>
          <p:nvPr/>
        </p:nvCxnSpPr>
        <p:spPr>
          <a:xfrm>
            <a:off x="3065661" y="5510145"/>
            <a:ext cx="7532771" cy="471812"/>
          </a:xfrm>
          <a:prstGeom prst="bentConnector3">
            <a:avLst>
              <a:gd name="adj1" fmla="val 849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5D6A6A61-2F6B-4A91-B255-49428BEB1FF9}"/>
              </a:ext>
            </a:extLst>
          </p:cNvPr>
          <p:cNvPicPr>
            <a:picLocks noChangeAspect="1"/>
          </p:cNvPicPr>
          <p:nvPr/>
        </p:nvPicPr>
        <p:blipFill>
          <a:blip r:embed="rId17"/>
          <a:stretch>
            <a:fillRect/>
          </a:stretch>
        </p:blipFill>
        <p:spPr>
          <a:xfrm>
            <a:off x="2426436" y="4650114"/>
            <a:ext cx="678239" cy="213378"/>
          </a:xfrm>
          <a:prstGeom prst="rect">
            <a:avLst/>
          </a:prstGeom>
        </p:spPr>
      </p:pic>
      <p:sp>
        <p:nvSpPr>
          <p:cNvPr id="109" name="TextBox 108">
            <a:extLst>
              <a:ext uri="{FF2B5EF4-FFF2-40B4-BE49-F238E27FC236}">
                <a16:creationId xmlns:a16="http://schemas.microsoft.com/office/drawing/2014/main" id="{02AC1912-F5CA-4D02-BF3D-754E5D8FCD1C}"/>
              </a:ext>
            </a:extLst>
          </p:cNvPr>
          <p:cNvSpPr txBox="1"/>
          <p:nvPr/>
        </p:nvSpPr>
        <p:spPr>
          <a:xfrm>
            <a:off x="3253744" y="4605499"/>
            <a:ext cx="477022" cy="230832"/>
          </a:xfrm>
          <a:prstGeom prst="rect">
            <a:avLst/>
          </a:prstGeom>
          <a:noFill/>
        </p:spPr>
        <p:txBody>
          <a:bodyPr wrap="square" rtlCol="0">
            <a:spAutoFit/>
          </a:bodyPr>
          <a:lstStyle/>
          <a:p>
            <a:r>
              <a:rPr lang="en-US" sz="900"/>
              <a:t>Push</a:t>
            </a:r>
          </a:p>
        </p:txBody>
      </p:sp>
      <p:sp>
        <p:nvSpPr>
          <p:cNvPr id="110" name="TextBox 109">
            <a:extLst>
              <a:ext uri="{FF2B5EF4-FFF2-40B4-BE49-F238E27FC236}">
                <a16:creationId xmlns:a16="http://schemas.microsoft.com/office/drawing/2014/main" id="{17678692-804F-4A67-9A0C-72B0FC4ECACB}"/>
              </a:ext>
            </a:extLst>
          </p:cNvPr>
          <p:cNvSpPr txBox="1"/>
          <p:nvPr/>
        </p:nvSpPr>
        <p:spPr>
          <a:xfrm>
            <a:off x="3242276" y="5328784"/>
            <a:ext cx="477022" cy="230832"/>
          </a:xfrm>
          <a:prstGeom prst="rect">
            <a:avLst/>
          </a:prstGeom>
          <a:noFill/>
        </p:spPr>
        <p:txBody>
          <a:bodyPr wrap="square" rtlCol="0">
            <a:spAutoFit/>
          </a:bodyPr>
          <a:lstStyle/>
          <a:p>
            <a:r>
              <a:rPr lang="en-US" sz="900"/>
              <a:t>Pull</a:t>
            </a:r>
          </a:p>
        </p:txBody>
      </p:sp>
      <p:cxnSp>
        <p:nvCxnSpPr>
          <p:cNvPr id="111" name="Straight Arrow Connector 110">
            <a:extLst>
              <a:ext uri="{FF2B5EF4-FFF2-40B4-BE49-F238E27FC236}">
                <a16:creationId xmlns:a16="http://schemas.microsoft.com/office/drawing/2014/main" id="{B8FAA60E-1887-435D-8774-0FF49596808B}"/>
              </a:ext>
            </a:extLst>
          </p:cNvPr>
          <p:cNvCxnSpPr>
            <a:cxnSpLocks/>
            <a:stCxn id="105" idx="1"/>
            <a:endCxn id="124" idx="3"/>
          </p:cNvCxnSpPr>
          <p:nvPr/>
        </p:nvCxnSpPr>
        <p:spPr>
          <a:xfrm flipH="1" flipV="1">
            <a:off x="976579" y="5503608"/>
            <a:ext cx="1380361" cy="653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0415C8E3-9361-4E5A-80C4-4504270E7900}"/>
              </a:ext>
            </a:extLst>
          </p:cNvPr>
          <p:cNvPicPr>
            <a:picLocks noChangeAspect="1"/>
          </p:cNvPicPr>
          <p:nvPr/>
        </p:nvPicPr>
        <p:blipFill>
          <a:blip r:embed="rId18"/>
          <a:stretch>
            <a:fillRect/>
          </a:stretch>
        </p:blipFill>
        <p:spPr>
          <a:xfrm>
            <a:off x="4186528" y="4045093"/>
            <a:ext cx="304800" cy="243840"/>
          </a:xfrm>
          <a:prstGeom prst="rect">
            <a:avLst/>
          </a:prstGeom>
        </p:spPr>
      </p:pic>
      <p:sp>
        <p:nvSpPr>
          <p:cNvPr id="113" name="TextBox 112">
            <a:extLst>
              <a:ext uri="{FF2B5EF4-FFF2-40B4-BE49-F238E27FC236}">
                <a16:creationId xmlns:a16="http://schemas.microsoft.com/office/drawing/2014/main" id="{A3E92314-8369-463E-8E7D-2ABE6FABC0D9}"/>
              </a:ext>
            </a:extLst>
          </p:cNvPr>
          <p:cNvSpPr txBox="1"/>
          <p:nvPr/>
        </p:nvSpPr>
        <p:spPr>
          <a:xfrm>
            <a:off x="4591661" y="4080623"/>
            <a:ext cx="2104101" cy="215444"/>
          </a:xfrm>
          <a:prstGeom prst="rect">
            <a:avLst/>
          </a:prstGeom>
          <a:noFill/>
        </p:spPr>
        <p:txBody>
          <a:bodyPr wrap="square" rtlCol="0">
            <a:spAutoFit/>
          </a:bodyPr>
          <a:lstStyle/>
          <a:p>
            <a:r>
              <a:rPr lang="en-US" sz="800"/>
              <a:t>GCP project landscape : </a:t>
            </a:r>
            <a:r>
              <a:rPr lang="en-US" sz="800">
                <a:solidFill>
                  <a:srgbClr val="0070C0"/>
                </a:solidFill>
              </a:rPr>
              <a:t>sap-dita-feat</a:t>
            </a:r>
          </a:p>
        </p:txBody>
      </p:sp>
      <p:pic>
        <p:nvPicPr>
          <p:cNvPr id="114" name="Picture 113">
            <a:extLst>
              <a:ext uri="{FF2B5EF4-FFF2-40B4-BE49-F238E27FC236}">
                <a16:creationId xmlns:a16="http://schemas.microsoft.com/office/drawing/2014/main" id="{58A26211-9863-441F-A27F-854F04DBCAE2}"/>
              </a:ext>
            </a:extLst>
          </p:cNvPr>
          <p:cNvPicPr>
            <a:picLocks noChangeAspect="1"/>
          </p:cNvPicPr>
          <p:nvPr/>
        </p:nvPicPr>
        <p:blipFill>
          <a:blip r:embed="rId19"/>
          <a:stretch>
            <a:fillRect/>
          </a:stretch>
        </p:blipFill>
        <p:spPr>
          <a:xfrm>
            <a:off x="1371159" y="4080623"/>
            <a:ext cx="434340" cy="243840"/>
          </a:xfrm>
          <a:prstGeom prst="rect">
            <a:avLst/>
          </a:prstGeom>
        </p:spPr>
      </p:pic>
      <p:sp>
        <p:nvSpPr>
          <p:cNvPr id="115" name="TextBox 114">
            <a:extLst>
              <a:ext uri="{FF2B5EF4-FFF2-40B4-BE49-F238E27FC236}">
                <a16:creationId xmlns:a16="http://schemas.microsoft.com/office/drawing/2014/main" id="{D73717C6-A163-4674-9606-0CAE2674EF28}"/>
              </a:ext>
            </a:extLst>
          </p:cNvPr>
          <p:cNvSpPr txBox="1"/>
          <p:nvPr/>
        </p:nvSpPr>
        <p:spPr>
          <a:xfrm>
            <a:off x="1764443" y="4080622"/>
            <a:ext cx="1585703" cy="215444"/>
          </a:xfrm>
          <a:prstGeom prst="rect">
            <a:avLst/>
          </a:prstGeom>
          <a:noFill/>
        </p:spPr>
        <p:txBody>
          <a:bodyPr wrap="square" rtlCol="0">
            <a:spAutoFit/>
          </a:bodyPr>
          <a:lstStyle/>
          <a:p>
            <a:r>
              <a:rPr lang="en-US" sz="800"/>
              <a:t>Sideras env.: </a:t>
            </a:r>
            <a:r>
              <a:rPr lang="en-US" sz="800">
                <a:solidFill>
                  <a:srgbClr val="0070C0"/>
                </a:solidFill>
              </a:rPr>
              <a:t>sap-dita-feat</a:t>
            </a:r>
          </a:p>
        </p:txBody>
      </p:sp>
      <p:pic>
        <p:nvPicPr>
          <p:cNvPr id="116" name="Picture 115">
            <a:extLst>
              <a:ext uri="{FF2B5EF4-FFF2-40B4-BE49-F238E27FC236}">
                <a16:creationId xmlns:a16="http://schemas.microsoft.com/office/drawing/2014/main" id="{EBDF188C-5EC8-4353-B7CC-5B950618FD9E}"/>
              </a:ext>
            </a:extLst>
          </p:cNvPr>
          <p:cNvPicPr>
            <a:picLocks noChangeAspect="1"/>
          </p:cNvPicPr>
          <p:nvPr/>
        </p:nvPicPr>
        <p:blipFill>
          <a:blip r:embed="rId20"/>
          <a:stretch>
            <a:fillRect/>
          </a:stretch>
        </p:blipFill>
        <p:spPr>
          <a:xfrm>
            <a:off x="215321" y="3200924"/>
            <a:ext cx="1113062" cy="331300"/>
          </a:xfrm>
          <a:prstGeom prst="rect">
            <a:avLst/>
          </a:prstGeom>
        </p:spPr>
      </p:pic>
      <p:cxnSp>
        <p:nvCxnSpPr>
          <p:cNvPr id="117" name="Straight Arrow Connector 116">
            <a:extLst>
              <a:ext uri="{FF2B5EF4-FFF2-40B4-BE49-F238E27FC236}">
                <a16:creationId xmlns:a16="http://schemas.microsoft.com/office/drawing/2014/main" id="{FAD6E091-EAD8-4C26-B849-B0CD4B80365C}"/>
              </a:ext>
            </a:extLst>
          </p:cNvPr>
          <p:cNvCxnSpPr>
            <a:cxnSpLocks/>
          </p:cNvCxnSpPr>
          <p:nvPr/>
        </p:nvCxnSpPr>
        <p:spPr>
          <a:xfrm>
            <a:off x="966728" y="2850752"/>
            <a:ext cx="1770" cy="35017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05120DDE-90A4-4FC1-81BC-BE15FD70A74C}"/>
              </a:ext>
            </a:extLst>
          </p:cNvPr>
          <p:cNvCxnSpPr>
            <a:cxnSpLocks/>
            <a:stCxn id="122" idx="4"/>
            <a:endCxn id="127" idx="2"/>
          </p:cNvCxnSpPr>
          <p:nvPr/>
        </p:nvCxnSpPr>
        <p:spPr>
          <a:xfrm rot="16200000" flipH="1">
            <a:off x="537978" y="3988264"/>
            <a:ext cx="1195588" cy="338086"/>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06BBCD66-D7DB-4E43-8D8A-3B7C6B0A4582}"/>
              </a:ext>
            </a:extLst>
          </p:cNvPr>
          <p:cNvSpPr txBox="1"/>
          <p:nvPr/>
        </p:nvSpPr>
        <p:spPr>
          <a:xfrm>
            <a:off x="724099" y="3855270"/>
            <a:ext cx="323165" cy="759202"/>
          </a:xfrm>
          <a:prstGeom prst="rect">
            <a:avLst/>
          </a:prstGeom>
          <a:noFill/>
        </p:spPr>
        <p:txBody>
          <a:bodyPr vert="vert270" wrap="square" rtlCol="0">
            <a:spAutoFit/>
          </a:bodyPr>
          <a:lstStyle/>
          <a:p>
            <a:pPr algn="ctr"/>
            <a:r>
              <a:rPr lang="en-US" sz="900">
                <a:solidFill>
                  <a:srgbClr val="0070C0"/>
                </a:solidFill>
              </a:rPr>
              <a:t>sap-dita-feat</a:t>
            </a:r>
          </a:p>
        </p:txBody>
      </p:sp>
      <p:sp>
        <p:nvSpPr>
          <p:cNvPr id="120" name="Rectangle 119">
            <a:extLst>
              <a:ext uri="{FF2B5EF4-FFF2-40B4-BE49-F238E27FC236}">
                <a16:creationId xmlns:a16="http://schemas.microsoft.com/office/drawing/2014/main" id="{63B3A9E8-255C-467A-AE31-731B379CD8E0}"/>
              </a:ext>
            </a:extLst>
          </p:cNvPr>
          <p:cNvSpPr/>
          <p:nvPr/>
        </p:nvSpPr>
        <p:spPr>
          <a:xfrm>
            <a:off x="215321" y="1687552"/>
            <a:ext cx="2889354" cy="551614"/>
          </a:xfrm>
          <a:prstGeom prst="rect">
            <a:avLst/>
          </a:prstGeom>
          <a:solidFill>
            <a:schemeClr val="accent4">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GitHub Repo (prod)</a:t>
            </a:r>
            <a:br>
              <a:rPr lang="en-US" sz="1100">
                <a:solidFill>
                  <a:schemeClr val="tx1"/>
                </a:solidFill>
              </a:rPr>
            </a:br>
            <a:br>
              <a:rPr lang="en-US" sz="1100">
                <a:solidFill>
                  <a:schemeClr val="tx1"/>
                </a:solidFill>
              </a:rPr>
            </a:br>
            <a:endParaRPr lang="en-US" sz="1100">
              <a:solidFill>
                <a:schemeClr val="tx1"/>
              </a:solidFill>
            </a:endParaRPr>
          </a:p>
        </p:txBody>
      </p:sp>
      <p:sp>
        <p:nvSpPr>
          <p:cNvPr id="121" name="Rectangle 120">
            <a:extLst>
              <a:ext uri="{FF2B5EF4-FFF2-40B4-BE49-F238E27FC236}">
                <a16:creationId xmlns:a16="http://schemas.microsoft.com/office/drawing/2014/main" id="{7D2401F5-450D-4C45-ACE4-E78BE298815A}"/>
              </a:ext>
            </a:extLst>
          </p:cNvPr>
          <p:cNvSpPr/>
          <p:nvPr/>
        </p:nvSpPr>
        <p:spPr>
          <a:xfrm>
            <a:off x="771852" y="1980694"/>
            <a:ext cx="2232000" cy="201898"/>
          </a:xfrm>
          <a:prstGeom prst="rect">
            <a:avLst/>
          </a:prstGeom>
          <a:solidFill>
            <a:schemeClr val="accent4">
              <a:lumMod val="20000"/>
              <a:lumOff val="8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Webhook:  &lt;URL&gt;/</a:t>
            </a:r>
            <a:r>
              <a:rPr lang="en-US" sz="800">
                <a:solidFill>
                  <a:srgbClr val="00B050"/>
                </a:solidFill>
              </a:rPr>
              <a:t>landscape=sap-dita-prod</a:t>
            </a:r>
          </a:p>
        </p:txBody>
      </p:sp>
      <p:sp>
        <p:nvSpPr>
          <p:cNvPr id="122" name="Oval 121">
            <a:extLst>
              <a:ext uri="{FF2B5EF4-FFF2-40B4-BE49-F238E27FC236}">
                <a16:creationId xmlns:a16="http://schemas.microsoft.com/office/drawing/2014/main" id="{7F81AA07-F00B-4722-84F7-A0260E0ECB42}"/>
              </a:ext>
            </a:extLst>
          </p:cNvPr>
          <p:cNvSpPr/>
          <p:nvPr/>
        </p:nvSpPr>
        <p:spPr>
          <a:xfrm>
            <a:off x="935470" y="3463124"/>
            <a:ext cx="62517" cy="96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4466E514-68A6-44EF-8822-EC708CE620F7}"/>
              </a:ext>
            </a:extLst>
          </p:cNvPr>
          <p:cNvCxnSpPr>
            <a:cxnSpLocks/>
          </p:cNvCxnSpPr>
          <p:nvPr/>
        </p:nvCxnSpPr>
        <p:spPr>
          <a:xfrm>
            <a:off x="388393" y="2239166"/>
            <a:ext cx="0" cy="961758"/>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70607A5-A516-4060-A523-1D7FC7B513B3}"/>
              </a:ext>
            </a:extLst>
          </p:cNvPr>
          <p:cNvSpPr/>
          <p:nvPr/>
        </p:nvSpPr>
        <p:spPr>
          <a:xfrm>
            <a:off x="390937" y="5174077"/>
            <a:ext cx="585642" cy="65906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UACP</a:t>
            </a:r>
          </a:p>
        </p:txBody>
      </p:sp>
      <p:cxnSp>
        <p:nvCxnSpPr>
          <p:cNvPr id="125" name="Connector: Elbow 124">
            <a:extLst>
              <a:ext uri="{FF2B5EF4-FFF2-40B4-BE49-F238E27FC236}">
                <a16:creationId xmlns:a16="http://schemas.microsoft.com/office/drawing/2014/main" id="{DA426142-88E6-465D-A8F3-73FF9ECE75E6}"/>
              </a:ext>
            </a:extLst>
          </p:cNvPr>
          <p:cNvCxnSpPr>
            <a:cxnSpLocks/>
            <a:stCxn id="126" idx="4"/>
            <a:endCxn id="130" idx="2"/>
          </p:cNvCxnSpPr>
          <p:nvPr/>
        </p:nvCxnSpPr>
        <p:spPr>
          <a:xfrm rot="16200000" flipH="1">
            <a:off x="51601" y="3895172"/>
            <a:ext cx="1485637" cy="814315"/>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27D448EC-A145-40F5-9E35-7CA24BB69D42}"/>
              </a:ext>
            </a:extLst>
          </p:cNvPr>
          <p:cNvSpPr/>
          <p:nvPr/>
        </p:nvSpPr>
        <p:spPr>
          <a:xfrm>
            <a:off x="356003" y="3463123"/>
            <a:ext cx="62517" cy="96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BFBCFAC-2840-457C-A419-975113B9EADE}"/>
              </a:ext>
            </a:extLst>
          </p:cNvPr>
          <p:cNvSpPr/>
          <p:nvPr/>
        </p:nvSpPr>
        <p:spPr>
          <a:xfrm>
            <a:off x="1304815" y="4706906"/>
            <a:ext cx="62517" cy="96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5F70449E-CE46-4678-B7A1-11D0283BAF61}"/>
              </a:ext>
            </a:extLst>
          </p:cNvPr>
          <p:cNvSpPr txBox="1"/>
          <p:nvPr/>
        </p:nvSpPr>
        <p:spPr>
          <a:xfrm>
            <a:off x="1538798" y="3814522"/>
            <a:ext cx="1660991" cy="215444"/>
          </a:xfrm>
          <a:prstGeom prst="rect">
            <a:avLst/>
          </a:prstGeom>
          <a:noFill/>
        </p:spPr>
        <p:txBody>
          <a:bodyPr wrap="square" rtlCol="0">
            <a:spAutoFit/>
          </a:bodyPr>
          <a:lstStyle/>
          <a:p>
            <a:r>
              <a:rPr lang="en-US" sz="800"/>
              <a:t>Sideras env.: </a:t>
            </a:r>
            <a:r>
              <a:rPr lang="en-US" sz="800">
                <a:solidFill>
                  <a:srgbClr val="00B050"/>
                </a:solidFill>
              </a:rPr>
              <a:t>sap-dita-prod</a:t>
            </a:r>
          </a:p>
        </p:txBody>
      </p:sp>
      <p:sp>
        <p:nvSpPr>
          <p:cNvPr id="129" name="TextBox 128">
            <a:extLst>
              <a:ext uri="{FF2B5EF4-FFF2-40B4-BE49-F238E27FC236}">
                <a16:creationId xmlns:a16="http://schemas.microsoft.com/office/drawing/2014/main" id="{9FED84DA-0476-4A14-829E-D3470112205A}"/>
              </a:ext>
            </a:extLst>
          </p:cNvPr>
          <p:cNvSpPr txBox="1"/>
          <p:nvPr/>
        </p:nvSpPr>
        <p:spPr>
          <a:xfrm>
            <a:off x="4338928" y="3833968"/>
            <a:ext cx="2104101" cy="215444"/>
          </a:xfrm>
          <a:prstGeom prst="rect">
            <a:avLst/>
          </a:prstGeom>
          <a:noFill/>
        </p:spPr>
        <p:txBody>
          <a:bodyPr wrap="square" rtlCol="0">
            <a:spAutoFit/>
          </a:bodyPr>
          <a:lstStyle/>
          <a:p>
            <a:r>
              <a:rPr lang="en-US" sz="800"/>
              <a:t>GCP project landscape : </a:t>
            </a:r>
            <a:r>
              <a:rPr lang="en-US" sz="800">
                <a:solidFill>
                  <a:srgbClr val="00B050"/>
                </a:solidFill>
              </a:rPr>
              <a:t>sap-dita-prod</a:t>
            </a:r>
          </a:p>
        </p:txBody>
      </p:sp>
      <p:sp>
        <p:nvSpPr>
          <p:cNvPr id="130" name="Oval 129">
            <a:extLst>
              <a:ext uri="{FF2B5EF4-FFF2-40B4-BE49-F238E27FC236}">
                <a16:creationId xmlns:a16="http://schemas.microsoft.com/office/drawing/2014/main" id="{AC42D127-6521-4AD8-9C32-8A20DB42F336}"/>
              </a:ext>
            </a:extLst>
          </p:cNvPr>
          <p:cNvSpPr/>
          <p:nvPr/>
        </p:nvSpPr>
        <p:spPr>
          <a:xfrm>
            <a:off x="1201577" y="4996954"/>
            <a:ext cx="62517" cy="96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9A9ABF55-2E4A-42EF-A9FA-EA31F5CC746B}"/>
              </a:ext>
            </a:extLst>
          </p:cNvPr>
          <p:cNvSpPr txBox="1"/>
          <p:nvPr/>
        </p:nvSpPr>
        <p:spPr>
          <a:xfrm>
            <a:off x="131548" y="3580570"/>
            <a:ext cx="323165" cy="1008580"/>
          </a:xfrm>
          <a:prstGeom prst="rect">
            <a:avLst/>
          </a:prstGeom>
          <a:noFill/>
        </p:spPr>
        <p:txBody>
          <a:bodyPr vert="vert270" wrap="square" rtlCol="0">
            <a:spAutoFit/>
          </a:bodyPr>
          <a:lstStyle/>
          <a:p>
            <a:pPr algn="ctr"/>
            <a:r>
              <a:rPr lang="en-US" sz="900">
                <a:solidFill>
                  <a:srgbClr val="00B050"/>
                </a:solidFill>
              </a:rPr>
              <a:t>sap-dita-prod</a:t>
            </a:r>
          </a:p>
        </p:txBody>
      </p:sp>
      <p:cxnSp>
        <p:nvCxnSpPr>
          <p:cNvPr id="132" name="Straight Arrow Connector 131">
            <a:extLst>
              <a:ext uri="{FF2B5EF4-FFF2-40B4-BE49-F238E27FC236}">
                <a16:creationId xmlns:a16="http://schemas.microsoft.com/office/drawing/2014/main" id="{E0D96BCF-D737-4B03-BBB1-3F74B6C246AF}"/>
              </a:ext>
            </a:extLst>
          </p:cNvPr>
          <p:cNvCxnSpPr>
            <a:cxnSpLocks/>
            <a:stCxn id="127" idx="6"/>
            <a:endCxn id="108" idx="1"/>
          </p:cNvCxnSpPr>
          <p:nvPr/>
        </p:nvCxnSpPr>
        <p:spPr>
          <a:xfrm>
            <a:off x="1367332" y="4755101"/>
            <a:ext cx="1059104" cy="170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hlinkClick r:id="rId21" action="ppaction://hlinksldjump"/>
            <a:extLst>
              <a:ext uri="{FF2B5EF4-FFF2-40B4-BE49-F238E27FC236}">
                <a16:creationId xmlns:a16="http://schemas.microsoft.com/office/drawing/2014/main" id="{9A57E366-272D-424F-9631-F27B1DF260E9}"/>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2805824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1">
            <a:extLst>
              <a:ext uri="{FF2B5EF4-FFF2-40B4-BE49-F238E27FC236}">
                <a16:creationId xmlns:a16="http://schemas.microsoft.com/office/drawing/2014/main" id="{2D591E5C-AA3F-438F-8221-A939215D06EA}"/>
              </a:ext>
            </a:extLst>
          </p:cNvPr>
          <p:cNvPicPr>
            <a:picLocks noChangeAspect="1"/>
          </p:cNvPicPr>
          <p:nvPr/>
        </p:nvPicPr>
        <p:blipFill>
          <a:blip r:embed="rId2"/>
          <a:stretch>
            <a:fillRect/>
          </a:stretch>
        </p:blipFill>
        <p:spPr>
          <a:xfrm>
            <a:off x="-1" y="-1786"/>
            <a:ext cx="12195175" cy="6859786"/>
          </a:xfrm>
          <a:prstGeom prst="rect">
            <a:avLst/>
          </a:prstGeom>
        </p:spPr>
      </p:pic>
      <p:sp>
        <p:nvSpPr>
          <p:cNvPr id="4" name="Title 3">
            <a:extLst>
              <a:ext uri="{FF2B5EF4-FFF2-40B4-BE49-F238E27FC236}">
                <a16:creationId xmlns:a16="http://schemas.microsoft.com/office/drawing/2014/main" id="{357AA872-1417-47A9-B19E-4E4A2D0873B1}"/>
              </a:ext>
            </a:extLst>
          </p:cNvPr>
          <p:cNvSpPr>
            <a:spLocks noGrp="1"/>
          </p:cNvSpPr>
          <p:nvPr>
            <p:ph type="ctrTitle"/>
          </p:nvPr>
        </p:nvSpPr>
        <p:spPr/>
        <p:txBody>
          <a:bodyPr/>
          <a:lstStyle/>
          <a:p>
            <a:r>
              <a:rPr lang="en-US" sz="4000">
                <a:solidFill>
                  <a:schemeClr val="accent1"/>
                </a:solidFill>
                <a:latin typeface="+mn-lt"/>
              </a:rPr>
              <a:t>DITA CMS Migration to Converged Cloud</a:t>
            </a:r>
            <a:endParaRPr lang="en-US" sz="4000">
              <a:solidFill>
                <a:schemeClr val="bg1"/>
              </a:solidFill>
              <a:latin typeface="+mn-lt"/>
            </a:endParaRPr>
          </a:p>
        </p:txBody>
      </p:sp>
      <p:sp>
        <p:nvSpPr>
          <p:cNvPr id="5" name="Rectangle: Rounded Corners 4">
            <a:hlinkClick r:id="rId3" action="ppaction://hlinksldjump"/>
            <a:extLst>
              <a:ext uri="{FF2B5EF4-FFF2-40B4-BE49-F238E27FC236}">
                <a16:creationId xmlns:a16="http://schemas.microsoft.com/office/drawing/2014/main" id="{81BAC734-9F62-4178-B97A-4BAF273FF6A3}"/>
              </a:ext>
            </a:extLst>
          </p:cNvPr>
          <p:cNvSpPr/>
          <p:nvPr/>
        </p:nvSpPr>
        <p:spPr bwMode="gray">
          <a:xfrm>
            <a:off x="221832" y="231313"/>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3812072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21">
            <a:extLst>
              <a:ext uri="{FF2B5EF4-FFF2-40B4-BE49-F238E27FC236}">
                <a16:creationId xmlns:a16="http://schemas.microsoft.com/office/drawing/2014/main" id="{82E462C4-187C-4973-A669-21070625495B}"/>
              </a:ext>
            </a:extLst>
          </p:cNvPr>
          <p:cNvPicPr>
            <a:picLocks noChangeAspect="1"/>
          </p:cNvPicPr>
          <p:nvPr/>
        </p:nvPicPr>
        <p:blipFill>
          <a:blip r:embed="rId2"/>
          <a:stretch>
            <a:fillRect/>
          </a:stretch>
        </p:blipFill>
        <p:spPr>
          <a:xfrm>
            <a:off x="0" y="0"/>
            <a:ext cx="12195175" cy="6859786"/>
          </a:xfrm>
          <a:prstGeom prst="rect">
            <a:avLst/>
          </a:prstGeom>
        </p:spPr>
      </p:pic>
      <p:sp>
        <p:nvSpPr>
          <p:cNvPr id="7" name="Rectangle: Rounded Corners 6">
            <a:hlinkClick r:id="rId3"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pic>
        <p:nvPicPr>
          <p:cNvPr id="3" name="Picture 2">
            <a:extLst>
              <a:ext uri="{FF2B5EF4-FFF2-40B4-BE49-F238E27FC236}">
                <a16:creationId xmlns:a16="http://schemas.microsoft.com/office/drawing/2014/main" id="{46F704A4-793C-4A1A-9B32-226CBF31C866}"/>
              </a:ext>
            </a:extLst>
          </p:cNvPr>
          <p:cNvPicPr>
            <a:picLocks noChangeAspect="1"/>
          </p:cNvPicPr>
          <p:nvPr/>
        </p:nvPicPr>
        <p:blipFill>
          <a:blip r:embed="rId4"/>
          <a:stretch>
            <a:fillRect/>
          </a:stretch>
        </p:blipFill>
        <p:spPr>
          <a:xfrm>
            <a:off x="0" y="932600"/>
            <a:ext cx="12195175" cy="4992799"/>
          </a:xfrm>
          <a:prstGeom prst="rect">
            <a:avLst/>
          </a:prstGeom>
        </p:spPr>
      </p:pic>
    </p:spTree>
    <p:extLst>
      <p:ext uri="{BB962C8B-B14F-4D97-AF65-F5344CB8AC3E}">
        <p14:creationId xmlns:p14="http://schemas.microsoft.com/office/powerpoint/2010/main" val="2836944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21">
            <a:extLst>
              <a:ext uri="{FF2B5EF4-FFF2-40B4-BE49-F238E27FC236}">
                <a16:creationId xmlns:a16="http://schemas.microsoft.com/office/drawing/2014/main" id="{82E462C4-187C-4973-A669-21070625495B}"/>
              </a:ext>
            </a:extLst>
          </p:cNvPr>
          <p:cNvPicPr>
            <a:picLocks noChangeAspect="1"/>
          </p:cNvPicPr>
          <p:nvPr/>
        </p:nvPicPr>
        <p:blipFill>
          <a:blip r:embed="rId2"/>
          <a:stretch>
            <a:fillRect/>
          </a:stretch>
        </p:blipFill>
        <p:spPr>
          <a:xfrm>
            <a:off x="0" y="0"/>
            <a:ext cx="12195175" cy="6859786"/>
          </a:xfrm>
          <a:prstGeom prst="rect">
            <a:avLst/>
          </a:prstGeom>
        </p:spPr>
      </p:pic>
      <p:sp>
        <p:nvSpPr>
          <p:cNvPr id="7" name="Rectangle: Rounded Corners 6">
            <a:hlinkClick r:id="rId3"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pic>
        <p:nvPicPr>
          <p:cNvPr id="4" name="Picture 3">
            <a:extLst>
              <a:ext uri="{FF2B5EF4-FFF2-40B4-BE49-F238E27FC236}">
                <a16:creationId xmlns:a16="http://schemas.microsoft.com/office/drawing/2014/main" id="{9B96C65C-16DD-4A61-B58D-6EDD9F33B3C5}"/>
              </a:ext>
            </a:extLst>
          </p:cNvPr>
          <p:cNvPicPr>
            <a:picLocks noChangeAspect="1"/>
          </p:cNvPicPr>
          <p:nvPr/>
        </p:nvPicPr>
        <p:blipFill>
          <a:blip r:embed="rId4"/>
          <a:stretch>
            <a:fillRect/>
          </a:stretch>
        </p:blipFill>
        <p:spPr>
          <a:xfrm>
            <a:off x="755753" y="387812"/>
            <a:ext cx="10273491" cy="6426882"/>
          </a:xfrm>
          <a:prstGeom prst="rect">
            <a:avLst/>
          </a:prstGeom>
        </p:spPr>
      </p:pic>
    </p:spTree>
    <p:extLst>
      <p:ext uri="{BB962C8B-B14F-4D97-AF65-F5344CB8AC3E}">
        <p14:creationId xmlns:p14="http://schemas.microsoft.com/office/powerpoint/2010/main" val="192406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1">
            <a:extLst>
              <a:ext uri="{FF2B5EF4-FFF2-40B4-BE49-F238E27FC236}">
                <a16:creationId xmlns:a16="http://schemas.microsoft.com/office/drawing/2014/main" id="{2D591E5C-AA3F-438F-8221-A939215D06EA}"/>
              </a:ext>
            </a:extLst>
          </p:cNvPr>
          <p:cNvPicPr>
            <a:picLocks noChangeAspect="1"/>
          </p:cNvPicPr>
          <p:nvPr/>
        </p:nvPicPr>
        <p:blipFill>
          <a:blip r:embed="rId2"/>
          <a:stretch>
            <a:fillRect/>
          </a:stretch>
        </p:blipFill>
        <p:spPr>
          <a:xfrm>
            <a:off x="-1" y="-1786"/>
            <a:ext cx="12195175" cy="6859786"/>
          </a:xfrm>
          <a:prstGeom prst="rect">
            <a:avLst/>
          </a:prstGeom>
        </p:spPr>
      </p:pic>
      <p:sp>
        <p:nvSpPr>
          <p:cNvPr id="4" name="Title 3">
            <a:extLst>
              <a:ext uri="{FF2B5EF4-FFF2-40B4-BE49-F238E27FC236}">
                <a16:creationId xmlns:a16="http://schemas.microsoft.com/office/drawing/2014/main" id="{357AA872-1417-47A9-B19E-4E4A2D0873B1}"/>
              </a:ext>
            </a:extLst>
          </p:cNvPr>
          <p:cNvSpPr>
            <a:spLocks noGrp="1"/>
          </p:cNvSpPr>
          <p:nvPr>
            <p:ph type="ctrTitle"/>
          </p:nvPr>
        </p:nvSpPr>
        <p:spPr>
          <a:xfrm>
            <a:off x="504000" y="3090446"/>
            <a:ext cx="11185200" cy="677108"/>
          </a:xfrm>
        </p:spPr>
        <p:txBody>
          <a:bodyPr/>
          <a:lstStyle/>
          <a:p>
            <a:r>
              <a:rPr lang="en-US" sz="4000">
                <a:solidFill>
                  <a:schemeClr val="accent1"/>
                </a:solidFill>
                <a:latin typeface="+mn-lt"/>
              </a:rPr>
              <a:t>One Strike DITA Overview Plan</a:t>
            </a:r>
            <a:br>
              <a:rPr lang="en-US" sz="4000">
                <a:solidFill>
                  <a:schemeClr val="accent1"/>
                </a:solidFill>
                <a:latin typeface="+mn-lt"/>
              </a:rPr>
            </a:br>
            <a:r>
              <a:rPr lang="en-US" sz="2000">
                <a:solidFill>
                  <a:schemeClr val="accent1"/>
                </a:solidFill>
                <a:latin typeface="+mn-lt"/>
              </a:rPr>
              <a:t>DITA Landscape = DITA CMS + DITA Build</a:t>
            </a:r>
          </a:p>
        </p:txBody>
      </p:sp>
      <p:sp>
        <p:nvSpPr>
          <p:cNvPr id="6" name="Rectangle: Rounded Corners 5">
            <a:hlinkClick r:id="rId3" action="ppaction://hlinksldjump"/>
            <a:extLst>
              <a:ext uri="{FF2B5EF4-FFF2-40B4-BE49-F238E27FC236}">
                <a16:creationId xmlns:a16="http://schemas.microsoft.com/office/drawing/2014/main" id="{10D1E5AC-9857-4A0C-BBF1-714DC4E22C67}"/>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
        <p:nvSpPr>
          <p:cNvPr id="7" name="TextBox 6">
            <a:extLst>
              <a:ext uri="{FF2B5EF4-FFF2-40B4-BE49-F238E27FC236}">
                <a16:creationId xmlns:a16="http://schemas.microsoft.com/office/drawing/2014/main" id="{327D939A-E541-47DD-B217-94D485DAAF87}"/>
              </a:ext>
            </a:extLst>
          </p:cNvPr>
          <p:cNvSpPr txBox="1"/>
          <p:nvPr/>
        </p:nvSpPr>
        <p:spPr>
          <a:xfrm>
            <a:off x="504000" y="4227092"/>
            <a:ext cx="2663863" cy="415498"/>
          </a:xfrm>
          <a:prstGeom prst="rect">
            <a:avLst/>
          </a:prstGeom>
          <a:noFill/>
        </p:spPr>
        <p:txBody>
          <a:bodyPr wrap="square">
            <a:spAutoFit/>
          </a:bodyPr>
          <a:lstStyle/>
          <a:p>
            <a:r>
              <a:rPr lang="en-US" dirty="0">
                <a:hlinkClick r:id="rId4"/>
              </a:rPr>
              <a:t>One Strike Program</a:t>
            </a:r>
            <a:endParaRPr lang="en-US" dirty="0"/>
          </a:p>
        </p:txBody>
      </p:sp>
    </p:spTree>
    <p:extLst>
      <p:ext uri="{BB962C8B-B14F-4D97-AF65-F5344CB8AC3E}">
        <p14:creationId xmlns:p14="http://schemas.microsoft.com/office/powerpoint/2010/main" val="2454746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21">
            <a:extLst>
              <a:ext uri="{FF2B5EF4-FFF2-40B4-BE49-F238E27FC236}">
                <a16:creationId xmlns:a16="http://schemas.microsoft.com/office/drawing/2014/main" id="{99D62486-65E1-4F56-A808-B7DE92BF31EC}"/>
              </a:ext>
            </a:extLst>
          </p:cNvPr>
          <p:cNvPicPr>
            <a:picLocks noChangeAspect="1"/>
          </p:cNvPicPr>
          <p:nvPr/>
        </p:nvPicPr>
        <p:blipFill>
          <a:blip r:embed="rId2"/>
          <a:stretch>
            <a:fillRect/>
          </a:stretch>
        </p:blipFill>
        <p:spPr>
          <a:xfrm>
            <a:off x="0" y="0"/>
            <a:ext cx="12195175" cy="6859786"/>
          </a:xfrm>
          <a:prstGeom prst="rect">
            <a:avLst/>
          </a:prstGeom>
        </p:spPr>
      </p:pic>
      <p:sp>
        <p:nvSpPr>
          <p:cNvPr id="7" name="Rectangle: Rounded Corners 6">
            <a:hlinkClick r:id="rId3"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sp>
        <p:nvSpPr>
          <p:cNvPr id="4" name="Title 3">
            <a:extLst>
              <a:ext uri="{FF2B5EF4-FFF2-40B4-BE49-F238E27FC236}">
                <a16:creationId xmlns:a16="http://schemas.microsoft.com/office/drawing/2014/main" id="{A480CD0F-AAEA-4C4E-BC24-8700620F18AC}"/>
              </a:ext>
            </a:extLst>
          </p:cNvPr>
          <p:cNvSpPr>
            <a:spLocks noGrp="1"/>
          </p:cNvSpPr>
          <p:nvPr>
            <p:ph type="title"/>
          </p:nvPr>
        </p:nvSpPr>
        <p:spPr/>
        <p:txBody>
          <a:bodyPr/>
          <a:lstStyle/>
          <a:p>
            <a:r>
              <a:rPr lang="en-US">
                <a:solidFill>
                  <a:schemeClr val="bg1"/>
                </a:solidFill>
              </a:rPr>
              <a:t>DITA CMS Landscape | Sequence diagram – </a:t>
            </a:r>
            <a:r>
              <a:rPr lang="en-US">
                <a:solidFill>
                  <a:schemeClr val="accent1"/>
                </a:solidFill>
              </a:rPr>
              <a:t>CMS Flow</a:t>
            </a:r>
            <a:endParaRPr lang="en-US">
              <a:solidFill>
                <a:schemeClr val="bg1"/>
              </a:solidFill>
            </a:endParaRPr>
          </a:p>
        </p:txBody>
      </p:sp>
      <p:pic>
        <p:nvPicPr>
          <p:cNvPr id="5" name="Picture 4">
            <a:extLst>
              <a:ext uri="{FF2B5EF4-FFF2-40B4-BE49-F238E27FC236}">
                <a16:creationId xmlns:a16="http://schemas.microsoft.com/office/drawing/2014/main" id="{F2275C29-B7A4-45F3-A8F3-CD0A50E03160}"/>
              </a:ext>
            </a:extLst>
          </p:cNvPr>
          <p:cNvPicPr>
            <a:picLocks noChangeAspect="1"/>
          </p:cNvPicPr>
          <p:nvPr/>
        </p:nvPicPr>
        <p:blipFill>
          <a:blip r:embed="rId4"/>
          <a:stretch>
            <a:fillRect/>
          </a:stretch>
        </p:blipFill>
        <p:spPr>
          <a:xfrm>
            <a:off x="0" y="1007794"/>
            <a:ext cx="12195175" cy="4842411"/>
          </a:xfrm>
          <a:prstGeom prst="rect">
            <a:avLst/>
          </a:prstGeom>
        </p:spPr>
      </p:pic>
    </p:spTree>
    <p:extLst>
      <p:ext uri="{BB962C8B-B14F-4D97-AF65-F5344CB8AC3E}">
        <p14:creationId xmlns:p14="http://schemas.microsoft.com/office/powerpoint/2010/main" val="2490402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21">
            <a:extLst>
              <a:ext uri="{FF2B5EF4-FFF2-40B4-BE49-F238E27FC236}">
                <a16:creationId xmlns:a16="http://schemas.microsoft.com/office/drawing/2014/main" id="{99D62486-65E1-4F56-A808-B7DE92BF31EC}"/>
              </a:ext>
            </a:extLst>
          </p:cNvPr>
          <p:cNvPicPr>
            <a:picLocks noChangeAspect="1"/>
          </p:cNvPicPr>
          <p:nvPr/>
        </p:nvPicPr>
        <p:blipFill>
          <a:blip r:embed="rId2"/>
          <a:stretch>
            <a:fillRect/>
          </a:stretch>
        </p:blipFill>
        <p:spPr>
          <a:xfrm>
            <a:off x="0" y="0"/>
            <a:ext cx="12195175" cy="6859786"/>
          </a:xfrm>
          <a:prstGeom prst="rect">
            <a:avLst/>
          </a:prstGeom>
        </p:spPr>
      </p:pic>
      <p:sp>
        <p:nvSpPr>
          <p:cNvPr id="7" name="Rectangle: Rounded Corners 6">
            <a:hlinkClick r:id="rId3"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sp>
        <p:nvSpPr>
          <p:cNvPr id="4" name="Title 3">
            <a:extLst>
              <a:ext uri="{FF2B5EF4-FFF2-40B4-BE49-F238E27FC236}">
                <a16:creationId xmlns:a16="http://schemas.microsoft.com/office/drawing/2014/main" id="{A480CD0F-AAEA-4C4E-BC24-8700620F18AC}"/>
              </a:ext>
            </a:extLst>
          </p:cNvPr>
          <p:cNvSpPr>
            <a:spLocks noGrp="1"/>
          </p:cNvSpPr>
          <p:nvPr>
            <p:ph type="title"/>
          </p:nvPr>
        </p:nvSpPr>
        <p:spPr/>
        <p:txBody>
          <a:bodyPr/>
          <a:lstStyle/>
          <a:p>
            <a:r>
              <a:rPr lang="en-US">
                <a:solidFill>
                  <a:schemeClr val="bg1"/>
                </a:solidFill>
              </a:rPr>
              <a:t>DITA CMS Landscape | Sequence diagram – </a:t>
            </a:r>
            <a:r>
              <a:rPr lang="en-US">
                <a:solidFill>
                  <a:schemeClr val="accent1"/>
                </a:solidFill>
              </a:rPr>
              <a:t>Translation Flow</a:t>
            </a:r>
          </a:p>
        </p:txBody>
      </p:sp>
      <p:pic>
        <p:nvPicPr>
          <p:cNvPr id="5" name="Picture 4">
            <a:extLst>
              <a:ext uri="{FF2B5EF4-FFF2-40B4-BE49-F238E27FC236}">
                <a16:creationId xmlns:a16="http://schemas.microsoft.com/office/drawing/2014/main" id="{A2AF8CBA-53C1-4F81-A510-B24E8EBC2506}"/>
              </a:ext>
            </a:extLst>
          </p:cNvPr>
          <p:cNvPicPr>
            <a:picLocks noChangeAspect="1"/>
          </p:cNvPicPr>
          <p:nvPr/>
        </p:nvPicPr>
        <p:blipFill>
          <a:blip r:embed="rId4"/>
          <a:stretch>
            <a:fillRect/>
          </a:stretch>
        </p:blipFill>
        <p:spPr>
          <a:xfrm>
            <a:off x="0" y="959459"/>
            <a:ext cx="12195175" cy="4939082"/>
          </a:xfrm>
          <a:prstGeom prst="rect">
            <a:avLst/>
          </a:prstGeom>
        </p:spPr>
      </p:pic>
    </p:spTree>
    <p:extLst>
      <p:ext uri="{BB962C8B-B14F-4D97-AF65-F5344CB8AC3E}">
        <p14:creationId xmlns:p14="http://schemas.microsoft.com/office/powerpoint/2010/main" val="2039719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21">
            <a:extLst>
              <a:ext uri="{FF2B5EF4-FFF2-40B4-BE49-F238E27FC236}">
                <a16:creationId xmlns:a16="http://schemas.microsoft.com/office/drawing/2014/main" id="{99D62486-65E1-4F56-A808-B7DE92BF31EC}"/>
              </a:ext>
            </a:extLst>
          </p:cNvPr>
          <p:cNvPicPr>
            <a:picLocks noChangeAspect="1"/>
          </p:cNvPicPr>
          <p:nvPr/>
        </p:nvPicPr>
        <p:blipFill>
          <a:blip r:embed="rId2"/>
          <a:stretch>
            <a:fillRect/>
          </a:stretch>
        </p:blipFill>
        <p:spPr>
          <a:xfrm>
            <a:off x="0" y="0"/>
            <a:ext cx="12195175" cy="6859786"/>
          </a:xfrm>
          <a:prstGeom prst="rect">
            <a:avLst/>
          </a:prstGeom>
        </p:spPr>
      </p:pic>
      <p:sp>
        <p:nvSpPr>
          <p:cNvPr id="7" name="Rectangle: Rounded Corners 6">
            <a:hlinkClick r:id="rId3"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sp>
        <p:nvSpPr>
          <p:cNvPr id="4" name="Title 3">
            <a:extLst>
              <a:ext uri="{FF2B5EF4-FFF2-40B4-BE49-F238E27FC236}">
                <a16:creationId xmlns:a16="http://schemas.microsoft.com/office/drawing/2014/main" id="{A480CD0F-AAEA-4C4E-BC24-8700620F18AC}"/>
              </a:ext>
            </a:extLst>
          </p:cNvPr>
          <p:cNvSpPr>
            <a:spLocks noGrp="1"/>
          </p:cNvSpPr>
          <p:nvPr>
            <p:ph type="title"/>
          </p:nvPr>
        </p:nvSpPr>
        <p:spPr/>
        <p:txBody>
          <a:bodyPr/>
          <a:lstStyle/>
          <a:p>
            <a:r>
              <a:rPr lang="en-US">
                <a:solidFill>
                  <a:schemeClr val="bg1"/>
                </a:solidFill>
              </a:rPr>
              <a:t>DITA CMS Landscape | Sequence diagram – </a:t>
            </a:r>
            <a:r>
              <a:rPr lang="en-US">
                <a:solidFill>
                  <a:schemeClr val="accent1"/>
                </a:solidFill>
              </a:rPr>
              <a:t>Admin Flow</a:t>
            </a:r>
          </a:p>
        </p:txBody>
      </p:sp>
      <p:pic>
        <p:nvPicPr>
          <p:cNvPr id="3" name="Picture 2">
            <a:extLst>
              <a:ext uri="{FF2B5EF4-FFF2-40B4-BE49-F238E27FC236}">
                <a16:creationId xmlns:a16="http://schemas.microsoft.com/office/drawing/2014/main" id="{C716EACA-E235-4C67-A098-CF85D7C060CB}"/>
              </a:ext>
            </a:extLst>
          </p:cNvPr>
          <p:cNvPicPr>
            <a:picLocks noChangeAspect="1"/>
          </p:cNvPicPr>
          <p:nvPr/>
        </p:nvPicPr>
        <p:blipFill>
          <a:blip r:embed="rId4"/>
          <a:stretch>
            <a:fillRect/>
          </a:stretch>
        </p:blipFill>
        <p:spPr>
          <a:xfrm>
            <a:off x="1" y="1014038"/>
            <a:ext cx="12195174" cy="5454890"/>
          </a:xfrm>
          <a:prstGeom prst="rect">
            <a:avLst/>
          </a:prstGeom>
        </p:spPr>
      </p:pic>
    </p:spTree>
    <p:extLst>
      <p:ext uri="{BB962C8B-B14F-4D97-AF65-F5344CB8AC3E}">
        <p14:creationId xmlns:p14="http://schemas.microsoft.com/office/powerpoint/2010/main" val="3799697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1">
            <a:extLst>
              <a:ext uri="{FF2B5EF4-FFF2-40B4-BE49-F238E27FC236}">
                <a16:creationId xmlns:a16="http://schemas.microsoft.com/office/drawing/2014/main" id="{2B61A4D4-1D76-4CEE-BF6C-343D364F79A9}"/>
              </a:ext>
            </a:extLst>
          </p:cNvPr>
          <p:cNvPicPr>
            <a:picLocks noChangeAspect="1"/>
          </p:cNvPicPr>
          <p:nvPr/>
        </p:nvPicPr>
        <p:blipFill>
          <a:blip r:embed="rId2"/>
          <a:stretch>
            <a:fillRect/>
          </a:stretch>
        </p:blipFill>
        <p:spPr>
          <a:xfrm>
            <a:off x="0" y="0"/>
            <a:ext cx="12195175" cy="6859786"/>
          </a:xfrm>
          <a:prstGeom prst="rect">
            <a:avLst/>
          </a:prstGeom>
        </p:spPr>
      </p:pic>
      <p:sp>
        <p:nvSpPr>
          <p:cNvPr id="4" name="Title 3">
            <a:extLst>
              <a:ext uri="{FF2B5EF4-FFF2-40B4-BE49-F238E27FC236}">
                <a16:creationId xmlns:a16="http://schemas.microsoft.com/office/drawing/2014/main" id="{357AA872-1417-47A9-B19E-4E4A2D0873B1}"/>
              </a:ext>
            </a:extLst>
          </p:cNvPr>
          <p:cNvSpPr>
            <a:spLocks noGrp="1"/>
          </p:cNvSpPr>
          <p:nvPr>
            <p:ph type="ctrTitle"/>
          </p:nvPr>
        </p:nvSpPr>
        <p:spPr/>
        <p:txBody>
          <a:bodyPr/>
          <a:lstStyle/>
          <a:p>
            <a:r>
              <a:rPr lang="en-US">
                <a:solidFill>
                  <a:schemeClr val="accent1"/>
                </a:solidFill>
                <a:latin typeface="BentonSans Book"/>
              </a:rPr>
              <a:t>Current SAP DITA Landscape</a:t>
            </a:r>
          </a:p>
        </p:txBody>
      </p:sp>
      <p:sp>
        <p:nvSpPr>
          <p:cNvPr id="10" name="Rectangle: Rounded Corners 9">
            <a:hlinkClick r:id="rId3" action="ppaction://hlinksldjump"/>
            <a:extLst>
              <a:ext uri="{FF2B5EF4-FFF2-40B4-BE49-F238E27FC236}">
                <a16:creationId xmlns:a16="http://schemas.microsoft.com/office/drawing/2014/main" id="{8B928E67-A170-47CE-A103-6F004C282744}"/>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3715701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 name="Grafik 21">
            <a:extLst>
              <a:ext uri="{FF2B5EF4-FFF2-40B4-BE49-F238E27FC236}">
                <a16:creationId xmlns:a16="http://schemas.microsoft.com/office/drawing/2014/main" id="{853F4F34-91DB-43F7-A64C-8BE86F92BB4A}"/>
              </a:ext>
            </a:extLst>
          </p:cNvPr>
          <p:cNvPicPr>
            <a:picLocks noChangeAspect="1"/>
          </p:cNvPicPr>
          <p:nvPr/>
        </p:nvPicPr>
        <p:blipFill>
          <a:blip r:embed="rId3"/>
          <a:stretch>
            <a:fillRect/>
          </a:stretch>
        </p:blipFill>
        <p:spPr>
          <a:xfrm>
            <a:off x="0" y="0"/>
            <a:ext cx="12195175" cy="6859786"/>
          </a:xfrm>
          <a:prstGeom prst="rect">
            <a:avLst/>
          </a:prstGeom>
        </p:spPr>
      </p:pic>
      <p:grpSp>
        <p:nvGrpSpPr>
          <p:cNvPr id="82" name="Group 81">
            <a:extLst>
              <a:ext uri="{FF2B5EF4-FFF2-40B4-BE49-F238E27FC236}">
                <a16:creationId xmlns:a16="http://schemas.microsoft.com/office/drawing/2014/main" id="{54F4E7D6-4BC6-4F84-91D9-4F00377E4277}"/>
              </a:ext>
            </a:extLst>
          </p:cNvPr>
          <p:cNvGrpSpPr>
            <a:grpSpLocks/>
          </p:cNvGrpSpPr>
          <p:nvPr/>
        </p:nvGrpSpPr>
        <p:grpSpPr bwMode="auto">
          <a:xfrm>
            <a:off x="5802269" y="2763029"/>
            <a:ext cx="4319878" cy="1718221"/>
            <a:chOff x="174" y="831"/>
            <a:chExt cx="5388" cy="2753"/>
          </a:xfrm>
        </p:grpSpPr>
        <p:grpSp>
          <p:nvGrpSpPr>
            <p:cNvPr id="83" name="Group 82">
              <a:extLst>
                <a:ext uri="{FF2B5EF4-FFF2-40B4-BE49-F238E27FC236}">
                  <a16:creationId xmlns:a16="http://schemas.microsoft.com/office/drawing/2014/main" id="{D21A1CD4-43F8-464A-8F77-B95A90AE4D62}"/>
                </a:ext>
              </a:extLst>
            </p:cNvPr>
            <p:cNvGrpSpPr>
              <a:grpSpLocks/>
            </p:cNvGrpSpPr>
            <p:nvPr/>
          </p:nvGrpSpPr>
          <p:grpSpPr bwMode="auto">
            <a:xfrm>
              <a:off x="2664" y="1312"/>
              <a:ext cx="190" cy="155"/>
              <a:chOff x="2696" y="1376"/>
              <a:chExt cx="190" cy="176"/>
            </a:xfrm>
          </p:grpSpPr>
          <p:sp>
            <p:nvSpPr>
              <p:cNvPr id="485" name="Freeform 5">
                <a:extLst>
                  <a:ext uri="{FF2B5EF4-FFF2-40B4-BE49-F238E27FC236}">
                    <a16:creationId xmlns:a16="http://schemas.microsoft.com/office/drawing/2014/main" id="{002D6B41-B278-4A64-9520-F45A06CFC8B7}"/>
                  </a:ext>
                </a:extLst>
              </p:cNvPr>
              <p:cNvSpPr>
                <a:spLocks/>
              </p:cNvSpPr>
              <p:nvPr/>
            </p:nvSpPr>
            <p:spPr bwMode="gray">
              <a:xfrm>
                <a:off x="2747" y="1376"/>
                <a:ext cx="139" cy="176"/>
              </a:xfrm>
              <a:custGeom>
                <a:avLst/>
                <a:gdLst>
                  <a:gd name="T0" fmla="*/ 136 w 139"/>
                  <a:gd name="T1" fmla="*/ 73 h 176"/>
                  <a:gd name="T2" fmla="*/ 130 w 139"/>
                  <a:gd name="T3" fmla="*/ 50 h 176"/>
                  <a:gd name="T4" fmla="*/ 120 w 139"/>
                  <a:gd name="T5" fmla="*/ 25 h 176"/>
                  <a:gd name="T6" fmla="*/ 113 w 139"/>
                  <a:gd name="T7" fmla="*/ 21 h 176"/>
                  <a:gd name="T8" fmla="*/ 105 w 139"/>
                  <a:gd name="T9" fmla="*/ 17 h 176"/>
                  <a:gd name="T10" fmla="*/ 93 w 139"/>
                  <a:gd name="T11" fmla="*/ 15 h 176"/>
                  <a:gd name="T12" fmla="*/ 85 w 139"/>
                  <a:gd name="T13" fmla="*/ 21 h 176"/>
                  <a:gd name="T14" fmla="*/ 75 w 139"/>
                  <a:gd name="T15" fmla="*/ 26 h 176"/>
                  <a:gd name="T16" fmla="*/ 66 w 139"/>
                  <a:gd name="T17" fmla="*/ 23 h 176"/>
                  <a:gd name="T18" fmla="*/ 50 w 139"/>
                  <a:gd name="T19" fmla="*/ 10 h 176"/>
                  <a:gd name="T20" fmla="*/ 42 w 139"/>
                  <a:gd name="T21" fmla="*/ 1 h 176"/>
                  <a:gd name="T22" fmla="*/ 31 w 139"/>
                  <a:gd name="T23" fmla="*/ 3 h 176"/>
                  <a:gd name="T24" fmla="*/ 29 w 139"/>
                  <a:gd name="T25" fmla="*/ 8 h 176"/>
                  <a:gd name="T26" fmla="*/ 28 w 139"/>
                  <a:gd name="T27" fmla="*/ 17 h 176"/>
                  <a:gd name="T28" fmla="*/ 30 w 139"/>
                  <a:gd name="T29" fmla="*/ 21 h 176"/>
                  <a:gd name="T30" fmla="*/ 34 w 139"/>
                  <a:gd name="T31" fmla="*/ 25 h 176"/>
                  <a:gd name="T32" fmla="*/ 36 w 139"/>
                  <a:gd name="T33" fmla="*/ 28 h 176"/>
                  <a:gd name="T34" fmla="*/ 28 w 139"/>
                  <a:gd name="T35" fmla="*/ 29 h 176"/>
                  <a:gd name="T36" fmla="*/ 22 w 139"/>
                  <a:gd name="T37" fmla="*/ 33 h 176"/>
                  <a:gd name="T38" fmla="*/ 17 w 139"/>
                  <a:gd name="T39" fmla="*/ 48 h 176"/>
                  <a:gd name="T40" fmla="*/ 12 w 139"/>
                  <a:gd name="T41" fmla="*/ 57 h 176"/>
                  <a:gd name="T42" fmla="*/ 9 w 139"/>
                  <a:gd name="T43" fmla="*/ 70 h 176"/>
                  <a:gd name="T44" fmla="*/ 3 w 139"/>
                  <a:gd name="T45" fmla="*/ 94 h 176"/>
                  <a:gd name="T46" fmla="*/ 5 w 139"/>
                  <a:gd name="T47" fmla="*/ 96 h 176"/>
                  <a:gd name="T48" fmla="*/ 9 w 139"/>
                  <a:gd name="T49" fmla="*/ 121 h 176"/>
                  <a:gd name="T50" fmla="*/ 16 w 139"/>
                  <a:gd name="T51" fmla="*/ 137 h 176"/>
                  <a:gd name="T52" fmla="*/ 25 w 139"/>
                  <a:gd name="T53" fmla="*/ 138 h 176"/>
                  <a:gd name="T54" fmla="*/ 36 w 139"/>
                  <a:gd name="T55" fmla="*/ 141 h 176"/>
                  <a:gd name="T56" fmla="*/ 30 w 139"/>
                  <a:gd name="T57" fmla="*/ 152 h 176"/>
                  <a:gd name="T58" fmla="*/ 26 w 139"/>
                  <a:gd name="T59" fmla="*/ 166 h 176"/>
                  <a:gd name="T60" fmla="*/ 29 w 139"/>
                  <a:gd name="T61" fmla="*/ 176 h 176"/>
                  <a:gd name="T62" fmla="*/ 44 w 139"/>
                  <a:gd name="T63" fmla="*/ 175 h 176"/>
                  <a:gd name="T64" fmla="*/ 60 w 139"/>
                  <a:gd name="T65" fmla="*/ 175 h 176"/>
                  <a:gd name="T66" fmla="*/ 81 w 139"/>
                  <a:gd name="T67" fmla="*/ 175 h 176"/>
                  <a:gd name="T68" fmla="*/ 105 w 139"/>
                  <a:gd name="T69" fmla="*/ 175 h 176"/>
                  <a:gd name="T70" fmla="*/ 122 w 139"/>
                  <a:gd name="T71" fmla="*/ 172 h 176"/>
                  <a:gd name="T72" fmla="*/ 119 w 139"/>
                  <a:gd name="T73" fmla="*/ 169 h 176"/>
                  <a:gd name="T74" fmla="*/ 117 w 139"/>
                  <a:gd name="T75" fmla="*/ 165 h 176"/>
                  <a:gd name="T76" fmla="*/ 117 w 139"/>
                  <a:gd name="T77" fmla="*/ 161 h 176"/>
                  <a:gd name="T78" fmla="*/ 119 w 139"/>
                  <a:gd name="T79" fmla="*/ 156 h 176"/>
                  <a:gd name="T80" fmla="*/ 120 w 139"/>
                  <a:gd name="T81" fmla="*/ 151 h 176"/>
                  <a:gd name="T82" fmla="*/ 122 w 139"/>
                  <a:gd name="T83" fmla="*/ 148 h 176"/>
                  <a:gd name="T84" fmla="*/ 126 w 139"/>
                  <a:gd name="T85" fmla="*/ 148 h 176"/>
                  <a:gd name="T86" fmla="*/ 106 w 139"/>
                  <a:gd name="T87" fmla="*/ 129 h 176"/>
                  <a:gd name="T88" fmla="*/ 99 w 139"/>
                  <a:gd name="T89" fmla="*/ 115 h 176"/>
                  <a:gd name="T90" fmla="*/ 100 w 139"/>
                  <a:gd name="T91" fmla="*/ 107 h 176"/>
                  <a:gd name="T92" fmla="*/ 119 w 139"/>
                  <a:gd name="T93" fmla="*/ 101 h 176"/>
                  <a:gd name="T94" fmla="*/ 133 w 139"/>
                  <a:gd name="T95" fmla="*/ 91 h 17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9"/>
                  <a:gd name="T145" fmla="*/ 0 h 176"/>
                  <a:gd name="T146" fmla="*/ 139 w 139"/>
                  <a:gd name="T147" fmla="*/ 176 h 17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9" h="176">
                    <a:moveTo>
                      <a:pt x="139" y="90"/>
                    </a:moveTo>
                    <a:lnTo>
                      <a:pt x="137" y="82"/>
                    </a:lnTo>
                    <a:lnTo>
                      <a:pt x="136" y="73"/>
                    </a:lnTo>
                    <a:lnTo>
                      <a:pt x="133" y="66"/>
                    </a:lnTo>
                    <a:lnTo>
                      <a:pt x="132" y="58"/>
                    </a:lnTo>
                    <a:lnTo>
                      <a:pt x="130" y="50"/>
                    </a:lnTo>
                    <a:lnTo>
                      <a:pt x="127" y="40"/>
                    </a:lnTo>
                    <a:lnTo>
                      <a:pt x="124" y="33"/>
                    </a:lnTo>
                    <a:lnTo>
                      <a:pt x="120" y="25"/>
                    </a:lnTo>
                    <a:lnTo>
                      <a:pt x="117" y="23"/>
                    </a:lnTo>
                    <a:lnTo>
                      <a:pt x="114" y="22"/>
                    </a:lnTo>
                    <a:lnTo>
                      <a:pt x="113" y="21"/>
                    </a:lnTo>
                    <a:lnTo>
                      <a:pt x="111" y="19"/>
                    </a:lnTo>
                    <a:lnTo>
                      <a:pt x="108" y="18"/>
                    </a:lnTo>
                    <a:lnTo>
                      <a:pt x="105" y="17"/>
                    </a:lnTo>
                    <a:lnTo>
                      <a:pt x="100" y="15"/>
                    </a:lnTo>
                    <a:lnTo>
                      <a:pt x="95" y="14"/>
                    </a:lnTo>
                    <a:lnTo>
                      <a:pt x="93" y="15"/>
                    </a:lnTo>
                    <a:lnTo>
                      <a:pt x="89" y="17"/>
                    </a:lnTo>
                    <a:lnTo>
                      <a:pt x="87" y="18"/>
                    </a:lnTo>
                    <a:lnTo>
                      <a:pt x="85" y="21"/>
                    </a:lnTo>
                    <a:lnTo>
                      <a:pt x="82" y="23"/>
                    </a:lnTo>
                    <a:lnTo>
                      <a:pt x="79" y="25"/>
                    </a:lnTo>
                    <a:lnTo>
                      <a:pt x="75" y="26"/>
                    </a:lnTo>
                    <a:lnTo>
                      <a:pt x="71" y="26"/>
                    </a:lnTo>
                    <a:lnTo>
                      <a:pt x="69" y="26"/>
                    </a:lnTo>
                    <a:lnTo>
                      <a:pt x="66" y="23"/>
                    </a:lnTo>
                    <a:lnTo>
                      <a:pt x="61" y="19"/>
                    </a:lnTo>
                    <a:lnTo>
                      <a:pt x="55" y="14"/>
                    </a:lnTo>
                    <a:lnTo>
                      <a:pt x="50" y="10"/>
                    </a:lnTo>
                    <a:lnTo>
                      <a:pt x="46" y="5"/>
                    </a:lnTo>
                    <a:lnTo>
                      <a:pt x="43" y="3"/>
                    </a:lnTo>
                    <a:lnTo>
                      <a:pt x="42" y="1"/>
                    </a:lnTo>
                    <a:lnTo>
                      <a:pt x="36" y="0"/>
                    </a:lnTo>
                    <a:lnTo>
                      <a:pt x="34" y="1"/>
                    </a:lnTo>
                    <a:lnTo>
                      <a:pt x="31" y="3"/>
                    </a:lnTo>
                    <a:lnTo>
                      <a:pt x="31" y="4"/>
                    </a:lnTo>
                    <a:lnTo>
                      <a:pt x="30" y="7"/>
                    </a:lnTo>
                    <a:lnTo>
                      <a:pt x="29" y="8"/>
                    </a:lnTo>
                    <a:lnTo>
                      <a:pt x="29" y="11"/>
                    </a:lnTo>
                    <a:lnTo>
                      <a:pt x="28" y="14"/>
                    </a:lnTo>
                    <a:lnTo>
                      <a:pt x="28" y="17"/>
                    </a:lnTo>
                    <a:lnTo>
                      <a:pt x="29" y="18"/>
                    </a:lnTo>
                    <a:lnTo>
                      <a:pt x="29" y="19"/>
                    </a:lnTo>
                    <a:lnTo>
                      <a:pt x="30" y="21"/>
                    </a:lnTo>
                    <a:lnTo>
                      <a:pt x="31" y="22"/>
                    </a:lnTo>
                    <a:lnTo>
                      <a:pt x="32" y="23"/>
                    </a:lnTo>
                    <a:lnTo>
                      <a:pt x="34" y="25"/>
                    </a:lnTo>
                    <a:lnTo>
                      <a:pt x="36" y="26"/>
                    </a:lnTo>
                    <a:lnTo>
                      <a:pt x="38" y="26"/>
                    </a:lnTo>
                    <a:lnTo>
                      <a:pt x="36" y="28"/>
                    </a:lnTo>
                    <a:lnTo>
                      <a:pt x="32" y="28"/>
                    </a:lnTo>
                    <a:lnTo>
                      <a:pt x="30" y="29"/>
                    </a:lnTo>
                    <a:lnTo>
                      <a:pt x="28" y="29"/>
                    </a:lnTo>
                    <a:lnTo>
                      <a:pt x="26" y="30"/>
                    </a:lnTo>
                    <a:lnTo>
                      <a:pt x="24" y="32"/>
                    </a:lnTo>
                    <a:lnTo>
                      <a:pt x="22" y="33"/>
                    </a:lnTo>
                    <a:lnTo>
                      <a:pt x="19" y="35"/>
                    </a:lnTo>
                    <a:lnTo>
                      <a:pt x="18" y="42"/>
                    </a:lnTo>
                    <a:lnTo>
                      <a:pt x="17" y="48"/>
                    </a:lnTo>
                    <a:lnTo>
                      <a:pt x="16" y="52"/>
                    </a:lnTo>
                    <a:lnTo>
                      <a:pt x="13" y="55"/>
                    </a:lnTo>
                    <a:lnTo>
                      <a:pt x="12" y="57"/>
                    </a:lnTo>
                    <a:lnTo>
                      <a:pt x="10" y="59"/>
                    </a:lnTo>
                    <a:lnTo>
                      <a:pt x="10" y="63"/>
                    </a:lnTo>
                    <a:lnTo>
                      <a:pt x="9" y="70"/>
                    </a:lnTo>
                    <a:lnTo>
                      <a:pt x="0" y="93"/>
                    </a:lnTo>
                    <a:lnTo>
                      <a:pt x="1" y="93"/>
                    </a:lnTo>
                    <a:lnTo>
                      <a:pt x="3" y="94"/>
                    </a:lnTo>
                    <a:lnTo>
                      <a:pt x="4" y="94"/>
                    </a:lnTo>
                    <a:lnTo>
                      <a:pt x="4" y="96"/>
                    </a:lnTo>
                    <a:lnTo>
                      <a:pt x="5" y="96"/>
                    </a:lnTo>
                    <a:lnTo>
                      <a:pt x="6" y="96"/>
                    </a:lnTo>
                    <a:lnTo>
                      <a:pt x="13" y="108"/>
                    </a:lnTo>
                    <a:lnTo>
                      <a:pt x="9" y="121"/>
                    </a:lnTo>
                    <a:lnTo>
                      <a:pt x="9" y="137"/>
                    </a:lnTo>
                    <a:lnTo>
                      <a:pt x="12" y="137"/>
                    </a:lnTo>
                    <a:lnTo>
                      <a:pt x="16" y="137"/>
                    </a:lnTo>
                    <a:lnTo>
                      <a:pt x="18" y="137"/>
                    </a:lnTo>
                    <a:lnTo>
                      <a:pt x="22" y="138"/>
                    </a:lnTo>
                    <a:lnTo>
                      <a:pt x="25" y="138"/>
                    </a:lnTo>
                    <a:lnTo>
                      <a:pt x="28" y="140"/>
                    </a:lnTo>
                    <a:lnTo>
                      <a:pt x="31" y="140"/>
                    </a:lnTo>
                    <a:lnTo>
                      <a:pt x="36" y="141"/>
                    </a:lnTo>
                    <a:lnTo>
                      <a:pt x="34" y="144"/>
                    </a:lnTo>
                    <a:lnTo>
                      <a:pt x="31" y="148"/>
                    </a:lnTo>
                    <a:lnTo>
                      <a:pt x="30" y="152"/>
                    </a:lnTo>
                    <a:lnTo>
                      <a:pt x="29" y="156"/>
                    </a:lnTo>
                    <a:lnTo>
                      <a:pt x="28" y="162"/>
                    </a:lnTo>
                    <a:lnTo>
                      <a:pt x="26" y="166"/>
                    </a:lnTo>
                    <a:lnTo>
                      <a:pt x="25" y="172"/>
                    </a:lnTo>
                    <a:lnTo>
                      <a:pt x="24" y="176"/>
                    </a:lnTo>
                    <a:lnTo>
                      <a:pt x="29" y="176"/>
                    </a:lnTo>
                    <a:lnTo>
                      <a:pt x="34" y="175"/>
                    </a:lnTo>
                    <a:lnTo>
                      <a:pt x="39" y="175"/>
                    </a:lnTo>
                    <a:lnTo>
                      <a:pt x="44" y="175"/>
                    </a:lnTo>
                    <a:lnTo>
                      <a:pt x="49" y="175"/>
                    </a:lnTo>
                    <a:lnTo>
                      <a:pt x="55" y="175"/>
                    </a:lnTo>
                    <a:lnTo>
                      <a:pt x="60" y="175"/>
                    </a:lnTo>
                    <a:lnTo>
                      <a:pt x="66" y="173"/>
                    </a:lnTo>
                    <a:lnTo>
                      <a:pt x="74" y="175"/>
                    </a:lnTo>
                    <a:lnTo>
                      <a:pt x="81" y="175"/>
                    </a:lnTo>
                    <a:lnTo>
                      <a:pt x="89" y="176"/>
                    </a:lnTo>
                    <a:lnTo>
                      <a:pt x="96" y="176"/>
                    </a:lnTo>
                    <a:lnTo>
                      <a:pt x="105" y="175"/>
                    </a:lnTo>
                    <a:lnTo>
                      <a:pt x="111" y="175"/>
                    </a:lnTo>
                    <a:lnTo>
                      <a:pt x="117" y="173"/>
                    </a:lnTo>
                    <a:lnTo>
                      <a:pt x="122" y="172"/>
                    </a:lnTo>
                    <a:lnTo>
                      <a:pt x="121" y="170"/>
                    </a:lnTo>
                    <a:lnTo>
                      <a:pt x="120" y="169"/>
                    </a:lnTo>
                    <a:lnTo>
                      <a:pt x="119" y="169"/>
                    </a:lnTo>
                    <a:lnTo>
                      <a:pt x="118" y="168"/>
                    </a:lnTo>
                    <a:lnTo>
                      <a:pt x="117" y="166"/>
                    </a:lnTo>
                    <a:lnTo>
                      <a:pt x="117" y="165"/>
                    </a:lnTo>
                    <a:lnTo>
                      <a:pt x="115" y="163"/>
                    </a:lnTo>
                    <a:lnTo>
                      <a:pt x="115" y="161"/>
                    </a:lnTo>
                    <a:lnTo>
                      <a:pt x="117" y="161"/>
                    </a:lnTo>
                    <a:lnTo>
                      <a:pt x="118" y="161"/>
                    </a:lnTo>
                    <a:lnTo>
                      <a:pt x="118" y="159"/>
                    </a:lnTo>
                    <a:lnTo>
                      <a:pt x="119" y="156"/>
                    </a:lnTo>
                    <a:lnTo>
                      <a:pt x="119" y="155"/>
                    </a:lnTo>
                    <a:lnTo>
                      <a:pt x="119" y="152"/>
                    </a:lnTo>
                    <a:lnTo>
                      <a:pt x="120" y="151"/>
                    </a:lnTo>
                    <a:lnTo>
                      <a:pt x="120" y="148"/>
                    </a:lnTo>
                    <a:lnTo>
                      <a:pt x="121" y="148"/>
                    </a:lnTo>
                    <a:lnTo>
                      <a:pt x="122" y="148"/>
                    </a:lnTo>
                    <a:lnTo>
                      <a:pt x="124" y="148"/>
                    </a:lnTo>
                    <a:lnTo>
                      <a:pt x="125" y="148"/>
                    </a:lnTo>
                    <a:lnTo>
                      <a:pt x="126" y="148"/>
                    </a:lnTo>
                    <a:lnTo>
                      <a:pt x="117" y="141"/>
                    </a:lnTo>
                    <a:lnTo>
                      <a:pt x="109" y="136"/>
                    </a:lnTo>
                    <a:lnTo>
                      <a:pt x="106" y="129"/>
                    </a:lnTo>
                    <a:lnTo>
                      <a:pt x="102" y="123"/>
                    </a:lnTo>
                    <a:lnTo>
                      <a:pt x="101" y="119"/>
                    </a:lnTo>
                    <a:lnTo>
                      <a:pt x="99" y="115"/>
                    </a:lnTo>
                    <a:lnTo>
                      <a:pt x="96" y="109"/>
                    </a:lnTo>
                    <a:lnTo>
                      <a:pt x="91" y="105"/>
                    </a:lnTo>
                    <a:lnTo>
                      <a:pt x="100" y="107"/>
                    </a:lnTo>
                    <a:lnTo>
                      <a:pt x="108" y="107"/>
                    </a:lnTo>
                    <a:lnTo>
                      <a:pt x="114" y="104"/>
                    </a:lnTo>
                    <a:lnTo>
                      <a:pt x="119" y="101"/>
                    </a:lnTo>
                    <a:lnTo>
                      <a:pt x="122" y="97"/>
                    </a:lnTo>
                    <a:lnTo>
                      <a:pt x="127" y="94"/>
                    </a:lnTo>
                    <a:lnTo>
                      <a:pt x="133" y="91"/>
                    </a:lnTo>
                    <a:lnTo>
                      <a:pt x="139" y="9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486" name="Group 6">
                <a:extLst>
                  <a:ext uri="{FF2B5EF4-FFF2-40B4-BE49-F238E27FC236}">
                    <a16:creationId xmlns:a16="http://schemas.microsoft.com/office/drawing/2014/main" id="{11D4F88B-5003-4B73-8F6D-FFE8265DBCC2}"/>
                  </a:ext>
                </a:extLst>
              </p:cNvPr>
              <p:cNvGrpSpPr>
                <a:grpSpLocks/>
              </p:cNvGrpSpPr>
              <p:nvPr/>
            </p:nvGrpSpPr>
            <p:grpSpPr bwMode="auto">
              <a:xfrm>
                <a:off x="2696" y="1411"/>
                <a:ext cx="72" cy="99"/>
                <a:chOff x="2696" y="1411"/>
                <a:chExt cx="72" cy="99"/>
              </a:xfrm>
            </p:grpSpPr>
            <p:sp>
              <p:nvSpPr>
                <p:cNvPr id="487" name="Freeform 7">
                  <a:extLst>
                    <a:ext uri="{FF2B5EF4-FFF2-40B4-BE49-F238E27FC236}">
                      <a16:creationId xmlns:a16="http://schemas.microsoft.com/office/drawing/2014/main" id="{BAAD2788-F7AC-4C96-AD2D-1F01E9F101D1}"/>
                    </a:ext>
                  </a:extLst>
                </p:cNvPr>
                <p:cNvSpPr>
                  <a:spLocks/>
                </p:cNvSpPr>
                <p:nvPr/>
              </p:nvSpPr>
              <p:spPr bwMode="gray">
                <a:xfrm>
                  <a:off x="2709" y="1411"/>
                  <a:ext cx="59" cy="59"/>
                </a:xfrm>
                <a:custGeom>
                  <a:avLst/>
                  <a:gdLst>
                    <a:gd name="T0" fmla="*/ 0 w 59"/>
                    <a:gd name="T1" fmla="*/ 46 h 59"/>
                    <a:gd name="T2" fmla="*/ 1 w 59"/>
                    <a:gd name="T3" fmla="*/ 48 h 59"/>
                    <a:gd name="T4" fmla="*/ 1 w 59"/>
                    <a:gd name="T5" fmla="*/ 41 h 59"/>
                    <a:gd name="T6" fmla="*/ 3 w 59"/>
                    <a:gd name="T7" fmla="*/ 35 h 59"/>
                    <a:gd name="T8" fmla="*/ 4 w 59"/>
                    <a:gd name="T9" fmla="*/ 31 h 59"/>
                    <a:gd name="T10" fmla="*/ 7 w 59"/>
                    <a:gd name="T11" fmla="*/ 27 h 59"/>
                    <a:gd name="T12" fmla="*/ 8 w 59"/>
                    <a:gd name="T13" fmla="*/ 23 h 59"/>
                    <a:gd name="T14" fmla="*/ 10 w 59"/>
                    <a:gd name="T15" fmla="*/ 19 h 59"/>
                    <a:gd name="T16" fmla="*/ 11 w 59"/>
                    <a:gd name="T17" fmla="*/ 16 h 59"/>
                    <a:gd name="T18" fmla="*/ 12 w 59"/>
                    <a:gd name="T19" fmla="*/ 12 h 59"/>
                    <a:gd name="T20" fmla="*/ 13 w 59"/>
                    <a:gd name="T21" fmla="*/ 16 h 59"/>
                    <a:gd name="T22" fmla="*/ 13 w 59"/>
                    <a:gd name="T23" fmla="*/ 20 h 59"/>
                    <a:gd name="T24" fmla="*/ 17 w 59"/>
                    <a:gd name="T25" fmla="*/ 24 h 59"/>
                    <a:gd name="T26" fmla="*/ 19 w 59"/>
                    <a:gd name="T27" fmla="*/ 27 h 59"/>
                    <a:gd name="T28" fmla="*/ 29 w 59"/>
                    <a:gd name="T29" fmla="*/ 27 h 59"/>
                    <a:gd name="T30" fmla="*/ 27 w 59"/>
                    <a:gd name="T31" fmla="*/ 17 h 59"/>
                    <a:gd name="T32" fmla="*/ 24 w 59"/>
                    <a:gd name="T33" fmla="*/ 16 h 59"/>
                    <a:gd name="T34" fmla="*/ 21 w 59"/>
                    <a:gd name="T35" fmla="*/ 12 h 59"/>
                    <a:gd name="T36" fmla="*/ 20 w 59"/>
                    <a:gd name="T37" fmla="*/ 8 h 59"/>
                    <a:gd name="T38" fmla="*/ 24 w 59"/>
                    <a:gd name="T39" fmla="*/ 7 h 59"/>
                    <a:gd name="T40" fmla="*/ 29 w 59"/>
                    <a:gd name="T41" fmla="*/ 7 h 59"/>
                    <a:gd name="T42" fmla="*/ 32 w 59"/>
                    <a:gd name="T43" fmla="*/ 5 h 59"/>
                    <a:gd name="T44" fmla="*/ 37 w 59"/>
                    <a:gd name="T45" fmla="*/ 4 h 59"/>
                    <a:gd name="T46" fmla="*/ 40 w 59"/>
                    <a:gd name="T47" fmla="*/ 4 h 59"/>
                    <a:gd name="T48" fmla="*/ 43 w 59"/>
                    <a:gd name="T49" fmla="*/ 2 h 59"/>
                    <a:gd name="T50" fmla="*/ 46 w 59"/>
                    <a:gd name="T51" fmla="*/ 2 h 59"/>
                    <a:gd name="T52" fmla="*/ 50 w 59"/>
                    <a:gd name="T53" fmla="*/ 2 h 59"/>
                    <a:gd name="T54" fmla="*/ 53 w 59"/>
                    <a:gd name="T55" fmla="*/ 1 h 59"/>
                    <a:gd name="T56" fmla="*/ 57 w 59"/>
                    <a:gd name="T57" fmla="*/ 1 h 59"/>
                    <a:gd name="T58" fmla="*/ 59 w 59"/>
                    <a:gd name="T59" fmla="*/ 0 h 59"/>
                    <a:gd name="T60" fmla="*/ 57 w 59"/>
                    <a:gd name="T61" fmla="*/ 12 h 59"/>
                    <a:gd name="T62" fmla="*/ 53 w 59"/>
                    <a:gd name="T63" fmla="*/ 20 h 59"/>
                    <a:gd name="T64" fmla="*/ 50 w 59"/>
                    <a:gd name="T65" fmla="*/ 24 h 59"/>
                    <a:gd name="T66" fmla="*/ 49 w 59"/>
                    <a:gd name="T67" fmla="*/ 35 h 59"/>
                    <a:gd name="T68" fmla="*/ 31 w 59"/>
                    <a:gd name="T69" fmla="*/ 52 h 59"/>
                    <a:gd name="T70" fmla="*/ 26 w 59"/>
                    <a:gd name="T71" fmla="*/ 50 h 59"/>
                    <a:gd name="T72" fmla="*/ 18 w 59"/>
                    <a:gd name="T73" fmla="*/ 49 h 59"/>
                    <a:gd name="T74" fmla="*/ 6 w 59"/>
                    <a:gd name="T75" fmla="*/ 48 h 59"/>
                    <a:gd name="T76" fmla="*/ 0 w 59"/>
                    <a:gd name="T77" fmla="*/ 46 h 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9"/>
                    <a:gd name="T118" fmla="*/ 0 h 59"/>
                    <a:gd name="T119" fmla="*/ 59 w 59"/>
                    <a:gd name="T120" fmla="*/ 59 h 5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9" h="59">
                      <a:moveTo>
                        <a:pt x="0" y="46"/>
                      </a:moveTo>
                      <a:lnTo>
                        <a:pt x="0" y="46"/>
                      </a:lnTo>
                      <a:lnTo>
                        <a:pt x="1" y="46"/>
                      </a:lnTo>
                      <a:lnTo>
                        <a:pt x="1" y="48"/>
                      </a:lnTo>
                      <a:lnTo>
                        <a:pt x="3" y="46"/>
                      </a:lnTo>
                      <a:lnTo>
                        <a:pt x="1" y="41"/>
                      </a:lnTo>
                      <a:lnTo>
                        <a:pt x="1" y="38"/>
                      </a:lnTo>
                      <a:lnTo>
                        <a:pt x="3" y="35"/>
                      </a:lnTo>
                      <a:lnTo>
                        <a:pt x="3" y="34"/>
                      </a:lnTo>
                      <a:lnTo>
                        <a:pt x="4" y="31"/>
                      </a:lnTo>
                      <a:lnTo>
                        <a:pt x="5" y="30"/>
                      </a:lnTo>
                      <a:lnTo>
                        <a:pt x="7" y="27"/>
                      </a:lnTo>
                      <a:lnTo>
                        <a:pt x="8" y="26"/>
                      </a:lnTo>
                      <a:lnTo>
                        <a:pt x="8" y="23"/>
                      </a:lnTo>
                      <a:lnTo>
                        <a:pt x="8" y="22"/>
                      </a:lnTo>
                      <a:lnTo>
                        <a:pt x="10" y="19"/>
                      </a:lnTo>
                      <a:lnTo>
                        <a:pt x="10" y="17"/>
                      </a:lnTo>
                      <a:lnTo>
                        <a:pt x="11" y="16"/>
                      </a:lnTo>
                      <a:lnTo>
                        <a:pt x="11" y="14"/>
                      </a:lnTo>
                      <a:lnTo>
                        <a:pt x="12" y="12"/>
                      </a:lnTo>
                      <a:lnTo>
                        <a:pt x="13" y="12"/>
                      </a:lnTo>
                      <a:lnTo>
                        <a:pt x="13" y="16"/>
                      </a:lnTo>
                      <a:lnTo>
                        <a:pt x="13" y="17"/>
                      </a:lnTo>
                      <a:lnTo>
                        <a:pt x="13" y="20"/>
                      </a:lnTo>
                      <a:lnTo>
                        <a:pt x="14" y="22"/>
                      </a:lnTo>
                      <a:lnTo>
                        <a:pt x="17" y="24"/>
                      </a:lnTo>
                      <a:lnTo>
                        <a:pt x="18" y="26"/>
                      </a:lnTo>
                      <a:lnTo>
                        <a:pt x="19" y="27"/>
                      </a:lnTo>
                      <a:lnTo>
                        <a:pt x="20" y="27"/>
                      </a:lnTo>
                      <a:lnTo>
                        <a:pt x="29" y="27"/>
                      </a:lnTo>
                      <a:lnTo>
                        <a:pt x="29" y="17"/>
                      </a:lnTo>
                      <a:lnTo>
                        <a:pt x="27" y="17"/>
                      </a:lnTo>
                      <a:lnTo>
                        <a:pt x="25" y="17"/>
                      </a:lnTo>
                      <a:lnTo>
                        <a:pt x="24" y="16"/>
                      </a:lnTo>
                      <a:lnTo>
                        <a:pt x="23" y="14"/>
                      </a:lnTo>
                      <a:lnTo>
                        <a:pt x="21" y="12"/>
                      </a:lnTo>
                      <a:lnTo>
                        <a:pt x="21" y="11"/>
                      </a:lnTo>
                      <a:lnTo>
                        <a:pt x="20" y="8"/>
                      </a:lnTo>
                      <a:lnTo>
                        <a:pt x="20" y="7"/>
                      </a:lnTo>
                      <a:lnTo>
                        <a:pt x="24" y="7"/>
                      </a:lnTo>
                      <a:lnTo>
                        <a:pt x="26" y="7"/>
                      </a:lnTo>
                      <a:lnTo>
                        <a:pt x="29" y="7"/>
                      </a:lnTo>
                      <a:lnTo>
                        <a:pt x="31" y="5"/>
                      </a:lnTo>
                      <a:lnTo>
                        <a:pt x="32" y="5"/>
                      </a:lnTo>
                      <a:lnTo>
                        <a:pt x="34" y="5"/>
                      </a:lnTo>
                      <a:lnTo>
                        <a:pt x="37" y="4"/>
                      </a:lnTo>
                      <a:lnTo>
                        <a:pt x="39" y="4"/>
                      </a:lnTo>
                      <a:lnTo>
                        <a:pt x="40" y="4"/>
                      </a:lnTo>
                      <a:lnTo>
                        <a:pt x="42" y="4"/>
                      </a:lnTo>
                      <a:lnTo>
                        <a:pt x="43" y="2"/>
                      </a:lnTo>
                      <a:lnTo>
                        <a:pt x="45" y="2"/>
                      </a:lnTo>
                      <a:lnTo>
                        <a:pt x="46" y="2"/>
                      </a:lnTo>
                      <a:lnTo>
                        <a:pt x="49" y="2"/>
                      </a:lnTo>
                      <a:lnTo>
                        <a:pt x="50" y="2"/>
                      </a:lnTo>
                      <a:lnTo>
                        <a:pt x="52" y="1"/>
                      </a:lnTo>
                      <a:lnTo>
                        <a:pt x="53" y="1"/>
                      </a:lnTo>
                      <a:lnTo>
                        <a:pt x="55" y="1"/>
                      </a:lnTo>
                      <a:lnTo>
                        <a:pt x="57" y="1"/>
                      </a:lnTo>
                      <a:lnTo>
                        <a:pt x="58" y="0"/>
                      </a:lnTo>
                      <a:lnTo>
                        <a:pt x="59" y="0"/>
                      </a:lnTo>
                      <a:lnTo>
                        <a:pt x="58" y="7"/>
                      </a:lnTo>
                      <a:lnTo>
                        <a:pt x="57" y="12"/>
                      </a:lnTo>
                      <a:lnTo>
                        <a:pt x="56" y="17"/>
                      </a:lnTo>
                      <a:lnTo>
                        <a:pt x="53" y="20"/>
                      </a:lnTo>
                      <a:lnTo>
                        <a:pt x="52" y="22"/>
                      </a:lnTo>
                      <a:lnTo>
                        <a:pt x="50" y="24"/>
                      </a:lnTo>
                      <a:lnTo>
                        <a:pt x="50" y="28"/>
                      </a:lnTo>
                      <a:lnTo>
                        <a:pt x="49" y="35"/>
                      </a:lnTo>
                      <a:lnTo>
                        <a:pt x="39" y="59"/>
                      </a:lnTo>
                      <a:lnTo>
                        <a:pt x="31" y="52"/>
                      </a:lnTo>
                      <a:lnTo>
                        <a:pt x="30" y="50"/>
                      </a:lnTo>
                      <a:lnTo>
                        <a:pt x="26" y="50"/>
                      </a:lnTo>
                      <a:lnTo>
                        <a:pt x="23" y="49"/>
                      </a:lnTo>
                      <a:lnTo>
                        <a:pt x="18" y="49"/>
                      </a:lnTo>
                      <a:lnTo>
                        <a:pt x="11" y="48"/>
                      </a:lnTo>
                      <a:lnTo>
                        <a:pt x="6" y="48"/>
                      </a:lnTo>
                      <a:lnTo>
                        <a:pt x="3" y="46"/>
                      </a:lnTo>
                      <a:lnTo>
                        <a:pt x="0" y="4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88" name="Freeform 8">
                  <a:extLst>
                    <a:ext uri="{FF2B5EF4-FFF2-40B4-BE49-F238E27FC236}">
                      <a16:creationId xmlns:a16="http://schemas.microsoft.com/office/drawing/2014/main" id="{C910D280-BF1B-48A2-8479-D8F1A2AF8404}"/>
                    </a:ext>
                  </a:extLst>
                </p:cNvPr>
                <p:cNvSpPr>
                  <a:spLocks/>
                </p:cNvSpPr>
                <p:nvPr/>
              </p:nvSpPr>
              <p:spPr bwMode="gray">
                <a:xfrm>
                  <a:off x="2696" y="1458"/>
                  <a:ext cx="62" cy="44"/>
                </a:xfrm>
                <a:custGeom>
                  <a:avLst/>
                  <a:gdLst>
                    <a:gd name="T0" fmla="*/ 62 w 62"/>
                    <a:gd name="T1" fmla="*/ 29 h 44"/>
                    <a:gd name="T2" fmla="*/ 59 w 62"/>
                    <a:gd name="T3" fmla="*/ 29 h 44"/>
                    <a:gd name="T4" fmla="*/ 57 w 62"/>
                    <a:gd name="T5" fmla="*/ 30 h 44"/>
                    <a:gd name="T6" fmla="*/ 54 w 62"/>
                    <a:gd name="T7" fmla="*/ 32 h 44"/>
                    <a:gd name="T8" fmla="*/ 52 w 62"/>
                    <a:gd name="T9" fmla="*/ 35 h 44"/>
                    <a:gd name="T10" fmla="*/ 50 w 62"/>
                    <a:gd name="T11" fmla="*/ 37 h 44"/>
                    <a:gd name="T12" fmla="*/ 47 w 62"/>
                    <a:gd name="T13" fmla="*/ 40 h 44"/>
                    <a:gd name="T14" fmla="*/ 45 w 62"/>
                    <a:gd name="T15" fmla="*/ 42 h 44"/>
                    <a:gd name="T16" fmla="*/ 44 w 62"/>
                    <a:gd name="T17" fmla="*/ 44 h 44"/>
                    <a:gd name="T18" fmla="*/ 38 w 62"/>
                    <a:gd name="T19" fmla="*/ 41 h 44"/>
                    <a:gd name="T20" fmla="*/ 33 w 62"/>
                    <a:gd name="T21" fmla="*/ 38 h 44"/>
                    <a:gd name="T22" fmla="*/ 28 w 62"/>
                    <a:gd name="T23" fmla="*/ 34 h 44"/>
                    <a:gd name="T24" fmla="*/ 24 w 62"/>
                    <a:gd name="T25" fmla="*/ 30 h 44"/>
                    <a:gd name="T26" fmla="*/ 18 w 62"/>
                    <a:gd name="T27" fmla="*/ 26 h 44"/>
                    <a:gd name="T28" fmla="*/ 12 w 62"/>
                    <a:gd name="T29" fmla="*/ 23 h 44"/>
                    <a:gd name="T30" fmla="*/ 6 w 62"/>
                    <a:gd name="T31" fmla="*/ 21 h 44"/>
                    <a:gd name="T32" fmla="*/ 0 w 62"/>
                    <a:gd name="T33" fmla="*/ 18 h 44"/>
                    <a:gd name="T34" fmla="*/ 0 w 62"/>
                    <a:gd name="T35" fmla="*/ 4 h 44"/>
                    <a:gd name="T36" fmla="*/ 1 w 62"/>
                    <a:gd name="T37" fmla="*/ 4 h 44"/>
                    <a:gd name="T38" fmla="*/ 2 w 62"/>
                    <a:gd name="T39" fmla="*/ 3 h 44"/>
                    <a:gd name="T40" fmla="*/ 4 w 62"/>
                    <a:gd name="T41" fmla="*/ 3 h 44"/>
                    <a:gd name="T42" fmla="*/ 5 w 62"/>
                    <a:gd name="T43" fmla="*/ 3 h 44"/>
                    <a:gd name="T44" fmla="*/ 6 w 62"/>
                    <a:gd name="T45" fmla="*/ 1 h 44"/>
                    <a:gd name="T46" fmla="*/ 7 w 62"/>
                    <a:gd name="T47" fmla="*/ 1 h 44"/>
                    <a:gd name="T48" fmla="*/ 10 w 62"/>
                    <a:gd name="T49" fmla="*/ 0 h 44"/>
                    <a:gd name="T50" fmla="*/ 11 w 62"/>
                    <a:gd name="T51" fmla="*/ 0 h 44"/>
                    <a:gd name="T52" fmla="*/ 13 w 62"/>
                    <a:gd name="T53" fmla="*/ 1 h 44"/>
                    <a:gd name="T54" fmla="*/ 19 w 62"/>
                    <a:gd name="T55" fmla="*/ 1 h 44"/>
                    <a:gd name="T56" fmla="*/ 24 w 62"/>
                    <a:gd name="T57" fmla="*/ 3 h 44"/>
                    <a:gd name="T58" fmla="*/ 30 w 62"/>
                    <a:gd name="T59" fmla="*/ 3 h 44"/>
                    <a:gd name="T60" fmla="*/ 34 w 62"/>
                    <a:gd name="T61" fmla="*/ 3 h 44"/>
                    <a:gd name="T62" fmla="*/ 40 w 62"/>
                    <a:gd name="T63" fmla="*/ 3 h 44"/>
                    <a:gd name="T64" fmla="*/ 45 w 62"/>
                    <a:gd name="T65" fmla="*/ 3 h 44"/>
                    <a:gd name="T66" fmla="*/ 48 w 62"/>
                    <a:gd name="T67" fmla="*/ 3 h 44"/>
                    <a:gd name="T68" fmla="*/ 50 w 62"/>
                    <a:gd name="T69" fmla="*/ 4 h 44"/>
                    <a:gd name="T70" fmla="*/ 50 w 62"/>
                    <a:gd name="T71" fmla="*/ 6 h 44"/>
                    <a:gd name="T72" fmla="*/ 51 w 62"/>
                    <a:gd name="T73" fmla="*/ 7 h 44"/>
                    <a:gd name="T74" fmla="*/ 51 w 62"/>
                    <a:gd name="T75" fmla="*/ 8 h 44"/>
                    <a:gd name="T76" fmla="*/ 52 w 62"/>
                    <a:gd name="T77" fmla="*/ 10 h 44"/>
                    <a:gd name="T78" fmla="*/ 53 w 62"/>
                    <a:gd name="T79" fmla="*/ 10 h 44"/>
                    <a:gd name="T80" fmla="*/ 53 w 62"/>
                    <a:gd name="T81" fmla="*/ 12 h 44"/>
                    <a:gd name="T82" fmla="*/ 53 w 62"/>
                    <a:gd name="T83" fmla="*/ 14 h 44"/>
                    <a:gd name="T84" fmla="*/ 54 w 62"/>
                    <a:gd name="T85" fmla="*/ 14 h 44"/>
                    <a:gd name="T86" fmla="*/ 56 w 62"/>
                    <a:gd name="T87" fmla="*/ 14 h 44"/>
                    <a:gd name="T88" fmla="*/ 57 w 62"/>
                    <a:gd name="T89" fmla="*/ 14 h 44"/>
                    <a:gd name="T90" fmla="*/ 57 w 62"/>
                    <a:gd name="T91" fmla="*/ 15 h 44"/>
                    <a:gd name="T92" fmla="*/ 58 w 62"/>
                    <a:gd name="T93" fmla="*/ 15 h 44"/>
                    <a:gd name="T94" fmla="*/ 59 w 62"/>
                    <a:gd name="T95" fmla="*/ 14 h 44"/>
                    <a:gd name="T96" fmla="*/ 62 w 62"/>
                    <a:gd name="T97" fmla="*/ 29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2"/>
                    <a:gd name="T148" fmla="*/ 0 h 44"/>
                    <a:gd name="T149" fmla="*/ 62 w 62"/>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2" h="44">
                      <a:moveTo>
                        <a:pt x="62" y="29"/>
                      </a:moveTo>
                      <a:lnTo>
                        <a:pt x="59" y="29"/>
                      </a:lnTo>
                      <a:lnTo>
                        <a:pt x="57" y="30"/>
                      </a:lnTo>
                      <a:lnTo>
                        <a:pt x="54" y="32"/>
                      </a:lnTo>
                      <a:lnTo>
                        <a:pt x="52" y="35"/>
                      </a:lnTo>
                      <a:lnTo>
                        <a:pt x="50" y="37"/>
                      </a:lnTo>
                      <a:lnTo>
                        <a:pt x="47" y="40"/>
                      </a:lnTo>
                      <a:lnTo>
                        <a:pt x="45" y="42"/>
                      </a:lnTo>
                      <a:lnTo>
                        <a:pt x="44" y="44"/>
                      </a:lnTo>
                      <a:lnTo>
                        <a:pt x="38" y="41"/>
                      </a:lnTo>
                      <a:lnTo>
                        <a:pt x="33" y="38"/>
                      </a:lnTo>
                      <a:lnTo>
                        <a:pt x="28" y="34"/>
                      </a:lnTo>
                      <a:lnTo>
                        <a:pt x="24" y="30"/>
                      </a:lnTo>
                      <a:lnTo>
                        <a:pt x="18" y="26"/>
                      </a:lnTo>
                      <a:lnTo>
                        <a:pt x="12" y="23"/>
                      </a:lnTo>
                      <a:lnTo>
                        <a:pt x="6" y="21"/>
                      </a:lnTo>
                      <a:lnTo>
                        <a:pt x="0" y="18"/>
                      </a:lnTo>
                      <a:lnTo>
                        <a:pt x="0" y="4"/>
                      </a:lnTo>
                      <a:lnTo>
                        <a:pt x="1" y="4"/>
                      </a:lnTo>
                      <a:lnTo>
                        <a:pt x="2" y="3"/>
                      </a:lnTo>
                      <a:lnTo>
                        <a:pt x="4" y="3"/>
                      </a:lnTo>
                      <a:lnTo>
                        <a:pt x="5" y="3"/>
                      </a:lnTo>
                      <a:lnTo>
                        <a:pt x="6" y="1"/>
                      </a:lnTo>
                      <a:lnTo>
                        <a:pt x="7" y="1"/>
                      </a:lnTo>
                      <a:lnTo>
                        <a:pt x="10" y="0"/>
                      </a:lnTo>
                      <a:lnTo>
                        <a:pt x="11" y="0"/>
                      </a:lnTo>
                      <a:lnTo>
                        <a:pt x="13" y="1"/>
                      </a:lnTo>
                      <a:lnTo>
                        <a:pt x="19" y="1"/>
                      </a:lnTo>
                      <a:lnTo>
                        <a:pt x="24" y="3"/>
                      </a:lnTo>
                      <a:lnTo>
                        <a:pt x="30" y="3"/>
                      </a:lnTo>
                      <a:lnTo>
                        <a:pt x="34" y="3"/>
                      </a:lnTo>
                      <a:lnTo>
                        <a:pt x="40" y="3"/>
                      </a:lnTo>
                      <a:lnTo>
                        <a:pt x="45" y="3"/>
                      </a:lnTo>
                      <a:lnTo>
                        <a:pt x="48" y="3"/>
                      </a:lnTo>
                      <a:lnTo>
                        <a:pt x="50" y="4"/>
                      </a:lnTo>
                      <a:lnTo>
                        <a:pt x="50" y="6"/>
                      </a:lnTo>
                      <a:lnTo>
                        <a:pt x="51" y="7"/>
                      </a:lnTo>
                      <a:lnTo>
                        <a:pt x="51" y="8"/>
                      </a:lnTo>
                      <a:lnTo>
                        <a:pt x="52" y="10"/>
                      </a:lnTo>
                      <a:lnTo>
                        <a:pt x="53" y="10"/>
                      </a:lnTo>
                      <a:lnTo>
                        <a:pt x="53" y="12"/>
                      </a:lnTo>
                      <a:lnTo>
                        <a:pt x="53" y="14"/>
                      </a:lnTo>
                      <a:lnTo>
                        <a:pt x="54" y="14"/>
                      </a:lnTo>
                      <a:lnTo>
                        <a:pt x="56" y="14"/>
                      </a:lnTo>
                      <a:lnTo>
                        <a:pt x="57" y="14"/>
                      </a:lnTo>
                      <a:lnTo>
                        <a:pt x="57" y="15"/>
                      </a:lnTo>
                      <a:lnTo>
                        <a:pt x="58" y="15"/>
                      </a:lnTo>
                      <a:lnTo>
                        <a:pt x="59" y="14"/>
                      </a:lnTo>
                      <a:lnTo>
                        <a:pt x="62" y="2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89" name="Freeform 9">
                  <a:extLst>
                    <a:ext uri="{FF2B5EF4-FFF2-40B4-BE49-F238E27FC236}">
                      <a16:creationId xmlns:a16="http://schemas.microsoft.com/office/drawing/2014/main" id="{A8E20EA7-89D8-49FD-A61D-80DEE3867F72}"/>
                    </a:ext>
                  </a:extLst>
                </p:cNvPr>
                <p:cNvSpPr>
                  <a:spLocks/>
                </p:cNvSpPr>
                <p:nvPr/>
              </p:nvSpPr>
              <p:spPr bwMode="gray">
                <a:xfrm>
                  <a:off x="2742" y="1487"/>
                  <a:ext cx="18" cy="23"/>
                </a:xfrm>
                <a:custGeom>
                  <a:avLst/>
                  <a:gdLst>
                    <a:gd name="T0" fmla="*/ 0 w 18"/>
                    <a:gd name="T1" fmla="*/ 12 h 23"/>
                    <a:gd name="T2" fmla="*/ 2 w 18"/>
                    <a:gd name="T3" fmla="*/ 10 h 23"/>
                    <a:gd name="T4" fmla="*/ 2 w 18"/>
                    <a:gd name="T5" fmla="*/ 8 h 23"/>
                    <a:gd name="T6" fmla="*/ 2 w 18"/>
                    <a:gd name="T7" fmla="*/ 7 h 23"/>
                    <a:gd name="T8" fmla="*/ 3 w 18"/>
                    <a:gd name="T9" fmla="*/ 7 h 23"/>
                    <a:gd name="T10" fmla="*/ 6 w 18"/>
                    <a:gd name="T11" fmla="*/ 7 h 23"/>
                    <a:gd name="T12" fmla="*/ 18 w 18"/>
                    <a:gd name="T13" fmla="*/ 0 h 23"/>
                    <a:gd name="T14" fmla="*/ 16 w 18"/>
                    <a:gd name="T15" fmla="*/ 23 h 23"/>
                    <a:gd name="T16" fmla="*/ 14 w 18"/>
                    <a:gd name="T17" fmla="*/ 22 h 23"/>
                    <a:gd name="T18" fmla="*/ 12 w 18"/>
                    <a:gd name="T19" fmla="*/ 22 h 23"/>
                    <a:gd name="T20" fmla="*/ 10 w 18"/>
                    <a:gd name="T21" fmla="*/ 19 h 23"/>
                    <a:gd name="T22" fmla="*/ 7 w 18"/>
                    <a:gd name="T23" fmla="*/ 18 h 23"/>
                    <a:gd name="T24" fmla="*/ 5 w 18"/>
                    <a:gd name="T25" fmla="*/ 15 h 23"/>
                    <a:gd name="T26" fmla="*/ 3 w 18"/>
                    <a:gd name="T27" fmla="*/ 14 h 23"/>
                    <a:gd name="T28" fmla="*/ 2 w 18"/>
                    <a:gd name="T29" fmla="*/ 12 h 23"/>
                    <a:gd name="T30" fmla="*/ 0 w 18"/>
                    <a:gd name="T31" fmla="*/ 12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23"/>
                    <a:gd name="T50" fmla="*/ 18 w 18"/>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23">
                      <a:moveTo>
                        <a:pt x="0" y="12"/>
                      </a:moveTo>
                      <a:lnTo>
                        <a:pt x="2" y="10"/>
                      </a:lnTo>
                      <a:lnTo>
                        <a:pt x="2" y="8"/>
                      </a:lnTo>
                      <a:lnTo>
                        <a:pt x="2" y="7"/>
                      </a:lnTo>
                      <a:lnTo>
                        <a:pt x="3" y="7"/>
                      </a:lnTo>
                      <a:lnTo>
                        <a:pt x="6" y="7"/>
                      </a:lnTo>
                      <a:lnTo>
                        <a:pt x="18" y="0"/>
                      </a:lnTo>
                      <a:lnTo>
                        <a:pt x="16" y="23"/>
                      </a:lnTo>
                      <a:lnTo>
                        <a:pt x="14" y="22"/>
                      </a:lnTo>
                      <a:lnTo>
                        <a:pt x="12" y="22"/>
                      </a:lnTo>
                      <a:lnTo>
                        <a:pt x="10" y="19"/>
                      </a:lnTo>
                      <a:lnTo>
                        <a:pt x="7" y="18"/>
                      </a:lnTo>
                      <a:lnTo>
                        <a:pt x="5" y="15"/>
                      </a:lnTo>
                      <a:lnTo>
                        <a:pt x="3" y="14"/>
                      </a:lnTo>
                      <a:lnTo>
                        <a:pt x="2" y="12"/>
                      </a:lnTo>
                      <a:lnTo>
                        <a:pt x="0" y="1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grpSp>
          <p:nvGrpSpPr>
            <p:cNvPr id="84" name="Group 10">
              <a:extLst>
                <a:ext uri="{FF2B5EF4-FFF2-40B4-BE49-F238E27FC236}">
                  <a16:creationId xmlns:a16="http://schemas.microsoft.com/office/drawing/2014/main" id="{4A8AACFE-E5B7-417B-92AA-62CE0382FCF4}"/>
                </a:ext>
              </a:extLst>
            </p:cNvPr>
            <p:cNvGrpSpPr>
              <a:grpSpLocks/>
            </p:cNvGrpSpPr>
            <p:nvPr/>
          </p:nvGrpSpPr>
          <p:grpSpPr bwMode="auto">
            <a:xfrm>
              <a:off x="3634" y="1338"/>
              <a:ext cx="1928" cy="2072"/>
              <a:chOff x="3666" y="1405"/>
              <a:chExt cx="1928" cy="2347"/>
            </a:xfrm>
          </p:grpSpPr>
          <p:grpSp>
            <p:nvGrpSpPr>
              <p:cNvPr id="382" name="Group 11">
                <a:extLst>
                  <a:ext uri="{FF2B5EF4-FFF2-40B4-BE49-F238E27FC236}">
                    <a16:creationId xmlns:a16="http://schemas.microsoft.com/office/drawing/2014/main" id="{CDC6E6E7-0A12-4227-B680-0AA09321EDB7}"/>
                  </a:ext>
                </a:extLst>
              </p:cNvPr>
              <p:cNvGrpSpPr>
                <a:grpSpLocks/>
              </p:cNvGrpSpPr>
              <p:nvPr/>
            </p:nvGrpSpPr>
            <p:grpSpPr bwMode="auto">
              <a:xfrm>
                <a:off x="3666" y="1405"/>
                <a:ext cx="1322" cy="1115"/>
                <a:chOff x="3666" y="1405"/>
                <a:chExt cx="1322" cy="1115"/>
              </a:xfrm>
            </p:grpSpPr>
            <p:grpSp>
              <p:nvGrpSpPr>
                <p:cNvPr id="452" name="Group 12">
                  <a:extLst>
                    <a:ext uri="{FF2B5EF4-FFF2-40B4-BE49-F238E27FC236}">
                      <a16:creationId xmlns:a16="http://schemas.microsoft.com/office/drawing/2014/main" id="{8399F036-3FB9-47D3-A7E0-475AEDCD3022}"/>
                    </a:ext>
                  </a:extLst>
                </p:cNvPr>
                <p:cNvGrpSpPr>
                  <a:grpSpLocks/>
                </p:cNvGrpSpPr>
                <p:nvPr/>
              </p:nvGrpSpPr>
              <p:grpSpPr bwMode="auto">
                <a:xfrm>
                  <a:off x="3666" y="1405"/>
                  <a:ext cx="1132" cy="1115"/>
                  <a:chOff x="3666" y="1405"/>
                  <a:chExt cx="1132" cy="1115"/>
                </a:xfrm>
              </p:grpSpPr>
              <p:sp>
                <p:nvSpPr>
                  <p:cNvPr id="460" name="Freeform 13">
                    <a:extLst>
                      <a:ext uri="{FF2B5EF4-FFF2-40B4-BE49-F238E27FC236}">
                        <a16:creationId xmlns:a16="http://schemas.microsoft.com/office/drawing/2014/main" id="{BD84521A-8D7D-492E-9B37-970B80A7E81D}"/>
                      </a:ext>
                    </a:extLst>
                  </p:cNvPr>
                  <p:cNvSpPr>
                    <a:spLocks/>
                  </p:cNvSpPr>
                  <p:nvPr/>
                </p:nvSpPr>
                <p:spPr bwMode="gray">
                  <a:xfrm>
                    <a:off x="4010" y="1440"/>
                    <a:ext cx="521" cy="244"/>
                  </a:xfrm>
                  <a:custGeom>
                    <a:avLst/>
                    <a:gdLst>
                      <a:gd name="T0" fmla="*/ 16 w 521"/>
                      <a:gd name="T1" fmla="*/ 91 h 244"/>
                      <a:gd name="T2" fmla="*/ 49 w 521"/>
                      <a:gd name="T3" fmla="*/ 104 h 244"/>
                      <a:gd name="T4" fmla="*/ 66 w 521"/>
                      <a:gd name="T5" fmla="*/ 117 h 244"/>
                      <a:gd name="T6" fmla="*/ 78 w 521"/>
                      <a:gd name="T7" fmla="*/ 132 h 244"/>
                      <a:gd name="T8" fmla="*/ 79 w 521"/>
                      <a:gd name="T9" fmla="*/ 137 h 244"/>
                      <a:gd name="T10" fmla="*/ 79 w 521"/>
                      <a:gd name="T11" fmla="*/ 143 h 244"/>
                      <a:gd name="T12" fmla="*/ 79 w 521"/>
                      <a:gd name="T13" fmla="*/ 149 h 244"/>
                      <a:gd name="T14" fmla="*/ 80 w 521"/>
                      <a:gd name="T15" fmla="*/ 154 h 244"/>
                      <a:gd name="T16" fmla="*/ 87 w 521"/>
                      <a:gd name="T17" fmla="*/ 160 h 244"/>
                      <a:gd name="T18" fmla="*/ 95 w 521"/>
                      <a:gd name="T19" fmla="*/ 161 h 244"/>
                      <a:gd name="T20" fmla="*/ 136 w 521"/>
                      <a:gd name="T21" fmla="*/ 172 h 244"/>
                      <a:gd name="T22" fmla="*/ 169 w 521"/>
                      <a:gd name="T23" fmla="*/ 184 h 244"/>
                      <a:gd name="T24" fmla="*/ 187 w 521"/>
                      <a:gd name="T25" fmla="*/ 208 h 244"/>
                      <a:gd name="T26" fmla="*/ 211 w 521"/>
                      <a:gd name="T27" fmla="*/ 218 h 244"/>
                      <a:gd name="T28" fmla="*/ 292 w 521"/>
                      <a:gd name="T29" fmla="*/ 229 h 244"/>
                      <a:gd name="T30" fmla="*/ 330 w 521"/>
                      <a:gd name="T31" fmla="*/ 243 h 244"/>
                      <a:gd name="T32" fmla="*/ 352 w 521"/>
                      <a:gd name="T33" fmla="*/ 242 h 244"/>
                      <a:gd name="T34" fmla="*/ 374 w 521"/>
                      <a:gd name="T35" fmla="*/ 228 h 244"/>
                      <a:gd name="T36" fmla="*/ 416 w 521"/>
                      <a:gd name="T37" fmla="*/ 221 h 244"/>
                      <a:gd name="T38" fmla="*/ 431 w 521"/>
                      <a:gd name="T39" fmla="*/ 205 h 244"/>
                      <a:gd name="T40" fmla="*/ 435 w 521"/>
                      <a:gd name="T41" fmla="*/ 186 h 244"/>
                      <a:gd name="T42" fmla="*/ 428 w 521"/>
                      <a:gd name="T43" fmla="*/ 172 h 244"/>
                      <a:gd name="T44" fmla="*/ 459 w 521"/>
                      <a:gd name="T45" fmla="*/ 158 h 244"/>
                      <a:gd name="T46" fmla="*/ 479 w 521"/>
                      <a:gd name="T47" fmla="*/ 142 h 244"/>
                      <a:gd name="T48" fmla="*/ 500 w 521"/>
                      <a:gd name="T49" fmla="*/ 132 h 244"/>
                      <a:gd name="T50" fmla="*/ 514 w 521"/>
                      <a:gd name="T51" fmla="*/ 126 h 244"/>
                      <a:gd name="T52" fmla="*/ 521 w 521"/>
                      <a:gd name="T53" fmla="*/ 117 h 244"/>
                      <a:gd name="T54" fmla="*/ 513 w 521"/>
                      <a:gd name="T55" fmla="*/ 111 h 244"/>
                      <a:gd name="T56" fmla="*/ 510 w 521"/>
                      <a:gd name="T57" fmla="*/ 104 h 244"/>
                      <a:gd name="T58" fmla="*/ 501 w 521"/>
                      <a:gd name="T59" fmla="*/ 98 h 244"/>
                      <a:gd name="T60" fmla="*/ 493 w 521"/>
                      <a:gd name="T61" fmla="*/ 96 h 244"/>
                      <a:gd name="T62" fmla="*/ 483 w 521"/>
                      <a:gd name="T63" fmla="*/ 98 h 244"/>
                      <a:gd name="T64" fmla="*/ 474 w 521"/>
                      <a:gd name="T65" fmla="*/ 101 h 244"/>
                      <a:gd name="T66" fmla="*/ 451 w 521"/>
                      <a:gd name="T67" fmla="*/ 93 h 244"/>
                      <a:gd name="T68" fmla="*/ 441 w 521"/>
                      <a:gd name="T69" fmla="*/ 66 h 244"/>
                      <a:gd name="T70" fmla="*/ 429 w 521"/>
                      <a:gd name="T71" fmla="*/ 49 h 244"/>
                      <a:gd name="T72" fmla="*/ 403 w 521"/>
                      <a:gd name="T73" fmla="*/ 46 h 244"/>
                      <a:gd name="T74" fmla="*/ 389 w 521"/>
                      <a:gd name="T75" fmla="*/ 56 h 244"/>
                      <a:gd name="T76" fmla="*/ 377 w 521"/>
                      <a:gd name="T77" fmla="*/ 66 h 244"/>
                      <a:gd name="T78" fmla="*/ 355 w 521"/>
                      <a:gd name="T79" fmla="*/ 66 h 244"/>
                      <a:gd name="T80" fmla="*/ 324 w 521"/>
                      <a:gd name="T81" fmla="*/ 66 h 244"/>
                      <a:gd name="T82" fmla="*/ 300 w 521"/>
                      <a:gd name="T83" fmla="*/ 50 h 244"/>
                      <a:gd name="T84" fmla="*/ 268 w 521"/>
                      <a:gd name="T85" fmla="*/ 38 h 244"/>
                      <a:gd name="T86" fmla="*/ 253 w 521"/>
                      <a:gd name="T87" fmla="*/ 42 h 244"/>
                      <a:gd name="T88" fmla="*/ 240 w 521"/>
                      <a:gd name="T89" fmla="*/ 46 h 244"/>
                      <a:gd name="T90" fmla="*/ 214 w 521"/>
                      <a:gd name="T91" fmla="*/ 39 h 244"/>
                      <a:gd name="T92" fmla="*/ 201 w 521"/>
                      <a:gd name="T93" fmla="*/ 15 h 244"/>
                      <a:gd name="T94" fmla="*/ 138 w 521"/>
                      <a:gd name="T95" fmla="*/ 5 h 244"/>
                      <a:gd name="T96" fmla="*/ 138 w 521"/>
                      <a:gd name="T97" fmla="*/ 11 h 244"/>
                      <a:gd name="T98" fmla="*/ 143 w 521"/>
                      <a:gd name="T99" fmla="*/ 26 h 244"/>
                      <a:gd name="T100" fmla="*/ 154 w 521"/>
                      <a:gd name="T101" fmla="*/ 43 h 244"/>
                      <a:gd name="T102" fmla="*/ 95 w 521"/>
                      <a:gd name="T103" fmla="*/ 47 h 244"/>
                      <a:gd name="T104" fmla="*/ 92 w 521"/>
                      <a:gd name="T105" fmla="*/ 39 h 244"/>
                      <a:gd name="T106" fmla="*/ 89 w 521"/>
                      <a:gd name="T107" fmla="*/ 33 h 244"/>
                      <a:gd name="T108" fmla="*/ 85 w 521"/>
                      <a:gd name="T109" fmla="*/ 33 h 244"/>
                      <a:gd name="T110" fmla="*/ 70 w 521"/>
                      <a:gd name="T111" fmla="*/ 38 h 244"/>
                      <a:gd name="T112" fmla="*/ 61 w 521"/>
                      <a:gd name="T113" fmla="*/ 33 h 244"/>
                      <a:gd name="T114" fmla="*/ 44 w 521"/>
                      <a:gd name="T115" fmla="*/ 36 h 244"/>
                      <a:gd name="T116" fmla="*/ 24 w 521"/>
                      <a:gd name="T117" fmla="*/ 54 h 244"/>
                      <a:gd name="T118" fmla="*/ 8 w 521"/>
                      <a:gd name="T119" fmla="*/ 60 h 244"/>
                      <a:gd name="T120" fmla="*/ 1 w 521"/>
                      <a:gd name="T121" fmla="*/ 69 h 2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1"/>
                      <a:gd name="T184" fmla="*/ 0 h 244"/>
                      <a:gd name="T185" fmla="*/ 521 w 521"/>
                      <a:gd name="T186" fmla="*/ 244 h 2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1" h="244">
                        <a:moveTo>
                          <a:pt x="0" y="72"/>
                        </a:moveTo>
                        <a:lnTo>
                          <a:pt x="4" y="79"/>
                        </a:lnTo>
                        <a:lnTo>
                          <a:pt x="10" y="86"/>
                        </a:lnTo>
                        <a:lnTo>
                          <a:pt x="16" y="91"/>
                        </a:lnTo>
                        <a:lnTo>
                          <a:pt x="23" y="96"/>
                        </a:lnTo>
                        <a:lnTo>
                          <a:pt x="31" y="100"/>
                        </a:lnTo>
                        <a:lnTo>
                          <a:pt x="41" y="101"/>
                        </a:lnTo>
                        <a:lnTo>
                          <a:pt x="49" y="104"/>
                        </a:lnTo>
                        <a:lnTo>
                          <a:pt x="60" y="104"/>
                        </a:lnTo>
                        <a:lnTo>
                          <a:pt x="61" y="108"/>
                        </a:lnTo>
                        <a:lnTo>
                          <a:pt x="62" y="112"/>
                        </a:lnTo>
                        <a:lnTo>
                          <a:pt x="66" y="117"/>
                        </a:lnTo>
                        <a:lnTo>
                          <a:pt x="68" y="122"/>
                        </a:lnTo>
                        <a:lnTo>
                          <a:pt x="72" y="126"/>
                        </a:lnTo>
                        <a:lnTo>
                          <a:pt x="75" y="129"/>
                        </a:lnTo>
                        <a:lnTo>
                          <a:pt x="78" y="132"/>
                        </a:lnTo>
                        <a:lnTo>
                          <a:pt x="79" y="133"/>
                        </a:lnTo>
                        <a:lnTo>
                          <a:pt x="79" y="135"/>
                        </a:lnTo>
                        <a:lnTo>
                          <a:pt x="79" y="136"/>
                        </a:lnTo>
                        <a:lnTo>
                          <a:pt x="79" y="137"/>
                        </a:lnTo>
                        <a:lnTo>
                          <a:pt x="79" y="139"/>
                        </a:lnTo>
                        <a:lnTo>
                          <a:pt x="79" y="140"/>
                        </a:lnTo>
                        <a:lnTo>
                          <a:pt x="79" y="142"/>
                        </a:lnTo>
                        <a:lnTo>
                          <a:pt x="79" y="143"/>
                        </a:lnTo>
                        <a:lnTo>
                          <a:pt x="79" y="144"/>
                        </a:lnTo>
                        <a:lnTo>
                          <a:pt x="79" y="146"/>
                        </a:lnTo>
                        <a:lnTo>
                          <a:pt x="79" y="147"/>
                        </a:lnTo>
                        <a:lnTo>
                          <a:pt x="79" y="149"/>
                        </a:lnTo>
                        <a:lnTo>
                          <a:pt x="79" y="150"/>
                        </a:lnTo>
                        <a:lnTo>
                          <a:pt x="80" y="151"/>
                        </a:lnTo>
                        <a:lnTo>
                          <a:pt x="80" y="153"/>
                        </a:lnTo>
                        <a:lnTo>
                          <a:pt x="80" y="154"/>
                        </a:lnTo>
                        <a:lnTo>
                          <a:pt x="81" y="157"/>
                        </a:lnTo>
                        <a:lnTo>
                          <a:pt x="83" y="158"/>
                        </a:lnTo>
                        <a:lnTo>
                          <a:pt x="85" y="158"/>
                        </a:lnTo>
                        <a:lnTo>
                          <a:pt x="87" y="160"/>
                        </a:lnTo>
                        <a:lnTo>
                          <a:pt x="91" y="160"/>
                        </a:lnTo>
                        <a:lnTo>
                          <a:pt x="93" y="161"/>
                        </a:lnTo>
                        <a:lnTo>
                          <a:pt x="94" y="161"/>
                        </a:lnTo>
                        <a:lnTo>
                          <a:pt x="95" y="161"/>
                        </a:lnTo>
                        <a:lnTo>
                          <a:pt x="106" y="163"/>
                        </a:lnTo>
                        <a:lnTo>
                          <a:pt x="116" y="165"/>
                        </a:lnTo>
                        <a:lnTo>
                          <a:pt x="125" y="168"/>
                        </a:lnTo>
                        <a:lnTo>
                          <a:pt x="136" y="172"/>
                        </a:lnTo>
                        <a:lnTo>
                          <a:pt x="144" y="176"/>
                        </a:lnTo>
                        <a:lnTo>
                          <a:pt x="154" y="181"/>
                        </a:lnTo>
                        <a:lnTo>
                          <a:pt x="162" y="184"/>
                        </a:lnTo>
                        <a:lnTo>
                          <a:pt x="169" y="184"/>
                        </a:lnTo>
                        <a:lnTo>
                          <a:pt x="173" y="190"/>
                        </a:lnTo>
                        <a:lnTo>
                          <a:pt x="176" y="197"/>
                        </a:lnTo>
                        <a:lnTo>
                          <a:pt x="181" y="203"/>
                        </a:lnTo>
                        <a:lnTo>
                          <a:pt x="187" y="208"/>
                        </a:lnTo>
                        <a:lnTo>
                          <a:pt x="193" y="212"/>
                        </a:lnTo>
                        <a:lnTo>
                          <a:pt x="199" y="215"/>
                        </a:lnTo>
                        <a:lnTo>
                          <a:pt x="205" y="218"/>
                        </a:lnTo>
                        <a:lnTo>
                          <a:pt x="211" y="218"/>
                        </a:lnTo>
                        <a:lnTo>
                          <a:pt x="230" y="222"/>
                        </a:lnTo>
                        <a:lnTo>
                          <a:pt x="281" y="222"/>
                        </a:lnTo>
                        <a:lnTo>
                          <a:pt x="284" y="225"/>
                        </a:lnTo>
                        <a:lnTo>
                          <a:pt x="292" y="229"/>
                        </a:lnTo>
                        <a:lnTo>
                          <a:pt x="300" y="233"/>
                        </a:lnTo>
                        <a:lnTo>
                          <a:pt x="311" y="236"/>
                        </a:lnTo>
                        <a:lnTo>
                          <a:pt x="320" y="240"/>
                        </a:lnTo>
                        <a:lnTo>
                          <a:pt x="330" y="243"/>
                        </a:lnTo>
                        <a:lnTo>
                          <a:pt x="338" y="244"/>
                        </a:lnTo>
                        <a:lnTo>
                          <a:pt x="345" y="244"/>
                        </a:lnTo>
                        <a:lnTo>
                          <a:pt x="348" y="244"/>
                        </a:lnTo>
                        <a:lnTo>
                          <a:pt x="352" y="242"/>
                        </a:lnTo>
                        <a:lnTo>
                          <a:pt x="357" y="239"/>
                        </a:lnTo>
                        <a:lnTo>
                          <a:pt x="362" y="236"/>
                        </a:lnTo>
                        <a:lnTo>
                          <a:pt x="368" y="232"/>
                        </a:lnTo>
                        <a:lnTo>
                          <a:pt x="374" y="228"/>
                        </a:lnTo>
                        <a:lnTo>
                          <a:pt x="378" y="225"/>
                        </a:lnTo>
                        <a:lnTo>
                          <a:pt x="383" y="222"/>
                        </a:lnTo>
                        <a:lnTo>
                          <a:pt x="414" y="222"/>
                        </a:lnTo>
                        <a:lnTo>
                          <a:pt x="416" y="221"/>
                        </a:lnTo>
                        <a:lnTo>
                          <a:pt x="420" y="218"/>
                        </a:lnTo>
                        <a:lnTo>
                          <a:pt x="424" y="214"/>
                        </a:lnTo>
                        <a:lnTo>
                          <a:pt x="427" y="210"/>
                        </a:lnTo>
                        <a:lnTo>
                          <a:pt x="431" y="205"/>
                        </a:lnTo>
                        <a:lnTo>
                          <a:pt x="433" y="200"/>
                        </a:lnTo>
                        <a:lnTo>
                          <a:pt x="434" y="194"/>
                        </a:lnTo>
                        <a:lnTo>
                          <a:pt x="435" y="190"/>
                        </a:lnTo>
                        <a:lnTo>
                          <a:pt x="435" y="186"/>
                        </a:lnTo>
                        <a:lnTo>
                          <a:pt x="434" y="182"/>
                        </a:lnTo>
                        <a:lnTo>
                          <a:pt x="432" y="179"/>
                        </a:lnTo>
                        <a:lnTo>
                          <a:pt x="431" y="175"/>
                        </a:lnTo>
                        <a:lnTo>
                          <a:pt x="428" y="172"/>
                        </a:lnTo>
                        <a:lnTo>
                          <a:pt x="426" y="168"/>
                        </a:lnTo>
                        <a:lnTo>
                          <a:pt x="425" y="164"/>
                        </a:lnTo>
                        <a:lnTo>
                          <a:pt x="425" y="158"/>
                        </a:lnTo>
                        <a:lnTo>
                          <a:pt x="459" y="158"/>
                        </a:lnTo>
                        <a:lnTo>
                          <a:pt x="462" y="156"/>
                        </a:lnTo>
                        <a:lnTo>
                          <a:pt x="466" y="151"/>
                        </a:lnTo>
                        <a:lnTo>
                          <a:pt x="472" y="147"/>
                        </a:lnTo>
                        <a:lnTo>
                          <a:pt x="479" y="142"/>
                        </a:lnTo>
                        <a:lnTo>
                          <a:pt x="487" y="137"/>
                        </a:lnTo>
                        <a:lnTo>
                          <a:pt x="493" y="135"/>
                        </a:lnTo>
                        <a:lnTo>
                          <a:pt x="497" y="132"/>
                        </a:lnTo>
                        <a:lnTo>
                          <a:pt x="500" y="132"/>
                        </a:lnTo>
                        <a:lnTo>
                          <a:pt x="503" y="130"/>
                        </a:lnTo>
                        <a:lnTo>
                          <a:pt x="507" y="129"/>
                        </a:lnTo>
                        <a:lnTo>
                          <a:pt x="510" y="128"/>
                        </a:lnTo>
                        <a:lnTo>
                          <a:pt x="514" y="126"/>
                        </a:lnTo>
                        <a:lnTo>
                          <a:pt x="516" y="124"/>
                        </a:lnTo>
                        <a:lnTo>
                          <a:pt x="519" y="121"/>
                        </a:lnTo>
                        <a:lnTo>
                          <a:pt x="520" y="118"/>
                        </a:lnTo>
                        <a:lnTo>
                          <a:pt x="521" y="117"/>
                        </a:lnTo>
                        <a:lnTo>
                          <a:pt x="519" y="115"/>
                        </a:lnTo>
                        <a:lnTo>
                          <a:pt x="516" y="114"/>
                        </a:lnTo>
                        <a:lnTo>
                          <a:pt x="515" y="112"/>
                        </a:lnTo>
                        <a:lnTo>
                          <a:pt x="513" y="111"/>
                        </a:lnTo>
                        <a:lnTo>
                          <a:pt x="512" y="110"/>
                        </a:lnTo>
                        <a:lnTo>
                          <a:pt x="510" y="108"/>
                        </a:lnTo>
                        <a:lnTo>
                          <a:pt x="510" y="105"/>
                        </a:lnTo>
                        <a:lnTo>
                          <a:pt x="510" y="104"/>
                        </a:lnTo>
                        <a:lnTo>
                          <a:pt x="507" y="103"/>
                        </a:lnTo>
                        <a:lnTo>
                          <a:pt x="504" y="101"/>
                        </a:lnTo>
                        <a:lnTo>
                          <a:pt x="503" y="100"/>
                        </a:lnTo>
                        <a:lnTo>
                          <a:pt x="501" y="98"/>
                        </a:lnTo>
                        <a:lnTo>
                          <a:pt x="498" y="98"/>
                        </a:lnTo>
                        <a:lnTo>
                          <a:pt x="497" y="97"/>
                        </a:lnTo>
                        <a:lnTo>
                          <a:pt x="495" y="97"/>
                        </a:lnTo>
                        <a:lnTo>
                          <a:pt x="493" y="96"/>
                        </a:lnTo>
                        <a:lnTo>
                          <a:pt x="489" y="97"/>
                        </a:lnTo>
                        <a:lnTo>
                          <a:pt x="487" y="97"/>
                        </a:lnTo>
                        <a:lnTo>
                          <a:pt x="484" y="98"/>
                        </a:lnTo>
                        <a:lnTo>
                          <a:pt x="483" y="98"/>
                        </a:lnTo>
                        <a:lnTo>
                          <a:pt x="482" y="100"/>
                        </a:lnTo>
                        <a:lnTo>
                          <a:pt x="479" y="100"/>
                        </a:lnTo>
                        <a:lnTo>
                          <a:pt x="477" y="101"/>
                        </a:lnTo>
                        <a:lnTo>
                          <a:pt x="474" y="101"/>
                        </a:lnTo>
                        <a:lnTo>
                          <a:pt x="466" y="101"/>
                        </a:lnTo>
                        <a:lnTo>
                          <a:pt x="459" y="98"/>
                        </a:lnTo>
                        <a:lnTo>
                          <a:pt x="454" y="96"/>
                        </a:lnTo>
                        <a:lnTo>
                          <a:pt x="451" y="93"/>
                        </a:lnTo>
                        <a:lnTo>
                          <a:pt x="447" y="87"/>
                        </a:lnTo>
                        <a:lnTo>
                          <a:pt x="445" y="82"/>
                        </a:lnTo>
                        <a:lnTo>
                          <a:pt x="444" y="75"/>
                        </a:lnTo>
                        <a:lnTo>
                          <a:pt x="441" y="66"/>
                        </a:lnTo>
                        <a:lnTo>
                          <a:pt x="441" y="53"/>
                        </a:lnTo>
                        <a:lnTo>
                          <a:pt x="439" y="51"/>
                        </a:lnTo>
                        <a:lnTo>
                          <a:pt x="434" y="50"/>
                        </a:lnTo>
                        <a:lnTo>
                          <a:pt x="429" y="49"/>
                        </a:lnTo>
                        <a:lnTo>
                          <a:pt x="424" y="47"/>
                        </a:lnTo>
                        <a:lnTo>
                          <a:pt x="418" y="46"/>
                        </a:lnTo>
                        <a:lnTo>
                          <a:pt x="410" y="46"/>
                        </a:lnTo>
                        <a:lnTo>
                          <a:pt x="403" y="46"/>
                        </a:lnTo>
                        <a:lnTo>
                          <a:pt x="399" y="46"/>
                        </a:lnTo>
                        <a:lnTo>
                          <a:pt x="395" y="49"/>
                        </a:lnTo>
                        <a:lnTo>
                          <a:pt x="393" y="51"/>
                        </a:lnTo>
                        <a:lnTo>
                          <a:pt x="389" y="56"/>
                        </a:lnTo>
                        <a:lnTo>
                          <a:pt x="388" y="58"/>
                        </a:lnTo>
                        <a:lnTo>
                          <a:pt x="386" y="64"/>
                        </a:lnTo>
                        <a:lnTo>
                          <a:pt x="382" y="65"/>
                        </a:lnTo>
                        <a:lnTo>
                          <a:pt x="377" y="66"/>
                        </a:lnTo>
                        <a:lnTo>
                          <a:pt x="371" y="66"/>
                        </a:lnTo>
                        <a:lnTo>
                          <a:pt x="365" y="66"/>
                        </a:lnTo>
                        <a:lnTo>
                          <a:pt x="361" y="66"/>
                        </a:lnTo>
                        <a:lnTo>
                          <a:pt x="355" y="66"/>
                        </a:lnTo>
                        <a:lnTo>
                          <a:pt x="349" y="66"/>
                        </a:lnTo>
                        <a:lnTo>
                          <a:pt x="342" y="66"/>
                        </a:lnTo>
                        <a:lnTo>
                          <a:pt x="333" y="66"/>
                        </a:lnTo>
                        <a:lnTo>
                          <a:pt x="324" y="66"/>
                        </a:lnTo>
                        <a:lnTo>
                          <a:pt x="318" y="64"/>
                        </a:lnTo>
                        <a:lnTo>
                          <a:pt x="312" y="58"/>
                        </a:lnTo>
                        <a:lnTo>
                          <a:pt x="306" y="54"/>
                        </a:lnTo>
                        <a:lnTo>
                          <a:pt x="300" y="50"/>
                        </a:lnTo>
                        <a:lnTo>
                          <a:pt x="293" y="44"/>
                        </a:lnTo>
                        <a:lnTo>
                          <a:pt x="286" y="42"/>
                        </a:lnTo>
                        <a:lnTo>
                          <a:pt x="277" y="39"/>
                        </a:lnTo>
                        <a:lnTo>
                          <a:pt x="268" y="38"/>
                        </a:lnTo>
                        <a:lnTo>
                          <a:pt x="264" y="38"/>
                        </a:lnTo>
                        <a:lnTo>
                          <a:pt x="261" y="39"/>
                        </a:lnTo>
                        <a:lnTo>
                          <a:pt x="257" y="40"/>
                        </a:lnTo>
                        <a:lnTo>
                          <a:pt x="253" y="42"/>
                        </a:lnTo>
                        <a:lnTo>
                          <a:pt x="251" y="43"/>
                        </a:lnTo>
                        <a:lnTo>
                          <a:pt x="248" y="44"/>
                        </a:lnTo>
                        <a:lnTo>
                          <a:pt x="244" y="44"/>
                        </a:lnTo>
                        <a:lnTo>
                          <a:pt x="240" y="46"/>
                        </a:lnTo>
                        <a:lnTo>
                          <a:pt x="232" y="44"/>
                        </a:lnTo>
                        <a:lnTo>
                          <a:pt x="226" y="43"/>
                        </a:lnTo>
                        <a:lnTo>
                          <a:pt x="220" y="42"/>
                        </a:lnTo>
                        <a:lnTo>
                          <a:pt x="214" y="39"/>
                        </a:lnTo>
                        <a:lnTo>
                          <a:pt x="209" y="35"/>
                        </a:lnTo>
                        <a:lnTo>
                          <a:pt x="206" y="29"/>
                        </a:lnTo>
                        <a:lnTo>
                          <a:pt x="203" y="24"/>
                        </a:lnTo>
                        <a:lnTo>
                          <a:pt x="201" y="15"/>
                        </a:lnTo>
                        <a:lnTo>
                          <a:pt x="142" y="0"/>
                        </a:lnTo>
                        <a:lnTo>
                          <a:pt x="138" y="3"/>
                        </a:lnTo>
                        <a:lnTo>
                          <a:pt x="138" y="4"/>
                        </a:lnTo>
                        <a:lnTo>
                          <a:pt x="138" y="5"/>
                        </a:lnTo>
                        <a:lnTo>
                          <a:pt x="138" y="7"/>
                        </a:lnTo>
                        <a:lnTo>
                          <a:pt x="138" y="8"/>
                        </a:lnTo>
                        <a:lnTo>
                          <a:pt x="138" y="10"/>
                        </a:lnTo>
                        <a:lnTo>
                          <a:pt x="138" y="11"/>
                        </a:lnTo>
                        <a:lnTo>
                          <a:pt x="138" y="12"/>
                        </a:lnTo>
                        <a:lnTo>
                          <a:pt x="138" y="18"/>
                        </a:lnTo>
                        <a:lnTo>
                          <a:pt x="140" y="22"/>
                        </a:lnTo>
                        <a:lnTo>
                          <a:pt x="143" y="26"/>
                        </a:lnTo>
                        <a:lnTo>
                          <a:pt x="146" y="29"/>
                        </a:lnTo>
                        <a:lnTo>
                          <a:pt x="150" y="33"/>
                        </a:lnTo>
                        <a:lnTo>
                          <a:pt x="152" y="38"/>
                        </a:lnTo>
                        <a:lnTo>
                          <a:pt x="154" y="43"/>
                        </a:lnTo>
                        <a:lnTo>
                          <a:pt x="152" y="50"/>
                        </a:lnTo>
                        <a:lnTo>
                          <a:pt x="95" y="50"/>
                        </a:lnTo>
                        <a:lnTo>
                          <a:pt x="95" y="49"/>
                        </a:lnTo>
                        <a:lnTo>
                          <a:pt x="95" y="47"/>
                        </a:lnTo>
                        <a:lnTo>
                          <a:pt x="94" y="46"/>
                        </a:lnTo>
                        <a:lnTo>
                          <a:pt x="94" y="43"/>
                        </a:lnTo>
                        <a:lnTo>
                          <a:pt x="93" y="42"/>
                        </a:lnTo>
                        <a:lnTo>
                          <a:pt x="92" y="39"/>
                        </a:lnTo>
                        <a:lnTo>
                          <a:pt x="92" y="36"/>
                        </a:lnTo>
                        <a:lnTo>
                          <a:pt x="92" y="33"/>
                        </a:lnTo>
                        <a:lnTo>
                          <a:pt x="91" y="33"/>
                        </a:lnTo>
                        <a:lnTo>
                          <a:pt x="89" y="33"/>
                        </a:lnTo>
                        <a:lnTo>
                          <a:pt x="88" y="33"/>
                        </a:lnTo>
                        <a:lnTo>
                          <a:pt x="87" y="33"/>
                        </a:lnTo>
                        <a:lnTo>
                          <a:pt x="86" y="33"/>
                        </a:lnTo>
                        <a:lnTo>
                          <a:pt x="85" y="33"/>
                        </a:lnTo>
                        <a:lnTo>
                          <a:pt x="83" y="33"/>
                        </a:lnTo>
                        <a:lnTo>
                          <a:pt x="75" y="38"/>
                        </a:lnTo>
                        <a:lnTo>
                          <a:pt x="73" y="38"/>
                        </a:lnTo>
                        <a:lnTo>
                          <a:pt x="70" y="38"/>
                        </a:lnTo>
                        <a:lnTo>
                          <a:pt x="68" y="36"/>
                        </a:lnTo>
                        <a:lnTo>
                          <a:pt x="66" y="35"/>
                        </a:lnTo>
                        <a:lnTo>
                          <a:pt x="63" y="35"/>
                        </a:lnTo>
                        <a:lnTo>
                          <a:pt x="61" y="33"/>
                        </a:lnTo>
                        <a:lnTo>
                          <a:pt x="58" y="33"/>
                        </a:lnTo>
                        <a:lnTo>
                          <a:pt x="55" y="33"/>
                        </a:lnTo>
                        <a:lnTo>
                          <a:pt x="49" y="33"/>
                        </a:lnTo>
                        <a:lnTo>
                          <a:pt x="44" y="36"/>
                        </a:lnTo>
                        <a:lnTo>
                          <a:pt x="38" y="40"/>
                        </a:lnTo>
                        <a:lnTo>
                          <a:pt x="33" y="46"/>
                        </a:lnTo>
                        <a:lnTo>
                          <a:pt x="29" y="50"/>
                        </a:lnTo>
                        <a:lnTo>
                          <a:pt x="24" y="54"/>
                        </a:lnTo>
                        <a:lnTo>
                          <a:pt x="19" y="57"/>
                        </a:lnTo>
                        <a:lnTo>
                          <a:pt x="12" y="58"/>
                        </a:lnTo>
                        <a:lnTo>
                          <a:pt x="10" y="58"/>
                        </a:lnTo>
                        <a:lnTo>
                          <a:pt x="8" y="60"/>
                        </a:lnTo>
                        <a:lnTo>
                          <a:pt x="6" y="62"/>
                        </a:lnTo>
                        <a:lnTo>
                          <a:pt x="4" y="64"/>
                        </a:lnTo>
                        <a:lnTo>
                          <a:pt x="3" y="66"/>
                        </a:lnTo>
                        <a:lnTo>
                          <a:pt x="1" y="69"/>
                        </a:lnTo>
                        <a:lnTo>
                          <a:pt x="0" y="7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461" name="Group 14">
                    <a:extLst>
                      <a:ext uri="{FF2B5EF4-FFF2-40B4-BE49-F238E27FC236}">
                        <a16:creationId xmlns:a16="http://schemas.microsoft.com/office/drawing/2014/main" id="{F8FEEDA1-3971-48B9-B748-96B8D95F6353}"/>
                      </a:ext>
                    </a:extLst>
                  </p:cNvPr>
                  <p:cNvGrpSpPr>
                    <a:grpSpLocks/>
                  </p:cNvGrpSpPr>
                  <p:nvPr/>
                </p:nvGrpSpPr>
                <p:grpSpPr bwMode="auto">
                  <a:xfrm>
                    <a:off x="3863" y="1405"/>
                    <a:ext cx="935" cy="1115"/>
                    <a:chOff x="3863" y="1405"/>
                    <a:chExt cx="935" cy="1115"/>
                  </a:xfrm>
                </p:grpSpPr>
                <p:sp>
                  <p:nvSpPr>
                    <p:cNvPr id="472" name="Freeform 15">
                      <a:extLst>
                        <a:ext uri="{FF2B5EF4-FFF2-40B4-BE49-F238E27FC236}">
                          <a16:creationId xmlns:a16="http://schemas.microsoft.com/office/drawing/2014/main" id="{3CB496F9-62B2-4225-80A1-F9C02608FBE4}"/>
                        </a:ext>
                      </a:extLst>
                    </p:cNvPr>
                    <p:cNvSpPr>
                      <a:spLocks/>
                    </p:cNvSpPr>
                    <p:nvPr/>
                  </p:nvSpPr>
                  <p:spPr bwMode="gray">
                    <a:xfrm>
                      <a:off x="4249" y="1985"/>
                      <a:ext cx="156" cy="439"/>
                    </a:xfrm>
                    <a:custGeom>
                      <a:avLst/>
                      <a:gdLst>
                        <a:gd name="T0" fmla="*/ 137 w 156"/>
                        <a:gd name="T1" fmla="*/ 417 h 439"/>
                        <a:gd name="T2" fmla="*/ 136 w 156"/>
                        <a:gd name="T3" fmla="*/ 400 h 439"/>
                        <a:gd name="T4" fmla="*/ 126 w 156"/>
                        <a:gd name="T5" fmla="*/ 400 h 439"/>
                        <a:gd name="T6" fmla="*/ 124 w 156"/>
                        <a:gd name="T7" fmla="*/ 388 h 439"/>
                        <a:gd name="T8" fmla="*/ 124 w 156"/>
                        <a:gd name="T9" fmla="*/ 378 h 439"/>
                        <a:gd name="T10" fmla="*/ 130 w 156"/>
                        <a:gd name="T11" fmla="*/ 368 h 439"/>
                        <a:gd name="T12" fmla="*/ 130 w 156"/>
                        <a:gd name="T13" fmla="*/ 360 h 439"/>
                        <a:gd name="T14" fmla="*/ 130 w 156"/>
                        <a:gd name="T15" fmla="*/ 353 h 439"/>
                        <a:gd name="T16" fmla="*/ 123 w 156"/>
                        <a:gd name="T17" fmla="*/ 347 h 439"/>
                        <a:gd name="T18" fmla="*/ 113 w 156"/>
                        <a:gd name="T19" fmla="*/ 317 h 439"/>
                        <a:gd name="T20" fmla="*/ 94 w 156"/>
                        <a:gd name="T21" fmla="*/ 272 h 439"/>
                        <a:gd name="T22" fmla="*/ 89 w 156"/>
                        <a:gd name="T23" fmla="*/ 277 h 439"/>
                        <a:gd name="T24" fmla="*/ 76 w 156"/>
                        <a:gd name="T25" fmla="*/ 293 h 439"/>
                        <a:gd name="T26" fmla="*/ 68 w 156"/>
                        <a:gd name="T27" fmla="*/ 289 h 439"/>
                        <a:gd name="T28" fmla="*/ 59 w 156"/>
                        <a:gd name="T29" fmla="*/ 286 h 439"/>
                        <a:gd name="T30" fmla="*/ 49 w 156"/>
                        <a:gd name="T31" fmla="*/ 286 h 439"/>
                        <a:gd name="T32" fmla="*/ 37 w 156"/>
                        <a:gd name="T33" fmla="*/ 218 h 439"/>
                        <a:gd name="T34" fmla="*/ 30 w 156"/>
                        <a:gd name="T35" fmla="*/ 204 h 439"/>
                        <a:gd name="T36" fmla="*/ 24 w 156"/>
                        <a:gd name="T37" fmla="*/ 200 h 439"/>
                        <a:gd name="T38" fmla="*/ 12 w 156"/>
                        <a:gd name="T39" fmla="*/ 196 h 439"/>
                        <a:gd name="T40" fmla="*/ 0 w 156"/>
                        <a:gd name="T41" fmla="*/ 182 h 439"/>
                        <a:gd name="T42" fmla="*/ 12 w 156"/>
                        <a:gd name="T43" fmla="*/ 162 h 439"/>
                        <a:gd name="T44" fmla="*/ 17 w 156"/>
                        <a:gd name="T45" fmla="*/ 139 h 439"/>
                        <a:gd name="T46" fmla="*/ 19 w 156"/>
                        <a:gd name="T47" fmla="*/ 114 h 439"/>
                        <a:gd name="T48" fmla="*/ 25 w 156"/>
                        <a:gd name="T49" fmla="*/ 104 h 439"/>
                        <a:gd name="T50" fmla="*/ 37 w 156"/>
                        <a:gd name="T51" fmla="*/ 99 h 439"/>
                        <a:gd name="T52" fmla="*/ 43 w 156"/>
                        <a:gd name="T53" fmla="*/ 60 h 439"/>
                        <a:gd name="T54" fmla="*/ 49 w 156"/>
                        <a:gd name="T55" fmla="*/ 40 h 439"/>
                        <a:gd name="T56" fmla="*/ 63 w 156"/>
                        <a:gd name="T57" fmla="*/ 33 h 439"/>
                        <a:gd name="T58" fmla="*/ 70 w 156"/>
                        <a:gd name="T59" fmla="*/ 14 h 439"/>
                        <a:gd name="T60" fmla="*/ 78 w 156"/>
                        <a:gd name="T61" fmla="*/ 5 h 439"/>
                        <a:gd name="T62" fmla="*/ 91 w 156"/>
                        <a:gd name="T63" fmla="*/ 21 h 439"/>
                        <a:gd name="T64" fmla="*/ 100 w 156"/>
                        <a:gd name="T65" fmla="*/ 36 h 439"/>
                        <a:gd name="T66" fmla="*/ 104 w 156"/>
                        <a:gd name="T67" fmla="*/ 60 h 439"/>
                        <a:gd name="T68" fmla="*/ 94 w 156"/>
                        <a:gd name="T69" fmla="*/ 82 h 439"/>
                        <a:gd name="T70" fmla="*/ 93 w 156"/>
                        <a:gd name="T71" fmla="*/ 101 h 439"/>
                        <a:gd name="T72" fmla="*/ 107 w 156"/>
                        <a:gd name="T73" fmla="*/ 107 h 439"/>
                        <a:gd name="T74" fmla="*/ 116 w 156"/>
                        <a:gd name="T75" fmla="*/ 121 h 439"/>
                        <a:gd name="T76" fmla="*/ 124 w 156"/>
                        <a:gd name="T77" fmla="*/ 136 h 439"/>
                        <a:gd name="T78" fmla="*/ 137 w 156"/>
                        <a:gd name="T79" fmla="*/ 162 h 439"/>
                        <a:gd name="T80" fmla="*/ 149 w 156"/>
                        <a:gd name="T81" fmla="*/ 167 h 439"/>
                        <a:gd name="T82" fmla="*/ 156 w 156"/>
                        <a:gd name="T83" fmla="*/ 164 h 439"/>
                        <a:gd name="T84" fmla="*/ 150 w 156"/>
                        <a:gd name="T85" fmla="*/ 185 h 439"/>
                        <a:gd name="T86" fmla="*/ 140 w 156"/>
                        <a:gd name="T87" fmla="*/ 199 h 439"/>
                        <a:gd name="T88" fmla="*/ 113 w 156"/>
                        <a:gd name="T89" fmla="*/ 214 h 439"/>
                        <a:gd name="T90" fmla="*/ 118 w 156"/>
                        <a:gd name="T91" fmla="*/ 257 h 439"/>
                        <a:gd name="T92" fmla="*/ 135 w 156"/>
                        <a:gd name="T93" fmla="*/ 299 h 439"/>
                        <a:gd name="T94" fmla="*/ 130 w 156"/>
                        <a:gd name="T95" fmla="*/ 307 h 439"/>
                        <a:gd name="T96" fmla="*/ 131 w 156"/>
                        <a:gd name="T97" fmla="*/ 327 h 439"/>
                        <a:gd name="T98" fmla="*/ 148 w 156"/>
                        <a:gd name="T99" fmla="*/ 361 h 439"/>
                        <a:gd name="T100" fmla="*/ 144 w 156"/>
                        <a:gd name="T101" fmla="*/ 414 h 4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6"/>
                        <a:gd name="T154" fmla="*/ 0 h 439"/>
                        <a:gd name="T155" fmla="*/ 156 w 156"/>
                        <a:gd name="T156" fmla="*/ 439 h 4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6" h="439">
                          <a:moveTo>
                            <a:pt x="139" y="439"/>
                          </a:moveTo>
                          <a:lnTo>
                            <a:pt x="138" y="432"/>
                          </a:lnTo>
                          <a:lnTo>
                            <a:pt x="138" y="427"/>
                          </a:lnTo>
                          <a:lnTo>
                            <a:pt x="137" y="421"/>
                          </a:lnTo>
                          <a:lnTo>
                            <a:pt x="137" y="417"/>
                          </a:lnTo>
                          <a:lnTo>
                            <a:pt x="136" y="413"/>
                          </a:lnTo>
                          <a:lnTo>
                            <a:pt x="136" y="409"/>
                          </a:lnTo>
                          <a:lnTo>
                            <a:pt x="137" y="404"/>
                          </a:lnTo>
                          <a:lnTo>
                            <a:pt x="139" y="400"/>
                          </a:lnTo>
                          <a:lnTo>
                            <a:pt x="136" y="400"/>
                          </a:lnTo>
                          <a:lnTo>
                            <a:pt x="132" y="400"/>
                          </a:lnTo>
                          <a:lnTo>
                            <a:pt x="131" y="400"/>
                          </a:lnTo>
                          <a:lnTo>
                            <a:pt x="129" y="400"/>
                          </a:lnTo>
                          <a:lnTo>
                            <a:pt x="127" y="400"/>
                          </a:lnTo>
                          <a:lnTo>
                            <a:pt x="126" y="400"/>
                          </a:lnTo>
                          <a:lnTo>
                            <a:pt x="125" y="400"/>
                          </a:lnTo>
                          <a:lnTo>
                            <a:pt x="124" y="400"/>
                          </a:lnTo>
                          <a:lnTo>
                            <a:pt x="124" y="395"/>
                          </a:lnTo>
                          <a:lnTo>
                            <a:pt x="124" y="390"/>
                          </a:lnTo>
                          <a:lnTo>
                            <a:pt x="124" y="388"/>
                          </a:lnTo>
                          <a:lnTo>
                            <a:pt x="124" y="386"/>
                          </a:lnTo>
                          <a:lnTo>
                            <a:pt x="124" y="384"/>
                          </a:lnTo>
                          <a:lnTo>
                            <a:pt x="124" y="382"/>
                          </a:lnTo>
                          <a:lnTo>
                            <a:pt x="124" y="379"/>
                          </a:lnTo>
                          <a:lnTo>
                            <a:pt x="124" y="378"/>
                          </a:lnTo>
                          <a:lnTo>
                            <a:pt x="125" y="375"/>
                          </a:lnTo>
                          <a:lnTo>
                            <a:pt x="126" y="374"/>
                          </a:lnTo>
                          <a:lnTo>
                            <a:pt x="127" y="372"/>
                          </a:lnTo>
                          <a:lnTo>
                            <a:pt x="129" y="370"/>
                          </a:lnTo>
                          <a:lnTo>
                            <a:pt x="130" y="368"/>
                          </a:lnTo>
                          <a:lnTo>
                            <a:pt x="130" y="367"/>
                          </a:lnTo>
                          <a:lnTo>
                            <a:pt x="130" y="365"/>
                          </a:lnTo>
                          <a:lnTo>
                            <a:pt x="130" y="363"/>
                          </a:lnTo>
                          <a:lnTo>
                            <a:pt x="130" y="361"/>
                          </a:lnTo>
                          <a:lnTo>
                            <a:pt x="130" y="360"/>
                          </a:lnTo>
                          <a:lnTo>
                            <a:pt x="130" y="358"/>
                          </a:lnTo>
                          <a:lnTo>
                            <a:pt x="130" y="357"/>
                          </a:lnTo>
                          <a:lnTo>
                            <a:pt x="130" y="356"/>
                          </a:lnTo>
                          <a:lnTo>
                            <a:pt x="130" y="354"/>
                          </a:lnTo>
                          <a:lnTo>
                            <a:pt x="130" y="353"/>
                          </a:lnTo>
                          <a:lnTo>
                            <a:pt x="127" y="351"/>
                          </a:lnTo>
                          <a:lnTo>
                            <a:pt x="125" y="351"/>
                          </a:lnTo>
                          <a:lnTo>
                            <a:pt x="124" y="350"/>
                          </a:lnTo>
                          <a:lnTo>
                            <a:pt x="123" y="349"/>
                          </a:lnTo>
                          <a:lnTo>
                            <a:pt x="123" y="347"/>
                          </a:lnTo>
                          <a:lnTo>
                            <a:pt x="123" y="344"/>
                          </a:lnTo>
                          <a:lnTo>
                            <a:pt x="123" y="343"/>
                          </a:lnTo>
                          <a:lnTo>
                            <a:pt x="121" y="340"/>
                          </a:lnTo>
                          <a:lnTo>
                            <a:pt x="118" y="327"/>
                          </a:lnTo>
                          <a:lnTo>
                            <a:pt x="113" y="317"/>
                          </a:lnTo>
                          <a:lnTo>
                            <a:pt x="110" y="307"/>
                          </a:lnTo>
                          <a:lnTo>
                            <a:pt x="106" y="299"/>
                          </a:lnTo>
                          <a:lnTo>
                            <a:pt x="103" y="291"/>
                          </a:lnTo>
                          <a:lnTo>
                            <a:pt x="99" y="281"/>
                          </a:lnTo>
                          <a:lnTo>
                            <a:pt x="94" y="272"/>
                          </a:lnTo>
                          <a:lnTo>
                            <a:pt x="91" y="264"/>
                          </a:lnTo>
                          <a:lnTo>
                            <a:pt x="91" y="268"/>
                          </a:lnTo>
                          <a:lnTo>
                            <a:pt x="91" y="272"/>
                          </a:lnTo>
                          <a:lnTo>
                            <a:pt x="91" y="275"/>
                          </a:lnTo>
                          <a:lnTo>
                            <a:pt x="89" y="277"/>
                          </a:lnTo>
                          <a:lnTo>
                            <a:pt x="88" y="279"/>
                          </a:lnTo>
                          <a:lnTo>
                            <a:pt x="87" y="281"/>
                          </a:lnTo>
                          <a:lnTo>
                            <a:pt x="85" y="281"/>
                          </a:lnTo>
                          <a:lnTo>
                            <a:pt x="82" y="281"/>
                          </a:lnTo>
                          <a:lnTo>
                            <a:pt x="76" y="293"/>
                          </a:lnTo>
                          <a:lnTo>
                            <a:pt x="75" y="293"/>
                          </a:lnTo>
                          <a:lnTo>
                            <a:pt x="74" y="292"/>
                          </a:lnTo>
                          <a:lnTo>
                            <a:pt x="72" y="292"/>
                          </a:lnTo>
                          <a:lnTo>
                            <a:pt x="70" y="291"/>
                          </a:lnTo>
                          <a:lnTo>
                            <a:pt x="68" y="289"/>
                          </a:lnTo>
                          <a:lnTo>
                            <a:pt x="67" y="288"/>
                          </a:lnTo>
                          <a:lnTo>
                            <a:pt x="64" y="286"/>
                          </a:lnTo>
                          <a:lnTo>
                            <a:pt x="63" y="286"/>
                          </a:lnTo>
                          <a:lnTo>
                            <a:pt x="61" y="286"/>
                          </a:lnTo>
                          <a:lnTo>
                            <a:pt x="59" y="286"/>
                          </a:lnTo>
                          <a:lnTo>
                            <a:pt x="56" y="286"/>
                          </a:lnTo>
                          <a:lnTo>
                            <a:pt x="54" y="288"/>
                          </a:lnTo>
                          <a:lnTo>
                            <a:pt x="53" y="288"/>
                          </a:lnTo>
                          <a:lnTo>
                            <a:pt x="50" y="288"/>
                          </a:lnTo>
                          <a:lnTo>
                            <a:pt x="49" y="286"/>
                          </a:lnTo>
                          <a:lnTo>
                            <a:pt x="48" y="286"/>
                          </a:lnTo>
                          <a:lnTo>
                            <a:pt x="53" y="254"/>
                          </a:lnTo>
                          <a:lnTo>
                            <a:pt x="42" y="224"/>
                          </a:lnTo>
                          <a:lnTo>
                            <a:pt x="38" y="221"/>
                          </a:lnTo>
                          <a:lnTo>
                            <a:pt x="37" y="218"/>
                          </a:lnTo>
                          <a:lnTo>
                            <a:pt x="35" y="215"/>
                          </a:lnTo>
                          <a:lnTo>
                            <a:pt x="34" y="213"/>
                          </a:lnTo>
                          <a:lnTo>
                            <a:pt x="33" y="210"/>
                          </a:lnTo>
                          <a:lnTo>
                            <a:pt x="31" y="207"/>
                          </a:lnTo>
                          <a:lnTo>
                            <a:pt x="30" y="204"/>
                          </a:lnTo>
                          <a:lnTo>
                            <a:pt x="30" y="201"/>
                          </a:lnTo>
                          <a:lnTo>
                            <a:pt x="29" y="201"/>
                          </a:lnTo>
                          <a:lnTo>
                            <a:pt x="27" y="201"/>
                          </a:lnTo>
                          <a:lnTo>
                            <a:pt x="25" y="200"/>
                          </a:lnTo>
                          <a:lnTo>
                            <a:pt x="24" y="200"/>
                          </a:lnTo>
                          <a:lnTo>
                            <a:pt x="23" y="199"/>
                          </a:lnTo>
                          <a:lnTo>
                            <a:pt x="22" y="199"/>
                          </a:lnTo>
                          <a:lnTo>
                            <a:pt x="18" y="199"/>
                          </a:lnTo>
                          <a:lnTo>
                            <a:pt x="16" y="197"/>
                          </a:lnTo>
                          <a:lnTo>
                            <a:pt x="12" y="196"/>
                          </a:lnTo>
                          <a:lnTo>
                            <a:pt x="10" y="194"/>
                          </a:lnTo>
                          <a:lnTo>
                            <a:pt x="8" y="192"/>
                          </a:lnTo>
                          <a:lnTo>
                            <a:pt x="5" y="189"/>
                          </a:lnTo>
                          <a:lnTo>
                            <a:pt x="3" y="185"/>
                          </a:lnTo>
                          <a:lnTo>
                            <a:pt x="0" y="182"/>
                          </a:lnTo>
                          <a:lnTo>
                            <a:pt x="4" y="178"/>
                          </a:lnTo>
                          <a:lnTo>
                            <a:pt x="8" y="175"/>
                          </a:lnTo>
                          <a:lnTo>
                            <a:pt x="10" y="171"/>
                          </a:lnTo>
                          <a:lnTo>
                            <a:pt x="11" y="167"/>
                          </a:lnTo>
                          <a:lnTo>
                            <a:pt x="12" y="162"/>
                          </a:lnTo>
                          <a:lnTo>
                            <a:pt x="13" y="157"/>
                          </a:lnTo>
                          <a:lnTo>
                            <a:pt x="15" y="151"/>
                          </a:lnTo>
                          <a:lnTo>
                            <a:pt x="15" y="146"/>
                          </a:lnTo>
                          <a:lnTo>
                            <a:pt x="16" y="143"/>
                          </a:lnTo>
                          <a:lnTo>
                            <a:pt x="17" y="139"/>
                          </a:lnTo>
                          <a:lnTo>
                            <a:pt x="18" y="134"/>
                          </a:lnTo>
                          <a:lnTo>
                            <a:pt x="18" y="129"/>
                          </a:lnTo>
                          <a:lnTo>
                            <a:pt x="19" y="125"/>
                          </a:lnTo>
                          <a:lnTo>
                            <a:pt x="19" y="119"/>
                          </a:lnTo>
                          <a:lnTo>
                            <a:pt x="19" y="114"/>
                          </a:lnTo>
                          <a:lnTo>
                            <a:pt x="19" y="108"/>
                          </a:lnTo>
                          <a:lnTo>
                            <a:pt x="19" y="106"/>
                          </a:lnTo>
                          <a:lnTo>
                            <a:pt x="22" y="106"/>
                          </a:lnTo>
                          <a:lnTo>
                            <a:pt x="23" y="104"/>
                          </a:lnTo>
                          <a:lnTo>
                            <a:pt x="25" y="104"/>
                          </a:lnTo>
                          <a:lnTo>
                            <a:pt x="29" y="104"/>
                          </a:lnTo>
                          <a:lnTo>
                            <a:pt x="31" y="104"/>
                          </a:lnTo>
                          <a:lnTo>
                            <a:pt x="33" y="103"/>
                          </a:lnTo>
                          <a:lnTo>
                            <a:pt x="34" y="103"/>
                          </a:lnTo>
                          <a:lnTo>
                            <a:pt x="37" y="99"/>
                          </a:lnTo>
                          <a:lnTo>
                            <a:pt x="41" y="92"/>
                          </a:lnTo>
                          <a:lnTo>
                            <a:pt x="42" y="85"/>
                          </a:lnTo>
                          <a:lnTo>
                            <a:pt x="43" y="76"/>
                          </a:lnTo>
                          <a:lnTo>
                            <a:pt x="43" y="68"/>
                          </a:lnTo>
                          <a:lnTo>
                            <a:pt x="43" y="60"/>
                          </a:lnTo>
                          <a:lnTo>
                            <a:pt x="44" y="53"/>
                          </a:lnTo>
                          <a:lnTo>
                            <a:pt x="44" y="47"/>
                          </a:lnTo>
                          <a:lnTo>
                            <a:pt x="44" y="44"/>
                          </a:lnTo>
                          <a:lnTo>
                            <a:pt x="47" y="43"/>
                          </a:lnTo>
                          <a:lnTo>
                            <a:pt x="49" y="40"/>
                          </a:lnTo>
                          <a:lnTo>
                            <a:pt x="53" y="37"/>
                          </a:lnTo>
                          <a:lnTo>
                            <a:pt x="56" y="36"/>
                          </a:lnTo>
                          <a:lnTo>
                            <a:pt x="59" y="35"/>
                          </a:lnTo>
                          <a:lnTo>
                            <a:pt x="62" y="33"/>
                          </a:lnTo>
                          <a:lnTo>
                            <a:pt x="63" y="33"/>
                          </a:lnTo>
                          <a:lnTo>
                            <a:pt x="66" y="30"/>
                          </a:lnTo>
                          <a:lnTo>
                            <a:pt x="67" y="28"/>
                          </a:lnTo>
                          <a:lnTo>
                            <a:pt x="68" y="23"/>
                          </a:lnTo>
                          <a:lnTo>
                            <a:pt x="70" y="18"/>
                          </a:lnTo>
                          <a:lnTo>
                            <a:pt x="70" y="14"/>
                          </a:lnTo>
                          <a:lnTo>
                            <a:pt x="72" y="9"/>
                          </a:lnTo>
                          <a:lnTo>
                            <a:pt x="73" y="4"/>
                          </a:lnTo>
                          <a:lnTo>
                            <a:pt x="74" y="0"/>
                          </a:lnTo>
                          <a:lnTo>
                            <a:pt x="74" y="3"/>
                          </a:lnTo>
                          <a:lnTo>
                            <a:pt x="78" y="5"/>
                          </a:lnTo>
                          <a:lnTo>
                            <a:pt x="80" y="9"/>
                          </a:lnTo>
                          <a:lnTo>
                            <a:pt x="84" y="12"/>
                          </a:lnTo>
                          <a:lnTo>
                            <a:pt x="86" y="15"/>
                          </a:lnTo>
                          <a:lnTo>
                            <a:pt x="88" y="18"/>
                          </a:lnTo>
                          <a:lnTo>
                            <a:pt x="91" y="21"/>
                          </a:lnTo>
                          <a:lnTo>
                            <a:pt x="93" y="22"/>
                          </a:lnTo>
                          <a:lnTo>
                            <a:pt x="97" y="23"/>
                          </a:lnTo>
                          <a:lnTo>
                            <a:pt x="98" y="28"/>
                          </a:lnTo>
                          <a:lnTo>
                            <a:pt x="99" y="32"/>
                          </a:lnTo>
                          <a:lnTo>
                            <a:pt x="100" y="36"/>
                          </a:lnTo>
                          <a:lnTo>
                            <a:pt x="101" y="40"/>
                          </a:lnTo>
                          <a:lnTo>
                            <a:pt x="103" y="46"/>
                          </a:lnTo>
                          <a:lnTo>
                            <a:pt x="103" y="50"/>
                          </a:lnTo>
                          <a:lnTo>
                            <a:pt x="104" y="55"/>
                          </a:lnTo>
                          <a:lnTo>
                            <a:pt x="104" y="60"/>
                          </a:lnTo>
                          <a:lnTo>
                            <a:pt x="103" y="65"/>
                          </a:lnTo>
                          <a:lnTo>
                            <a:pt x="101" y="69"/>
                          </a:lnTo>
                          <a:lnTo>
                            <a:pt x="99" y="74"/>
                          </a:lnTo>
                          <a:lnTo>
                            <a:pt x="97" y="78"/>
                          </a:lnTo>
                          <a:lnTo>
                            <a:pt x="94" y="82"/>
                          </a:lnTo>
                          <a:lnTo>
                            <a:pt x="93" y="86"/>
                          </a:lnTo>
                          <a:lnTo>
                            <a:pt x="92" y="90"/>
                          </a:lnTo>
                          <a:lnTo>
                            <a:pt x="91" y="96"/>
                          </a:lnTo>
                          <a:lnTo>
                            <a:pt x="92" y="99"/>
                          </a:lnTo>
                          <a:lnTo>
                            <a:pt x="93" y="101"/>
                          </a:lnTo>
                          <a:lnTo>
                            <a:pt x="95" y="103"/>
                          </a:lnTo>
                          <a:lnTo>
                            <a:pt x="98" y="104"/>
                          </a:lnTo>
                          <a:lnTo>
                            <a:pt x="101" y="106"/>
                          </a:lnTo>
                          <a:lnTo>
                            <a:pt x="104" y="106"/>
                          </a:lnTo>
                          <a:lnTo>
                            <a:pt x="107" y="107"/>
                          </a:lnTo>
                          <a:lnTo>
                            <a:pt x="110" y="108"/>
                          </a:lnTo>
                          <a:lnTo>
                            <a:pt x="112" y="112"/>
                          </a:lnTo>
                          <a:lnTo>
                            <a:pt x="113" y="115"/>
                          </a:lnTo>
                          <a:lnTo>
                            <a:pt x="114" y="118"/>
                          </a:lnTo>
                          <a:lnTo>
                            <a:pt x="116" y="121"/>
                          </a:lnTo>
                          <a:lnTo>
                            <a:pt x="118" y="123"/>
                          </a:lnTo>
                          <a:lnTo>
                            <a:pt x="119" y="126"/>
                          </a:lnTo>
                          <a:lnTo>
                            <a:pt x="120" y="129"/>
                          </a:lnTo>
                          <a:lnTo>
                            <a:pt x="121" y="132"/>
                          </a:lnTo>
                          <a:lnTo>
                            <a:pt x="124" y="136"/>
                          </a:lnTo>
                          <a:lnTo>
                            <a:pt x="125" y="141"/>
                          </a:lnTo>
                          <a:lnTo>
                            <a:pt x="127" y="148"/>
                          </a:lnTo>
                          <a:lnTo>
                            <a:pt x="130" y="154"/>
                          </a:lnTo>
                          <a:lnTo>
                            <a:pt x="133" y="158"/>
                          </a:lnTo>
                          <a:lnTo>
                            <a:pt x="137" y="162"/>
                          </a:lnTo>
                          <a:lnTo>
                            <a:pt x="140" y="165"/>
                          </a:lnTo>
                          <a:lnTo>
                            <a:pt x="145" y="167"/>
                          </a:lnTo>
                          <a:lnTo>
                            <a:pt x="146" y="167"/>
                          </a:lnTo>
                          <a:lnTo>
                            <a:pt x="148" y="167"/>
                          </a:lnTo>
                          <a:lnTo>
                            <a:pt x="149" y="167"/>
                          </a:lnTo>
                          <a:lnTo>
                            <a:pt x="150" y="167"/>
                          </a:lnTo>
                          <a:lnTo>
                            <a:pt x="152" y="165"/>
                          </a:lnTo>
                          <a:lnTo>
                            <a:pt x="154" y="165"/>
                          </a:lnTo>
                          <a:lnTo>
                            <a:pt x="155" y="165"/>
                          </a:lnTo>
                          <a:lnTo>
                            <a:pt x="156" y="164"/>
                          </a:lnTo>
                          <a:lnTo>
                            <a:pt x="155" y="168"/>
                          </a:lnTo>
                          <a:lnTo>
                            <a:pt x="154" y="172"/>
                          </a:lnTo>
                          <a:lnTo>
                            <a:pt x="152" y="176"/>
                          </a:lnTo>
                          <a:lnTo>
                            <a:pt x="151" y="180"/>
                          </a:lnTo>
                          <a:lnTo>
                            <a:pt x="150" y="185"/>
                          </a:lnTo>
                          <a:lnTo>
                            <a:pt x="149" y="189"/>
                          </a:lnTo>
                          <a:lnTo>
                            <a:pt x="148" y="194"/>
                          </a:lnTo>
                          <a:lnTo>
                            <a:pt x="148" y="199"/>
                          </a:lnTo>
                          <a:lnTo>
                            <a:pt x="148" y="196"/>
                          </a:lnTo>
                          <a:lnTo>
                            <a:pt x="140" y="199"/>
                          </a:lnTo>
                          <a:lnTo>
                            <a:pt x="135" y="200"/>
                          </a:lnTo>
                          <a:lnTo>
                            <a:pt x="129" y="201"/>
                          </a:lnTo>
                          <a:lnTo>
                            <a:pt x="123" y="204"/>
                          </a:lnTo>
                          <a:lnTo>
                            <a:pt x="118" y="208"/>
                          </a:lnTo>
                          <a:lnTo>
                            <a:pt x="113" y="214"/>
                          </a:lnTo>
                          <a:lnTo>
                            <a:pt x="111" y="221"/>
                          </a:lnTo>
                          <a:lnTo>
                            <a:pt x="110" y="231"/>
                          </a:lnTo>
                          <a:lnTo>
                            <a:pt x="111" y="242"/>
                          </a:lnTo>
                          <a:lnTo>
                            <a:pt x="113" y="250"/>
                          </a:lnTo>
                          <a:lnTo>
                            <a:pt x="118" y="257"/>
                          </a:lnTo>
                          <a:lnTo>
                            <a:pt x="123" y="263"/>
                          </a:lnTo>
                          <a:lnTo>
                            <a:pt x="127" y="270"/>
                          </a:lnTo>
                          <a:lnTo>
                            <a:pt x="131" y="278"/>
                          </a:lnTo>
                          <a:lnTo>
                            <a:pt x="133" y="288"/>
                          </a:lnTo>
                          <a:lnTo>
                            <a:pt x="135" y="299"/>
                          </a:lnTo>
                          <a:lnTo>
                            <a:pt x="135" y="300"/>
                          </a:lnTo>
                          <a:lnTo>
                            <a:pt x="133" y="302"/>
                          </a:lnTo>
                          <a:lnTo>
                            <a:pt x="132" y="303"/>
                          </a:lnTo>
                          <a:lnTo>
                            <a:pt x="131" y="306"/>
                          </a:lnTo>
                          <a:lnTo>
                            <a:pt x="130" y="307"/>
                          </a:lnTo>
                          <a:lnTo>
                            <a:pt x="129" y="309"/>
                          </a:lnTo>
                          <a:lnTo>
                            <a:pt x="129" y="311"/>
                          </a:lnTo>
                          <a:lnTo>
                            <a:pt x="129" y="314"/>
                          </a:lnTo>
                          <a:lnTo>
                            <a:pt x="129" y="320"/>
                          </a:lnTo>
                          <a:lnTo>
                            <a:pt x="131" y="327"/>
                          </a:lnTo>
                          <a:lnTo>
                            <a:pt x="133" y="335"/>
                          </a:lnTo>
                          <a:lnTo>
                            <a:pt x="137" y="342"/>
                          </a:lnTo>
                          <a:lnTo>
                            <a:pt x="140" y="347"/>
                          </a:lnTo>
                          <a:lnTo>
                            <a:pt x="144" y="354"/>
                          </a:lnTo>
                          <a:lnTo>
                            <a:pt x="148" y="361"/>
                          </a:lnTo>
                          <a:lnTo>
                            <a:pt x="150" y="367"/>
                          </a:lnTo>
                          <a:lnTo>
                            <a:pt x="149" y="378"/>
                          </a:lnTo>
                          <a:lnTo>
                            <a:pt x="148" y="390"/>
                          </a:lnTo>
                          <a:lnTo>
                            <a:pt x="146" y="402"/>
                          </a:lnTo>
                          <a:lnTo>
                            <a:pt x="144" y="414"/>
                          </a:lnTo>
                          <a:lnTo>
                            <a:pt x="142" y="424"/>
                          </a:lnTo>
                          <a:lnTo>
                            <a:pt x="140" y="432"/>
                          </a:lnTo>
                          <a:lnTo>
                            <a:pt x="139" y="438"/>
                          </a:lnTo>
                          <a:lnTo>
                            <a:pt x="139" y="43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73" name="Freeform 16">
                      <a:extLst>
                        <a:ext uri="{FF2B5EF4-FFF2-40B4-BE49-F238E27FC236}">
                          <a16:creationId xmlns:a16="http://schemas.microsoft.com/office/drawing/2014/main" id="{7F72D047-9E86-478E-8CF0-C4DB1A582162}"/>
                        </a:ext>
                      </a:extLst>
                    </p:cNvPr>
                    <p:cNvSpPr>
                      <a:spLocks/>
                    </p:cNvSpPr>
                    <p:nvPr/>
                  </p:nvSpPr>
                  <p:spPr bwMode="gray">
                    <a:xfrm>
                      <a:off x="4177" y="1988"/>
                      <a:ext cx="53" cy="52"/>
                    </a:xfrm>
                    <a:custGeom>
                      <a:avLst/>
                      <a:gdLst>
                        <a:gd name="T0" fmla="*/ 53 w 53"/>
                        <a:gd name="T1" fmla="*/ 19 h 52"/>
                        <a:gd name="T2" fmla="*/ 52 w 53"/>
                        <a:gd name="T3" fmla="*/ 23 h 52"/>
                        <a:gd name="T4" fmla="*/ 51 w 53"/>
                        <a:gd name="T5" fmla="*/ 27 h 52"/>
                        <a:gd name="T6" fmla="*/ 49 w 53"/>
                        <a:gd name="T7" fmla="*/ 33 h 52"/>
                        <a:gd name="T8" fmla="*/ 47 w 53"/>
                        <a:gd name="T9" fmla="*/ 38 h 52"/>
                        <a:gd name="T10" fmla="*/ 45 w 53"/>
                        <a:gd name="T11" fmla="*/ 45 h 52"/>
                        <a:gd name="T12" fmla="*/ 42 w 53"/>
                        <a:gd name="T13" fmla="*/ 47 h 52"/>
                        <a:gd name="T14" fmla="*/ 39 w 53"/>
                        <a:gd name="T15" fmla="*/ 50 h 52"/>
                        <a:gd name="T16" fmla="*/ 34 w 53"/>
                        <a:gd name="T17" fmla="*/ 52 h 52"/>
                        <a:gd name="T18" fmla="*/ 33 w 53"/>
                        <a:gd name="T19" fmla="*/ 52 h 52"/>
                        <a:gd name="T20" fmla="*/ 32 w 53"/>
                        <a:gd name="T21" fmla="*/ 52 h 52"/>
                        <a:gd name="T22" fmla="*/ 31 w 53"/>
                        <a:gd name="T23" fmla="*/ 50 h 52"/>
                        <a:gd name="T24" fmla="*/ 28 w 53"/>
                        <a:gd name="T25" fmla="*/ 50 h 52"/>
                        <a:gd name="T26" fmla="*/ 28 w 53"/>
                        <a:gd name="T27" fmla="*/ 49 h 52"/>
                        <a:gd name="T28" fmla="*/ 27 w 53"/>
                        <a:gd name="T29" fmla="*/ 47 h 52"/>
                        <a:gd name="T30" fmla="*/ 26 w 53"/>
                        <a:gd name="T31" fmla="*/ 46 h 52"/>
                        <a:gd name="T32" fmla="*/ 26 w 53"/>
                        <a:gd name="T33" fmla="*/ 45 h 52"/>
                        <a:gd name="T34" fmla="*/ 23 w 53"/>
                        <a:gd name="T35" fmla="*/ 45 h 52"/>
                        <a:gd name="T36" fmla="*/ 20 w 53"/>
                        <a:gd name="T37" fmla="*/ 43 h 52"/>
                        <a:gd name="T38" fmla="*/ 16 w 53"/>
                        <a:gd name="T39" fmla="*/ 42 h 52"/>
                        <a:gd name="T40" fmla="*/ 12 w 53"/>
                        <a:gd name="T41" fmla="*/ 42 h 52"/>
                        <a:gd name="T42" fmla="*/ 9 w 53"/>
                        <a:gd name="T43" fmla="*/ 41 h 52"/>
                        <a:gd name="T44" fmla="*/ 6 w 53"/>
                        <a:gd name="T45" fmla="*/ 38 h 52"/>
                        <a:gd name="T46" fmla="*/ 2 w 53"/>
                        <a:gd name="T47" fmla="*/ 37 h 52"/>
                        <a:gd name="T48" fmla="*/ 0 w 53"/>
                        <a:gd name="T49" fmla="*/ 35 h 52"/>
                        <a:gd name="T50" fmla="*/ 0 w 53"/>
                        <a:gd name="T51" fmla="*/ 34 h 52"/>
                        <a:gd name="T52" fmla="*/ 0 w 53"/>
                        <a:gd name="T53" fmla="*/ 33 h 52"/>
                        <a:gd name="T54" fmla="*/ 0 w 53"/>
                        <a:gd name="T55" fmla="*/ 30 h 52"/>
                        <a:gd name="T56" fmla="*/ 1 w 53"/>
                        <a:gd name="T57" fmla="*/ 28 h 52"/>
                        <a:gd name="T58" fmla="*/ 1 w 53"/>
                        <a:gd name="T59" fmla="*/ 26 h 52"/>
                        <a:gd name="T60" fmla="*/ 2 w 53"/>
                        <a:gd name="T61" fmla="*/ 23 h 52"/>
                        <a:gd name="T62" fmla="*/ 3 w 53"/>
                        <a:gd name="T63" fmla="*/ 21 h 52"/>
                        <a:gd name="T64" fmla="*/ 3 w 53"/>
                        <a:gd name="T65" fmla="*/ 19 h 52"/>
                        <a:gd name="T66" fmla="*/ 7 w 53"/>
                        <a:gd name="T67" fmla="*/ 17 h 52"/>
                        <a:gd name="T68" fmla="*/ 10 w 53"/>
                        <a:gd name="T69" fmla="*/ 16 h 52"/>
                        <a:gd name="T70" fmla="*/ 12 w 53"/>
                        <a:gd name="T71" fmla="*/ 14 h 52"/>
                        <a:gd name="T72" fmla="*/ 15 w 53"/>
                        <a:gd name="T73" fmla="*/ 11 h 52"/>
                        <a:gd name="T74" fmla="*/ 16 w 53"/>
                        <a:gd name="T75" fmla="*/ 8 h 52"/>
                        <a:gd name="T76" fmla="*/ 17 w 53"/>
                        <a:gd name="T77" fmla="*/ 5 h 52"/>
                        <a:gd name="T78" fmla="*/ 19 w 53"/>
                        <a:gd name="T79" fmla="*/ 2 h 52"/>
                        <a:gd name="T80" fmla="*/ 20 w 53"/>
                        <a:gd name="T81" fmla="*/ 0 h 52"/>
                        <a:gd name="T82" fmla="*/ 22 w 53"/>
                        <a:gd name="T83" fmla="*/ 2 h 52"/>
                        <a:gd name="T84" fmla="*/ 26 w 53"/>
                        <a:gd name="T85" fmla="*/ 5 h 52"/>
                        <a:gd name="T86" fmla="*/ 29 w 53"/>
                        <a:gd name="T87" fmla="*/ 9 h 52"/>
                        <a:gd name="T88" fmla="*/ 34 w 53"/>
                        <a:gd name="T89" fmla="*/ 11 h 52"/>
                        <a:gd name="T90" fmla="*/ 39 w 53"/>
                        <a:gd name="T91" fmla="*/ 14 h 52"/>
                        <a:gd name="T92" fmla="*/ 45 w 53"/>
                        <a:gd name="T93" fmla="*/ 17 h 52"/>
                        <a:gd name="T94" fmla="*/ 49 w 53"/>
                        <a:gd name="T95" fmla="*/ 17 h 52"/>
                        <a:gd name="T96" fmla="*/ 53 w 53"/>
                        <a:gd name="T97" fmla="*/ 19 h 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3"/>
                        <a:gd name="T148" fmla="*/ 0 h 52"/>
                        <a:gd name="T149" fmla="*/ 53 w 53"/>
                        <a:gd name="T150" fmla="*/ 52 h 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3" h="52">
                          <a:moveTo>
                            <a:pt x="53" y="19"/>
                          </a:moveTo>
                          <a:lnTo>
                            <a:pt x="52" y="23"/>
                          </a:lnTo>
                          <a:lnTo>
                            <a:pt x="51" y="27"/>
                          </a:lnTo>
                          <a:lnTo>
                            <a:pt x="49" y="33"/>
                          </a:lnTo>
                          <a:lnTo>
                            <a:pt x="47" y="38"/>
                          </a:lnTo>
                          <a:lnTo>
                            <a:pt x="45" y="45"/>
                          </a:lnTo>
                          <a:lnTo>
                            <a:pt x="42" y="47"/>
                          </a:lnTo>
                          <a:lnTo>
                            <a:pt x="39" y="50"/>
                          </a:lnTo>
                          <a:lnTo>
                            <a:pt x="34" y="52"/>
                          </a:lnTo>
                          <a:lnTo>
                            <a:pt x="33" y="52"/>
                          </a:lnTo>
                          <a:lnTo>
                            <a:pt x="32" y="52"/>
                          </a:lnTo>
                          <a:lnTo>
                            <a:pt x="31" y="50"/>
                          </a:lnTo>
                          <a:lnTo>
                            <a:pt x="28" y="50"/>
                          </a:lnTo>
                          <a:lnTo>
                            <a:pt x="28" y="49"/>
                          </a:lnTo>
                          <a:lnTo>
                            <a:pt x="27" y="47"/>
                          </a:lnTo>
                          <a:lnTo>
                            <a:pt x="26" y="46"/>
                          </a:lnTo>
                          <a:lnTo>
                            <a:pt x="26" y="45"/>
                          </a:lnTo>
                          <a:lnTo>
                            <a:pt x="23" y="45"/>
                          </a:lnTo>
                          <a:lnTo>
                            <a:pt x="20" y="43"/>
                          </a:lnTo>
                          <a:lnTo>
                            <a:pt x="16" y="42"/>
                          </a:lnTo>
                          <a:lnTo>
                            <a:pt x="12" y="42"/>
                          </a:lnTo>
                          <a:lnTo>
                            <a:pt x="9" y="41"/>
                          </a:lnTo>
                          <a:lnTo>
                            <a:pt x="6" y="38"/>
                          </a:lnTo>
                          <a:lnTo>
                            <a:pt x="2" y="37"/>
                          </a:lnTo>
                          <a:lnTo>
                            <a:pt x="0" y="35"/>
                          </a:lnTo>
                          <a:lnTo>
                            <a:pt x="0" y="34"/>
                          </a:lnTo>
                          <a:lnTo>
                            <a:pt x="0" y="33"/>
                          </a:lnTo>
                          <a:lnTo>
                            <a:pt x="0" y="30"/>
                          </a:lnTo>
                          <a:lnTo>
                            <a:pt x="1" y="28"/>
                          </a:lnTo>
                          <a:lnTo>
                            <a:pt x="1" y="26"/>
                          </a:lnTo>
                          <a:lnTo>
                            <a:pt x="2" y="23"/>
                          </a:lnTo>
                          <a:lnTo>
                            <a:pt x="3" y="21"/>
                          </a:lnTo>
                          <a:lnTo>
                            <a:pt x="3" y="19"/>
                          </a:lnTo>
                          <a:lnTo>
                            <a:pt x="7" y="17"/>
                          </a:lnTo>
                          <a:lnTo>
                            <a:pt x="10" y="16"/>
                          </a:lnTo>
                          <a:lnTo>
                            <a:pt x="12" y="14"/>
                          </a:lnTo>
                          <a:lnTo>
                            <a:pt x="15" y="11"/>
                          </a:lnTo>
                          <a:lnTo>
                            <a:pt x="16" y="8"/>
                          </a:lnTo>
                          <a:lnTo>
                            <a:pt x="17" y="5"/>
                          </a:lnTo>
                          <a:lnTo>
                            <a:pt x="19" y="2"/>
                          </a:lnTo>
                          <a:lnTo>
                            <a:pt x="20" y="0"/>
                          </a:lnTo>
                          <a:lnTo>
                            <a:pt x="22" y="2"/>
                          </a:lnTo>
                          <a:lnTo>
                            <a:pt x="26" y="5"/>
                          </a:lnTo>
                          <a:lnTo>
                            <a:pt x="29" y="9"/>
                          </a:lnTo>
                          <a:lnTo>
                            <a:pt x="34" y="11"/>
                          </a:lnTo>
                          <a:lnTo>
                            <a:pt x="39" y="14"/>
                          </a:lnTo>
                          <a:lnTo>
                            <a:pt x="45" y="17"/>
                          </a:lnTo>
                          <a:lnTo>
                            <a:pt x="49" y="17"/>
                          </a:lnTo>
                          <a:lnTo>
                            <a:pt x="53" y="1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74" name="Freeform 17">
                      <a:extLst>
                        <a:ext uri="{FF2B5EF4-FFF2-40B4-BE49-F238E27FC236}">
                          <a16:creationId xmlns:a16="http://schemas.microsoft.com/office/drawing/2014/main" id="{46CB8A41-8708-4038-9CA8-EE6ED79E18C9}"/>
                        </a:ext>
                      </a:extLst>
                    </p:cNvPr>
                    <p:cNvSpPr>
                      <a:spLocks/>
                    </p:cNvSpPr>
                    <p:nvPr/>
                  </p:nvSpPr>
                  <p:spPr bwMode="gray">
                    <a:xfrm>
                      <a:off x="4170" y="2043"/>
                      <a:ext cx="93" cy="125"/>
                    </a:xfrm>
                    <a:custGeom>
                      <a:avLst/>
                      <a:gdLst>
                        <a:gd name="T0" fmla="*/ 79 w 93"/>
                        <a:gd name="T1" fmla="*/ 61 h 125"/>
                        <a:gd name="T2" fmla="*/ 78 w 93"/>
                        <a:gd name="T3" fmla="*/ 64 h 125"/>
                        <a:gd name="T4" fmla="*/ 75 w 93"/>
                        <a:gd name="T5" fmla="*/ 68 h 125"/>
                        <a:gd name="T6" fmla="*/ 72 w 93"/>
                        <a:gd name="T7" fmla="*/ 71 h 125"/>
                        <a:gd name="T8" fmla="*/ 68 w 93"/>
                        <a:gd name="T9" fmla="*/ 71 h 125"/>
                        <a:gd name="T10" fmla="*/ 66 w 93"/>
                        <a:gd name="T11" fmla="*/ 70 h 125"/>
                        <a:gd name="T12" fmla="*/ 65 w 93"/>
                        <a:gd name="T13" fmla="*/ 67 h 125"/>
                        <a:gd name="T14" fmla="*/ 63 w 93"/>
                        <a:gd name="T15" fmla="*/ 63 h 125"/>
                        <a:gd name="T16" fmla="*/ 64 w 93"/>
                        <a:gd name="T17" fmla="*/ 56 h 125"/>
                        <a:gd name="T18" fmla="*/ 67 w 93"/>
                        <a:gd name="T19" fmla="*/ 47 h 125"/>
                        <a:gd name="T20" fmla="*/ 74 w 93"/>
                        <a:gd name="T21" fmla="*/ 39 h 125"/>
                        <a:gd name="T22" fmla="*/ 78 w 93"/>
                        <a:gd name="T23" fmla="*/ 29 h 125"/>
                        <a:gd name="T24" fmla="*/ 41 w 93"/>
                        <a:gd name="T25" fmla="*/ 25 h 125"/>
                        <a:gd name="T26" fmla="*/ 38 w 93"/>
                        <a:gd name="T27" fmla="*/ 24 h 125"/>
                        <a:gd name="T28" fmla="*/ 34 w 93"/>
                        <a:gd name="T29" fmla="*/ 20 h 125"/>
                        <a:gd name="T30" fmla="*/ 32 w 93"/>
                        <a:gd name="T31" fmla="*/ 14 h 125"/>
                        <a:gd name="T32" fmla="*/ 30 w 93"/>
                        <a:gd name="T33" fmla="*/ 7 h 125"/>
                        <a:gd name="T34" fmla="*/ 27 w 93"/>
                        <a:gd name="T35" fmla="*/ 6 h 125"/>
                        <a:gd name="T36" fmla="*/ 24 w 93"/>
                        <a:gd name="T37" fmla="*/ 3 h 125"/>
                        <a:gd name="T38" fmla="*/ 21 w 93"/>
                        <a:gd name="T39" fmla="*/ 0 h 125"/>
                        <a:gd name="T40" fmla="*/ 19 w 93"/>
                        <a:gd name="T41" fmla="*/ 0 h 125"/>
                        <a:gd name="T42" fmla="*/ 16 w 93"/>
                        <a:gd name="T43" fmla="*/ 0 h 125"/>
                        <a:gd name="T44" fmla="*/ 14 w 93"/>
                        <a:gd name="T45" fmla="*/ 0 h 125"/>
                        <a:gd name="T46" fmla="*/ 10 w 93"/>
                        <a:gd name="T47" fmla="*/ 0 h 125"/>
                        <a:gd name="T48" fmla="*/ 7 w 93"/>
                        <a:gd name="T49" fmla="*/ 0 h 125"/>
                        <a:gd name="T50" fmla="*/ 3 w 93"/>
                        <a:gd name="T51" fmla="*/ 2 h 125"/>
                        <a:gd name="T52" fmla="*/ 1 w 93"/>
                        <a:gd name="T53" fmla="*/ 4 h 125"/>
                        <a:gd name="T54" fmla="*/ 0 w 93"/>
                        <a:gd name="T55" fmla="*/ 10 h 125"/>
                        <a:gd name="T56" fmla="*/ 2 w 93"/>
                        <a:gd name="T57" fmla="*/ 13 h 125"/>
                        <a:gd name="T58" fmla="*/ 7 w 93"/>
                        <a:gd name="T59" fmla="*/ 18 h 125"/>
                        <a:gd name="T60" fmla="*/ 13 w 93"/>
                        <a:gd name="T61" fmla="*/ 24 h 125"/>
                        <a:gd name="T62" fmla="*/ 17 w 93"/>
                        <a:gd name="T63" fmla="*/ 27 h 125"/>
                        <a:gd name="T64" fmla="*/ 13 w 93"/>
                        <a:gd name="T65" fmla="*/ 29 h 125"/>
                        <a:gd name="T66" fmla="*/ 8 w 93"/>
                        <a:gd name="T67" fmla="*/ 35 h 125"/>
                        <a:gd name="T68" fmla="*/ 4 w 93"/>
                        <a:gd name="T69" fmla="*/ 40 h 125"/>
                        <a:gd name="T70" fmla="*/ 2 w 93"/>
                        <a:gd name="T71" fmla="*/ 46 h 125"/>
                        <a:gd name="T72" fmla="*/ 4 w 93"/>
                        <a:gd name="T73" fmla="*/ 50 h 125"/>
                        <a:gd name="T74" fmla="*/ 9 w 93"/>
                        <a:gd name="T75" fmla="*/ 57 h 125"/>
                        <a:gd name="T76" fmla="*/ 16 w 93"/>
                        <a:gd name="T77" fmla="*/ 61 h 125"/>
                        <a:gd name="T78" fmla="*/ 24 w 93"/>
                        <a:gd name="T79" fmla="*/ 64 h 125"/>
                        <a:gd name="T80" fmla="*/ 34 w 93"/>
                        <a:gd name="T81" fmla="*/ 101 h 125"/>
                        <a:gd name="T82" fmla="*/ 36 w 93"/>
                        <a:gd name="T83" fmla="*/ 97 h 125"/>
                        <a:gd name="T84" fmla="*/ 41 w 93"/>
                        <a:gd name="T85" fmla="*/ 93 h 125"/>
                        <a:gd name="T86" fmla="*/ 48 w 93"/>
                        <a:gd name="T87" fmla="*/ 92 h 125"/>
                        <a:gd name="T88" fmla="*/ 52 w 93"/>
                        <a:gd name="T89" fmla="*/ 89 h 125"/>
                        <a:gd name="T90" fmla="*/ 52 w 93"/>
                        <a:gd name="T91" fmla="*/ 86 h 125"/>
                        <a:gd name="T92" fmla="*/ 52 w 93"/>
                        <a:gd name="T93" fmla="*/ 83 h 125"/>
                        <a:gd name="T94" fmla="*/ 52 w 93"/>
                        <a:gd name="T95" fmla="*/ 81 h 125"/>
                        <a:gd name="T96" fmla="*/ 55 w 93"/>
                        <a:gd name="T97" fmla="*/ 82 h 125"/>
                        <a:gd name="T98" fmla="*/ 59 w 93"/>
                        <a:gd name="T99" fmla="*/ 82 h 125"/>
                        <a:gd name="T100" fmla="*/ 61 w 93"/>
                        <a:gd name="T101" fmla="*/ 81 h 125"/>
                        <a:gd name="T102" fmla="*/ 65 w 93"/>
                        <a:gd name="T103" fmla="*/ 81 h 125"/>
                        <a:gd name="T104" fmla="*/ 67 w 93"/>
                        <a:gd name="T105" fmla="*/ 89 h 125"/>
                        <a:gd name="T106" fmla="*/ 71 w 93"/>
                        <a:gd name="T107" fmla="*/ 101 h 125"/>
                        <a:gd name="T108" fmla="*/ 75 w 93"/>
                        <a:gd name="T109" fmla="*/ 112 h 125"/>
                        <a:gd name="T110" fmla="*/ 81 w 93"/>
                        <a:gd name="T111" fmla="*/ 125 h 125"/>
                        <a:gd name="T112" fmla="*/ 87 w 93"/>
                        <a:gd name="T113" fmla="*/ 118 h 125"/>
                        <a:gd name="T114" fmla="*/ 91 w 93"/>
                        <a:gd name="T115" fmla="*/ 110 h 125"/>
                        <a:gd name="T116" fmla="*/ 92 w 93"/>
                        <a:gd name="T117" fmla="*/ 100 h 125"/>
                        <a:gd name="T118" fmla="*/ 93 w 93"/>
                        <a:gd name="T119" fmla="*/ 88 h 1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3"/>
                        <a:gd name="T181" fmla="*/ 0 h 125"/>
                        <a:gd name="T182" fmla="*/ 93 w 93"/>
                        <a:gd name="T183" fmla="*/ 125 h 1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3" h="125">
                          <a:moveTo>
                            <a:pt x="93" y="88"/>
                          </a:moveTo>
                          <a:lnTo>
                            <a:pt x="79" y="61"/>
                          </a:lnTo>
                          <a:lnTo>
                            <a:pt x="78" y="63"/>
                          </a:lnTo>
                          <a:lnTo>
                            <a:pt x="78" y="64"/>
                          </a:lnTo>
                          <a:lnTo>
                            <a:pt x="77" y="65"/>
                          </a:lnTo>
                          <a:lnTo>
                            <a:pt x="75" y="68"/>
                          </a:lnTo>
                          <a:lnTo>
                            <a:pt x="73" y="70"/>
                          </a:lnTo>
                          <a:lnTo>
                            <a:pt x="72" y="71"/>
                          </a:lnTo>
                          <a:lnTo>
                            <a:pt x="71" y="71"/>
                          </a:lnTo>
                          <a:lnTo>
                            <a:pt x="68" y="71"/>
                          </a:lnTo>
                          <a:lnTo>
                            <a:pt x="67" y="70"/>
                          </a:lnTo>
                          <a:lnTo>
                            <a:pt x="66" y="70"/>
                          </a:lnTo>
                          <a:lnTo>
                            <a:pt x="65" y="68"/>
                          </a:lnTo>
                          <a:lnTo>
                            <a:pt x="65" y="67"/>
                          </a:lnTo>
                          <a:lnTo>
                            <a:pt x="64" y="64"/>
                          </a:lnTo>
                          <a:lnTo>
                            <a:pt x="63" y="63"/>
                          </a:lnTo>
                          <a:lnTo>
                            <a:pt x="63" y="61"/>
                          </a:lnTo>
                          <a:lnTo>
                            <a:pt x="64" y="56"/>
                          </a:lnTo>
                          <a:lnTo>
                            <a:pt x="65" y="51"/>
                          </a:lnTo>
                          <a:lnTo>
                            <a:pt x="67" y="47"/>
                          </a:lnTo>
                          <a:lnTo>
                            <a:pt x="72" y="43"/>
                          </a:lnTo>
                          <a:lnTo>
                            <a:pt x="74" y="39"/>
                          </a:lnTo>
                          <a:lnTo>
                            <a:pt x="77" y="36"/>
                          </a:lnTo>
                          <a:lnTo>
                            <a:pt x="78" y="29"/>
                          </a:lnTo>
                          <a:lnTo>
                            <a:pt x="79" y="25"/>
                          </a:lnTo>
                          <a:lnTo>
                            <a:pt x="41" y="25"/>
                          </a:lnTo>
                          <a:lnTo>
                            <a:pt x="39" y="24"/>
                          </a:lnTo>
                          <a:lnTo>
                            <a:pt x="38" y="24"/>
                          </a:lnTo>
                          <a:lnTo>
                            <a:pt x="35" y="23"/>
                          </a:lnTo>
                          <a:lnTo>
                            <a:pt x="34" y="20"/>
                          </a:lnTo>
                          <a:lnTo>
                            <a:pt x="33" y="17"/>
                          </a:lnTo>
                          <a:lnTo>
                            <a:pt x="32" y="14"/>
                          </a:lnTo>
                          <a:lnTo>
                            <a:pt x="32" y="11"/>
                          </a:lnTo>
                          <a:lnTo>
                            <a:pt x="30" y="7"/>
                          </a:lnTo>
                          <a:lnTo>
                            <a:pt x="29" y="6"/>
                          </a:lnTo>
                          <a:lnTo>
                            <a:pt x="27" y="6"/>
                          </a:lnTo>
                          <a:lnTo>
                            <a:pt x="26" y="4"/>
                          </a:lnTo>
                          <a:lnTo>
                            <a:pt x="24" y="3"/>
                          </a:lnTo>
                          <a:lnTo>
                            <a:pt x="22" y="2"/>
                          </a:lnTo>
                          <a:lnTo>
                            <a:pt x="21" y="0"/>
                          </a:lnTo>
                          <a:lnTo>
                            <a:pt x="20" y="0"/>
                          </a:lnTo>
                          <a:lnTo>
                            <a:pt x="19" y="0"/>
                          </a:lnTo>
                          <a:lnTo>
                            <a:pt x="17" y="0"/>
                          </a:lnTo>
                          <a:lnTo>
                            <a:pt x="16" y="0"/>
                          </a:lnTo>
                          <a:lnTo>
                            <a:pt x="15" y="0"/>
                          </a:lnTo>
                          <a:lnTo>
                            <a:pt x="14" y="0"/>
                          </a:lnTo>
                          <a:lnTo>
                            <a:pt x="13" y="0"/>
                          </a:lnTo>
                          <a:lnTo>
                            <a:pt x="10" y="0"/>
                          </a:lnTo>
                          <a:lnTo>
                            <a:pt x="9" y="0"/>
                          </a:lnTo>
                          <a:lnTo>
                            <a:pt x="7" y="0"/>
                          </a:lnTo>
                          <a:lnTo>
                            <a:pt x="6" y="2"/>
                          </a:lnTo>
                          <a:lnTo>
                            <a:pt x="3" y="2"/>
                          </a:lnTo>
                          <a:lnTo>
                            <a:pt x="2" y="3"/>
                          </a:lnTo>
                          <a:lnTo>
                            <a:pt x="1" y="4"/>
                          </a:lnTo>
                          <a:lnTo>
                            <a:pt x="1" y="7"/>
                          </a:lnTo>
                          <a:lnTo>
                            <a:pt x="0" y="10"/>
                          </a:lnTo>
                          <a:lnTo>
                            <a:pt x="1" y="11"/>
                          </a:lnTo>
                          <a:lnTo>
                            <a:pt x="2" y="13"/>
                          </a:lnTo>
                          <a:lnTo>
                            <a:pt x="4" y="16"/>
                          </a:lnTo>
                          <a:lnTo>
                            <a:pt x="7" y="18"/>
                          </a:lnTo>
                          <a:lnTo>
                            <a:pt x="10" y="21"/>
                          </a:lnTo>
                          <a:lnTo>
                            <a:pt x="13" y="24"/>
                          </a:lnTo>
                          <a:lnTo>
                            <a:pt x="15" y="25"/>
                          </a:lnTo>
                          <a:lnTo>
                            <a:pt x="17" y="27"/>
                          </a:lnTo>
                          <a:lnTo>
                            <a:pt x="15" y="28"/>
                          </a:lnTo>
                          <a:lnTo>
                            <a:pt x="13" y="29"/>
                          </a:lnTo>
                          <a:lnTo>
                            <a:pt x="10" y="33"/>
                          </a:lnTo>
                          <a:lnTo>
                            <a:pt x="8" y="35"/>
                          </a:lnTo>
                          <a:lnTo>
                            <a:pt x="6" y="37"/>
                          </a:lnTo>
                          <a:lnTo>
                            <a:pt x="4" y="40"/>
                          </a:lnTo>
                          <a:lnTo>
                            <a:pt x="2" y="43"/>
                          </a:lnTo>
                          <a:lnTo>
                            <a:pt x="2" y="46"/>
                          </a:lnTo>
                          <a:lnTo>
                            <a:pt x="3" y="49"/>
                          </a:lnTo>
                          <a:lnTo>
                            <a:pt x="4" y="50"/>
                          </a:lnTo>
                          <a:lnTo>
                            <a:pt x="7" y="54"/>
                          </a:lnTo>
                          <a:lnTo>
                            <a:pt x="9" y="57"/>
                          </a:lnTo>
                          <a:lnTo>
                            <a:pt x="13" y="60"/>
                          </a:lnTo>
                          <a:lnTo>
                            <a:pt x="16" y="61"/>
                          </a:lnTo>
                          <a:lnTo>
                            <a:pt x="20" y="63"/>
                          </a:lnTo>
                          <a:lnTo>
                            <a:pt x="24" y="64"/>
                          </a:lnTo>
                          <a:lnTo>
                            <a:pt x="33" y="104"/>
                          </a:lnTo>
                          <a:lnTo>
                            <a:pt x="34" y="101"/>
                          </a:lnTo>
                          <a:lnTo>
                            <a:pt x="34" y="98"/>
                          </a:lnTo>
                          <a:lnTo>
                            <a:pt x="36" y="97"/>
                          </a:lnTo>
                          <a:lnTo>
                            <a:pt x="39" y="96"/>
                          </a:lnTo>
                          <a:lnTo>
                            <a:pt x="41" y="93"/>
                          </a:lnTo>
                          <a:lnTo>
                            <a:pt x="45" y="92"/>
                          </a:lnTo>
                          <a:lnTo>
                            <a:pt x="48" y="92"/>
                          </a:lnTo>
                          <a:lnTo>
                            <a:pt x="52" y="90"/>
                          </a:lnTo>
                          <a:lnTo>
                            <a:pt x="52" y="89"/>
                          </a:lnTo>
                          <a:lnTo>
                            <a:pt x="52" y="88"/>
                          </a:lnTo>
                          <a:lnTo>
                            <a:pt x="52" y="86"/>
                          </a:lnTo>
                          <a:lnTo>
                            <a:pt x="52" y="85"/>
                          </a:lnTo>
                          <a:lnTo>
                            <a:pt x="52" y="83"/>
                          </a:lnTo>
                          <a:lnTo>
                            <a:pt x="52" y="82"/>
                          </a:lnTo>
                          <a:lnTo>
                            <a:pt x="52" y="81"/>
                          </a:lnTo>
                          <a:lnTo>
                            <a:pt x="54" y="82"/>
                          </a:lnTo>
                          <a:lnTo>
                            <a:pt x="55" y="82"/>
                          </a:lnTo>
                          <a:lnTo>
                            <a:pt x="57" y="82"/>
                          </a:lnTo>
                          <a:lnTo>
                            <a:pt x="59" y="82"/>
                          </a:lnTo>
                          <a:lnTo>
                            <a:pt x="60" y="82"/>
                          </a:lnTo>
                          <a:lnTo>
                            <a:pt x="61" y="81"/>
                          </a:lnTo>
                          <a:lnTo>
                            <a:pt x="64" y="81"/>
                          </a:lnTo>
                          <a:lnTo>
                            <a:pt x="65" y="81"/>
                          </a:lnTo>
                          <a:lnTo>
                            <a:pt x="66" y="85"/>
                          </a:lnTo>
                          <a:lnTo>
                            <a:pt x="67" y="89"/>
                          </a:lnTo>
                          <a:lnTo>
                            <a:pt x="68" y="96"/>
                          </a:lnTo>
                          <a:lnTo>
                            <a:pt x="71" y="101"/>
                          </a:lnTo>
                          <a:lnTo>
                            <a:pt x="73" y="107"/>
                          </a:lnTo>
                          <a:lnTo>
                            <a:pt x="75" y="112"/>
                          </a:lnTo>
                          <a:lnTo>
                            <a:pt x="78" y="118"/>
                          </a:lnTo>
                          <a:lnTo>
                            <a:pt x="81" y="125"/>
                          </a:lnTo>
                          <a:lnTo>
                            <a:pt x="85" y="121"/>
                          </a:lnTo>
                          <a:lnTo>
                            <a:pt x="87" y="118"/>
                          </a:lnTo>
                          <a:lnTo>
                            <a:pt x="90" y="114"/>
                          </a:lnTo>
                          <a:lnTo>
                            <a:pt x="91" y="110"/>
                          </a:lnTo>
                          <a:lnTo>
                            <a:pt x="92" y="105"/>
                          </a:lnTo>
                          <a:lnTo>
                            <a:pt x="92" y="100"/>
                          </a:lnTo>
                          <a:lnTo>
                            <a:pt x="93" y="93"/>
                          </a:lnTo>
                          <a:lnTo>
                            <a:pt x="93" y="8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75" name="Freeform 18">
                      <a:extLst>
                        <a:ext uri="{FF2B5EF4-FFF2-40B4-BE49-F238E27FC236}">
                          <a16:creationId xmlns:a16="http://schemas.microsoft.com/office/drawing/2014/main" id="{E9FCB214-03E0-4A0C-8521-2C477D87EA73}"/>
                        </a:ext>
                      </a:extLst>
                    </p:cNvPr>
                    <p:cNvSpPr>
                      <a:spLocks/>
                    </p:cNvSpPr>
                    <p:nvPr/>
                  </p:nvSpPr>
                  <p:spPr bwMode="gray">
                    <a:xfrm>
                      <a:off x="4424" y="2106"/>
                      <a:ext cx="150" cy="342"/>
                    </a:xfrm>
                    <a:custGeom>
                      <a:avLst/>
                      <a:gdLst>
                        <a:gd name="T0" fmla="*/ 89 w 150"/>
                        <a:gd name="T1" fmla="*/ 43 h 342"/>
                        <a:gd name="T2" fmla="*/ 78 w 150"/>
                        <a:gd name="T3" fmla="*/ 54 h 342"/>
                        <a:gd name="T4" fmla="*/ 61 w 150"/>
                        <a:gd name="T5" fmla="*/ 77 h 342"/>
                        <a:gd name="T6" fmla="*/ 66 w 150"/>
                        <a:gd name="T7" fmla="*/ 93 h 342"/>
                        <a:gd name="T8" fmla="*/ 76 w 150"/>
                        <a:gd name="T9" fmla="*/ 112 h 342"/>
                        <a:gd name="T10" fmla="*/ 86 w 150"/>
                        <a:gd name="T11" fmla="*/ 119 h 342"/>
                        <a:gd name="T12" fmla="*/ 88 w 150"/>
                        <a:gd name="T13" fmla="*/ 128 h 342"/>
                        <a:gd name="T14" fmla="*/ 91 w 150"/>
                        <a:gd name="T15" fmla="*/ 137 h 342"/>
                        <a:gd name="T16" fmla="*/ 92 w 150"/>
                        <a:gd name="T17" fmla="*/ 142 h 342"/>
                        <a:gd name="T18" fmla="*/ 95 w 150"/>
                        <a:gd name="T19" fmla="*/ 144 h 342"/>
                        <a:gd name="T20" fmla="*/ 137 w 150"/>
                        <a:gd name="T21" fmla="*/ 193 h 342"/>
                        <a:gd name="T22" fmla="*/ 143 w 150"/>
                        <a:gd name="T23" fmla="*/ 216 h 342"/>
                        <a:gd name="T24" fmla="*/ 148 w 150"/>
                        <a:gd name="T25" fmla="*/ 236 h 342"/>
                        <a:gd name="T26" fmla="*/ 150 w 150"/>
                        <a:gd name="T27" fmla="*/ 258 h 342"/>
                        <a:gd name="T28" fmla="*/ 148 w 150"/>
                        <a:gd name="T29" fmla="*/ 265 h 342"/>
                        <a:gd name="T30" fmla="*/ 149 w 150"/>
                        <a:gd name="T31" fmla="*/ 274 h 342"/>
                        <a:gd name="T32" fmla="*/ 137 w 150"/>
                        <a:gd name="T33" fmla="*/ 282 h 342"/>
                        <a:gd name="T34" fmla="*/ 123 w 150"/>
                        <a:gd name="T35" fmla="*/ 295 h 342"/>
                        <a:gd name="T36" fmla="*/ 113 w 150"/>
                        <a:gd name="T37" fmla="*/ 308 h 342"/>
                        <a:gd name="T38" fmla="*/ 107 w 150"/>
                        <a:gd name="T39" fmla="*/ 307 h 342"/>
                        <a:gd name="T40" fmla="*/ 101 w 150"/>
                        <a:gd name="T41" fmla="*/ 307 h 342"/>
                        <a:gd name="T42" fmla="*/ 98 w 150"/>
                        <a:gd name="T43" fmla="*/ 311 h 342"/>
                        <a:gd name="T44" fmla="*/ 89 w 150"/>
                        <a:gd name="T45" fmla="*/ 327 h 342"/>
                        <a:gd name="T46" fmla="*/ 78 w 150"/>
                        <a:gd name="T47" fmla="*/ 341 h 342"/>
                        <a:gd name="T48" fmla="*/ 72 w 150"/>
                        <a:gd name="T49" fmla="*/ 339 h 342"/>
                        <a:gd name="T50" fmla="*/ 70 w 150"/>
                        <a:gd name="T51" fmla="*/ 334 h 342"/>
                        <a:gd name="T52" fmla="*/ 69 w 150"/>
                        <a:gd name="T53" fmla="*/ 328 h 342"/>
                        <a:gd name="T54" fmla="*/ 70 w 150"/>
                        <a:gd name="T55" fmla="*/ 318 h 342"/>
                        <a:gd name="T56" fmla="*/ 72 w 150"/>
                        <a:gd name="T57" fmla="*/ 308 h 342"/>
                        <a:gd name="T58" fmla="*/ 79 w 150"/>
                        <a:gd name="T59" fmla="*/ 303 h 342"/>
                        <a:gd name="T60" fmla="*/ 86 w 150"/>
                        <a:gd name="T61" fmla="*/ 296 h 342"/>
                        <a:gd name="T62" fmla="*/ 93 w 150"/>
                        <a:gd name="T63" fmla="*/ 292 h 342"/>
                        <a:gd name="T64" fmla="*/ 99 w 150"/>
                        <a:gd name="T65" fmla="*/ 271 h 342"/>
                        <a:gd name="T66" fmla="*/ 113 w 150"/>
                        <a:gd name="T67" fmla="*/ 250 h 342"/>
                        <a:gd name="T68" fmla="*/ 115 w 150"/>
                        <a:gd name="T69" fmla="*/ 210 h 342"/>
                        <a:gd name="T70" fmla="*/ 113 w 150"/>
                        <a:gd name="T71" fmla="*/ 185 h 342"/>
                        <a:gd name="T72" fmla="*/ 99 w 150"/>
                        <a:gd name="T73" fmla="*/ 156 h 342"/>
                        <a:gd name="T74" fmla="*/ 75 w 150"/>
                        <a:gd name="T75" fmla="*/ 129 h 342"/>
                        <a:gd name="T76" fmla="*/ 56 w 150"/>
                        <a:gd name="T77" fmla="*/ 108 h 342"/>
                        <a:gd name="T78" fmla="*/ 39 w 150"/>
                        <a:gd name="T79" fmla="*/ 86 h 342"/>
                        <a:gd name="T80" fmla="*/ 24 w 150"/>
                        <a:gd name="T81" fmla="*/ 61 h 342"/>
                        <a:gd name="T82" fmla="*/ 16 w 150"/>
                        <a:gd name="T83" fmla="*/ 46 h 342"/>
                        <a:gd name="T84" fmla="*/ 6 w 150"/>
                        <a:gd name="T85" fmla="*/ 31 h 342"/>
                        <a:gd name="T86" fmla="*/ 8 w 150"/>
                        <a:gd name="T87" fmla="*/ 18 h 342"/>
                        <a:gd name="T88" fmla="*/ 29 w 150"/>
                        <a:gd name="T89" fmla="*/ 12 h 342"/>
                        <a:gd name="T90" fmla="*/ 45 w 150"/>
                        <a:gd name="T91" fmla="*/ 4 h 342"/>
                        <a:gd name="T92" fmla="*/ 54 w 150"/>
                        <a:gd name="T93" fmla="*/ 6 h 342"/>
                        <a:gd name="T94" fmla="*/ 64 w 150"/>
                        <a:gd name="T95" fmla="*/ 11 h 342"/>
                        <a:gd name="T96" fmla="*/ 74 w 150"/>
                        <a:gd name="T97" fmla="*/ 17 h 342"/>
                        <a:gd name="T98" fmla="*/ 81 w 150"/>
                        <a:gd name="T99" fmla="*/ 24 h 342"/>
                        <a:gd name="T100" fmla="*/ 87 w 150"/>
                        <a:gd name="T101" fmla="*/ 32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0"/>
                        <a:gd name="T154" fmla="*/ 0 h 342"/>
                        <a:gd name="T155" fmla="*/ 150 w 15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0" h="342">
                          <a:moveTo>
                            <a:pt x="93" y="42"/>
                          </a:moveTo>
                          <a:lnTo>
                            <a:pt x="92" y="42"/>
                          </a:lnTo>
                          <a:lnTo>
                            <a:pt x="89" y="43"/>
                          </a:lnTo>
                          <a:lnTo>
                            <a:pt x="86" y="46"/>
                          </a:lnTo>
                          <a:lnTo>
                            <a:pt x="82" y="50"/>
                          </a:lnTo>
                          <a:lnTo>
                            <a:pt x="78" y="54"/>
                          </a:lnTo>
                          <a:lnTo>
                            <a:pt x="72" y="61"/>
                          </a:lnTo>
                          <a:lnTo>
                            <a:pt x="67" y="68"/>
                          </a:lnTo>
                          <a:lnTo>
                            <a:pt x="61" y="77"/>
                          </a:lnTo>
                          <a:lnTo>
                            <a:pt x="61" y="79"/>
                          </a:lnTo>
                          <a:lnTo>
                            <a:pt x="62" y="86"/>
                          </a:lnTo>
                          <a:lnTo>
                            <a:pt x="66" y="93"/>
                          </a:lnTo>
                          <a:lnTo>
                            <a:pt x="69" y="100"/>
                          </a:lnTo>
                          <a:lnTo>
                            <a:pt x="73" y="107"/>
                          </a:lnTo>
                          <a:lnTo>
                            <a:pt x="76" y="112"/>
                          </a:lnTo>
                          <a:lnTo>
                            <a:pt x="81" y="117"/>
                          </a:lnTo>
                          <a:lnTo>
                            <a:pt x="85" y="118"/>
                          </a:lnTo>
                          <a:lnTo>
                            <a:pt x="86" y="119"/>
                          </a:lnTo>
                          <a:lnTo>
                            <a:pt x="86" y="122"/>
                          </a:lnTo>
                          <a:lnTo>
                            <a:pt x="87" y="125"/>
                          </a:lnTo>
                          <a:lnTo>
                            <a:pt x="88" y="128"/>
                          </a:lnTo>
                          <a:lnTo>
                            <a:pt x="88" y="131"/>
                          </a:lnTo>
                          <a:lnTo>
                            <a:pt x="89" y="135"/>
                          </a:lnTo>
                          <a:lnTo>
                            <a:pt x="91" y="137"/>
                          </a:lnTo>
                          <a:lnTo>
                            <a:pt x="91" y="140"/>
                          </a:lnTo>
                          <a:lnTo>
                            <a:pt x="91" y="142"/>
                          </a:lnTo>
                          <a:lnTo>
                            <a:pt x="92" y="142"/>
                          </a:lnTo>
                          <a:lnTo>
                            <a:pt x="93" y="143"/>
                          </a:lnTo>
                          <a:lnTo>
                            <a:pt x="94" y="144"/>
                          </a:lnTo>
                          <a:lnTo>
                            <a:pt x="95" y="144"/>
                          </a:lnTo>
                          <a:lnTo>
                            <a:pt x="98" y="146"/>
                          </a:lnTo>
                          <a:lnTo>
                            <a:pt x="99" y="147"/>
                          </a:lnTo>
                          <a:lnTo>
                            <a:pt x="137" y="193"/>
                          </a:lnTo>
                          <a:lnTo>
                            <a:pt x="138" y="202"/>
                          </a:lnTo>
                          <a:lnTo>
                            <a:pt x="140" y="209"/>
                          </a:lnTo>
                          <a:lnTo>
                            <a:pt x="143" y="216"/>
                          </a:lnTo>
                          <a:lnTo>
                            <a:pt x="145" y="222"/>
                          </a:lnTo>
                          <a:lnTo>
                            <a:pt x="146" y="229"/>
                          </a:lnTo>
                          <a:lnTo>
                            <a:pt x="148" y="236"/>
                          </a:lnTo>
                          <a:lnTo>
                            <a:pt x="149" y="245"/>
                          </a:lnTo>
                          <a:lnTo>
                            <a:pt x="150" y="253"/>
                          </a:lnTo>
                          <a:lnTo>
                            <a:pt x="150" y="258"/>
                          </a:lnTo>
                          <a:lnTo>
                            <a:pt x="149" y="261"/>
                          </a:lnTo>
                          <a:lnTo>
                            <a:pt x="149" y="264"/>
                          </a:lnTo>
                          <a:lnTo>
                            <a:pt x="148" y="265"/>
                          </a:lnTo>
                          <a:lnTo>
                            <a:pt x="148" y="268"/>
                          </a:lnTo>
                          <a:lnTo>
                            <a:pt x="148" y="271"/>
                          </a:lnTo>
                          <a:lnTo>
                            <a:pt x="149" y="274"/>
                          </a:lnTo>
                          <a:lnTo>
                            <a:pt x="150" y="276"/>
                          </a:lnTo>
                          <a:lnTo>
                            <a:pt x="143" y="279"/>
                          </a:lnTo>
                          <a:lnTo>
                            <a:pt x="137" y="282"/>
                          </a:lnTo>
                          <a:lnTo>
                            <a:pt x="131" y="285"/>
                          </a:lnTo>
                          <a:lnTo>
                            <a:pt x="126" y="290"/>
                          </a:lnTo>
                          <a:lnTo>
                            <a:pt x="123" y="295"/>
                          </a:lnTo>
                          <a:lnTo>
                            <a:pt x="119" y="299"/>
                          </a:lnTo>
                          <a:lnTo>
                            <a:pt x="115" y="304"/>
                          </a:lnTo>
                          <a:lnTo>
                            <a:pt x="113" y="308"/>
                          </a:lnTo>
                          <a:lnTo>
                            <a:pt x="111" y="308"/>
                          </a:lnTo>
                          <a:lnTo>
                            <a:pt x="108" y="307"/>
                          </a:lnTo>
                          <a:lnTo>
                            <a:pt x="107" y="307"/>
                          </a:lnTo>
                          <a:lnTo>
                            <a:pt x="105" y="307"/>
                          </a:lnTo>
                          <a:lnTo>
                            <a:pt x="104" y="307"/>
                          </a:lnTo>
                          <a:lnTo>
                            <a:pt x="101" y="307"/>
                          </a:lnTo>
                          <a:lnTo>
                            <a:pt x="100" y="308"/>
                          </a:lnTo>
                          <a:lnTo>
                            <a:pt x="99" y="308"/>
                          </a:lnTo>
                          <a:lnTo>
                            <a:pt x="98" y="311"/>
                          </a:lnTo>
                          <a:lnTo>
                            <a:pt x="95" y="315"/>
                          </a:lnTo>
                          <a:lnTo>
                            <a:pt x="93" y="321"/>
                          </a:lnTo>
                          <a:lnTo>
                            <a:pt x="89" y="327"/>
                          </a:lnTo>
                          <a:lnTo>
                            <a:pt x="85" y="332"/>
                          </a:lnTo>
                          <a:lnTo>
                            <a:pt x="81" y="336"/>
                          </a:lnTo>
                          <a:lnTo>
                            <a:pt x="78" y="341"/>
                          </a:lnTo>
                          <a:lnTo>
                            <a:pt x="74" y="342"/>
                          </a:lnTo>
                          <a:lnTo>
                            <a:pt x="73" y="341"/>
                          </a:lnTo>
                          <a:lnTo>
                            <a:pt x="72" y="339"/>
                          </a:lnTo>
                          <a:lnTo>
                            <a:pt x="70" y="338"/>
                          </a:lnTo>
                          <a:lnTo>
                            <a:pt x="70" y="335"/>
                          </a:lnTo>
                          <a:lnTo>
                            <a:pt x="70" y="334"/>
                          </a:lnTo>
                          <a:lnTo>
                            <a:pt x="69" y="332"/>
                          </a:lnTo>
                          <a:lnTo>
                            <a:pt x="69" y="331"/>
                          </a:lnTo>
                          <a:lnTo>
                            <a:pt x="69" y="328"/>
                          </a:lnTo>
                          <a:lnTo>
                            <a:pt x="70" y="324"/>
                          </a:lnTo>
                          <a:lnTo>
                            <a:pt x="70" y="321"/>
                          </a:lnTo>
                          <a:lnTo>
                            <a:pt x="70" y="318"/>
                          </a:lnTo>
                          <a:lnTo>
                            <a:pt x="72" y="315"/>
                          </a:lnTo>
                          <a:lnTo>
                            <a:pt x="72" y="311"/>
                          </a:lnTo>
                          <a:lnTo>
                            <a:pt x="72" y="308"/>
                          </a:lnTo>
                          <a:lnTo>
                            <a:pt x="72" y="306"/>
                          </a:lnTo>
                          <a:lnTo>
                            <a:pt x="75" y="306"/>
                          </a:lnTo>
                          <a:lnTo>
                            <a:pt x="79" y="303"/>
                          </a:lnTo>
                          <a:lnTo>
                            <a:pt x="81" y="302"/>
                          </a:lnTo>
                          <a:lnTo>
                            <a:pt x="83" y="299"/>
                          </a:lnTo>
                          <a:lnTo>
                            <a:pt x="86" y="296"/>
                          </a:lnTo>
                          <a:lnTo>
                            <a:pt x="87" y="295"/>
                          </a:lnTo>
                          <a:lnTo>
                            <a:pt x="91" y="293"/>
                          </a:lnTo>
                          <a:lnTo>
                            <a:pt x="93" y="292"/>
                          </a:lnTo>
                          <a:lnTo>
                            <a:pt x="94" y="285"/>
                          </a:lnTo>
                          <a:lnTo>
                            <a:pt x="95" y="278"/>
                          </a:lnTo>
                          <a:lnTo>
                            <a:pt x="99" y="271"/>
                          </a:lnTo>
                          <a:lnTo>
                            <a:pt x="103" y="264"/>
                          </a:lnTo>
                          <a:lnTo>
                            <a:pt x="107" y="257"/>
                          </a:lnTo>
                          <a:lnTo>
                            <a:pt x="113" y="250"/>
                          </a:lnTo>
                          <a:lnTo>
                            <a:pt x="118" y="245"/>
                          </a:lnTo>
                          <a:lnTo>
                            <a:pt x="121" y="241"/>
                          </a:lnTo>
                          <a:lnTo>
                            <a:pt x="115" y="210"/>
                          </a:lnTo>
                          <a:lnTo>
                            <a:pt x="115" y="202"/>
                          </a:lnTo>
                          <a:lnTo>
                            <a:pt x="114" y="193"/>
                          </a:lnTo>
                          <a:lnTo>
                            <a:pt x="113" y="185"/>
                          </a:lnTo>
                          <a:lnTo>
                            <a:pt x="110" y="179"/>
                          </a:lnTo>
                          <a:lnTo>
                            <a:pt x="105" y="167"/>
                          </a:lnTo>
                          <a:lnTo>
                            <a:pt x="99" y="156"/>
                          </a:lnTo>
                          <a:lnTo>
                            <a:pt x="92" y="147"/>
                          </a:lnTo>
                          <a:lnTo>
                            <a:pt x="83" y="137"/>
                          </a:lnTo>
                          <a:lnTo>
                            <a:pt x="75" y="129"/>
                          </a:lnTo>
                          <a:lnTo>
                            <a:pt x="67" y="121"/>
                          </a:lnTo>
                          <a:lnTo>
                            <a:pt x="62" y="114"/>
                          </a:lnTo>
                          <a:lnTo>
                            <a:pt x="56" y="108"/>
                          </a:lnTo>
                          <a:lnTo>
                            <a:pt x="50" y="101"/>
                          </a:lnTo>
                          <a:lnTo>
                            <a:pt x="44" y="93"/>
                          </a:lnTo>
                          <a:lnTo>
                            <a:pt x="39" y="86"/>
                          </a:lnTo>
                          <a:lnTo>
                            <a:pt x="33" y="77"/>
                          </a:lnTo>
                          <a:lnTo>
                            <a:pt x="28" y="70"/>
                          </a:lnTo>
                          <a:lnTo>
                            <a:pt x="24" y="61"/>
                          </a:lnTo>
                          <a:lnTo>
                            <a:pt x="21" y="56"/>
                          </a:lnTo>
                          <a:lnTo>
                            <a:pt x="18" y="51"/>
                          </a:lnTo>
                          <a:lnTo>
                            <a:pt x="16" y="46"/>
                          </a:lnTo>
                          <a:lnTo>
                            <a:pt x="12" y="40"/>
                          </a:lnTo>
                          <a:lnTo>
                            <a:pt x="10" y="35"/>
                          </a:lnTo>
                          <a:lnTo>
                            <a:pt x="6" y="31"/>
                          </a:lnTo>
                          <a:lnTo>
                            <a:pt x="4" y="25"/>
                          </a:lnTo>
                          <a:lnTo>
                            <a:pt x="0" y="19"/>
                          </a:lnTo>
                          <a:lnTo>
                            <a:pt x="8" y="18"/>
                          </a:lnTo>
                          <a:lnTo>
                            <a:pt x="15" y="15"/>
                          </a:lnTo>
                          <a:lnTo>
                            <a:pt x="22" y="14"/>
                          </a:lnTo>
                          <a:lnTo>
                            <a:pt x="29" y="12"/>
                          </a:lnTo>
                          <a:lnTo>
                            <a:pt x="35" y="10"/>
                          </a:lnTo>
                          <a:lnTo>
                            <a:pt x="41" y="7"/>
                          </a:lnTo>
                          <a:lnTo>
                            <a:pt x="45" y="4"/>
                          </a:lnTo>
                          <a:lnTo>
                            <a:pt x="48" y="0"/>
                          </a:lnTo>
                          <a:lnTo>
                            <a:pt x="51" y="3"/>
                          </a:lnTo>
                          <a:lnTo>
                            <a:pt x="54" y="6"/>
                          </a:lnTo>
                          <a:lnTo>
                            <a:pt x="57" y="8"/>
                          </a:lnTo>
                          <a:lnTo>
                            <a:pt x="61" y="10"/>
                          </a:lnTo>
                          <a:lnTo>
                            <a:pt x="64" y="11"/>
                          </a:lnTo>
                          <a:lnTo>
                            <a:pt x="68" y="14"/>
                          </a:lnTo>
                          <a:lnTo>
                            <a:pt x="72" y="15"/>
                          </a:lnTo>
                          <a:lnTo>
                            <a:pt x="74" y="17"/>
                          </a:lnTo>
                          <a:lnTo>
                            <a:pt x="76" y="19"/>
                          </a:lnTo>
                          <a:lnTo>
                            <a:pt x="79" y="22"/>
                          </a:lnTo>
                          <a:lnTo>
                            <a:pt x="81" y="24"/>
                          </a:lnTo>
                          <a:lnTo>
                            <a:pt x="83" y="26"/>
                          </a:lnTo>
                          <a:lnTo>
                            <a:pt x="86" y="29"/>
                          </a:lnTo>
                          <a:lnTo>
                            <a:pt x="87" y="32"/>
                          </a:lnTo>
                          <a:lnTo>
                            <a:pt x="91" y="36"/>
                          </a:lnTo>
                          <a:lnTo>
                            <a:pt x="93" y="4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76" name="Freeform 19">
                      <a:extLst>
                        <a:ext uri="{FF2B5EF4-FFF2-40B4-BE49-F238E27FC236}">
                          <a16:creationId xmlns:a16="http://schemas.microsoft.com/office/drawing/2014/main" id="{00398BB8-0C0F-4254-A13F-035F69544E3A}"/>
                        </a:ext>
                      </a:extLst>
                    </p:cNvPr>
                    <p:cNvSpPr>
                      <a:spLocks/>
                    </p:cNvSpPr>
                    <p:nvPr/>
                  </p:nvSpPr>
                  <p:spPr bwMode="gray">
                    <a:xfrm>
                      <a:off x="4395" y="2128"/>
                      <a:ext cx="144" cy="201"/>
                    </a:xfrm>
                    <a:custGeom>
                      <a:avLst/>
                      <a:gdLst>
                        <a:gd name="T0" fmla="*/ 31 w 144"/>
                        <a:gd name="T1" fmla="*/ 2 h 201"/>
                        <a:gd name="T2" fmla="*/ 25 w 144"/>
                        <a:gd name="T3" fmla="*/ 6 h 201"/>
                        <a:gd name="T4" fmla="*/ 19 w 144"/>
                        <a:gd name="T5" fmla="*/ 11 h 201"/>
                        <a:gd name="T6" fmla="*/ 13 w 144"/>
                        <a:gd name="T7" fmla="*/ 16 h 201"/>
                        <a:gd name="T8" fmla="*/ 9 w 144"/>
                        <a:gd name="T9" fmla="*/ 21 h 201"/>
                        <a:gd name="T10" fmla="*/ 6 w 144"/>
                        <a:gd name="T11" fmla="*/ 31 h 201"/>
                        <a:gd name="T12" fmla="*/ 2 w 144"/>
                        <a:gd name="T13" fmla="*/ 41 h 201"/>
                        <a:gd name="T14" fmla="*/ 0 w 144"/>
                        <a:gd name="T15" fmla="*/ 51 h 201"/>
                        <a:gd name="T16" fmla="*/ 0 w 144"/>
                        <a:gd name="T17" fmla="*/ 53 h 201"/>
                        <a:gd name="T18" fmla="*/ 4 w 144"/>
                        <a:gd name="T19" fmla="*/ 58 h 201"/>
                        <a:gd name="T20" fmla="*/ 9 w 144"/>
                        <a:gd name="T21" fmla="*/ 63 h 201"/>
                        <a:gd name="T22" fmla="*/ 13 w 144"/>
                        <a:gd name="T23" fmla="*/ 67 h 201"/>
                        <a:gd name="T24" fmla="*/ 19 w 144"/>
                        <a:gd name="T25" fmla="*/ 68 h 201"/>
                        <a:gd name="T26" fmla="*/ 21 w 144"/>
                        <a:gd name="T27" fmla="*/ 82 h 201"/>
                        <a:gd name="T28" fmla="*/ 23 w 144"/>
                        <a:gd name="T29" fmla="*/ 99 h 201"/>
                        <a:gd name="T30" fmla="*/ 26 w 144"/>
                        <a:gd name="T31" fmla="*/ 113 h 201"/>
                        <a:gd name="T32" fmla="*/ 29 w 144"/>
                        <a:gd name="T33" fmla="*/ 118 h 201"/>
                        <a:gd name="T34" fmla="*/ 33 w 144"/>
                        <a:gd name="T35" fmla="*/ 115 h 201"/>
                        <a:gd name="T36" fmla="*/ 35 w 144"/>
                        <a:gd name="T37" fmla="*/ 110 h 201"/>
                        <a:gd name="T38" fmla="*/ 39 w 144"/>
                        <a:gd name="T39" fmla="*/ 104 h 201"/>
                        <a:gd name="T40" fmla="*/ 39 w 144"/>
                        <a:gd name="T41" fmla="*/ 100 h 201"/>
                        <a:gd name="T42" fmla="*/ 42 w 144"/>
                        <a:gd name="T43" fmla="*/ 102 h 201"/>
                        <a:gd name="T44" fmla="*/ 46 w 144"/>
                        <a:gd name="T45" fmla="*/ 104 h 201"/>
                        <a:gd name="T46" fmla="*/ 48 w 144"/>
                        <a:gd name="T47" fmla="*/ 107 h 201"/>
                        <a:gd name="T48" fmla="*/ 52 w 144"/>
                        <a:gd name="T49" fmla="*/ 109 h 201"/>
                        <a:gd name="T50" fmla="*/ 55 w 144"/>
                        <a:gd name="T51" fmla="*/ 106 h 201"/>
                        <a:gd name="T52" fmla="*/ 58 w 144"/>
                        <a:gd name="T53" fmla="*/ 100 h 201"/>
                        <a:gd name="T54" fmla="*/ 60 w 144"/>
                        <a:gd name="T55" fmla="*/ 96 h 201"/>
                        <a:gd name="T56" fmla="*/ 65 w 144"/>
                        <a:gd name="T57" fmla="*/ 93 h 201"/>
                        <a:gd name="T58" fmla="*/ 70 w 144"/>
                        <a:gd name="T59" fmla="*/ 95 h 201"/>
                        <a:gd name="T60" fmla="*/ 73 w 144"/>
                        <a:gd name="T61" fmla="*/ 97 h 201"/>
                        <a:gd name="T62" fmla="*/ 76 w 144"/>
                        <a:gd name="T63" fmla="*/ 102 h 201"/>
                        <a:gd name="T64" fmla="*/ 77 w 144"/>
                        <a:gd name="T65" fmla="*/ 106 h 201"/>
                        <a:gd name="T66" fmla="*/ 88 w 144"/>
                        <a:gd name="T67" fmla="*/ 122 h 201"/>
                        <a:gd name="T68" fmla="*/ 98 w 144"/>
                        <a:gd name="T69" fmla="*/ 139 h 201"/>
                        <a:gd name="T70" fmla="*/ 109 w 144"/>
                        <a:gd name="T71" fmla="*/ 158 h 201"/>
                        <a:gd name="T72" fmla="*/ 112 w 144"/>
                        <a:gd name="T73" fmla="*/ 176 h 201"/>
                        <a:gd name="T74" fmla="*/ 111 w 144"/>
                        <a:gd name="T75" fmla="*/ 181 h 201"/>
                        <a:gd name="T76" fmla="*/ 109 w 144"/>
                        <a:gd name="T77" fmla="*/ 185 h 201"/>
                        <a:gd name="T78" fmla="*/ 105 w 144"/>
                        <a:gd name="T79" fmla="*/ 188 h 201"/>
                        <a:gd name="T80" fmla="*/ 103 w 144"/>
                        <a:gd name="T81" fmla="*/ 189 h 201"/>
                        <a:gd name="T82" fmla="*/ 109 w 144"/>
                        <a:gd name="T83" fmla="*/ 193 h 201"/>
                        <a:gd name="T84" fmla="*/ 113 w 144"/>
                        <a:gd name="T85" fmla="*/ 196 h 201"/>
                        <a:gd name="T86" fmla="*/ 117 w 144"/>
                        <a:gd name="T87" fmla="*/ 199 h 201"/>
                        <a:gd name="T88" fmla="*/ 121 w 144"/>
                        <a:gd name="T89" fmla="*/ 201 h 201"/>
                        <a:gd name="T90" fmla="*/ 125 w 144"/>
                        <a:gd name="T91" fmla="*/ 193 h 201"/>
                        <a:gd name="T92" fmla="*/ 130 w 144"/>
                        <a:gd name="T93" fmla="*/ 190 h 201"/>
                        <a:gd name="T94" fmla="*/ 137 w 144"/>
                        <a:gd name="T95" fmla="*/ 190 h 201"/>
                        <a:gd name="T96" fmla="*/ 144 w 144"/>
                        <a:gd name="T97" fmla="*/ 189 h 201"/>
                        <a:gd name="T98" fmla="*/ 143 w 144"/>
                        <a:gd name="T99" fmla="*/ 172 h 201"/>
                        <a:gd name="T100" fmla="*/ 140 w 144"/>
                        <a:gd name="T101" fmla="*/ 158 h 201"/>
                        <a:gd name="T102" fmla="*/ 129 w 144"/>
                        <a:gd name="T103" fmla="*/ 134 h 201"/>
                        <a:gd name="T104" fmla="*/ 113 w 144"/>
                        <a:gd name="T105" fmla="*/ 115 h 201"/>
                        <a:gd name="T106" fmla="*/ 96 w 144"/>
                        <a:gd name="T107" fmla="*/ 99 h 201"/>
                        <a:gd name="T108" fmla="*/ 85 w 144"/>
                        <a:gd name="T109" fmla="*/ 86 h 201"/>
                        <a:gd name="T110" fmla="*/ 73 w 144"/>
                        <a:gd name="T111" fmla="*/ 71 h 201"/>
                        <a:gd name="T112" fmla="*/ 63 w 144"/>
                        <a:gd name="T113" fmla="*/ 56 h 201"/>
                        <a:gd name="T114" fmla="*/ 54 w 144"/>
                        <a:gd name="T115" fmla="*/ 39 h 201"/>
                        <a:gd name="T116" fmla="*/ 48 w 144"/>
                        <a:gd name="T117" fmla="*/ 29 h 201"/>
                        <a:gd name="T118" fmla="*/ 41 w 144"/>
                        <a:gd name="T119" fmla="*/ 20 h 201"/>
                        <a:gd name="T120" fmla="*/ 35 w 144"/>
                        <a:gd name="T121" fmla="*/ 10 h 201"/>
                        <a:gd name="T122" fmla="*/ 33 w 144"/>
                        <a:gd name="T123" fmla="*/ 0 h 2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4"/>
                        <a:gd name="T187" fmla="*/ 0 h 201"/>
                        <a:gd name="T188" fmla="*/ 144 w 144"/>
                        <a:gd name="T189" fmla="*/ 201 h 2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4" h="201">
                          <a:moveTo>
                            <a:pt x="33" y="0"/>
                          </a:moveTo>
                          <a:lnTo>
                            <a:pt x="31" y="2"/>
                          </a:lnTo>
                          <a:lnTo>
                            <a:pt x="27" y="4"/>
                          </a:lnTo>
                          <a:lnTo>
                            <a:pt x="25" y="6"/>
                          </a:lnTo>
                          <a:lnTo>
                            <a:pt x="22" y="9"/>
                          </a:lnTo>
                          <a:lnTo>
                            <a:pt x="19" y="11"/>
                          </a:lnTo>
                          <a:lnTo>
                            <a:pt x="16" y="13"/>
                          </a:lnTo>
                          <a:lnTo>
                            <a:pt x="13" y="16"/>
                          </a:lnTo>
                          <a:lnTo>
                            <a:pt x="10" y="17"/>
                          </a:lnTo>
                          <a:lnTo>
                            <a:pt x="9" y="21"/>
                          </a:lnTo>
                          <a:lnTo>
                            <a:pt x="8" y="25"/>
                          </a:lnTo>
                          <a:lnTo>
                            <a:pt x="6" y="31"/>
                          </a:lnTo>
                          <a:lnTo>
                            <a:pt x="4" y="35"/>
                          </a:lnTo>
                          <a:lnTo>
                            <a:pt x="2" y="41"/>
                          </a:lnTo>
                          <a:lnTo>
                            <a:pt x="1" y="45"/>
                          </a:lnTo>
                          <a:lnTo>
                            <a:pt x="0" y="51"/>
                          </a:lnTo>
                          <a:lnTo>
                            <a:pt x="0" y="56"/>
                          </a:lnTo>
                          <a:lnTo>
                            <a:pt x="0" y="53"/>
                          </a:lnTo>
                          <a:lnTo>
                            <a:pt x="2" y="56"/>
                          </a:lnTo>
                          <a:lnTo>
                            <a:pt x="4" y="58"/>
                          </a:lnTo>
                          <a:lnTo>
                            <a:pt x="7" y="60"/>
                          </a:lnTo>
                          <a:lnTo>
                            <a:pt x="9" y="63"/>
                          </a:lnTo>
                          <a:lnTo>
                            <a:pt x="10" y="65"/>
                          </a:lnTo>
                          <a:lnTo>
                            <a:pt x="13" y="67"/>
                          </a:lnTo>
                          <a:lnTo>
                            <a:pt x="15" y="68"/>
                          </a:lnTo>
                          <a:lnTo>
                            <a:pt x="19" y="68"/>
                          </a:lnTo>
                          <a:lnTo>
                            <a:pt x="20" y="75"/>
                          </a:lnTo>
                          <a:lnTo>
                            <a:pt x="21" y="82"/>
                          </a:lnTo>
                          <a:lnTo>
                            <a:pt x="22" y="90"/>
                          </a:lnTo>
                          <a:lnTo>
                            <a:pt x="23" y="99"/>
                          </a:lnTo>
                          <a:lnTo>
                            <a:pt x="25" y="106"/>
                          </a:lnTo>
                          <a:lnTo>
                            <a:pt x="26" y="113"/>
                          </a:lnTo>
                          <a:lnTo>
                            <a:pt x="27" y="117"/>
                          </a:lnTo>
                          <a:lnTo>
                            <a:pt x="29" y="118"/>
                          </a:lnTo>
                          <a:lnTo>
                            <a:pt x="32" y="118"/>
                          </a:lnTo>
                          <a:lnTo>
                            <a:pt x="33" y="115"/>
                          </a:lnTo>
                          <a:lnTo>
                            <a:pt x="34" y="114"/>
                          </a:lnTo>
                          <a:lnTo>
                            <a:pt x="35" y="110"/>
                          </a:lnTo>
                          <a:lnTo>
                            <a:pt x="38" y="107"/>
                          </a:lnTo>
                          <a:lnTo>
                            <a:pt x="39" y="104"/>
                          </a:lnTo>
                          <a:lnTo>
                            <a:pt x="39" y="102"/>
                          </a:lnTo>
                          <a:lnTo>
                            <a:pt x="39" y="100"/>
                          </a:lnTo>
                          <a:lnTo>
                            <a:pt x="41" y="102"/>
                          </a:lnTo>
                          <a:lnTo>
                            <a:pt x="42" y="102"/>
                          </a:lnTo>
                          <a:lnTo>
                            <a:pt x="45" y="103"/>
                          </a:lnTo>
                          <a:lnTo>
                            <a:pt x="46" y="104"/>
                          </a:lnTo>
                          <a:lnTo>
                            <a:pt x="47" y="106"/>
                          </a:lnTo>
                          <a:lnTo>
                            <a:pt x="48" y="107"/>
                          </a:lnTo>
                          <a:lnTo>
                            <a:pt x="51" y="109"/>
                          </a:lnTo>
                          <a:lnTo>
                            <a:pt x="52" y="109"/>
                          </a:lnTo>
                          <a:lnTo>
                            <a:pt x="54" y="107"/>
                          </a:lnTo>
                          <a:lnTo>
                            <a:pt x="55" y="106"/>
                          </a:lnTo>
                          <a:lnTo>
                            <a:pt x="57" y="103"/>
                          </a:lnTo>
                          <a:lnTo>
                            <a:pt x="58" y="100"/>
                          </a:lnTo>
                          <a:lnTo>
                            <a:pt x="59" y="97"/>
                          </a:lnTo>
                          <a:lnTo>
                            <a:pt x="60" y="96"/>
                          </a:lnTo>
                          <a:lnTo>
                            <a:pt x="63" y="95"/>
                          </a:lnTo>
                          <a:lnTo>
                            <a:pt x="65" y="93"/>
                          </a:lnTo>
                          <a:lnTo>
                            <a:pt x="67" y="93"/>
                          </a:lnTo>
                          <a:lnTo>
                            <a:pt x="70" y="95"/>
                          </a:lnTo>
                          <a:lnTo>
                            <a:pt x="72" y="96"/>
                          </a:lnTo>
                          <a:lnTo>
                            <a:pt x="73" y="97"/>
                          </a:lnTo>
                          <a:lnTo>
                            <a:pt x="74" y="100"/>
                          </a:lnTo>
                          <a:lnTo>
                            <a:pt x="76" y="102"/>
                          </a:lnTo>
                          <a:lnTo>
                            <a:pt x="77" y="104"/>
                          </a:lnTo>
                          <a:lnTo>
                            <a:pt x="77" y="106"/>
                          </a:lnTo>
                          <a:lnTo>
                            <a:pt x="82" y="114"/>
                          </a:lnTo>
                          <a:lnTo>
                            <a:pt x="88" y="122"/>
                          </a:lnTo>
                          <a:lnTo>
                            <a:pt x="92" y="131"/>
                          </a:lnTo>
                          <a:lnTo>
                            <a:pt x="98" y="139"/>
                          </a:lnTo>
                          <a:lnTo>
                            <a:pt x="103" y="149"/>
                          </a:lnTo>
                          <a:lnTo>
                            <a:pt x="109" y="158"/>
                          </a:lnTo>
                          <a:lnTo>
                            <a:pt x="111" y="168"/>
                          </a:lnTo>
                          <a:lnTo>
                            <a:pt x="112" y="176"/>
                          </a:lnTo>
                          <a:lnTo>
                            <a:pt x="112" y="179"/>
                          </a:lnTo>
                          <a:lnTo>
                            <a:pt x="111" y="181"/>
                          </a:lnTo>
                          <a:lnTo>
                            <a:pt x="110" y="183"/>
                          </a:lnTo>
                          <a:lnTo>
                            <a:pt x="109" y="185"/>
                          </a:lnTo>
                          <a:lnTo>
                            <a:pt x="107" y="186"/>
                          </a:lnTo>
                          <a:lnTo>
                            <a:pt x="105" y="188"/>
                          </a:lnTo>
                          <a:lnTo>
                            <a:pt x="104" y="189"/>
                          </a:lnTo>
                          <a:lnTo>
                            <a:pt x="103" y="189"/>
                          </a:lnTo>
                          <a:lnTo>
                            <a:pt x="105" y="192"/>
                          </a:lnTo>
                          <a:lnTo>
                            <a:pt x="109" y="193"/>
                          </a:lnTo>
                          <a:lnTo>
                            <a:pt x="111" y="195"/>
                          </a:lnTo>
                          <a:lnTo>
                            <a:pt x="113" y="196"/>
                          </a:lnTo>
                          <a:lnTo>
                            <a:pt x="115" y="197"/>
                          </a:lnTo>
                          <a:lnTo>
                            <a:pt x="117" y="199"/>
                          </a:lnTo>
                          <a:lnTo>
                            <a:pt x="118" y="200"/>
                          </a:lnTo>
                          <a:lnTo>
                            <a:pt x="121" y="201"/>
                          </a:lnTo>
                          <a:lnTo>
                            <a:pt x="123" y="196"/>
                          </a:lnTo>
                          <a:lnTo>
                            <a:pt x="125" y="193"/>
                          </a:lnTo>
                          <a:lnTo>
                            <a:pt x="128" y="190"/>
                          </a:lnTo>
                          <a:lnTo>
                            <a:pt x="130" y="190"/>
                          </a:lnTo>
                          <a:lnTo>
                            <a:pt x="134" y="190"/>
                          </a:lnTo>
                          <a:lnTo>
                            <a:pt x="137" y="190"/>
                          </a:lnTo>
                          <a:lnTo>
                            <a:pt x="141" y="190"/>
                          </a:lnTo>
                          <a:lnTo>
                            <a:pt x="144" y="189"/>
                          </a:lnTo>
                          <a:lnTo>
                            <a:pt x="144" y="181"/>
                          </a:lnTo>
                          <a:lnTo>
                            <a:pt x="143" y="172"/>
                          </a:lnTo>
                          <a:lnTo>
                            <a:pt x="142" y="164"/>
                          </a:lnTo>
                          <a:lnTo>
                            <a:pt x="140" y="158"/>
                          </a:lnTo>
                          <a:lnTo>
                            <a:pt x="135" y="145"/>
                          </a:lnTo>
                          <a:lnTo>
                            <a:pt x="129" y="134"/>
                          </a:lnTo>
                          <a:lnTo>
                            <a:pt x="122" y="125"/>
                          </a:lnTo>
                          <a:lnTo>
                            <a:pt x="113" y="115"/>
                          </a:lnTo>
                          <a:lnTo>
                            <a:pt x="104" y="107"/>
                          </a:lnTo>
                          <a:lnTo>
                            <a:pt x="96" y="99"/>
                          </a:lnTo>
                          <a:lnTo>
                            <a:pt x="91" y="92"/>
                          </a:lnTo>
                          <a:lnTo>
                            <a:pt x="85" y="86"/>
                          </a:lnTo>
                          <a:lnTo>
                            <a:pt x="79" y="79"/>
                          </a:lnTo>
                          <a:lnTo>
                            <a:pt x="73" y="71"/>
                          </a:lnTo>
                          <a:lnTo>
                            <a:pt x="68" y="64"/>
                          </a:lnTo>
                          <a:lnTo>
                            <a:pt x="63" y="56"/>
                          </a:lnTo>
                          <a:lnTo>
                            <a:pt x="58" y="48"/>
                          </a:lnTo>
                          <a:lnTo>
                            <a:pt x="54" y="39"/>
                          </a:lnTo>
                          <a:lnTo>
                            <a:pt x="51" y="35"/>
                          </a:lnTo>
                          <a:lnTo>
                            <a:pt x="48" y="29"/>
                          </a:lnTo>
                          <a:lnTo>
                            <a:pt x="45" y="24"/>
                          </a:lnTo>
                          <a:lnTo>
                            <a:pt x="41" y="20"/>
                          </a:lnTo>
                          <a:lnTo>
                            <a:pt x="39" y="16"/>
                          </a:lnTo>
                          <a:lnTo>
                            <a:pt x="35" y="10"/>
                          </a:lnTo>
                          <a:lnTo>
                            <a:pt x="34" y="6"/>
                          </a:lnTo>
                          <a:lnTo>
                            <a:pt x="3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477" name="Group 20">
                      <a:extLst>
                        <a:ext uri="{FF2B5EF4-FFF2-40B4-BE49-F238E27FC236}">
                          <a16:creationId xmlns:a16="http://schemas.microsoft.com/office/drawing/2014/main" id="{5E3CCBCE-16AA-4068-A542-EDBDC85BA2AF}"/>
                        </a:ext>
                      </a:extLst>
                    </p:cNvPr>
                    <p:cNvGrpSpPr>
                      <a:grpSpLocks/>
                    </p:cNvGrpSpPr>
                    <p:nvPr/>
                  </p:nvGrpSpPr>
                  <p:grpSpPr bwMode="auto">
                    <a:xfrm>
                      <a:off x="3863" y="1405"/>
                      <a:ext cx="935" cy="817"/>
                      <a:chOff x="3863" y="1405"/>
                      <a:chExt cx="935" cy="817"/>
                    </a:xfrm>
                  </p:grpSpPr>
                  <p:sp>
                    <p:nvSpPr>
                      <p:cNvPr id="480" name="Freeform 21">
                        <a:extLst>
                          <a:ext uri="{FF2B5EF4-FFF2-40B4-BE49-F238E27FC236}">
                            <a16:creationId xmlns:a16="http://schemas.microsoft.com/office/drawing/2014/main" id="{AD1B94DB-CE23-45E7-A8C2-72140E0EED55}"/>
                          </a:ext>
                        </a:extLst>
                      </p:cNvPr>
                      <p:cNvSpPr>
                        <a:spLocks/>
                      </p:cNvSpPr>
                      <p:nvPr/>
                    </p:nvSpPr>
                    <p:spPr bwMode="gray">
                      <a:xfrm>
                        <a:off x="4680" y="1643"/>
                        <a:ext cx="83" cy="129"/>
                      </a:xfrm>
                      <a:custGeom>
                        <a:avLst/>
                        <a:gdLst>
                          <a:gd name="T0" fmla="*/ 77 w 83"/>
                          <a:gd name="T1" fmla="*/ 2 h 129"/>
                          <a:gd name="T2" fmla="*/ 77 w 83"/>
                          <a:gd name="T3" fmla="*/ 6 h 129"/>
                          <a:gd name="T4" fmla="*/ 77 w 83"/>
                          <a:gd name="T5" fmla="*/ 11 h 129"/>
                          <a:gd name="T6" fmla="*/ 81 w 83"/>
                          <a:gd name="T7" fmla="*/ 17 h 129"/>
                          <a:gd name="T8" fmla="*/ 83 w 83"/>
                          <a:gd name="T9" fmla="*/ 21 h 129"/>
                          <a:gd name="T10" fmla="*/ 80 w 83"/>
                          <a:gd name="T11" fmla="*/ 23 h 129"/>
                          <a:gd name="T12" fmla="*/ 74 w 83"/>
                          <a:gd name="T13" fmla="*/ 21 h 129"/>
                          <a:gd name="T14" fmla="*/ 69 w 83"/>
                          <a:gd name="T15" fmla="*/ 17 h 129"/>
                          <a:gd name="T16" fmla="*/ 65 w 83"/>
                          <a:gd name="T17" fmla="*/ 23 h 129"/>
                          <a:gd name="T18" fmla="*/ 63 w 83"/>
                          <a:gd name="T19" fmla="*/ 27 h 129"/>
                          <a:gd name="T20" fmla="*/ 63 w 83"/>
                          <a:gd name="T21" fmla="*/ 33 h 129"/>
                          <a:gd name="T22" fmla="*/ 67 w 83"/>
                          <a:gd name="T23" fmla="*/ 40 h 129"/>
                          <a:gd name="T24" fmla="*/ 70 w 83"/>
                          <a:gd name="T25" fmla="*/ 49 h 129"/>
                          <a:gd name="T26" fmla="*/ 70 w 83"/>
                          <a:gd name="T27" fmla="*/ 57 h 129"/>
                          <a:gd name="T28" fmla="*/ 67 w 83"/>
                          <a:gd name="T29" fmla="*/ 61 h 129"/>
                          <a:gd name="T30" fmla="*/ 61 w 83"/>
                          <a:gd name="T31" fmla="*/ 63 h 129"/>
                          <a:gd name="T32" fmla="*/ 56 w 83"/>
                          <a:gd name="T33" fmla="*/ 65 h 129"/>
                          <a:gd name="T34" fmla="*/ 51 w 83"/>
                          <a:gd name="T35" fmla="*/ 71 h 129"/>
                          <a:gd name="T36" fmla="*/ 51 w 83"/>
                          <a:gd name="T37" fmla="*/ 75 h 129"/>
                          <a:gd name="T38" fmla="*/ 55 w 83"/>
                          <a:gd name="T39" fmla="*/ 81 h 129"/>
                          <a:gd name="T40" fmla="*/ 60 w 83"/>
                          <a:gd name="T41" fmla="*/ 85 h 129"/>
                          <a:gd name="T42" fmla="*/ 68 w 83"/>
                          <a:gd name="T43" fmla="*/ 89 h 129"/>
                          <a:gd name="T44" fmla="*/ 76 w 83"/>
                          <a:gd name="T45" fmla="*/ 98 h 129"/>
                          <a:gd name="T46" fmla="*/ 82 w 83"/>
                          <a:gd name="T47" fmla="*/ 110 h 129"/>
                          <a:gd name="T48" fmla="*/ 76 w 83"/>
                          <a:gd name="T49" fmla="*/ 114 h 129"/>
                          <a:gd name="T50" fmla="*/ 67 w 83"/>
                          <a:gd name="T51" fmla="*/ 117 h 129"/>
                          <a:gd name="T52" fmla="*/ 60 w 83"/>
                          <a:gd name="T53" fmla="*/ 129 h 129"/>
                          <a:gd name="T54" fmla="*/ 56 w 83"/>
                          <a:gd name="T55" fmla="*/ 128 h 129"/>
                          <a:gd name="T56" fmla="*/ 54 w 83"/>
                          <a:gd name="T57" fmla="*/ 125 h 129"/>
                          <a:gd name="T58" fmla="*/ 49 w 83"/>
                          <a:gd name="T59" fmla="*/ 124 h 129"/>
                          <a:gd name="T60" fmla="*/ 44 w 83"/>
                          <a:gd name="T61" fmla="*/ 119 h 129"/>
                          <a:gd name="T62" fmla="*/ 41 w 83"/>
                          <a:gd name="T63" fmla="*/ 117 h 129"/>
                          <a:gd name="T64" fmla="*/ 31 w 83"/>
                          <a:gd name="T65" fmla="*/ 115 h 129"/>
                          <a:gd name="T66" fmla="*/ 18 w 83"/>
                          <a:gd name="T67" fmla="*/ 110 h 129"/>
                          <a:gd name="T68" fmla="*/ 16 w 83"/>
                          <a:gd name="T69" fmla="*/ 103 h 129"/>
                          <a:gd name="T70" fmla="*/ 19 w 83"/>
                          <a:gd name="T71" fmla="*/ 100 h 129"/>
                          <a:gd name="T72" fmla="*/ 24 w 83"/>
                          <a:gd name="T73" fmla="*/ 95 h 129"/>
                          <a:gd name="T74" fmla="*/ 18 w 83"/>
                          <a:gd name="T75" fmla="*/ 86 h 129"/>
                          <a:gd name="T76" fmla="*/ 11 w 83"/>
                          <a:gd name="T77" fmla="*/ 77 h 129"/>
                          <a:gd name="T78" fmla="*/ 0 w 83"/>
                          <a:gd name="T79" fmla="*/ 71 h 129"/>
                          <a:gd name="T80" fmla="*/ 10 w 83"/>
                          <a:gd name="T81" fmla="*/ 56 h 129"/>
                          <a:gd name="T82" fmla="*/ 22 w 83"/>
                          <a:gd name="T83" fmla="*/ 45 h 129"/>
                          <a:gd name="T84" fmla="*/ 30 w 83"/>
                          <a:gd name="T85" fmla="*/ 35 h 129"/>
                          <a:gd name="T86" fmla="*/ 43 w 83"/>
                          <a:gd name="T87" fmla="*/ 30 h 129"/>
                          <a:gd name="T88" fmla="*/ 58 w 83"/>
                          <a:gd name="T89" fmla="*/ 11 h 129"/>
                          <a:gd name="T90" fmla="*/ 71 w 83"/>
                          <a:gd name="T91" fmla="*/ 2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3"/>
                          <a:gd name="T139" fmla="*/ 0 h 129"/>
                          <a:gd name="T140" fmla="*/ 83 w 83"/>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3" h="129">
                            <a:moveTo>
                              <a:pt x="80" y="0"/>
                            </a:moveTo>
                            <a:lnTo>
                              <a:pt x="78" y="0"/>
                            </a:lnTo>
                            <a:lnTo>
                              <a:pt x="77" y="2"/>
                            </a:lnTo>
                            <a:lnTo>
                              <a:pt x="77" y="3"/>
                            </a:lnTo>
                            <a:lnTo>
                              <a:pt x="77" y="5"/>
                            </a:lnTo>
                            <a:lnTo>
                              <a:pt x="77" y="6"/>
                            </a:lnTo>
                            <a:lnTo>
                              <a:pt x="77" y="9"/>
                            </a:lnTo>
                            <a:lnTo>
                              <a:pt x="77" y="10"/>
                            </a:lnTo>
                            <a:lnTo>
                              <a:pt x="77" y="11"/>
                            </a:lnTo>
                            <a:lnTo>
                              <a:pt x="78" y="13"/>
                            </a:lnTo>
                            <a:lnTo>
                              <a:pt x="80" y="16"/>
                            </a:lnTo>
                            <a:lnTo>
                              <a:pt x="81" y="17"/>
                            </a:lnTo>
                            <a:lnTo>
                              <a:pt x="82" y="18"/>
                            </a:lnTo>
                            <a:lnTo>
                              <a:pt x="83" y="20"/>
                            </a:lnTo>
                            <a:lnTo>
                              <a:pt x="83" y="21"/>
                            </a:lnTo>
                            <a:lnTo>
                              <a:pt x="83" y="23"/>
                            </a:lnTo>
                            <a:lnTo>
                              <a:pt x="81" y="23"/>
                            </a:lnTo>
                            <a:lnTo>
                              <a:pt x="80" y="23"/>
                            </a:lnTo>
                            <a:lnTo>
                              <a:pt x="77" y="23"/>
                            </a:lnTo>
                            <a:lnTo>
                              <a:pt x="75" y="21"/>
                            </a:lnTo>
                            <a:lnTo>
                              <a:pt x="74" y="21"/>
                            </a:lnTo>
                            <a:lnTo>
                              <a:pt x="73" y="20"/>
                            </a:lnTo>
                            <a:lnTo>
                              <a:pt x="70" y="18"/>
                            </a:lnTo>
                            <a:lnTo>
                              <a:pt x="69" y="17"/>
                            </a:lnTo>
                            <a:lnTo>
                              <a:pt x="68" y="18"/>
                            </a:lnTo>
                            <a:lnTo>
                              <a:pt x="67" y="21"/>
                            </a:lnTo>
                            <a:lnTo>
                              <a:pt x="65" y="23"/>
                            </a:lnTo>
                            <a:lnTo>
                              <a:pt x="64" y="24"/>
                            </a:lnTo>
                            <a:lnTo>
                              <a:pt x="64" y="25"/>
                            </a:lnTo>
                            <a:lnTo>
                              <a:pt x="63" y="27"/>
                            </a:lnTo>
                            <a:lnTo>
                              <a:pt x="63" y="28"/>
                            </a:lnTo>
                            <a:lnTo>
                              <a:pt x="61" y="30"/>
                            </a:lnTo>
                            <a:lnTo>
                              <a:pt x="63" y="33"/>
                            </a:lnTo>
                            <a:lnTo>
                              <a:pt x="64" y="36"/>
                            </a:lnTo>
                            <a:lnTo>
                              <a:pt x="65" y="39"/>
                            </a:lnTo>
                            <a:lnTo>
                              <a:pt x="67" y="40"/>
                            </a:lnTo>
                            <a:lnTo>
                              <a:pt x="68" y="43"/>
                            </a:lnTo>
                            <a:lnTo>
                              <a:pt x="70" y="46"/>
                            </a:lnTo>
                            <a:lnTo>
                              <a:pt x="70" y="49"/>
                            </a:lnTo>
                            <a:lnTo>
                              <a:pt x="71" y="50"/>
                            </a:lnTo>
                            <a:lnTo>
                              <a:pt x="70" y="54"/>
                            </a:lnTo>
                            <a:lnTo>
                              <a:pt x="70" y="57"/>
                            </a:lnTo>
                            <a:lnTo>
                              <a:pt x="69" y="58"/>
                            </a:lnTo>
                            <a:lnTo>
                              <a:pt x="68" y="60"/>
                            </a:lnTo>
                            <a:lnTo>
                              <a:pt x="67" y="61"/>
                            </a:lnTo>
                            <a:lnTo>
                              <a:pt x="64" y="61"/>
                            </a:lnTo>
                            <a:lnTo>
                              <a:pt x="63" y="63"/>
                            </a:lnTo>
                            <a:lnTo>
                              <a:pt x="61" y="63"/>
                            </a:lnTo>
                            <a:lnTo>
                              <a:pt x="60" y="64"/>
                            </a:lnTo>
                            <a:lnTo>
                              <a:pt x="58" y="64"/>
                            </a:lnTo>
                            <a:lnTo>
                              <a:pt x="56" y="65"/>
                            </a:lnTo>
                            <a:lnTo>
                              <a:pt x="55" y="67"/>
                            </a:lnTo>
                            <a:lnTo>
                              <a:pt x="52" y="70"/>
                            </a:lnTo>
                            <a:lnTo>
                              <a:pt x="51" y="71"/>
                            </a:lnTo>
                            <a:lnTo>
                              <a:pt x="51" y="72"/>
                            </a:lnTo>
                            <a:lnTo>
                              <a:pt x="50" y="74"/>
                            </a:lnTo>
                            <a:lnTo>
                              <a:pt x="51" y="75"/>
                            </a:lnTo>
                            <a:lnTo>
                              <a:pt x="51" y="77"/>
                            </a:lnTo>
                            <a:lnTo>
                              <a:pt x="52" y="79"/>
                            </a:lnTo>
                            <a:lnTo>
                              <a:pt x="55" y="81"/>
                            </a:lnTo>
                            <a:lnTo>
                              <a:pt x="56" y="82"/>
                            </a:lnTo>
                            <a:lnTo>
                              <a:pt x="58" y="84"/>
                            </a:lnTo>
                            <a:lnTo>
                              <a:pt x="60" y="85"/>
                            </a:lnTo>
                            <a:lnTo>
                              <a:pt x="61" y="86"/>
                            </a:lnTo>
                            <a:lnTo>
                              <a:pt x="65" y="88"/>
                            </a:lnTo>
                            <a:lnTo>
                              <a:pt x="68" y="89"/>
                            </a:lnTo>
                            <a:lnTo>
                              <a:pt x="71" y="92"/>
                            </a:lnTo>
                            <a:lnTo>
                              <a:pt x="74" y="95"/>
                            </a:lnTo>
                            <a:lnTo>
                              <a:pt x="76" y="98"/>
                            </a:lnTo>
                            <a:lnTo>
                              <a:pt x="78" y="101"/>
                            </a:lnTo>
                            <a:lnTo>
                              <a:pt x="80" y="105"/>
                            </a:lnTo>
                            <a:lnTo>
                              <a:pt x="82" y="110"/>
                            </a:lnTo>
                            <a:lnTo>
                              <a:pt x="83" y="112"/>
                            </a:lnTo>
                            <a:lnTo>
                              <a:pt x="80" y="112"/>
                            </a:lnTo>
                            <a:lnTo>
                              <a:pt x="76" y="114"/>
                            </a:lnTo>
                            <a:lnTo>
                              <a:pt x="73" y="114"/>
                            </a:lnTo>
                            <a:lnTo>
                              <a:pt x="70" y="115"/>
                            </a:lnTo>
                            <a:lnTo>
                              <a:pt x="67" y="117"/>
                            </a:lnTo>
                            <a:lnTo>
                              <a:pt x="64" y="119"/>
                            </a:lnTo>
                            <a:lnTo>
                              <a:pt x="63" y="124"/>
                            </a:lnTo>
                            <a:lnTo>
                              <a:pt x="60" y="129"/>
                            </a:lnTo>
                            <a:lnTo>
                              <a:pt x="58" y="129"/>
                            </a:lnTo>
                            <a:lnTo>
                              <a:pt x="57" y="128"/>
                            </a:lnTo>
                            <a:lnTo>
                              <a:pt x="56" y="128"/>
                            </a:lnTo>
                            <a:lnTo>
                              <a:pt x="55" y="126"/>
                            </a:lnTo>
                            <a:lnTo>
                              <a:pt x="54" y="126"/>
                            </a:lnTo>
                            <a:lnTo>
                              <a:pt x="54" y="125"/>
                            </a:lnTo>
                            <a:lnTo>
                              <a:pt x="52" y="125"/>
                            </a:lnTo>
                            <a:lnTo>
                              <a:pt x="50" y="124"/>
                            </a:lnTo>
                            <a:lnTo>
                              <a:pt x="49" y="124"/>
                            </a:lnTo>
                            <a:lnTo>
                              <a:pt x="47" y="122"/>
                            </a:lnTo>
                            <a:lnTo>
                              <a:pt x="45" y="121"/>
                            </a:lnTo>
                            <a:lnTo>
                              <a:pt x="44" y="119"/>
                            </a:lnTo>
                            <a:lnTo>
                              <a:pt x="43" y="118"/>
                            </a:lnTo>
                            <a:lnTo>
                              <a:pt x="42" y="117"/>
                            </a:lnTo>
                            <a:lnTo>
                              <a:pt x="41" y="117"/>
                            </a:lnTo>
                            <a:lnTo>
                              <a:pt x="38" y="117"/>
                            </a:lnTo>
                            <a:lnTo>
                              <a:pt x="35" y="115"/>
                            </a:lnTo>
                            <a:lnTo>
                              <a:pt x="31" y="115"/>
                            </a:lnTo>
                            <a:lnTo>
                              <a:pt x="26" y="114"/>
                            </a:lnTo>
                            <a:lnTo>
                              <a:pt x="23" y="111"/>
                            </a:lnTo>
                            <a:lnTo>
                              <a:pt x="18" y="110"/>
                            </a:lnTo>
                            <a:lnTo>
                              <a:pt x="16" y="107"/>
                            </a:lnTo>
                            <a:lnTo>
                              <a:pt x="16" y="104"/>
                            </a:lnTo>
                            <a:lnTo>
                              <a:pt x="16" y="103"/>
                            </a:lnTo>
                            <a:lnTo>
                              <a:pt x="17" y="103"/>
                            </a:lnTo>
                            <a:lnTo>
                              <a:pt x="18" y="101"/>
                            </a:lnTo>
                            <a:lnTo>
                              <a:pt x="19" y="100"/>
                            </a:lnTo>
                            <a:lnTo>
                              <a:pt x="22" y="98"/>
                            </a:lnTo>
                            <a:lnTo>
                              <a:pt x="23" y="96"/>
                            </a:lnTo>
                            <a:lnTo>
                              <a:pt x="24" y="95"/>
                            </a:lnTo>
                            <a:lnTo>
                              <a:pt x="25" y="93"/>
                            </a:lnTo>
                            <a:lnTo>
                              <a:pt x="22" y="89"/>
                            </a:lnTo>
                            <a:lnTo>
                              <a:pt x="18" y="86"/>
                            </a:lnTo>
                            <a:lnTo>
                              <a:pt x="16" y="82"/>
                            </a:lnTo>
                            <a:lnTo>
                              <a:pt x="13" y="79"/>
                            </a:lnTo>
                            <a:lnTo>
                              <a:pt x="11" y="77"/>
                            </a:lnTo>
                            <a:lnTo>
                              <a:pt x="9" y="74"/>
                            </a:lnTo>
                            <a:lnTo>
                              <a:pt x="5" y="72"/>
                            </a:lnTo>
                            <a:lnTo>
                              <a:pt x="0" y="71"/>
                            </a:lnTo>
                            <a:lnTo>
                              <a:pt x="3" y="65"/>
                            </a:lnTo>
                            <a:lnTo>
                              <a:pt x="6" y="60"/>
                            </a:lnTo>
                            <a:lnTo>
                              <a:pt x="10" y="56"/>
                            </a:lnTo>
                            <a:lnTo>
                              <a:pt x="13" y="53"/>
                            </a:lnTo>
                            <a:lnTo>
                              <a:pt x="17" y="49"/>
                            </a:lnTo>
                            <a:lnTo>
                              <a:pt x="22" y="45"/>
                            </a:lnTo>
                            <a:lnTo>
                              <a:pt x="24" y="40"/>
                            </a:lnTo>
                            <a:lnTo>
                              <a:pt x="25" y="36"/>
                            </a:lnTo>
                            <a:lnTo>
                              <a:pt x="30" y="35"/>
                            </a:lnTo>
                            <a:lnTo>
                              <a:pt x="35" y="35"/>
                            </a:lnTo>
                            <a:lnTo>
                              <a:pt x="39" y="31"/>
                            </a:lnTo>
                            <a:lnTo>
                              <a:pt x="43" y="30"/>
                            </a:lnTo>
                            <a:lnTo>
                              <a:pt x="48" y="24"/>
                            </a:lnTo>
                            <a:lnTo>
                              <a:pt x="54" y="17"/>
                            </a:lnTo>
                            <a:lnTo>
                              <a:pt x="58" y="11"/>
                            </a:lnTo>
                            <a:lnTo>
                              <a:pt x="64" y="6"/>
                            </a:lnTo>
                            <a:lnTo>
                              <a:pt x="68" y="3"/>
                            </a:lnTo>
                            <a:lnTo>
                              <a:pt x="71" y="2"/>
                            </a:lnTo>
                            <a:lnTo>
                              <a:pt x="75" y="0"/>
                            </a:lnTo>
                            <a:lnTo>
                              <a:pt x="8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81" name="Freeform 22">
                        <a:extLst>
                          <a:ext uri="{FF2B5EF4-FFF2-40B4-BE49-F238E27FC236}">
                            <a16:creationId xmlns:a16="http://schemas.microsoft.com/office/drawing/2014/main" id="{47FAB188-C135-4309-940B-1BA4678B4F67}"/>
                          </a:ext>
                        </a:extLst>
                      </p:cNvPr>
                      <p:cNvSpPr>
                        <a:spLocks/>
                      </p:cNvSpPr>
                      <p:nvPr/>
                    </p:nvSpPr>
                    <p:spPr bwMode="gray">
                      <a:xfrm>
                        <a:off x="4734" y="1751"/>
                        <a:ext cx="64" cy="96"/>
                      </a:xfrm>
                      <a:custGeom>
                        <a:avLst/>
                        <a:gdLst>
                          <a:gd name="T0" fmla="*/ 5 w 64"/>
                          <a:gd name="T1" fmla="*/ 19 h 96"/>
                          <a:gd name="T2" fmla="*/ 7 w 64"/>
                          <a:gd name="T3" fmla="*/ 14 h 96"/>
                          <a:gd name="T4" fmla="*/ 11 w 64"/>
                          <a:gd name="T5" fmla="*/ 9 h 96"/>
                          <a:gd name="T6" fmla="*/ 14 w 64"/>
                          <a:gd name="T7" fmla="*/ 5 h 96"/>
                          <a:gd name="T8" fmla="*/ 19 w 64"/>
                          <a:gd name="T9" fmla="*/ 2 h 96"/>
                          <a:gd name="T10" fmla="*/ 21 w 64"/>
                          <a:gd name="T11" fmla="*/ 1 h 96"/>
                          <a:gd name="T12" fmla="*/ 25 w 64"/>
                          <a:gd name="T13" fmla="*/ 0 h 96"/>
                          <a:gd name="T14" fmla="*/ 26 w 64"/>
                          <a:gd name="T15" fmla="*/ 0 h 96"/>
                          <a:gd name="T16" fmla="*/ 27 w 64"/>
                          <a:gd name="T17" fmla="*/ 0 h 96"/>
                          <a:gd name="T18" fmla="*/ 29 w 64"/>
                          <a:gd name="T19" fmla="*/ 4 h 96"/>
                          <a:gd name="T20" fmla="*/ 33 w 64"/>
                          <a:gd name="T21" fmla="*/ 9 h 96"/>
                          <a:gd name="T22" fmla="*/ 35 w 64"/>
                          <a:gd name="T23" fmla="*/ 14 h 96"/>
                          <a:gd name="T24" fmla="*/ 39 w 64"/>
                          <a:gd name="T25" fmla="*/ 18 h 96"/>
                          <a:gd name="T26" fmla="*/ 43 w 64"/>
                          <a:gd name="T27" fmla="*/ 22 h 96"/>
                          <a:gd name="T28" fmla="*/ 46 w 64"/>
                          <a:gd name="T29" fmla="*/ 26 h 96"/>
                          <a:gd name="T30" fmla="*/ 51 w 64"/>
                          <a:gd name="T31" fmla="*/ 27 h 96"/>
                          <a:gd name="T32" fmla="*/ 55 w 64"/>
                          <a:gd name="T33" fmla="*/ 27 h 96"/>
                          <a:gd name="T34" fmla="*/ 57 w 64"/>
                          <a:gd name="T35" fmla="*/ 33 h 96"/>
                          <a:gd name="T36" fmla="*/ 58 w 64"/>
                          <a:gd name="T37" fmla="*/ 38 h 96"/>
                          <a:gd name="T38" fmla="*/ 59 w 64"/>
                          <a:gd name="T39" fmla="*/ 44 h 96"/>
                          <a:gd name="T40" fmla="*/ 60 w 64"/>
                          <a:gd name="T41" fmla="*/ 49 h 96"/>
                          <a:gd name="T42" fmla="*/ 61 w 64"/>
                          <a:gd name="T43" fmla="*/ 54 h 96"/>
                          <a:gd name="T44" fmla="*/ 63 w 64"/>
                          <a:gd name="T45" fmla="*/ 59 h 96"/>
                          <a:gd name="T46" fmla="*/ 64 w 64"/>
                          <a:gd name="T47" fmla="*/ 65 h 96"/>
                          <a:gd name="T48" fmla="*/ 64 w 64"/>
                          <a:gd name="T49" fmla="*/ 70 h 96"/>
                          <a:gd name="T50" fmla="*/ 64 w 64"/>
                          <a:gd name="T51" fmla="*/ 77 h 96"/>
                          <a:gd name="T52" fmla="*/ 63 w 64"/>
                          <a:gd name="T53" fmla="*/ 80 h 96"/>
                          <a:gd name="T54" fmla="*/ 61 w 64"/>
                          <a:gd name="T55" fmla="*/ 82 h 96"/>
                          <a:gd name="T56" fmla="*/ 59 w 64"/>
                          <a:gd name="T57" fmla="*/ 85 h 96"/>
                          <a:gd name="T58" fmla="*/ 55 w 64"/>
                          <a:gd name="T59" fmla="*/ 87 h 96"/>
                          <a:gd name="T60" fmla="*/ 49 w 64"/>
                          <a:gd name="T61" fmla="*/ 88 h 96"/>
                          <a:gd name="T62" fmla="*/ 44 w 64"/>
                          <a:gd name="T63" fmla="*/ 88 h 96"/>
                          <a:gd name="T64" fmla="*/ 39 w 64"/>
                          <a:gd name="T65" fmla="*/ 88 h 96"/>
                          <a:gd name="T66" fmla="*/ 37 w 64"/>
                          <a:gd name="T67" fmla="*/ 89 h 96"/>
                          <a:gd name="T68" fmla="*/ 35 w 64"/>
                          <a:gd name="T69" fmla="*/ 91 h 96"/>
                          <a:gd name="T70" fmla="*/ 34 w 64"/>
                          <a:gd name="T71" fmla="*/ 94 h 96"/>
                          <a:gd name="T72" fmla="*/ 33 w 64"/>
                          <a:gd name="T73" fmla="*/ 96 h 96"/>
                          <a:gd name="T74" fmla="*/ 28 w 64"/>
                          <a:gd name="T75" fmla="*/ 95 h 96"/>
                          <a:gd name="T76" fmla="*/ 26 w 64"/>
                          <a:gd name="T77" fmla="*/ 92 h 96"/>
                          <a:gd name="T78" fmla="*/ 25 w 64"/>
                          <a:gd name="T79" fmla="*/ 88 h 96"/>
                          <a:gd name="T80" fmla="*/ 23 w 64"/>
                          <a:gd name="T81" fmla="*/ 82 h 96"/>
                          <a:gd name="T82" fmla="*/ 23 w 64"/>
                          <a:gd name="T83" fmla="*/ 75 h 96"/>
                          <a:gd name="T84" fmla="*/ 23 w 64"/>
                          <a:gd name="T85" fmla="*/ 69 h 96"/>
                          <a:gd name="T86" fmla="*/ 23 w 64"/>
                          <a:gd name="T87" fmla="*/ 63 h 96"/>
                          <a:gd name="T88" fmla="*/ 22 w 64"/>
                          <a:gd name="T89" fmla="*/ 58 h 96"/>
                          <a:gd name="T90" fmla="*/ 20 w 64"/>
                          <a:gd name="T91" fmla="*/ 54 h 96"/>
                          <a:gd name="T92" fmla="*/ 15 w 64"/>
                          <a:gd name="T93" fmla="*/ 51 h 96"/>
                          <a:gd name="T94" fmla="*/ 12 w 64"/>
                          <a:gd name="T95" fmla="*/ 49 h 96"/>
                          <a:gd name="T96" fmla="*/ 8 w 64"/>
                          <a:gd name="T97" fmla="*/ 48 h 96"/>
                          <a:gd name="T98" fmla="*/ 5 w 64"/>
                          <a:gd name="T99" fmla="*/ 47 h 96"/>
                          <a:gd name="T100" fmla="*/ 2 w 64"/>
                          <a:gd name="T101" fmla="*/ 44 h 96"/>
                          <a:gd name="T102" fmla="*/ 1 w 64"/>
                          <a:gd name="T103" fmla="*/ 41 h 96"/>
                          <a:gd name="T104" fmla="*/ 0 w 64"/>
                          <a:gd name="T105" fmla="*/ 38 h 96"/>
                          <a:gd name="T106" fmla="*/ 0 w 64"/>
                          <a:gd name="T107" fmla="*/ 35 h 96"/>
                          <a:gd name="T108" fmla="*/ 1 w 64"/>
                          <a:gd name="T109" fmla="*/ 34 h 96"/>
                          <a:gd name="T110" fmla="*/ 1 w 64"/>
                          <a:gd name="T111" fmla="*/ 33 h 96"/>
                          <a:gd name="T112" fmla="*/ 2 w 64"/>
                          <a:gd name="T113" fmla="*/ 30 h 96"/>
                          <a:gd name="T114" fmla="*/ 3 w 64"/>
                          <a:gd name="T115" fmla="*/ 28 h 96"/>
                          <a:gd name="T116" fmla="*/ 3 w 64"/>
                          <a:gd name="T117" fmla="*/ 26 h 96"/>
                          <a:gd name="T118" fmla="*/ 5 w 64"/>
                          <a:gd name="T119" fmla="*/ 22 h 96"/>
                          <a:gd name="T120" fmla="*/ 5 w 64"/>
                          <a:gd name="T121" fmla="*/ 19 h 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
                          <a:gd name="T184" fmla="*/ 0 h 96"/>
                          <a:gd name="T185" fmla="*/ 64 w 64"/>
                          <a:gd name="T186" fmla="*/ 96 h 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 h="96">
                            <a:moveTo>
                              <a:pt x="5" y="19"/>
                            </a:moveTo>
                            <a:lnTo>
                              <a:pt x="7" y="14"/>
                            </a:lnTo>
                            <a:lnTo>
                              <a:pt x="11" y="9"/>
                            </a:lnTo>
                            <a:lnTo>
                              <a:pt x="14" y="5"/>
                            </a:lnTo>
                            <a:lnTo>
                              <a:pt x="19" y="2"/>
                            </a:lnTo>
                            <a:lnTo>
                              <a:pt x="21" y="1"/>
                            </a:lnTo>
                            <a:lnTo>
                              <a:pt x="25" y="0"/>
                            </a:lnTo>
                            <a:lnTo>
                              <a:pt x="26" y="0"/>
                            </a:lnTo>
                            <a:lnTo>
                              <a:pt x="27" y="0"/>
                            </a:lnTo>
                            <a:lnTo>
                              <a:pt x="29" y="4"/>
                            </a:lnTo>
                            <a:lnTo>
                              <a:pt x="33" y="9"/>
                            </a:lnTo>
                            <a:lnTo>
                              <a:pt x="35" y="14"/>
                            </a:lnTo>
                            <a:lnTo>
                              <a:pt x="39" y="18"/>
                            </a:lnTo>
                            <a:lnTo>
                              <a:pt x="43" y="22"/>
                            </a:lnTo>
                            <a:lnTo>
                              <a:pt x="46" y="26"/>
                            </a:lnTo>
                            <a:lnTo>
                              <a:pt x="51" y="27"/>
                            </a:lnTo>
                            <a:lnTo>
                              <a:pt x="55" y="27"/>
                            </a:lnTo>
                            <a:lnTo>
                              <a:pt x="57" y="33"/>
                            </a:lnTo>
                            <a:lnTo>
                              <a:pt x="58" y="38"/>
                            </a:lnTo>
                            <a:lnTo>
                              <a:pt x="59" y="44"/>
                            </a:lnTo>
                            <a:lnTo>
                              <a:pt x="60" y="49"/>
                            </a:lnTo>
                            <a:lnTo>
                              <a:pt x="61" y="54"/>
                            </a:lnTo>
                            <a:lnTo>
                              <a:pt x="63" y="59"/>
                            </a:lnTo>
                            <a:lnTo>
                              <a:pt x="64" y="65"/>
                            </a:lnTo>
                            <a:lnTo>
                              <a:pt x="64" y="70"/>
                            </a:lnTo>
                            <a:lnTo>
                              <a:pt x="64" y="77"/>
                            </a:lnTo>
                            <a:lnTo>
                              <a:pt x="63" y="80"/>
                            </a:lnTo>
                            <a:lnTo>
                              <a:pt x="61" y="82"/>
                            </a:lnTo>
                            <a:lnTo>
                              <a:pt x="59" y="85"/>
                            </a:lnTo>
                            <a:lnTo>
                              <a:pt x="55" y="87"/>
                            </a:lnTo>
                            <a:lnTo>
                              <a:pt x="49" y="88"/>
                            </a:lnTo>
                            <a:lnTo>
                              <a:pt x="44" y="88"/>
                            </a:lnTo>
                            <a:lnTo>
                              <a:pt x="39" y="88"/>
                            </a:lnTo>
                            <a:lnTo>
                              <a:pt x="37" y="89"/>
                            </a:lnTo>
                            <a:lnTo>
                              <a:pt x="35" y="91"/>
                            </a:lnTo>
                            <a:lnTo>
                              <a:pt x="34" y="94"/>
                            </a:lnTo>
                            <a:lnTo>
                              <a:pt x="33" y="96"/>
                            </a:lnTo>
                            <a:lnTo>
                              <a:pt x="28" y="95"/>
                            </a:lnTo>
                            <a:lnTo>
                              <a:pt x="26" y="92"/>
                            </a:lnTo>
                            <a:lnTo>
                              <a:pt x="25" y="88"/>
                            </a:lnTo>
                            <a:lnTo>
                              <a:pt x="23" y="82"/>
                            </a:lnTo>
                            <a:lnTo>
                              <a:pt x="23" y="75"/>
                            </a:lnTo>
                            <a:lnTo>
                              <a:pt x="23" y="69"/>
                            </a:lnTo>
                            <a:lnTo>
                              <a:pt x="23" y="63"/>
                            </a:lnTo>
                            <a:lnTo>
                              <a:pt x="22" y="58"/>
                            </a:lnTo>
                            <a:lnTo>
                              <a:pt x="20" y="54"/>
                            </a:lnTo>
                            <a:lnTo>
                              <a:pt x="15" y="51"/>
                            </a:lnTo>
                            <a:lnTo>
                              <a:pt x="12" y="49"/>
                            </a:lnTo>
                            <a:lnTo>
                              <a:pt x="8" y="48"/>
                            </a:lnTo>
                            <a:lnTo>
                              <a:pt x="5" y="47"/>
                            </a:lnTo>
                            <a:lnTo>
                              <a:pt x="2" y="44"/>
                            </a:lnTo>
                            <a:lnTo>
                              <a:pt x="1" y="41"/>
                            </a:lnTo>
                            <a:lnTo>
                              <a:pt x="0" y="38"/>
                            </a:lnTo>
                            <a:lnTo>
                              <a:pt x="0" y="35"/>
                            </a:lnTo>
                            <a:lnTo>
                              <a:pt x="1" y="34"/>
                            </a:lnTo>
                            <a:lnTo>
                              <a:pt x="1" y="33"/>
                            </a:lnTo>
                            <a:lnTo>
                              <a:pt x="2" y="30"/>
                            </a:lnTo>
                            <a:lnTo>
                              <a:pt x="3" y="28"/>
                            </a:lnTo>
                            <a:lnTo>
                              <a:pt x="3" y="26"/>
                            </a:lnTo>
                            <a:lnTo>
                              <a:pt x="5" y="22"/>
                            </a:lnTo>
                            <a:lnTo>
                              <a:pt x="5" y="1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482" name="Group 23">
                        <a:extLst>
                          <a:ext uri="{FF2B5EF4-FFF2-40B4-BE49-F238E27FC236}">
                            <a16:creationId xmlns:a16="http://schemas.microsoft.com/office/drawing/2014/main" id="{A06F61AB-38F4-402C-A66D-EC001BA7A166}"/>
                          </a:ext>
                        </a:extLst>
                      </p:cNvPr>
                      <p:cNvGrpSpPr>
                        <a:grpSpLocks/>
                      </p:cNvGrpSpPr>
                      <p:nvPr/>
                    </p:nvGrpSpPr>
                    <p:grpSpPr bwMode="auto">
                      <a:xfrm>
                        <a:off x="3863" y="1405"/>
                        <a:ext cx="903" cy="817"/>
                        <a:chOff x="3863" y="1429"/>
                        <a:chExt cx="903" cy="817"/>
                      </a:xfrm>
                    </p:grpSpPr>
                    <p:sp>
                      <p:nvSpPr>
                        <p:cNvPr id="483" name="Freeform 24">
                          <a:extLst>
                            <a:ext uri="{FF2B5EF4-FFF2-40B4-BE49-F238E27FC236}">
                              <a16:creationId xmlns:a16="http://schemas.microsoft.com/office/drawing/2014/main" id="{B10BC085-72FC-4021-B948-DFEC8F0CB673}"/>
                            </a:ext>
                          </a:extLst>
                        </p:cNvPr>
                        <p:cNvSpPr>
                          <a:spLocks/>
                        </p:cNvSpPr>
                        <p:nvPr/>
                      </p:nvSpPr>
                      <p:spPr bwMode="gray">
                        <a:xfrm>
                          <a:off x="3863" y="1429"/>
                          <a:ext cx="903" cy="770"/>
                        </a:xfrm>
                        <a:custGeom>
                          <a:avLst/>
                          <a:gdLst>
                            <a:gd name="T0" fmla="*/ 123 w 903"/>
                            <a:gd name="T1" fmla="*/ 432 h 770"/>
                            <a:gd name="T2" fmla="*/ 127 w 903"/>
                            <a:gd name="T3" fmla="*/ 476 h 770"/>
                            <a:gd name="T4" fmla="*/ 161 w 903"/>
                            <a:gd name="T5" fmla="*/ 543 h 770"/>
                            <a:gd name="T6" fmla="*/ 271 w 903"/>
                            <a:gd name="T7" fmla="*/ 598 h 770"/>
                            <a:gd name="T8" fmla="*/ 324 w 903"/>
                            <a:gd name="T9" fmla="*/ 597 h 770"/>
                            <a:gd name="T10" fmla="*/ 381 w 903"/>
                            <a:gd name="T11" fmla="*/ 587 h 770"/>
                            <a:gd name="T12" fmla="*/ 462 w 903"/>
                            <a:gd name="T13" fmla="*/ 587 h 770"/>
                            <a:gd name="T14" fmla="*/ 490 w 903"/>
                            <a:gd name="T15" fmla="*/ 642 h 770"/>
                            <a:gd name="T16" fmla="*/ 493 w 903"/>
                            <a:gd name="T17" fmla="*/ 689 h 770"/>
                            <a:gd name="T18" fmla="*/ 523 w 903"/>
                            <a:gd name="T19" fmla="*/ 742 h 770"/>
                            <a:gd name="T20" fmla="*/ 554 w 903"/>
                            <a:gd name="T21" fmla="*/ 732 h 770"/>
                            <a:gd name="T22" fmla="*/ 622 w 903"/>
                            <a:gd name="T23" fmla="*/ 713 h 770"/>
                            <a:gd name="T24" fmla="*/ 688 w 903"/>
                            <a:gd name="T25" fmla="*/ 748 h 770"/>
                            <a:gd name="T26" fmla="*/ 695 w 903"/>
                            <a:gd name="T27" fmla="*/ 768 h 770"/>
                            <a:gd name="T28" fmla="*/ 720 w 903"/>
                            <a:gd name="T29" fmla="*/ 743 h 770"/>
                            <a:gd name="T30" fmla="*/ 755 w 903"/>
                            <a:gd name="T31" fmla="*/ 725 h 770"/>
                            <a:gd name="T32" fmla="*/ 791 w 903"/>
                            <a:gd name="T33" fmla="*/ 709 h 770"/>
                            <a:gd name="T34" fmla="*/ 837 w 903"/>
                            <a:gd name="T35" fmla="*/ 653 h 770"/>
                            <a:gd name="T36" fmla="*/ 850 w 903"/>
                            <a:gd name="T37" fmla="*/ 598 h 770"/>
                            <a:gd name="T38" fmla="*/ 857 w 903"/>
                            <a:gd name="T39" fmla="*/ 551 h 770"/>
                            <a:gd name="T40" fmla="*/ 832 w 903"/>
                            <a:gd name="T41" fmla="*/ 532 h 770"/>
                            <a:gd name="T42" fmla="*/ 807 w 903"/>
                            <a:gd name="T43" fmla="*/ 493 h 770"/>
                            <a:gd name="T44" fmla="*/ 819 w 903"/>
                            <a:gd name="T45" fmla="*/ 476 h 770"/>
                            <a:gd name="T46" fmla="*/ 774 w 903"/>
                            <a:gd name="T47" fmla="*/ 422 h 770"/>
                            <a:gd name="T48" fmla="*/ 775 w 903"/>
                            <a:gd name="T49" fmla="*/ 401 h 770"/>
                            <a:gd name="T50" fmla="*/ 784 w 903"/>
                            <a:gd name="T51" fmla="*/ 362 h 770"/>
                            <a:gd name="T52" fmla="*/ 750 w 903"/>
                            <a:gd name="T53" fmla="*/ 369 h 770"/>
                            <a:gd name="T54" fmla="*/ 711 w 903"/>
                            <a:gd name="T55" fmla="*/ 334 h 770"/>
                            <a:gd name="T56" fmla="*/ 736 w 903"/>
                            <a:gd name="T57" fmla="*/ 315 h 770"/>
                            <a:gd name="T58" fmla="*/ 754 w 903"/>
                            <a:gd name="T59" fmla="*/ 285 h 770"/>
                            <a:gd name="T60" fmla="*/ 767 w 903"/>
                            <a:gd name="T61" fmla="*/ 303 h 770"/>
                            <a:gd name="T62" fmla="*/ 775 w 903"/>
                            <a:gd name="T63" fmla="*/ 329 h 770"/>
                            <a:gd name="T64" fmla="*/ 829 w 903"/>
                            <a:gd name="T65" fmla="*/ 292 h 770"/>
                            <a:gd name="T66" fmla="*/ 886 w 903"/>
                            <a:gd name="T67" fmla="*/ 242 h 770"/>
                            <a:gd name="T68" fmla="*/ 879 w 903"/>
                            <a:gd name="T69" fmla="*/ 193 h 770"/>
                            <a:gd name="T70" fmla="*/ 897 w 903"/>
                            <a:gd name="T71" fmla="*/ 151 h 770"/>
                            <a:gd name="T72" fmla="*/ 891 w 903"/>
                            <a:gd name="T73" fmla="*/ 121 h 770"/>
                            <a:gd name="T74" fmla="*/ 828 w 903"/>
                            <a:gd name="T75" fmla="*/ 130 h 770"/>
                            <a:gd name="T76" fmla="*/ 723 w 903"/>
                            <a:gd name="T77" fmla="*/ 49 h 770"/>
                            <a:gd name="T78" fmla="*/ 641 w 903"/>
                            <a:gd name="T79" fmla="*/ 0 h 770"/>
                            <a:gd name="T80" fmla="*/ 620 w 903"/>
                            <a:gd name="T81" fmla="*/ 38 h 770"/>
                            <a:gd name="T82" fmla="*/ 624 w 903"/>
                            <a:gd name="T83" fmla="*/ 73 h 770"/>
                            <a:gd name="T84" fmla="*/ 592 w 903"/>
                            <a:gd name="T85" fmla="*/ 88 h 770"/>
                            <a:gd name="T86" fmla="*/ 630 w 903"/>
                            <a:gd name="T87" fmla="*/ 132 h 770"/>
                            <a:gd name="T88" fmla="*/ 659 w 903"/>
                            <a:gd name="T89" fmla="*/ 145 h 770"/>
                            <a:gd name="T90" fmla="*/ 633 w 903"/>
                            <a:gd name="T91" fmla="*/ 171 h 770"/>
                            <a:gd name="T92" fmla="*/ 580 w 903"/>
                            <a:gd name="T93" fmla="*/ 228 h 770"/>
                            <a:gd name="T94" fmla="*/ 495 w 903"/>
                            <a:gd name="T95" fmla="*/ 278 h 770"/>
                            <a:gd name="T96" fmla="*/ 334 w 903"/>
                            <a:gd name="T97" fmla="*/ 242 h 770"/>
                            <a:gd name="T98" fmla="*/ 239 w 903"/>
                            <a:gd name="T99" fmla="*/ 195 h 770"/>
                            <a:gd name="T100" fmla="*/ 227 w 903"/>
                            <a:gd name="T101" fmla="*/ 174 h 770"/>
                            <a:gd name="T102" fmla="*/ 188 w 903"/>
                            <a:gd name="T103" fmla="*/ 135 h 770"/>
                            <a:gd name="T104" fmla="*/ 121 w 903"/>
                            <a:gd name="T105" fmla="*/ 125 h 770"/>
                            <a:gd name="T106" fmla="*/ 116 w 903"/>
                            <a:gd name="T107" fmla="*/ 155 h 770"/>
                            <a:gd name="T108" fmla="*/ 96 w 903"/>
                            <a:gd name="T109" fmla="*/ 187 h 770"/>
                            <a:gd name="T110" fmla="*/ 75 w 903"/>
                            <a:gd name="T111" fmla="*/ 216 h 770"/>
                            <a:gd name="T112" fmla="*/ 82 w 903"/>
                            <a:gd name="T113" fmla="*/ 262 h 770"/>
                            <a:gd name="T114" fmla="*/ 39 w 903"/>
                            <a:gd name="T115" fmla="*/ 292 h 770"/>
                            <a:gd name="T116" fmla="*/ 0 w 903"/>
                            <a:gd name="T117" fmla="*/ 316 h 770"/>
                            <a:gd name="T118" fmla="*/ 28 w 903"/>
                            <a:gd name="T119" fmla="*/ 363 h 7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03"/>
                            <a:gd name="T181" fmla="*/ 0 h 770"/>
                            <a:gd name="T182" fmla="*/ 903 w 903"/>
                            <a:gd name="T183" fmla="*/ 770 h 77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03" h="770">
                              <a:moveTo>
                                <a:pt x="29" y="369"/>
                              </a:moveTo>
                              <a:lnTo>
                                <a:pt x="39" y="383"/>
                              </a:lnTo>
                              <a:lnTo>
                                <a:pt x="46" y="394"/>
                              </a:lnTo>
                              <a:lnTo>
                                <a:pt x="54" y="402"/>
                              </a:lnTo>
                              <a:lnTo>
                                <a:pt x="60" y="409"/>
                              </a:lnTo>
                              <a:lnTo>
                                <a:pt x="67" y="415"/>
                              </a:lnTo>
                              <a:lnTo>
                                <a:pt x="75" y="418"/>
                              </a:lnTo>
                              <a:lnTo>
                                <a:pt x="82" y="419"/>
                              </a:lnTo>
                              <a:lnTo>
                                <a:pt x="89" y="419"/>
                              </a:lnTo>
                              <a:lnTo>
                                <a:pt x="110" y="414"/>
                              </a:lnTo>
                              <a:lnTo>
                                <a:pt x="113" y="416"/>
                              </a:lnTo>
                              <a:lnTo>
                                <a:pt x="116" y="419"/>
                              </a:lnTo>
                              <a:lnTo>
                                <a:pt x="119" y="423"/>
                              </a:lnTo>
                              <a:lnTo>
                                <a:pt x="121" y="427"/>
                              </a:lnTo>
                              <a:lnTo>
                                <a:pt x="123" y="432"/>
                              </a:lnTo>
                              <a:lnTo>
                                <a:pt x="126" y="437"/>
                              </a:lnTo>
                              <a:lnTo>
                                <a:pt x="127" y="441"/>
                              </a:lnTo>
                              <a:lnTo>
                                <a:pt x="128" y="447"/>
                              </a:lnTo>
                              <a:lnTo>
                                <a:pt x="127" y="448"/>
                              </a:lnTo>
                              <a:lnTo>
                                <a:pt x="126" y="450"/>
                              </a:lnTo>
                              <a:lnTo>
                                <a:pt x="125" y="453"/>
                              </a:lnTo>
                              <a:lnTo>
                                <a:pt x="123" y="454"/>
                              </a:lnTo>
                              <a:lnTo>
                                <a:pt x="121" y="457"/>
                              </a:lnTo>
                              <a:lnTo>
                                <a:pt x="120" y="458"/>
                              </a:lnTo>
                              <a:lnTo>
                                <a:pt x="117" y="458"/>
                              </a:lnTo>
                              <a:lnTo>
                                <a:pt x="120" y="462"/>
                              </a:lnTo>
                              <a:lnTo>
                                <a:pt x="122" y="465"/>
                              </a:lnTo>
                              <a:lnTo>
                                <a:pt x="123" y="468"/>
                              </a:lnTo>
                              <a:lnTo>
                                <a:pt x="126" y="472"/>
                              </a:lnTo>
                              <a:lnTo>
                                <a:pt x="127" y="476"/>
                              </a:lnTo>
                              <a:lnTo>
                                <a:pt x="128" y="480"/>
                              </a:lnTo>
                              <a:lnTo>
                                <a:pt x="129" y="485"/>
                              </a:lnTo>
                              <a:lnTo>
                                <a:pt x="129" y="489"/>
                              </a:lnTo>
                              <a:lnTo>
                                <a:pt x="115" y="489"/>
                              </a:lnTo>
                              <a:lnTo>
                                <a:pt x="115" y="499"/>
                              </a:lnTo>
                              <a:lnTo>
                                <a:pt x="116" y="504"/>
                              </a:lnTo>
                              <a:lnTo>
                                <a:pt x="119" y="508"/>
                              </a:lnTo>
                              <a:lnTo>
                                <a:pt x="121" y="512"/>
                              </a:lnTo>
                              <a:lnTo>
                                <a:pt x="125" y="515"/>
                              </a:lnTo>
                              <a:lnTo>
                                <a:pt x="130" y="521"/>
                              </a:lnTo>
                              <a:lnTo>
                                <a:pt x="138" y="524"/>
                              </a:lnTo>
                              <a:lnTo>
                                <a:pt x="145" y="528"/>
                              </a:lnTo>
                              <a:lnTo>
                                <a:pt x="151" y="532"/>
                              </a:lnTo>
                              <a:lnTo>
                                <a:pt x="157" y="536"/>
                              </a:lnTo>
                              <a:lnTo>
                                <a:pt x="161" y="543"/>
                              </a:lnTo>
                              <a:lnTo>
                                <a:pt x="188" y="546"/>
                              </a:lnTo>
                              <a:lnTo>
                                <a:pt x="190" y="549"/>
                              </a:lnTo>
                              <a:lnTo>
                                <a:pt x="192" y="550"/>
                              </a:lnTo>
                              <a:lnTo>
                                <a:pt x="196" y="551"/>
                              </a:lnTo>
                              <a:lnTo>
                                <a:pt x="198" y="553"/>
                              </a:lnTo>
                              <a:lnTo>
                                <a:pt x="202" y="556"/>
                              </a:lnTo>
                              <a:lnTo>
                                <a:pt x="205" y="557"/>
                              </a:lnTo>
                              <a:lnTo>
                                <a:pt x="208" y="558"/>
                              </a:lnTo>
                              <a:lnTo>
                                <a:pt x="209" y="558"/>
                              </a:lnTo>
                              <a:lnTo>
                                <a:pt x="220" y="567"/>
                              </a:lnTo>
                              <a:lnTo>
                                <a:pt x="230" y="575"/>
                              </a:lnTo>
                              <a:lnTo>
                                <a:pt x="240" y="583"/>
                              </a:lnTo>
                              <a:lnTo>
                                <a:pt x="249" y="590"/>
                              </a:lnTo>
                              <a:lnTo>
                                <a:pt x="259" y="594"/>
                              </a:lnTo>
                              <a:lnTo>
                                <a:pt x="271" y="598"/>
                              </a:lnTo>
                              <a:lnTo>
                                <a:pt x="284" y="601"/>
                              </a:lnTo>
                              <a:lnTo>
                                <a:pt x="299" y="603"/>
                              </a:lnTo>
                              <a:lnTo>
                                <a:pt x="302" y="593"/>
                              </a:lnTo>
                              <a:lnTo>
                                <a:pt x="312" y="593"/>
                              </a:lnTo>
                              <a:lnTo>
                                <a:pt x="312" y="594"/>
                              </a:lnTo>
                              <a:lnTo>
                                <a:pt x="312" y="596"/>
                              </a:lnTo>
                              <a:lnTo>
                                <a:pt x="314" y="597"/>
                              </a:lnTo>
                              <a:lnTo>
                                <a:pt x="314" y="598"/>
                              </a:lnTo>
                              <a:lnTo>
                                <a:pt x="315" y="600"/>
                              </a:lnTo>
                              <a:lnTo>
                                <a:pt x="315" y="601"/>
                              </a:lnTo>
                              <a:lnTo>
                                <a:pt x="316" y="603"/>
                              </a:lnTo>
                              <a:lnTo>
                                <a:pt x="316" y="605"/>
                              </a:lnTo>
                              <a:lnTo>
                                <a:pt x="320" y="603"/>
                              </a:lnTo>
                              <a:lnTo>
                                <a:pt x="322" y="601"/>
                              </a:lnTo>
                              <a:lnTo>
                                <a:pt x="324" y="597"/>
                              </a:lnTo>
                              <a:lnTo>
                                <a:pt x="325" y="594"/>
                              </a:lnTo>
                              <a:lnTo>
                                <a:pt x="327" y="590"/>
                              </a:lnTo>
                              <a:lnTo>
                                <a:pt x="328" y="587"/>
                              </a:lnTo>
                              <a:lnTo>
                                <a:pt x="330" y="586"/>
                              </a:lnTo>
                              <a:lnTo>
                                <a:pt x="334" y="585"/>
                              </a:lnTo>
                              <a:lnTo>
                                <a:pt x="336" y="587"/>
                              </a:lnTo>
                              <a:lnTo>
                                <a:pt x="340" y="590"/>
                              </a:lnTo>
                              <a:lnTo>
                                <a:pt x="345" y="594"/>
                              </a:lnTo>
                              <a:lnTo>
                                <a:pt x="350" y="596"/>
                              </a:lnTo>
                              <a:lnTo>
                                <a:pt x="355" y="598"/>
                              </a:lnTo>
                              <a:lnTo>
                                <a:pt x="361" y="601"/>
                              </a:lnTo>
                              <a:lnTo>
                                <a:pt x="366" y="601"/>
                              </a:lnTo>
                              <a:lnTo>
                                <a:pt x="370" y="603"/>
                              </a:lnTo>
                              <a:lnTo>
                                <a:pt x="375" y="594"/>
                              </a:lnTo>
                              <a:lnTo>
                                <a:pt x="381" y="587"/>
                              </a:lnTo>
                              <a:lnTo>
                                <a:pt x="389" y="582"/>
                              </a:lnTo>
                              <a:lnTo>
                                <a:pt x="396" y="575"/>
                              </a:lnTo>
                              <a:lnTo>
                                <a:pt x="404" y="571"/>
                              </a:lnTo>
                              <a:lnTo>
                                <a:pt x="411" y="568"/>
                              </a:lnTo>
                              <a:lnTo>
                                <a:pt x="421" y="564"/>
                              </a:lnTo>
                              <a:lnTo>
                                <a:pt x="430" y="561"/>
                              </a:lnTo>
                              <a:lnTo>
                                <a:pt x="431" y="564"/>
                              </a:lnTo>
                              <a:lnTo>
                                <a:pt x="434" y="568"/>
                              </a:lnTo>
                              <a:lnTo>
                                <a:pt x="437" y="572"/>
                              </a:lnTo>
                              <a:lnTo>
                                <a:pt x="442" y="578"/>
                              </a:lnTo>
                              <a:lnTo>
                                <a:pt x="447" y="582"/>
                              </a:lnTo>
                              <a:lnTo>
                                <a:pt x="452" y="585"/>
                              </a:lnTo>
                              <a:lnTo>
                                <a:pt x="456" y="586"/>
                              </a:lnTo>
                              <a:lnTo>
                                <a:pt x="460" y="585"/>
                              </a:lnTo>
                              <a:lnTo>
                                <a:pt x="462" y="587"/>
                              </a:lnTo>
                              <a:lnTo>
                                <a:pt x="466" y="591"/>
                              </a:lnTo>
                              <a:lnTo>
                                <a:pt x="468" y="594"/>
                              </a:lnTo>
                              <a:lnTo>
                                <a:pt x="471" y="597"/>
                              </a:lnTo>
                              <a:lnTo>
                                <a:pt x="473" y="600"/>
                              </a:lnTo>
                              <a:lnTo>
                                <a:pt x="477" y="603"/>
                              </a:lnTo>
                              <a:lnTo>
                                <a:pt x="479" y="604"/>
                              </a:lnTo>
                              <a:lnTo>
                                <a:pt x="483" y="605"/>
                              </a:lnTo>
                              <a:lnTo>
                                <a:pt x="484" y="610"/>
                              </a:lnTo>
                              <a:lnTo>
                                <a:pt x="485" y="614"/>
                              </a:lnTo>
                              <a:lnTo>
                                <a:pt x="486" y="618"/>
                              </a:lnTo>
                              <a:lnTo>
                                <a:pt x="487" y="622"/>
                              </a:lnTo>
                              <a:lnTo>
                                <a:pt x="489" y="628"/>
                              </a:lnTo>
                              <a:lnTo>
                                <a:pt x="489" y="632"/>
                              </a:lnTo>
                              <a:lnTo>
                                <a:pt x="490" y="637"/>
                              </a:lnTo>
                              <a:lnTo>
                                <a:pt x="490" y="642"/>
                              </a:lnTo>
                              <a:lnTo>
                                <a:pt x="489" y="647"/>
                              </a:lnTo>
                              <a:lnTo>
                                <a:pt x="487" y="651"/>
                              </a:lnTo>
                              <a:lnTo>
                                <a:pt x="485" y="656"/>
                              </a:lnTo>
                              <a:lnTo>
                                <a:pt x="483" y="660"/>
                              </a:lnTo>
                              <a:lnTo>
                                <a:pt x="480" y="664"/>
                              </a:lnTo>
                              <a:lnTo>
                                <a:pt x="479" y="668"/>
                              </a:lnTo>
                              <a:lnTo>
                                <a:pt x="478" y="672"/>
                              </a:lnTo>
                              <a:lnTo>
                                <a:pt x="477" y="678"/>
                              </a:lnTo>
                              <a:lnTo>
                                <a:pt x="478" y="681"/>
                              </a:lnTo>
                              <a:lnTo>
                                <a:pt x="479" y="683"/>
                              </a:lnTo>
                              <a:lnTo>
                                <a:pt x="481" y="685"/>
                              </a:lnTo>
                              <a:lnTo>
                                <a:pt x="484" y="686"/>
                              </a:lnTo>
                              <a:lnTo>
                                <a:pt x="487" y="688"/>
                              </a:lnTo>
                              <a:lnTo>
                                <a:pt x="490" y="688"/>
                              </a:lnTo>
                              <a:lnTo>
                                <a:pt x="493" y="689"/>
                              </a:lnTo>
                              <a:lnTo>
                                <a:pt x="496" y="690"/>
                              </a:lnTo>
                              <a:lnTo>
                                <a:pt x="498" y="693"/>
                              </a:lnTo>
                              <a:lnTo>
                                <a:pt x="499" y="696"/>
                              </a:lnTo>
                              <a:lnTo>
                                <a:pt x="500" y="699"/>
                              </a:lnTo>
                              <a:lnTo>
                                <a:pt x="502" y="702"/>
                              </a:lnTo>
                              <a:lnTo>
                                <a:pt x="503" y="704"/>
                              </a:lnTo>
                              <a:lnTo>
                                <a:pt x="504" y="707"/>
                              </a:lnTo>
                              <a:lnTo>
                                <a:pt x="505" y="710"/>
                              </a:lnTo>
                              <a:lnTo>
                                <a:pt x="506" y="713"/>
                              </a:lnTo>
                              <a:lnTo>
                                <a:pt x="509" y="717"/>
                              </a:lnTo>
                              <a:lnTo>
                                <a:pt x="511" y="722"/>
                              </a:lnTo>
                              <a:lnTo>
                                <a:pt x="514" y="728"/>
                              </a:lnTo>
                              <a:lnTo>
                                <a:pt x="516" y="734"/>
                              </a:lnTo>
                              <a:lnTo>
                                <a:pt x="520" y="738"/>
                              </a:lnTo>
                              <a:lnTo>
                                <a:pt x="523" y="742"/>
                              </a:lnTo>
                              <a:lnTo>
                                <a:pt x="528" y="743"/>
                              </a:lnTo>
                              <a:lnTo>
                                <a:pt x="533" y="745"/>
                              </a:lnTo>
                              <a:lnTo>
                                <a:pt x="534" y="745"/>
                              </a:lnTo>
                              <a:lnTo>
                                <a:pt x="535" y="745"/>
                              </a:lnTo>
                              <a:lnTo>
                                <a:pt x="536" y="745"/>
                              </a:lnTo>
                              <a:lnTo>
                                <a:pt x="537" y="745"/>
                              </a:lnTo>
                              <a:lnTo>
                                <a:pt x="540" y="745"/>
                              </a:lnTo>
                              <a:lnTo>
                                <a:pt x="541" y="745"/>
                              </a:lnTo>
                              <a:lnTo>
                                <a:pt x="542" y="745"/>
                              </a:lnTo>
                              <a:lnTo>
                                <a:pt x="543" y="745"/>
                              </a:lnTo>
                              <a:lnTo>
                                <a:pt x="546" y="743"/>
                              </a:lnTo>
                              <a:lnTo>
                                <a:pt x="547" y="741"/>
                              </a:lnTo>
                              <a:lnTo>
                                <a:pt x="549" y="738"/>
                              </a:lnTo>
                              <a:lnTo>
                                <a:pt x="552" y="735"/>
                              </a:lnTo>
                              <a:lnTo>
                                <a:pt x="554" y="732"/>
                              </a:lnTo>
                              <a:lnTo>
                                <a:pt x="556" y="729"/>
                              </a:lnTo>
                              <a:lnTo>
                                <a:pt x="559" y="727"/>
                              </a:lnTo>
                              <a:lnTo>
                                <a:pt x="562" y="725"/>
                              </a:lnTo>
                              <a:lnTo>
                                <a:pt x="568" y="720"/>
                              </a:lnTo>
                              <a:lnTo>
                                <a:pt x="575" y="715"/>
                              </a:lnTo>
                              <a:lnTo>
                                <a:pt x="581" y="713"/>
                              </a:lnTo>
                              <a:lnTo>
                                <a:pt x="589" y="711"/>
                              </a:lnTo>
                              <a:lnTo>
                                <a:pt x="596" y="710"/>
                              </a:lnTo>
                              <a:lnTo>
                                <a:pt x="602" y="709"/>
                              </a:lnTo>
                              <a:lnTo>
                                <a:pt x="606" y="706"/>
                              </a:lnTo>
                              <a:lnTo>
                                <a:pt x="609" y="703"/>
                              </a:lnTo>
                              <a:lnTo>
                                <a:pt x="612" y="706"/>
                              </a:lnTo>
                              <a:lnTo>
                                <a:pt x="615" y="709"/>
                              </a:lnTo>
                              <a:lnTo>
                                <a:pt x="618" y="711"/>
                              </a:lnTo>
                              <a:lnTo>
                                <a:pt x="622" y="713"/>
                              </a:lnTo>
                              <a:lnTo>
                                <a:pt x="625" y="714"/>
                              </a:lnTo>
                              <a:lnTo>
                                <a:pt x="629" y="717"/>
                              </a:lnTo>
                              <a:lnTo>
                                <a:pt x="633" y="718"/>
                              </a:lnTo>
                              <a:lnTo>
                                <a:pt x="635" y="720"/>
                              </a:lnTo>
                              <a:lnTo>
                                <a:pt x="637" y="722"/>
                              </a:lnTo>
                              <a:lnTo>
                                <a:pt x="641" y="727"/>
                              </a:lnTo>
                              <a:lnTo>
                                <a:pt x="643" y="729"/>
                              </a:lnTo>
                              <a:lnTo>
                                <a:pt x="647" y="734"/>
                              </a:lnTo>
                              <a:lnTo>
                                <a:pt x="650" y="736"/>
                              </a:lnTo>
                              <a:lnTo>
                                <a:pt x="653" y="739"/>
                              </a:lnTo>
                              <a:lnTo>
                                <a:pt x="656" y="742"/>
                              </a:lnTo>
                              <a:lnTo>
                                <a:pt x="660" y="745"/>
                              </a:lnTo>
                              <a:lnTo>
                                <a:pt x="690" y="745"/>
                              </a:lnTo>
                              <a:lnTo>
                                <a:pt x="690" y="746"/>
                              </a:lnTo>
                              <a:lnTo>
                                <a:pt x="688" y="748"/>
                              </a:lnTo>
                              <a:lnTo>
                                <a:pt x="688" y="750"/>
                              </a:lnTo>
                              <a:lnTo>
                                <a:pt x="687" y="752"/>
                              </a:lnTo>
                              <a:lnTo>
                                <a:pt x="686" y="753"/>
                              </a:lnTo>
                              <a:lnTo>
                                <a:pt x="686" y="754"/>
                              </a:lnTo>
                              <a:lnTo>
                                <a:pt x="685" y="756"/>
                              </a:lnTo>
                              <a:lnTo>
                                <a:pt x="685" y="757"/>
                              </a:lnTo>
                              <a:lnTo>
                                <a:pt x="685" y="759"/>
                              </a:lnTo>
                              <a:lnTo>
                                <a:pt x="686" y="760"/>
                              </a:lnTo>
                              <a:lnTo>
                                <a:pt x="687" y="761"/>
                              </a:lnTo>
                              <a:lnTo>
                                <a:pt x="688" y="763"/>
                              </a:lnTo>
                              <a:lnTo>
                                <a:pt x="691" y="766"/>
                              </a:lnTo>
                              <a:lnTo>
                                <a:pt x="692" y="767"/>
                              </a:lnTo>
                              <a:lnTo>
                                <a:pt x="694" y="768"/>
                              </a:lnTo>
                              <a:lnTo>
                                <a:pt x="695" y="770"/>
                              </a:lnTo>
                              <a:lnTo>
                                <a:pt x="695" y="768"/>
                              </a:lnTo>
                              <a:lnTo>
                                <a:pt x="695" y="767"/>
                              </a:lnTo>
                              <a:lnTo>
                                <a:pt x="695" y="766"/>
                              </a:lnTo>
                              <a:lnTo>
                                <a:pt x="695" y="764"/>
                              </a:lnTo>
                              <a:lnTo>
                                <a:pt x="695" y="763"/>
                              </a:lnTo>
                              <a:lnTo>
                                <a:pt x="695" y="761"/>
                              </a:lnTo>
                              <a:lnTo>
                                <a:pt x="695" y="760"/>
                              </a:lnTo>
                              <a:lnTo>
                                <a:pt x="697" y="759"/>
                              </a:lnTo>
                              <a:lnTo>
                                <a:pt x="699" y="756"/>
                              </a:lnTo>
                              <a:lnTo>
                                <a:pt x="701" y="754"/>
                              </a:lnTo>
                              <a:lnTo>
                                <a:pt x="704" y="752"/>
                              </a:lnTo>
                              <a:lnTo>
                                <a:pt x="706" y="749"/>
                              </a:lnTo>
                              <a:lnTo>
                                <a:pt x="710" y="746"/>
                              </a:lnTo>
                              <a:lnTo>
                                <a:pt x="712" y="745"/>
                              </a:lnTo>
                              <a:lnTo>
                                <a:pt x="715" y="745"/>
                              </a:lnTo>
                              <a:lnTo>
                                <a:pt x="720" y="743"/>
                              </a:lnTo>
                              <a:lnTo>
                                <a:pt x="725" y="741"/>
                              </a:lnTo>
                              <a:lnTo>
                                <a:pt x="729" y="736"/>
                              </a:lnTo>
                              <a:lnTo>
                                <a:pt x="734" y="731"/>
                              </a:lnTo>
                              <a:lnTo>
                                <a:pt x="737" y="725"/>
                              </a:lnTo>
                              <a:lnTo>
                                <a:pt x="741" y="720"/>
                              </a:lnTo>
                              <a:lnTo>
                                <a:pt x="745" y="714"/>
                              </a:lnTo>
                              <a:lnTo>
                                <a:pt x="751" y="710"/>
                              </a:lnTo>
                              <a:lnTo>
                                <a:pt x="751" y="711"/>
                              </a:lnTo>
                              <a:lnTo>
                                <a:pt x="751" y="713"/>
                              </a:lnTo>
                              <a:lnTo>
                                <a:pt x="753" y="714"/>
                              </a:lnTo>
                              <a:lnTo>
                                <a:pt x="754" y="717"/>
                              </a:lnTo>
                              <a:lnTo>
                                <a:pt x="754" y="718"/>
                              </a:lnTo>
                              <a:lnTo>
                                <a:pt x="755" y="720"/>
                              </a:lnTo>
                              <a:lnTo>
                                <a:pt x="755" y="722"/>
                              </a:lnTo>
                              <a:lnTo>
                                <a:pt x="755" y="725"/>
                              </a:lnTo>
                              <a:lnTo>
                                <a:pt x="756" y="722"/>
                              </a:lnTo>
                              <a:lnTo>
                                <a:pt x="757" y="721"/>
                              </a:lnTo>
                              <a:lnTo>
                                <a:pt x="760" y="720"/>
                              </a:lnTo>
                              <a:lnTo>
                                <a:pt x="761" y="720"/>
                              </a:lnTo>
                              <a:lnTo>
                                <a:pt x="763" y="721"/>
                              </a:lnTo>
                              <a:lnTo>
                                <a:pt x="765" y="721"/>
                              </a:lnTo>
                              <a:lnTo>
                                <a:pt x="767" y="722"/>
                              </a:lnTo>
                              <a:lnTo>
                                <a:pt x="768" y="725"/>
                              </a:lnTo>
                              <a:lnTo>
                                <a:pt x="768" y="720"/>
                              </a:lnTo>
                              <a:lnTo>
                                <a:pt x="769" y="715"/>
                              </a:lnTo>
                              <a:lnTo>
                                <a:pt x="772" y="713"/>
                              </a:lnTo>
                              <a:lnTo>
                                <a:pt x="775" y="711"/>
                              </a:lnTo>
                              <a:lnTo>
                                <a:pt x="780" y="710"/>
                              </a:lnTo>
                              <a:lnTo>
                                <a:pt x="785" y="710"/>
                              </a:lnTo>
                              <a:lnTo>
                                <a:pt x="791" y="709"/>
                              </a:lnTo>
                              <a:lnTo>
                                <a:pt x="795" y="707"/>
                              </a:lnTo>
                              <a:lnTo>
                                <a:pt x="800" y="706"/>
                              </a:lnTo>
                              <a:lnTo>
                                <a:pt x="804" y="702"/>
                              </a:lnTo>
                              <a:lnTo>
                                <a:pt x="807" y="696"/>
                              </a:lnTo>
                              <a:lnTo>
                                <a:pt x="811" y="689"/>
                              </a:lnTo>
                              <a:lnTo>
                                <a:pt x="815" y="683"/>
                              </a:lnTo>
                              <a:lnTo>
                                <a:pt x="818" y="678"/>
                              </a:lnTo>
                              <a:lnTo>
                                <a:pt x="824" y="672"/>
                              </a:lnTo>
                              <a:lnTo>
                                <a:pt x="830" y="669"/>
                              </a:lnTo>
                              <a:lnTo>
                                <a:pt x="830" y="667"/>
                              </a:lnTo>
                              <a:lnTo>
                                <a:pt x="831" y="663"/>
                              </a:lnTo>
                              <a:lnTo>
                                <a:pt x="832" y="660"/>
                              </a:lnTo>
                              <a:lnTo>
                                <a:pt x="834" y="657"/>
                              </a:lnTo>
                              <a:lnTo>
                                <a:pt x="836" y="656"/>
                              </a:lnTo>
                              <a:lnTo>
                                <a:pt x="837" y="653"/>
                              </a:lnTo>
                              <a:lnTo>
                                <a:pt x="840" y="650"/>
                              </a:lnTo>
                              <a:lnTo>
                                <a:pt x="841" y="647"/>
                              </a:lnTo>
                              <a:lnTo>
                                <a:pt x="840" y="646"/>
                              </a:lnTo>
                              <a:lnTo>
                                <a:pt x="838" y="643"/>
                              </a:lnTo>
                              <a:lnTo>
                                <a:pt x="838" y="640"/>
                              </a:lnTo>
                              <a:lnTo>
                                <a:pt x="837" y="637"/>
                              </a:lnTo>
                              <a:lnTo>
                                <a:pt x="837" y="635"/>
                              </a:lnTo>
                              <a:lnTo>
                                <a:pt x="836" y="632"/>
                              </a:lnTo>
                              <a:lnTo>
                                <a:pt x="835" y="629"/>
                              </a:lnTo>
                              <a:lnTo>
                                <a:pt x="832" y="628"/>
                              </a:lnTo>
                              <a:lnTo>
                                <a:pt x="837" y="622"/>
                              </a:lnTo>
                              <a:lnTo>
                                <a:pt x="841" y="617"/>
                              </a:lnTo>
                              <a:lnTo>
                                <a:pt x="844" y="611"/>
                              </a:lnTo>
                              <a:lnTo>
                                <a:pt x="847" y="605"/>
                              </a:lnTo>
                              <a:lnTo>
                                <a:pt x="850" y="598"/>
                              </a:lnTo>
                              <a:lnTo>
                                <a:pt x="853" y="590"/>
                              </a:lnTo>
                              <a:lnTo>
                                <a:pt x="856" y="583"/>
                              </a:lnTo>
                              <a:lnTo>
                                <a:pt x="860" y="574"/>
                              </a:lnTo>
                              <a:lnTo>
                                <a:pt x="859" y="572"/>
                              </a:lnTo>
                              <a:lnTo>
                                <a:pt x="857" y="571"/>
                              </a:lnTo>
                              <a:lnTo>
                                <a:pt x="856" y="570"/>
                              </a:lnTo>
                              <a:lnTo>
                                <a:pt x="855" y="567"/>
                              </a:lnTo>
                              <a:lnTo>
                                <a:pt x="855" y="565"/>
                              </a:lnTo>
                              <a:lnTo>
                                <a:pt x="854" y="563"/>
                              </a:lnTo>
                              <a:lnTo>
                                <a:pt x="854" y="561"/>
                              </a:lnTo>
                              <a:lnTo>
                                <a:pt x="854" y="558"/>
                              </a:lnTo>
                              <a:lnTo>
                                <a:pt x="856" y="554"/>
                              </a:lnTo>
                              <a:lnTo>
                                <a:pt x="856" y="553"/>
                              </a:lnTo>
                              <a:lnTo>
                                <a:pt x="856" y="551"/>
                              </a:lnTo>
                              <a:lnTo>
                                <a:pt x="857" y="551"/>
                              </a:lnTo>
                              <a:lnTo>
                                <a:pt x="859" y="550"/>
                              </a:lnTo>
                              <a:lnTo>
                                <a:pt x="860" y="549"/>
                              </a:lnTo>
                              <a:lnTo>
                                <a:pt x="861" y="547"/>
                              </a:lnTo>
                              <a:lnTo>
                                <a:pt x="862" y="546"/>
                              </a:lnTo>
                              <a:lnTo>
                                <a:pt x="862" y="539"/>
                              </a:lnTo>
                              <a:lnTo>
                                <a:pt x="857" y="540"/>
                              </a:lnTo>
                              <a:lnTo>
                                <a:pt x="853" y="542"/>
                              </a:lnTo>
                              <a:lnTo>
                                <a:pt x="849" y="542"/>
                              </a:lnTo>
                              <a:lnTo>
                                <a:pt x="844" y="542"/>
                              </a:lnTo>
                              <a:lnTo>
                                <a:pt x="840" y="540"/>
                              </a:lnTo>
                              <a:lnTo>
                                <a:pt x="835" y="539"/>
                              </a:lnTo>
                              <a:lnTo>
                                <a:pt x="831" y="538"/>
                              </a:lnTo>
                              <a:lnTo>
                                <a:pt x="826" y="536"/>
                              </a:lnTo>
                              <a:lnTo>
                                <a:pt x="830" y="535"/>
                              </a:lnTo>
                              <a:lnTo>
                                <a:pt x="832" y="532"/>
                              </a:lnTo>
                              <a:lnTo>
                                <a:pt x="835" y="529"/>
                              </a:lnTo>
                              <a:lnTo>
                                <a:pt x="836" y="526"/>
                              </a:lnTo>
                              <a:lnTo>
                                <a:pt x="837" y="524"/>
                              </a:lnTo>
                              <a:lnTo>
                                <a:pt x="840" y="521"/>
                              </a:lnTo>
                              <a:lnTo>
                                <a:pt x="841" y="518"/>
                              </a:lnTo>
                              <a:lnTo>
                                <a:pt x="843" y="514"/>
                              </a:lnTo>
                              <a:lnTo>
                                <a:pt x="837" y="511"/>
                              </a:lnTo>
                              <a:lnTo>
                                <a:pt x="831" y="508"/>
                              </a:lnTo>
                              <a:lnTo>
                                <a:pt x="826" y="507"/>
                              </a:lnTo>
                              <a:lnTo>
                                <a:pt x="822" y="504"/>
                              </a:lnTo>
                              <a:lnTo>
                                <a:pt x="817" y="503"/>
                              </a:lnTo>
                              <a:lnTo>
                                <a:pt x="812" y="500"/>
                              </a:lnTo>
                              <a:lnTo>
                                <a:pt x="809" y="496"/>
                              </a:lnTo>
                              <a:lnTo>
                                <a:pt x="805" y="492"/>
                              </a:lnTo>
                              <a:lnTo>
                                <a:pt x="807" y="493"/>
                              </a:lnTo>
                              <a:lnTo>
                                <a:pt x="811" y="494"/>
                              </a:lnTo>
                              <a:lnTo>
                                <a:pt x="816" y="496"/>
                              </a:lnTo>
                              <a:lnTo>
                                <a:pt x="820" y="497"/>
                              </a:lnTo>
                              <a:lnTo>
                                <a:pt x="826" y="500"/>
                              </a:lnTo>
                              <a:lnTo>
                                <a:pt x="832" y="501"/>
                              </a:lnTo>
                              <a:lnTo>
                                <a:pt x="838" y="503"/>
                              </a:lnTo>
                              <a:lnTo>
                                <a:pt x="843" y="504"/>
                              </a:lnTo>
                              <a:lnTo>
                                <a:pt x="842" y="499"/>
                              </a:lnTo>
                              <a:lnTo>
                                <a:pt x="840" y="496"/>
                              </a:lnTo>
                              <a:lnTo>
                                <a:pt x="836" y="493"/>
                              </a:lnTo>
                              <a:lnTo>
                                <a:pt x="831" y="490"/>
                              </a:lnTo>
                              <a:lnTo>
                                <a:pt x="826" y="487"/>
                              </a:lnTo>
                              <a:lnTo>
                                <a:pt x="823" y="485"/>
                              </a:lnTo>
                              <a:lnTo>
                                <a:pt x="820" y="482"/>
                              </a:lnTo>
                              <a:lnTo>
                                <a:pt x="819" y="476"/>
                              </a:lnTo>
                              <a:lnTo>
                                <a:pt x="819" y="475"/>
                              </a:lnTo>
                              <a:lnTo>
                                <a:pt x="819" y="473"/>
                              </a:lnTo>
                              <a:lnTo>
                                <a:pt x="818" y="472"/>
                              </a:lnTo>
                              <a:lnTo>
                                <a:pt x="817" y="471"/>
                              </a:lnTo>
                              <a:lnTo>
                                <a:pt x="816" y="469"/>
                              </a:lnTo>
                              <a:lnTo>
                                <a:pt x="815" y="469"/>
                              </a:lnTo>
                              <a:lnTo>
                                <a:pt x="815" y="468"/>
                              </a:lnTo>
                              <a:lnTo>
                                <a:pt x="813" y="466"/>
                              </a:lnTo>
                              <a:lnTo>
                                <a:pt x="811" y="464"/>
                              </a:lnTo>
                              <a:lnTo>
                                <a:pt x="806" y="458"/>
                              </a:lnTo>
                              <a:lnTo>
                                <a:pt x="799" y="451"/>
                              </a:lnTo>
                              <a:lnTo>
                                <a:pt x="792" y="444"/>
                              </a:lnTo>
                              <a:lnTo>
                                <a:pt x="785" y="436"/>
                              </a:lnTo>
                              <a:lnTo>
                                <a:pt x="779" y="427"/>
                              </a:lnTo>
                              <a:lnTo>
                                <a:pt x="774" y="422"/>
                              </a:lnTo>
                              <a:lnTo>
                                <a:pt x="773" y="419"/>
                              </a:lnTo>
                              <a:lnTo>
                                <a:pt x="773" y="418"/>
                              </a:lnTo>
                              <a:lnTo>
                                <a:pt x="773" y="416"/>
                              </a:lnTo>
                              <a:lnTo>
                                <a:pt x="774" y="415"/>
                              </a:lnTo>
                              <a:lnTo>
                                <a:pt x="775" y="415"/>
                              </a:lnTo>
                              <a:lnTo>
                                <a:pt x="776" y="414"/>
                              </a:lnTo>
                              <a:lnTo>
                                <a:pt x="778" y="412"/>
                              </a:lnTo>
                              <a:lnTo>
                                <a:pt x="778" y="409"/>
                              </a:lnTo>
                              <a:lnTo>
                                <a:pt x="779" y="407"/>
                              </a:lnTo>
                              <a:lnTo>
                                <a:pt x="778" y="405"/>
                              </a:lnTo>
                              <a:lnTo>
                                <a:pt x="776" y="405"/>
                              </a:lnTo>
                              <a:lnTo>
                                <a:pt x="776" y="404"/>
                              </a:lnTo>
                              <a:lnTo>
                                <a:pt x="775" y="404"/>
                              </a:lnTo>
                              <a:lnTo>
                                <a:pt x="775" y="402"/>
                              </a:lnTo>
                              <a:lnTo>
                                <a:pt x="775" y="401"/>
                              </a:lnTo>
                              <a:lnTo>
                                <a:pt x="785" y="401"/>
                              </a:lnTo>
                              <a:lnTo>
                                <a:pt x="786" y="397"/>
                              </a:lnTo>
                              <a:lnTo>
                                <a:pt x="788" y="393"/>
                              </a:lnTo>
                              <a:lnTo>
                                <a:pt x="791" y="388"/>
                              </a:lnTo>
                              <a:lnTo>
                                <a:pt x="793" y="386"/>
                              </a:lnTo>
                              <a:lnTo>
                                <a:pt x="797" y="383"/>
                              </a:lnTo>
                              <a:lnTo>
                                <a:pt x="800" y="380"/>
                              </a:lnTo>
                              <a:lnTo>
                                <a:pt x="804" y="377"/>
                              </a:lnTo>
                              <a:lnTo>
                                <a:pt x="806" y="373"/>
                              </a:lnTo>
                              <a:lnTo>
                                <a:pt x="804" y="373"/>
                              </a:lnTo>
                              <a:lnTo>
                                <a:pt x="799" y="372"/>
                              </a:lnTo>
                              <a:lnTo>
                                <a:pt x="795" y="369"/>
                              </a:lnTo>
                              <a:lnTo>
                                <a:pt x="791" y="368"/>
                              </a:lnTo>
                              <a:lnTo>
                                <a:pt x="787" y="365"/>
                              </a:lnTo>
                              <a:lnTo>
                                <a:pt x="784" y="362"/>
                              </a:lnTo>
                              <a:lnTo>
                                <a:pt x="781" y="359"/>
                              </a:lnTo>
                              <a:lnTo>
                                <a:pt x="779" y="356"/>
                              </a:lnTo>
                              <a:lnTo>
                                <a:pt x="766" y="356"/>
                              </a:lnTo>
                              <a:lnTo>
                                <a:pt x="766" y="358"/>
                              </a:lnTo>
                              <a:lnTo>
                                <a:pt x="766" y="361"/>
                              </a:lnTo>
                              <a:lnTo>
                                <a:pt x="766" y="362"/>
                              </a:lnTo>
                              <a:lnTo>
                                <a:pt x="766" y="365"/>
                              </a:lnTo>
                              <a:lnTo>
                                <a:pt x="766" y="366"/>
                              </a:lnTo>
                              <a:lnTo>
                                <a:pt x="766" y="369"/>
                              </a:lnTo>
                              <a:lnTo>
                                <a:pt x="766" y="372"/>
                              </a:lnTo>
                              <a:lnTo>
                                <a:pt x="766" y="373"/>
                              </a:lnTo>
                              <a:lnTo>
                                <a:pt x="754" y="373"/>
                              </a:lnTo>
                              <a:lnTo>
                                <a:pt x="751" y="373"/>
                              </a:lnTo>
                              <a:lnTo>
                                <a:pt x="750" y="370"/>
                              </a:lnTo>
                              <a:lnTo>
                                <a:pt x="750" y="369"/>
                              </a:lnTo>
                              <a:lnTo>
                                <a:pt x="749" y="366"/>
                              </a:lnTo>
                              <a:lnTo>
                                <a:pt x="748" y="363"/>
                              </a:lnTo>
                              <a:lnTo>
                                <a:pt x="748" y="361"/>
                              </a:lnTo>
                              <a:lnTo>
                                <a:pt x="747" y="358"/>
                              </a:lnTo>
                              <a:lnTo>
                                <a:pt x="744" y="356"/>
                              </a:lnTo>
                              <a:lnTo>
                                <a:pt x="742" y="354"/>
                              </a:lnTo>
                              <a:lnTo>
                                <a:pt x="737" y="352"/>
                              </a:lnTo>
                              <a:lnTo>
                                <a:pt x="732" y="351"/>
                              </a:lnTo>
                              <a:lnTo>
                                <a:pt x="726" y="349"/>
                              </a:lnTo>
                              <a:lnTo>
                                <a:pt x="720" y="347"/>
                              </a:lnTo>
                              <a:lnTo>
                                <a:pt x="716" y="344"/>
                              </a:lnTo>
                              <a:lnTo>
                                <a:pt x="713" y="341"/>
                              </a:lnTo>
                              <a:lnTo>
                                <a:pt x="712" y="340"/>
                              </a:lnTo>
                              <a:lnTo>
                                <a:pt x="711" y="337"/>
                              </a:lnTo>
                              <a:lnTo>
                                <a:pt x="711" y="334"/>
                              </a:lnTo>
                              <a:lnTo>
                                <a:pt x="711" y="331"/>
                              </a:lnTo>
                              <a:lnTo>
                                <a:pt x="712" y="330"/>
                              </a:lnTo>
                              <a:lnTo>
                                <a:pt x="713" y="329"/>
                              </a:lnTo>
                              <a:lnTo>
                                <a:pt x="716" y="327"/>
                              </a:lnTo>
                              <a:lnTo>
                                <a:pt x="718" y="326"/>
                              </a:lnTo>
                              <a:lnTo>
                                <a:pt x="720" y="324"/>
                              </a:lnTo>
                              <a:lnTo>
                                <a:pt x="723" y="324"/>
                              </a:lnTo>
                              <a:lnTo>
                                <a:pt x="725" y="324"/>
                              </a:lnTo>
                              <a:lnTo>
                                <a:pt x="726" y="323"/>
                              </a:lnTo>
                              <a:lnTo>
                                <a:pt x="728" y="322"/>
                              </a:lnTo>
                              <a:lnTo>
                                <a:pt x="730" y="320"/>
                              </a:lnTo>
                              <a:lnTo>
                                <a:pt x="731" y="319"/>
                              </a:lnTo>
                              <a:lnTo>
                                <a:pt x="734" y="317"/>
                              </a:lnTo>
                              <a:lnTo>
                                <a:pt x="735" y="316"/>
                              </a:lnTo>
                              <a:lnTo>
                                <a:pt x="736" y="315"/>
                              </a:lnTo>
                              <a:lnTo>
                                <a:pt x="736" y="313"/>
                              </a:lnTo>
                              <a:lnTo>
                                <a:pt x="737" y="312"/>
                              </a:lnTo>
                              <a:lnTo>
                                <a:pt x="738" y="310"/>
                              </a:lnTo>
                              <a:lnTo>
                                <a:pt x="741" y="309"/>
                              </a:lnTo>
                              <a:lnTo>
                                <a:pt x="742" y="306"/>
                              </a:lnTo>
                              <a:lnTo>
                                <a:pt x="744" y="305"/>
                              </a:lnTo>
                              <a:lnTo>
                                <a:pt x="745" y="302"/>
                              </a:lnTo>
                              <a:lnTo>
                                <a:pt x="747" y="299"/>
                              </a:lnTo>
                              <a:lnTo>
                                <a:pt x="747" y="296"/>
                              </a:lnTo>
                              <a:lnTo>
                                <a:pt x="748" y="295"/>
                              </a:lnTo>
                              <a:lnTo>
                                <a:pt x="750" y="294"/>
                              </a:lnTo>
                              <a:lnTo>
                                <a:pt x="751" y="292"/>
                              </a:lnTo>
                              <a:lnTo>
                                <a:pt x="751" y="289"/>
                              </a:lnTo>
                              <a:lnTo>
                                <a:pt x="753" y="288"/>
                              </a:lnTo>
                              <a:lnTo>
                                <a:pt x="754" y="285"/>
                              </a:lnTo>
                              <a:lnTo>
                                <a:pt x="755" y="284"/>
                              </a:lnTo>
                              <a:lnTo>
                                <a:pt x="759" y="284"/>
                              </a:lnTo>
                              <a:lnTo>
                                <a:pt x="761" y="285"/>
                              </a:lnTo>
                              <a:lnTo>
                                <a:pt x="763" y="285"/>
                              </a:lnTo>
                              <a:lnTo>
                                <a:pt x="765" y="287"/>
                              </a:lnTo>
                              <a:lnTo>
                                <a:pt x="767" y="289"/>
                              </a:lnTo>
                              <a:lnTo>
                                <a:pt x="768" y="291"/>
                              </a:lnTo>
                              <a:lnTo>
                                <a:pt x="770" y="294"/>
                              </a:lnTo>
                              <a:lnTo>
                                <a:pt x="773" y="296"/>
                              </a:lnTo>
                              <a:lnTo>
                                <a:pt x="772" y="298"/>
                              </a:lnTo>
                              <a:lnTo>
                                <a:pt x="770" y="298"/>
                              </a:lnTo>
                              <a:lnTo>
                                <a:pt x="770" y="299"/>
                              </a:lnTo>
                              <a:lnTo>
                                <a:pt x="769" y="301"/>
                              </a:lnTo>
                              <a:lnTo>
                                <a:pt x="768" y="302"/>
                              </a:lnTo>
                              <a:lnTo>
                                <a:pt x="767" y="303"/>
                              </a:lnTo>
                              <a:lnTo>
                                <a:pt x="766" y="303"/>
                              </a:lnTo>
                              <a:lnTo>
                                <a:pt x="765" y="303"/>
                              </a:lnTo>
                              <a:lnTo>
                                <a:pt x="765" y="306"/>
                              </a:lnTo>
                              <a:lnTo>
                                <a:pt x="766" y="309"/>
                              </a:lnTo>
                              <a:lnTo>
                                <a:pt x="767" y="310"/>
                              </a:lnTo>
                              <a:lnTo>
                                <a:pt x="768" y="313"/>
                              </a:lnTo>
                              <a:lnTo>
                                <a:pt x="770" y="315"/>
                              </a:lnTo>
                              <a:lnTo>
                                <a:pt x="772" y="316"/>
                              </a:lnTo>
                              <a:lnTo>
                                <a:pt x="773" y="316"/>
                              </a:lnTo>
                              <a:lnTo>
                                <a:pt x="775" y="316"/>
                              </a:lnTo>
                              <a:lnTo>
                                <a:pt x="775" y="324"/>
                              </a:lnTo>
                              <a:lnTo>
                                <a:pt x="774" y="324"/>
                              </a:lnTo>
                              <a:lnTo>
                                <a:pt x="774" y="326"/>
                              </a:lnTo>
                              <a:lnTo>
                                <a:pt x="774" y="327"/>
                              </a:lnTo>
                              <a:lnTo>
                                <a:pt x="775" y="329"/>
                              </a:lnTo>
                              <a:lnTo>
                                <a:pt x="775" y="330"/>
                              </a:lnTo>
                              <a:lnTo>
                                <a:pt x="775" y="331"/>
                              </a:lnTo>
                              <a:lnTo>
                                <a:pt x="775" y="333"/>
                              </a:lnTo>
                              <a:lnTo>
                                <a:pt x="775" y="334"/>
                              </a:lnTo>
                              <a:lnTo>
                                <a:pt x="784" y="323"/>
                              </a:lnTo>
                              <a:lnTo>
                                <a:pt x="792" y="316"/>
                              </a:lnTo>
                              <a:lnTo>
                                <a:pt x="798" y="310"/>
                              </a:lnTo>
                              <a:lnTo>
                                <a:pt x="803" y="306"/>
                              </a:lnTo>
                              <a:lnTo>
                                <a:pt x="807" y="305"/>
                              </a:lnTo>
                              <a:lnTo>
                                <a:pt x="811" y="305"/>
                              </a:lnTo>
                              <a:lnTo>
                                <a:pt x="815" y="305"/>
                              </a:lnTo>
                              <a:lnTo>
                                <a:pt x="819" y="306"/>
                              </a:lnTo>
                              <a:lnTo>
                                <a:pt x="822" y="301"/>
                              </a:lnTo>
                              <a:lnTo>
                                <a:pt x="825" y="296"/>
                              </a:lnTo>
                              <a:lnTo>
                                <a:pt x="829" y="292"/>
                              </a:lnTo>
                              <a:lnTo>
                                <a:pt x="832" y="289"/>
                              </a:lnTo>
                              <a:lnTo>
                                <a:pt x="836" y="287"/>
                              </a:lnTo>
                              <a:lnTo>
                                <a:pt x="840" y="283"/>
                              </a:lnTo>
                              <a:lnTo>
                                <a:pt x="842" y="278"/>
                              </a:lnTo>
                              <a:lnTo>
                                <a:pt x="843" y="274"/>
                              </a:lnTo>
                              <a:lnTo>
                                <a:pt x="848" y="273"/>
                              </a:lnTo>
                              <a:lnTo>
                                <a:pt x="853" y="273"/>
                              </a:lnTo>
                              <a:lnTo>
                                <a:pt x="856" y="271"/>
                              </a:lnTo>
                              <a:lnTo>
                                <a:pt x="860" y="269"/>
                              </a:lnTo>
                              <a:lnTo>
                                <a:pt x="866" y="263"/>
                              </a:lnTo>
                              <a:lnTo>
                                <a:pt x="870" y="257"/>
                              </a:lnTo>
                              <a:lnTo>
                                <a:pt x="875" y="252"/>
                              </a:lnTo>
                              <a:lnTo>
                                <a:pt x="880" y="246"/>
                              </a:lnTo>
                              <a:lnTo>
                                <a:pt x="882" y="245"/>
                              </a:lnTo>
                              <a:lnTo>
                                <a:pt x="886" y="242"/>
                              </a:lnTo>
                              <a:lnTo>
                                <a:pt x="890" y="242"/>
                              </a:lnTo>
                              <a:lnTo>
                                <a:pt x="894" y="241"/>
                              </a:lnTo>
                              <a:lnTo>
                                <a:pt x="893" y="234"/>
                              </a:lnTo>
                              <a:lnTo>
                                <a:pt x="891" y="228"/>
                              </a:lnTo>
                              <a:lnTo>
                                <a:pt x="888" y="224"/>
                              </a:lnTo>
                              <a:lnTo>
                                <a:pt x="885" y="220"/>
                              </a:lnTo>
                              <a:lnTo>
                                <a:pt x="881" y="216"/>
                              </a:lnTo>
                              <a:lnTo>
                                <a:pt x="878" y="211"/>
                              </a:lnTo>
                              <a:lnTo>
                                <a:pt x="876" y="206"/>
                              </a:lnTo>
                              <a:lnTo>
                                <a:pt x="875" y="199"/>
                              </a:lnTo>
                              <a:lnTo>
                                <a:pt x="875" y="198"/>
                              </a:lnTo>
                              <a:lnTo>
                                <a:pt x="875" y="196"/>
                              </a:lnTo>
                              <a:lnTo>
                                <a:pt x="876" y="195"/>
                              </a:lnTo>
                              <a:lnTo>
                                <a:pt x="878" y="195"/>
                              </a:lnTo>
                              <a:lnTo>
                                <a:pt x="879" y="193"/>
                              </a:lnTo>
                              <a:lnTo>
                                <a:pt x="880" y="191"/>
                              </a:lnTo>
                              <a:lnTo>
                                <a:pt x="881" y="191"/>
                              </a:lnTo>
                              <a:lnTo>
                                <a:pt x="884" y="191"/>
                              </a:lnTo>
                              <a:lnTo>
                                <a:pt x="886" y="191"/>
                              </a:lnTo>
                              <a:lnTo>
                                <a:pt x="888" y="191"/>
                              </a:lnTo>
                              <a:lnTo>
                                <a:pt x="891" y="191"/>
                              </a:lnTo>
                              <a:lnTo>
                                <a:pt x="893" y="191"/>
                              </a:lnTo>
                              <a:lnTo>
                                <a:pt x="897" y="191"/>
                              </a:lnTo>
                              <a:lnTo>
                                <a:pt x="900" y="191"/>
                              </a:lnTo>
                              <a:lnTo>
                                <a:pt x="903" y="191"/>
                              </a:lnTo>
                              <a:lnTo>
                                <a:pt x="903" y="160"/>
                              </a:lnTo>
                              <a:lnTo>
                                <a:pt x="901" y="159"/>
                              </a:lnTo>
                              <a:lnTo>
                                <a:pt x="900" y="156"/>
                              </a:lnTo>
                              <a:lnTo>
                                <a:pt x="898" y="153"/>
                              </a:lnTo>
                              <a:lnTo>
                                <a:pt x="897" y="151"/>
                              </a:lnTo>
                              <a:lnTo>
                                <a:pt x="895" y="148"/>
                              </a:lnTo>
                              <a:lnTo>
                                <a:pt x="895" y="145"/>
                              </a:lnTo>
                              <a:lnTo>
                                <a:pt x="894" y="141"/>
                              </a:lnTo>
                              <a:lnTo>
                                <a:pt x="894" y="138"/>
                              </a:lnTo>
                              <a:lnTo>
                                <a:pt x="894" y="137"/>
                              </a:lnTo>
                              <a:lnTo>
                                <a:pt x="894" y="135"/>
                              </a:lnTo>
                              <a:lnTo>
                                <a:pt x="894" y="134"/>
                              </a:lnTo>
                              <a:lnTo>
                                <a:pt x="894" y="132"/>
                              </a:lnTo>
                              <a:lnTo>
                                <a:pt x="894" y="130"/>
                              </a:lnTo>
                              <a:lnTo>
                                <a:pt x="894" y="128"/>
                              </a:lnTo>
                              <a:lnTo>
                                <a:pt x="894" y="125"/>
                              </a:lnTo>
                              <a:lnTo>
                                <a:pt x="894" y="123"/>
                              </a:lnTo>
                              <a:lnTo>
                                <a:pt x="893" y="123"/>
                              </a:lnTo>
                              <a:lnTo>
                                <a:pt x="892" y="123"/>
                              </a:lnTo>
                              <a:lnTo>
                                <a:pt x="891" y="121"/>
                              </a:lnTo>
                              <a:lnTo>
                                <a:pt x="890" y="120"/>
                              </a:lnTo>
                              <a:lnTo>
                                <a:pt x="888" y="120"/>
                              </a:lnTo>
                              <a:lnTo>
                                <a:pt x="887" y="118"/>
                              </a:lnTo>
                              <a:lnTo>
                                <a:pt x="886" y="118"/>
                              </a:lnTo>
                              <a:lnTo>
                                <a:pt x="884" y="117"/>
                              </a:lnTo>
                              <a:lnTo>
                                <a:pt x="878" y="118"/>
                              </a:lnTo>
                              <a:lnTo>
                                <a:pt x="873" y="120"/>
                              </a:lnTo>
                              <a:lnTo>
                                <a:pt x="868" y="123"/>
                              </a:lnTo>
                              <a:lnTo>
                                <a:pt x="863" y="127"/>
                              </a:lnTo>
                              <a:lnTo>
                                <a:pt x="859" y="130"/>
                              </a:lnTo>
                              <a:lnTo>
                                <a:pt x="854" y="132"/>
                              </a:lnTo>
                              <a:lnTo>
                                <a:pt x="849" y="135"/>
                              </a:lnTo>
                              <a:lnTo>
                                <a:pt x="843" y="135"/>
                              </a:lnTo>
                              <a:lnTo>
                                <a:pt x="835" y="134"/>
                              </a:lnTo>
                              <a:lnTo>
                                <a:pt x="828" y="130"/>
                              </a:lnTo>
                              <a:lnTo>
                                <a:pt x="820" y="124"/>
                              </a:lnTo>
                              <a:lnTo>
                                <a:pt x="813" y="117"/>
                              </a:lnTo>
                              <a:lnTo>
                                <a:pt x="806" y="109"/>
                              </a:lnTo>
                              <a:lnTo>
                                <a:pt x="799" y="102"/>
                              </a:lnTo>
                              <a:lnTo>
                                <a:pt x="792" y="95"/>
                              </a:lnTo>
                              <a:lnTo>
                                <a:pt x="784" y="91"/>
                              </a:lnTo>
                              <a:lnTo>
                                <a:pt x="775" y="88"/>
                              </a:lnTo>
                              <a:lnTo>
                                <a:pt x="767" y="85"/>
                              </a:lnTo>
                              <a:lnTo>
                                <a:pt x="759" y="82"/>
                              </a:lnTo>
                              <a:lnTo>
                                <a:pt x="751" y="78"/>
                              </a:lnTo>
                              <a:lnTo>
                                <a:pt x="744" y="73"/>
                              </a:lnTo>
                              <a:lnTo>
                                <a:pt x="738" y="67"/>
                              </a:lnTo>
                              <a:lnTo>
                                <a:pt x="735" y="60"/>
                              </a:lnTo>
                              <a:lnTo>
                                <a:pt x="732" y="50"/>
                              </a:lnTo>
                              <a:lnTo>
                                <a:pt x="723" y="49"/>
                              </a:lnTo>
                              <a:lnTo>
                                <a:pt x="717" y="46"/>
                              </a:lnTo>
                              <a:lnTo>
                                <a:pt x="711" y="40"/>
                              </a:lnTo>
                              <a:lnTo>
                                <a:pt x="706" y="35"/>
                              </a:lnTo>
                              <a:lnTo>
                                <a:pt x="701" y="28"/>
                              </a:lnTo>
                              <a:lnTo>
                                <a:pt x="695" y="22"/>
                              </a:lnTo>
                              <a:lnTo>
                                <a:pt x="690" y="17"/>
                              </a:lnTo>
                              <a:lnTo>
                                <a:pt x="682" y="13"/>
                              </a:lnTo>
                              <a:lnTo>
                                <a:pt x="678" y="11"/>
                              </a:lnTo>
                              <a:lnTo>
                                <a:pt x="672" y="10"/>
                              </a:lnTo>
                              <a:lnTo>
                                <a:pt x="667" y="8"/>
                              </a:lnTo>
                              <a:lnTo>
                                <a:pt x="664" y="7"/>
                              </a:lnTo>
                              <a:lnTo>
                                <a:pt x="659" y="6"/>
                              </a:lnTo>
                              <a:lnTo>
                                <a:pt x="654" y="4"/>
                              </a:lnTo>
                              <a:lnTo>
                                <a:pt x="648" y="3"/>
                              </a:lnTo>
                              <a:lnTo>
                                <a:pt x="641" y="0"/>
                              </a:lnTo>
                              <a:lnTo>
                                <a:pt x="603" y="8"/>
                              </a:lnTo>
                              <a:lnTo>
                                <a:pt x="604" y="10"/>
                              </a:lnTo>
                              <a:lnTo>
                                <a:pt x="604" y="11"/>
                              </a:lnTo>
                              <a:lnTo>
                                <a:pt x="603" y="13"/>
                              </a:lnTo>
                              <a:lnTo>
                                <a:pt x="603" y="14"/>
                              </a:lnTo>
                              <a:lnTo>
                                <a:pt x="603" y="15"/>
                              </a:lnTo>
                              <a:lnTo>
                                <a:pt x="604" y="18"/>
                              </a:lnTo>
                              <a:lnTo>
                                <a:pt x="605" y="21"/>
                              </a:lnTo>
                              <a:lnTo>
                                <a:pt x="608" y="22"/>
                              </a:lnTo>
                              <a:lnTo>
                                <a:pt x="611" y="24"/>
                              </a:lnTo>
                              <a:lnTo>
                                <a:pt x="615" y="27"/>
                              </a:lnTo>
                              <a:lnTo>
                                <a:pt x="617" y="28"/>
                              </a:lnTo>
                              <a:lnTo>
                                <a:pt x="620" y="31"/>
                              </a:lnTo>
                              <a:lnTo>
                                <a:pt x="620" y="35"/>
                              </a:lnTo>
                              <a:lnTo>
                                <a:pt x="620" y="38"/>
                              </a:lnTo>
                              <a:lnTo>
                                <a:pt x="620" y="40"/>
                              </a:lnTo>
                              <a:lnTo>
                                <a:pt x="618" y="43"/>
                              </a:lnTo>
                              <a:lnTo>
                                <a:pt x="618" y="46"/>
                              </a:lnTo>
                              <a:lnTo>
                                <a:pt x="617" y="49"/>
                              </a:lnTo>
                              <a:lnTo>
                                <a:pt x="616" y="52"/>
                              </a:lnTo>
                              <a:lnTo>
                                <a:pt x="616" y="54"/>
                              </a:lnTo>
                              <a:lnTo>
                                <a:pt x="616" y="57"/>
                              </a:lnTo>
                              <a:lnTo>
                                <a:pt x="616" y="60"/>
                              </a:lnTo>
                              <a:lnTo>
                                <a:pt x="616" y="61"/>
                              </a:lnTo>
                              <a:lnTo>
                                <a:pt x="617" y="64"/>
                              </a:lnTo>
                              <a:lnTo>
                                <a:pt x="618" y="66"/>
                              </a:lnTo>
                              <a:lnTo>
                                <a:pt x="620" y="68"/>
                              </a:lnTo>
                              <a:lnTo>
                                <a:pt x="621" y="70"/>
                              </a:lnTo>
                              <a:lnTo>
                                <a:pt x="623" y="71"/>
                              </a:lnTo>
                              <a:lnTo>
                                <a:pt x="624" y="73"/>
                              </a:lnTo>
                              <a:lnTo>
                                <a:pt x="622" y="75"/>
                              </a:lnTo>
                              <a:lnTo>
                                <a:pt x="620" y="78"/>
                              </a:lnTo>
                              <a:lnTo>
                                <a:pt x="617" y="81"/>
                              </a:lnTo>
                              <a:lnTo>
                                <a:pt x="615" y="84"/>
                              </a:lnTo>
                              <a:lnTo>
                                <a:pt x="611" y="85"/>
                              </a:lnTo>
                              <a:lnTo>
                                <a:pt x="609" y="86"/>
                              </a:lnTo>
                              <a:lnTo>
                                <a:pt x="605" y="88"/>
                              </a:lnTo>
                              <a:lnTo>
                                <a:pt x="603" y="88"/>
                              </a:lnTo>
                              <a:lnTo>
                                <a:pt x="602" y="88"/>
                              </a:lnTo>
                              <a:lnTo>
                                <a:pt x="600" y="88"/>
                              </a:lnTo>
                              <a:lnTo>
                                <a:pt x="599" y="88"/>
                              </a:lnTo>
                              <a:lnTo>
                                <a:pt x="598" y="88"/>
                              </a:lnTo>
                              <a:lnTo>
                                <a:pt x="596" y="88"/>
                              </a:lnTo>
                              <a:lnTo>
                                <a:pt x="595" y="88"/>
                              </a:lnTo>
                              <a:lnTo>
                                <a:pt x="592" y="88"/>
                              </a:lnTo>
                              <a:lnTo>
                                <a:pt x="590" y="88"/>
                              </a:lnTo>
                              <a:lnTo>
                                <a:pt x="587" y="100"/>
                              </a:lnTo>
                              <a:lnTo>
                                <a:pt x="590" y="109"/>
                              </a:lnTo>
                              <a:lnTo>
                                <a:pt x="591" y="116"/>
                              </a:lnTo>
                              <a:lnTo>
                                <a:pt x="593" y="121"/>
                              </a:lnTo>
                              <a:lnTo>
                                <a:pt x="597" y="127"/>
                              </a:lnTo>
                              <a:lnTo>
                                <a:pt x="600" y="130"/>
                              </a:lnTo>
                              <a:lnTo>
                                <a:pt x="605" y="132"/>
                              </a:lnTo>
                              <a:lnTo>
                                <a:pt x="612" y="135"/>
                              </a:lnTo>
                              <a:lnTo>
                                <a:pt x="620" y="135"/>
                              </a:lnTo>
                              <a:lnTo>
                                <a:pt x="623" y="135"/>
                              </a:lnTo>
                              <a:lnTo>
                                <a:pt x="625" y="134"/>
                              </a:lnTo>
                              <a:lnTo>
                                <a:pt x="628" y="134"/>
                              </a:lnTo>
                              <a:lnTo>
                                <a:pt x="629" y="132"/>
                              </a:lnTo>
                              <a:lnTo>
                                <a:pt x="630" y="132"/>
                              </a:lnTo>
                              <a:lnTo>
                                <a:pt x="633" y="131"/>
                              </a:lnTo>
                              <a:lnTo>
                                <a:pt x="635" y="131"/>
                              </a:lnTo>
                              <a:lnTo>
                                <a:pt x="639" y="130"/>
                              </a:lnTo>
                              <a:lnTo>
                                <a:pt x="641" y="131"/>
                              </a:lnTo>
                              <a:lnTo>
                                <a:pt x="643" y="131"/>
                              </a:lnTo>
                              <a:lnTo>
                                <a:pt x="644" y="132"/>
                              </a:lnTo>
                              <a:lnTo>
                                <a:pt x="647" y="132"/>
                              </a:lnTo>
                              <a:lnTo>
                                <a:pt x="649" y="134"/>
                              </a:lnTo>
                              <a:lnTo>
                                <a:pt x="650" y="135"/>
                              </a:lnTo>
                              <a:lnTo>
                                <a:pt x="653" y="137"/>
                              </a:lnTo>
                              <a:lnTo>
                                <a:pt x="656" y="138"/>
                              </a:lnTo>
                              <a:lnTo>
                                <a:pt x="656" y="139"/>
                              </a:lnTo>
                              <a:lnTo>
                                <a:pt x="656" y="142"/>
                              </a:lnTo>
                              <a:lnTo>
                                <a:pt x="658" y="144"/>
                              </a:lnTo>
                              <a:lnTo>
                                <a:pt x="659" y="145"/>
                              </a:lnTo>
                              <a:lnTo>
                                <a:pt x="661" y="146"/>
                              </a:lnTo>
                              <a:lnTo>
                                <a:pt x="662" y="148"/>
                              </a:lnTo>
                              <a:lnTo>
                                <a:pt x="665" y="149"/>
                              </a:lnTo>
                              <a:lnTo>
                                <a:pt x="667" y="151"/>
                              </a:lnTo>
                              <a:lnTo>
                                <a:pt x="666" y="152"/>
                              </a:lnTo>
                              <a:lnTo>
                                <a:pt x="665" y="155"/>
                              </a:lnTo>
                              <a:lnTo>
                                <a:pt x="662" y="158"/>
                              </a:lnTo>
                              <a:lnTo>
                                <a:pt x="660" y="160"/>
                              </a:lnTo>
                              <a:lnTo>
                                <a:pt x="656" y="162"/>
                              </a:lnTo>
                              <a:lnTo>
                                <a:pt x="653" y="163"/>
                              </a:lnTo>
                              <a:lnTo>
                                <a:pt x="649" y="164"/>
                              </a:lnTo>
                              <a:lnTo>
                                <a:pt x="646" y="166"/>
                              </a:lnTo>
                              <a:lnTo>
                                <a:pt x="643" y="166"/>
                              </a:lnTo>
                              <a:lnTo>
                                <a:pt x="639" y="169"/>
                              </a:lnTo>
                              <a:lnTo>
                                <a:pt x="633" y="171"/>
                              </a:lnTo>
                              <a:lnTo>
                                <a:pt x="625" y="176"/>
                              </a:lnTo>
                              <a:lnTo>
                                <a:pt x="618" y="181"/>
                              </a:lnTo>
                              <a:lnTo>
                                <a:pt x="612" y="185"/>
                              </a:lnTo>
                              <a:lnTo>
                                <a:pt x="608" y="190"/>
                              </a:lnTo>
                              <a:lnTo>
                                <a:pt x="605" y="193"/>
                              </a:lnTo>
                              <a:lnTo>
                                <a:pt x="571" y="193"/>
                              </a:lnTo>
                              <a:lnTo>
                                <a:pt x="571" y="199"/>
                              </a:lnTo>
                              <a:lnTo>
                                <a:pt x="572" y="203"/>
                              </a:lnTo>
                              <a:lnTo>
                                <a:pt x="574" y="207"/>
                              </a:lnTo>
                              <a:lnTo>
                                <a:pt x="577" y="210"/>
                              </a:lnTo>
                              <a:lnTo>
                                <a:pt x="578" y="214"/>
                              </a:lnTo>
                              <a:lnTo>
                                <a:pt x="580" y="217"/>
                              </a:lnTo>
                              <a:lnTo>
                                <a:pt x="581" y="220"/>
                              </a:lnTo>
                              <a:lnTo>
                                <a:pt x="581" y="224"/>
                              </a:lnTo>
                              <a:lnTo>
                                <a:pt x="580" y="228"/>
                              </a:lnTo>
                              <a:lnTo>
                                <a:pt x="579" y="234"/>
                              </a:lnTo>
                              <a:lnTo>
                                <a:pt x="577" y="239"/>
                              </a:lnTo>
                              <a:lnTo>
                                <a:pt x="573" y="244"/>
                              </a:lnTo>
                              <a:lnTo>
                                <a:pt x="570" y="248"/>
                              </a:lnTo>
                              <a:lnTo>
                                <a:pt x="566" y="252"/>
                              </a:lnTo>
                              <a:lnTo>
                                <a:pt x="562" y="255"/>
                              </a:lnTo>
                              <a:lnTo>
                                <a:pt x="560" y="256"/>
                              </a:lnTo>
                              <a:lnTo>
                                <a:pt x="530" y="256"/>
                              </a:lnTo>
                              <a:lnTo>
                                <a:pt x="525" y="259"/>
                              </a:lnTo>
                              <a:lnTo>
                                <a:pt x="521" y="262"/>
                              </a:lnTo>
                              <a:lnTo>
                                <a:pt x="515" y="266"/>
                              </a:lnTo>
                              <a:lnTo>
                                <a:pt x="509" y="270"/>
                              </a:lnTo>
                              <a:lnTo>
                                <a:pt x="504" y="273"/>
                              </a:lnTo>
                              <a:lnTo>
                                <a:pt x="499" y="276"/>
                              </a:lnTo>
                              <a:lnTo>
                                <a:pt x="495" y="278"/>
                              </a:lnTo>
                              <a:lnTo>
                                <a:pt x="492" y="278"/>
                              </a:lnTo>
                              <a:lnTo>
                                <a:pt x="485" y="278"/>
                              </a:lnTo>
                              <a:lnTo>
                                <a:pt x="477" y="277"/>
                              </a:lnTo>
                              <a:lnTo>
                                <a:pt x="467" y="274"/>
                              </a:lnTo>
                              <a:lnTo>
                                <a:pt x="458" y="270"/>
                              </a:lnTo>
                              <a:lnTo>
                                <a:pt x="447" y="267"/>
                              </a:lnTo>
                              <a:lnTo>
                                <a:pt x="439" y="263"/>
                              </a:lnTo>
                              <a:lnTo>
                                <a:pt x="431" y="259"/>
                              </a:lnTo>
                              <a:lnTo>
                                <a:pt x="428" y="256"/>
                              </a:lnTo>
                              <a:lnTo>
                                <a:pt x="377" y="256"/>
                              </a:lnTo>
                              <a:lnTo>
                                <a:pt x="358" y="252"/>
                              </a:lnTo>
                              <a:lnTo>
                                <a:pt x="352" y="252"/>
                              </a:lnTo>
                              <a:lnTo>
                                <a:pt x="346" y="249"/>
                              </a:lnTo>
                              <a:lnTo>
                                <a:pt x="340" y="246"/>
                              </a:lnTo>
                              <a:lnTo>
                                <a:pt x="334" y="242"/>
                              </a:lnTo>
                              <a:lnTo>
                                <a:pt x="328" y="237"/>
                              </a:lnTo>
                              <a:lnTo>
                                <a:pt x="323" y="231"/>
                              </a:lnTo>
                              <a:lnTo>
                                <a:pt x="320" y="224"/>
                              </a:lnTo>
                              <a:lnTo>
                                <a:pt x="316" y="218"/>
                              </a:lnTo>
                              <a:lnTo>
                                <a:pt x="309" y="218"/>
                              </a:lnTo>
                              <a:lnTo>
                                <a:pt x="301" y="216"/>
                              </a:lnTo>
                              <a:lnTo>
                                <a:pt x="291" y="211"/>
                              </a:lnTo>
                              <a:lnTo>
                                <a:pt x="283" y="207"/>
                              </a:lnTo>
                              <a:lnTo>
                                <a:pt x="273" y="203"/>
                              </a:lnTo>
                              <a:lnTo>
                                <a:pt x="264" y="200"/>
                              </a:lnTo>
                              <a:lnTo>
                                <a:pt x="254" y="198"/>
                              </a:lnTo>
                              <a:lnTo>
                                <a:pt x="243" y="196"/>
                              </a:lnTo>
                              <a:lnTo>
                                <a:pt x="242" y="196"/>
                              </a:lnTo>
                              <a:lnTo>
                                <a:pt x="241" y="196"/>
                              </a:lnTo>
                              <a:lnTo>
                                <a:pt x="239" y="195"/>
                              </a:lnTo>
                              <a:lnTo>
                                <a:pt x="235" y="195"/>
                              </a:lnTo>
                              <a:lnTo>
                                <a:pt x="233" y="193"/>
                              </a:lnTo>
                              <a:lnTo>
                                <a:pt x="231" y="193"/>
                              </a:lnTo>
                              <a:lnTo>
                                <a:pt x="229" y="191"/>
                              </a:lnTo>
                              <a:lnTo>
                                <a:pt x="228" y="188"/>
                              </a:lnTo>
                              <a:lnTo>
                                <a:pt x="228" y="187"/>
                              </a:lnTo>
                              <a:lnTo>
                                <a:pt x="228" y="185"/>
                              </a:lnTo>
                              <a:lnTo>
                                <a:pt x="227" y="184"/>
                              </a:lnTo>
                              <a:lnTo>
                                <a:pt x="227" y="183"/>
                              </a:lnTo>
                              <a:lnTo>
                                <a:pt x="227" y="181"/>
                              </a:lnTo>
                              <a:lnTo>
                                <a:pt x="227" y="180"/>
                              </a:lnTo>
                              <a:lnTo>
                                <a:pt x="227" y="178"/>
                              </a:lnTo>
                              <a:lnTo>
                                <a:pt x="227" y="177"/>
                              </a:lnTo>
                              <a:lnTo>
                                <a:pt x="227" y="176"/>
                              </a:lnTo>
                              <a:lnTo>
                                <a:pt x="227" y="174"/>
                              </a:lnTo>
                              <a:lnTo>
                                <a:pt x="227" y="173"/>
                              </a:lnTo>
                              <a:lnTo>
                                <a:pt x="227" y="171"/>
                              </a:lnTo>
                              <a:lnTo>
                                <a:pt x="227" y="170"/>
                              </a:lnTo>
                              <a:lnTo>
                                <a:pt x="227" y="169"/>
                              </a:lnTo>
                              <a:lnTo>
                                <a:pt x="227" y="167"/>
                              </a:lnTo>
                              <a:lnTo>
                                <a:pt x="225" y="166"/>
                              </a:lnTo>
                              <a:lnTo>
                                <a:pt x="222" y="163"/>
                              </a:lnTo>
                              <a:lnTo>
                                <a:pt x="219" y="160"/>
                              </a:lnTo>
                              <a:lnTo>
                                <a:pt x="215" y="156"/>
                              </a:lnTo>
                              <a:lnTo>
                                <a:pt x="213" y="151"/>
                              </a:lnTo>
                              <a:lnTo>
                                <a:pt x="209" y="146"/>
                              </a:lnTo>
                              <a:lnTo>
                                <a:pt x="208" y="142"/>
                              </a:lnTo>
                              <a:lnTo>
                                <a:pt x="207" y="138"/>
                              </a:lnTo>
                              <a:lnTo>
                                <a:pt x="196" y="138"/>
                              </a:lnTo>
                              <a:lnTo>
                                <a:pt x="188" y="135"/>
                              </a:lnTo>
                              <a:lnTo>
                                <a:pt x="178" y="134"/>
                              </a:lnTo>
                              <a:lnTo>
                                <a:pt x="170" y="130"/>
                              </a:lnTo>
                              <a:lnTo>
                                <a:pt x="163" y="125"/>
                              </a:lnTo>
                              <a:lnTo>
                                <a:pt x="157" y="120"/>
                              </a:lnTo>
                              <a:lnTo>
                                <a:pt x="151" y="113"/>
                              </a:lnTo>
                              <a:lnTo>
                                <a:pt x="147" y="106"/>
                              </a:lnTo>
                              <a:lnTo>
                                <a:pt x="139" y="103"/>
                              </a:lnTo>
                              <a:lnTo>
                                <a:pt x="135" y="103"/>
                              </a:lnTo>
                              <a:lnTo>
                                <a:pt x="134" y="106"/>
                              </a:lnTo>
                              <a:lnTo>
                                <a:pt x="133" y="109"/>
                              </a:lnTo>
                              <a:lnTo>
                                <a:pt x="133" y="113"/>
                              </a:lnTo>
                              <a:lnTo>
                                <a:pt x="133" y="117"/>
                              </a:lnTo>
                              <a:lnTo>
                                <a:pt x="129" y="121"/>
                              </a:lnTo>
                              <a:lnTo>
                                <a:pt x="123" y="125"/>
                              </a:lnTo>
                              <a:lnTo>
                                <a:pt x="121" y="125"/>
                              </a:lnTo>
                              <a:lnTo>
                                <a:pt x="120" y="127"/>
                              </a:lnTo>
                              <a:lnTo>
                                <a:pt x="120" y="128"/>
                              </a:lnTo>
                              <a:lnTo>
                                <a:pt x="120" y="130"/>
                              </a:lnTo>
                              <a:lnTo>
                                <a:pt x="121" y="134"/>
                              </a:lnTo>
                              <a:lnTo>
                                <a:pt x="123" y="139"/>
                              </a:lnTo>
                              <a:lnTo>
                                <a:pt x="127" y="145"/>
                              </a:lnTo>
                              <a:lnTo>
                                <a:pt x="127" y="149"/>
                              </a:lnTo>
                              <a:lnTo>
                                <a:pt x="127" y="152"/>
                              </a:lnTo>
                              <a:lnTo>
                                <a:pt x="126" y="153"/>
                              </a:lnTo>
                              <a:lnTo>
                                <a:pt x="125" y="155"/>
                              </a:lnTo>
                              <a:lnTo>
                                <a:pt x="121" y="155"/>
                              </a:lnTo>
                              <a:lnTo>
                                <a:pt x="120" y="155"/>
                              </a:lnTo>
                              <a:lnTo>
                                <a:pt x="119" y="155"/>
                              </a:lnTo>
                              <a:lnTo>
                                <a:pt x="117" y="155"/>
                              </a:lnTo>
                              <a:lnTo>
                                <a:pt x="116" y="155"/>
                              </a:lnTo>
                              <a:lnTo>
                                <a:pt x="115" y="155"/>
                              </a:lnTo>
                              <a:lnTo>
                                <a:pt x="113" y="155"/>
                              </a:lnTo>
                              <a:lnTo>
                                <a:pt x="109" y="155"/>
                              </a:lnTo>
                              <a:lnTo>
                                <a:pt x="107" y="153"/>
                              </a:lnTo>
                              <a:lnTo>
                                <a:pt x="103" y="152"/>
                              </a:lnTo>
                              <a:lnTo>
                                <a:pt x="101" y="152"/>
                              </a:lnTo>
                              <a:lnTo>
                                <a:pt x="97" y="151"/>
                              </a:lnTo>
                              <a:lnTo>
                                <a:pt x="95" y="149"/>
                              </a:lnTo>
                              <a:lnTo>
                                <a:pt x="94" y="148"/>
                              </a:lnTo>
                              <a:lnTo>
                                <a:pt x="92" y="152"/>
                              </a:lnTo>
                              <a:lnTo>
                                <a:pt x="92" y="159"/>
                              </a:lnTo>
                              <a:lnTo>
                                <a:pt x="94" y="166"/>
                              </a:lnTo>
                              <a:lnTo>
                                <a:pt x="95" y="173"/>
                              </a:lnTo>
                              <a:lnTo>
                                <a:pt x="96" y="180"/>
                              </a:lnTo>
                              <a:lnTo>
                                <a:pt x="96" y="187"/>
                              </a:lnTo>
                              <a:lnTo>
                                <a:pt x="96" y="191"/>
                              </a:lnTo>
                              <a:lnTo>
                                <a:pt x="96" y="193"/>
                              </a:lnTo>
                              <a:lnTo>
                                <a:pt x="92" y="195"/>
                              </a:lnTo>
                              <a:lnTo>
                                <a:pt x="88" y="195"/>
                              </a:lnTo>
                              <a:lnTo>
                                <a:pt x="82" y="195"/>
                              </a:lnTo>
                              <a:lnTo>
                                <a:pt x="76" y="195"/>
                              </a:lnTo>
                              <a:lnTo>
                                <a:pt x="71" y="196"/>
                              </a:lnTo>
                              <a:lnTo>
                                <a:pt x="66" y="199"/>
                              </a:lnTo>
                              <a:lnTo>
                                <a:pt x="64" y="200"/>
                              </a:lnTo>
                              <a:lnTo>
                                <a:pt x="63" y="202"/>
                              </a:lnTo>
                              <a:lnTo>
                                <a:pt x="61" y="203"/>
                              </a:lnTo>
                              <a:lnTo>
                                <a:pt x="61" y="206"/>
                              </a:lnTo>
                              <a:lnTo>
                                <a:pt x="67" y="209"/>
                              </a:lnTo>
                              <a:lnTo>
                                <a:pt x="72" y="211"/>
                              </a:lnTo>
                              <a:lnTo>
                                <a:pt x="75" y="216"/>
                              </a:lnTo>
                              <a:lnTo>
                                <a:pt x="76" y="221"/>
                              </a:lnTo>
                              <a:lnTo>
                                <a:pt x="77" y="227"/>
                              </a:lnTo>
                              <a:lnTo>
                                <a:pt x="78" y="231"/>
                              </a:lnTo>
                              <a:lnTo>
                                <a:pt x="79" y="234"/>
                              </a:lnTo>
                              <a:lnTo>
                                <a:pt x="83" y="237"/>
                              </a:lnTo>
                              <a:lnTo>
                                <a:pt x="83" y="238"/>
                              </a:lnTo>
                              <a:lnTo>
                                <a:pt x="83" y="239"/>
                              </a:lnTo>
                              <a:lnTo>
                                <a:pt x="83" y="241"/>
                              </a:lnTo>
                              <a:lnTo>
                                <a:pt x="83" y="242"/>
                              </a:lnTo>
                              <a:lnTo>
                                <a:pt x="83" y="244"/>
                              </a:lnTo>
                              <a:lnTo>
                                <a:pt x="83" y="245"/>
                              </a:lnTo>
                              <a:lnTo>
                                <a:pt x="83" y="248"/>
                              </a:lnTo>
                              <a:lnTo>
                                <a:pt x="83" y="249"/>
                              </a:lnTo>
                              <a:lnTo>
                                <a:pt x="83" y="256"/>
                              </a:lnTo>
                              <a:lnTo>
                                <a:pt x="82" y="262"/>
                              </a:lnTo>
                              <a:lnTo>
                                <a:pt x="80" y="267"/>
                              </a:lnTo>
                              <a:lnTo>
                                <a:pt x="78" y="273"/>
                              </a:lnTo>
                              <a:lnTo>
                                <a:pt x="76" y="277"/>
                              </a:lnTo>
                              <a:lnTo>
                                <a:pt x="73" y="280"/>
                              </a:lnTo>
                              <a:lnTo>
                                <a:pt x="70" y="284"/>
                              </a:lnTo>
                              <a:lnTo>
                                <a:pt x="65" y="287"/>
                              </a:lnTo>
                              <a:lnTo>
                                <a:pt x="64" y="287"/>
                              </a:lnTo>
                              <a:lnTo>
                                <a:pt x="60" y="287"/>
                              </a:lnTo>
                              <a:lnTo>
                                <a:pt x="58" y="287"/>
                              </a:lnTo>
                              <a:lnTo>
                                <a:pt x="53" y="287"/>
                              </a:lnTo>
                              <a:lnTo>
                                <a:pt x="50" y="287"/>
                              </a:lnTo>
                              <a:lnTo>
                                <a:pt x="46" y="288"/>
                              </a:lnTo>
                              <a:lnTo>
                                <a:pt x="42" y="289"/>
                              </a:lnTo>
                              <a:lnTo>
                                <a:pt x="40" y="291"/>
                              </a:lnTo>
                              <a:lnTo>
                                <a:pt x="39" y="292"/>
                              </a:lnTo>
                              <a:lnTo>
                                <a:pt x="39" y="294"/>
                              </a:lnTo>
                              <a:lnTo>
                                <a:pt x="38" y="296"/>
                              </a:lnTo>
                              <a:lnTo>
                                <a:pt x="36" y="299"/>
                              </a:lnTo>
                              <a:lnTo>
                                <a:pt x="35" y="301"/>
                              </a:lnTo>
                              <a:lnTo>
                                <a:pt x="33" y="303"/>
                              </a:lnTo>
                              <a:lnTo>
                                <a:pt x="32" y="305"/>
                              </a:lnTo>
                              <a:lnTo>
                                <a:pt x="29" y="306"/>
                              </a:lnTo>
                              <a:lnTo>
                                <a:pt x="26" y="308"/>
                              </a:lnTo>
                              <a:lnTo>
                                <a:pt x="22" y="308"/>
                              </a:lnTo>
                              <a:lnTo>
                                <a:pt x="17" y="309"/>
                              </a:lnTo>
                              <a:lnTo>
                                <a:pt x="11" y="310"/>
                              </a:lnTo>
                              <a:lnTo>
                                <a:pt x="7" y="312"/>
                              </a:lnTo>
                              <a:lnTo>
                                <a:pt x="3" y="313"/>
                              </a:lnTo>
                              <a:lnTo>
                                <a:pt x="1" y="315"/>
                              </a:lnTo>
                              <a:lnTo>
                                <a:pt x="0" y="316"/>
                              </a:lnTo>
                              <a:lnTo>
                                <a:pt x="0" y="320"/>
                              </a:lnTo>
                              <a:lnTo>
                                <a:pt x="0" y="323"/>
                              </a:lnTo>
                              <a:lnTo>
                                <a:pt x="1" y="326"/>
                              </a:lnTo>
                              <a:lnTo>
                                <a:pt x="2" y="330"/>
                              </a:lnTo>
                              <a:lnTo>
                                <a:pt x="3" y="333"/>
                              </a:lnTo>
                              <a:lnTo>
                                <a:pt x="4" y="337"/>
                              </a:lnTo>
                              <a:lnTo>
                                <a:pt x="5" y="341"/>
                              </a:lnTo>
                              <a:lnTo>
                                <a:pt x="5" y="347"/>
                              </a:lnTo>
                              <a:lnTo>
                                <a:pt x="10" y="347"/>
                              </a:lnTo>
                              <a:lnTo>
                                <a:pt x="15" y="348"/>
                              </a:lnTo>
                              <a:lnTo>
                                <a:pt x="19" y="349"/>
                              </a:lnTo>
                              <a:lnTo>
                                <a:pt x="21" y="351"/>
                              </a:lnTo>
                              <a:lnTo>
                                <a:pt x="25" y="354"/>
                              </a:lnTo>
                              <a:lnTo>
                                <a:pt x="27" y="358"/>
                              </a:lnTo>
                              <a:lnTo>
                                <a:pt x="28" y="363"/>
                              </a:lnTo>
                              <a:lnTo>
                                <a:pt x="29" y="36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84" name="Freeform 25">
                          <a:extLst>
                            <a:ext uri="{FF2B5EF4-FFF2-40B4-BE49-F238E27FC236}">
                              <a16:creationId xmlns:a16="http://schemas.microsoft.com/office/drawing/2014/main" id="{B10FB9A1-EE4E-4B00-B19F-C83845C83D62}"/>
                            </a:ext>
                          </a:extLst>
                        </p:cNvPr>
                        <p:cNvSpPr>
                          <a:spLocks/>
                        </p:cNvSpPr>
                        <p:nvPr/>
                      </p:nvSpPr>
                      <p:spPr bwMode="gray">
                        <a:xfrm>
                          <a:off x="4535" y="2204"/>
                          <a:ext cx="43" cy="42"/>
                        </a:xfrm>
                        <a:custGeom>
                          <a:avLst/>
                          <a:gdLst>
                            <a:gd name="T0" fmla="*/ 0 w 43"/>
                            <a:gd name="T1" fmla="*/ 24 h 42"/>
                            <a:gd name="T2" fmla="*/ 1 w 43"/>
                            <a:gd name="T3" fmla="*/ 20 h 42"/>
                            <a:gd name="T4" fmla="*/ 4 w 43"/>
                            <a:gd name="T5" fmla="*/ 16 h 42"/>
                            <a:gd name="T6" fmla="*/ 5 w 43"/>
                            <a:gd name="T7" fmla="*/ 13 h 42"/>
                            <a:gd name="T8" fmla="*/ 7 w 43"/>
                            <a:gd name="T9" fmla="*/ 11 h 42"/>
                            <a:gd name="T10" fmla="*/ 10 w 43"/>
                            <a:gd name="T11" fmla="*/ 7 h 42"/>
                            <a:gd name="T12" fmla="*/ 13 w 43"/>
                            <a:gd name="T13" fmla="*/ 4 h 42"/>
                            <a:gd name="T14" fmla="*/ 15 w 43"/>
                            <a:gd name="T15" fmla="*/ 3 h 42"/>
                            <a:gd name="T16" fmla="*/ 17 w 43"/>
                            <a:gd name="T17" fmla="*/ 0 h 42"/>
                            <a:gd name="T18" fmla="*/ 37 w 43"/>
                            <a:gd name="T19" fmla="*/ 0 h 42"/>
                            <a:gd name="T20" fmla="*/ 38 w 43"/>
                            <a:gd name="T21" fmla="*/ 3 h 42"/>
                            <a:gd name="T22" fmla="*/ 38 w 43"/>
                            <a:gd name="T23" fmla="*/ 4 h 42"/>
                            <a:gd name="T24" fmla="*/ 39 w 43"/>
                            <a:gd name="T25" fmla="*/ 5 h 42"/>
                            <a:gd name="T26" fmla="*/ 40 w 43"/>
                            <a:gd name="T27" fmla="*/ 7 h 42"/>
                            <a:gd name="T28" fmla="*/ 41 w 43"/>
                            <a:gd name="T29" fmla="*/ 7 h 42"/>
                            <a:gd name="T30" fmla="*/ 43 w 43"/>
                            <a:gd name="T31" fmla="*/ 8 h 42"/>
                            <a:gd name="T32" fmla="*/ 43 w 43"/>
                            <a:gd name="T33" fmla="*/ 11 h 42"/>
                            <a:gd name="T34" fmla="*/ 43 w 43"/>
                            <a:gd name="T35" fmla="*/ 12 h 42"/>
                            <a:gd name="T36" fmla="*/ 43 w 43"/>
                            <a:gd name="T37" fmla="*/ 18 h 42"/>
                            <a:gd name="T38" fmla="*/ 41 w 43"/>
                            <a:gd name="T39" fmla="*/ 22 h 42"/>
                            <a:gd name="T40" fmla="*/ 39 w 43"/>
                            <a:gd name="T41" fmla="*/ 27 h 42"/>
                            <a:gd name="T42" fmla="*/ 37 w 43"/>
                            <a:gd name="T43" fmla="*/ 32 h 42"/>
                            <a:gd name="T44" fmla="*/ 33 w 43"/>
                            <a:gd name="T45" fmla="*/ 37 h 42"/>
                            <a:gd name="T46" fmla="*/ 28 w 43"/>
                            <a:gd name="T47" fmla="*/ 39 h 42"/>
                            <a:gd name="T48" fmla="*/ 25 w 43"/>
                            <a:gd name="T49" fmla="*/ 42 h 42"/>
                            <a:gd name="T50" fmla="*/ 20 w 43"/>
                            <a:gd name="T51" fmla="*/ 42 h 42"/>
                            <a:gd name="T52" fmla="*/ 17 w 43"/>
                            <a:gd name="T53" fmla="*/ 42 h 42"/>
                            <a:gd name="T54" fmla="*/ 14 w 43"/>
                            <a:gd name="T55" fmla="*/ 41 h 42"/>
                            <a:gd name="T56" fmla="*/ 10 w 43"/>
                            <a:gd name="T57" fmla="*/ 39 h 42"/>
                            <a:gd name="T58" fmla="*/ 8 w 43"/>
                            <a:gd name="T59" fmla="*/ 37 h 42"/>
                            <a:gd name="T60" fmla="*/ 6 w 43"/>
                            <a:gd name="T61" fmla="*/ 35 h 42"/>
                            <a:gd name="T62" fmla="*/ 5 w 43"/>
                            <a:gd name="T63" fmla="*/ 30 h 42"/>
                            <a:gd name="T64" fmla="*/ 5 w 43"/>
                            <a:gd name="T65" fmla="*/ 27 h 42"/>
                            <a:gd name="T66" fmla="*/ 5 w 43"/>
                            <a:gd name="T67" fmla="*/ 24 h 42"/>
                            <a:gd name="T68" fmla="*/ 0 w 43"/>
                            <a:gd name="T69" fmla="*/ 24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
                            <a:gd name="T106" fmla="*/ 0 h 42"/>
                            <a:gd name="T107" fmla="*/ 43 w 43"/>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 h="42">
                              <a:moveTo>
                                <a:pt x="0" y="24"/>
                              </a:moveTo>
                              <a:lnTo>
                                <a:pt x="1" y="20"/>
                              </a:lnTo>
                              <a:lnTo>
                                <a:pt x="4" y="16"/>
                              </a:lnTo>
                              <a:lnTo>
                                <a:pt x="5" y="13"/>
                              </a:lnTo>
                              <a:lnTo>
                                <a:pt x="7" y="11"/>
                              </a:lnTo>
                              <a:lnTo>
                                <a:pt x="10" y="7"/>
                              </a:lnTo>
                              <a:lnTo>
                                <a:pt x="13" y="4"/>
                              </a:lnTo>
                              <a:lnTo>
                                <a:pt x="15" y="3"/>
                              </a:lnTo>
                              <a:lnTo>
                                <a:pt x="17" y="0"/>
                              </a:lnTo>
                              <a:lnTo>
                                <a:pt x="37" y="0"/>
                              </a:lnTo>
                              <a:lnTo>
                                <a:pt x="38" y="3"/>
                              </a:lnTo>
                              <a:lnTo>
                                <a:pt x="38" y="4"/>
                              </a:lnTo>
                              <a:lnTo>
                                <a:pt x="39" y="5"/>
                              </a:lnTo>
                              <a:lnTo>
                                <a:pt x="40" y="7"/>
                              </a:lnTo>
                              <a:lnTo>
                                <a:pt x="41" y="7"/>
                              </a:lnTo>
                              <a:lnTo>
                                <a:pt x="43" y="8"/>
                              </a:lnTo>
                              <a:lnTo>
                                <a:pt x="43" y="11"/>
                              </a:lnTo>
                              <a:lnTo>
                                <a:pt x="43" y="12"/>
                              </a:lnTo>
                              <a:lnTo>
                                <a:pt x="43" y="18"/>
                              </a:lnTo>
                              <a:lnTo>
                                <a:pt x="41" y="22"/>
                              </a:lnTo>
                              <a:lnTo>
                                <a:pt x="39" y="27"/>
                              </a:lnTo>
                              <a:lnTo>
                                <a:pt x="37" y="32"/>
                              </a:lnTo>
                              <a:lnTo>
                                <a:pt x="33" y="37"/>
                              </a:lnTo>
                              <a:lnTo>
                                <a:pt x="28" y="39"/>
                              </a:lnTo>
                              <a:lnTo>
                                <a:pt x="25" y="42"/>
                              </a:lnTo>
                              <a:lnTo>
                                <a:pt x="20" y="42"/>
                              </a:lnTo>
                              <a:lnTo>
                                <a:pt x="17" y="42"/>
                              </a:lnTo>
                              <a:lnTo>
                                <a:pt x="14" y="41"/>
                              </a:lnTo>
                              <a:lnTo>
                                <a:pt x="10" y="39"/>
                              </a:lnTo>
                              <a:lnTo>
                                <a:pt x="8" y="37"/>
                              </a:lnTo>
                              <a:lnTo>
                                <a:pt x="6" y="35"/>
                              </a:lnTo>
                              <a:lnTo>
                                <a:pt x="5" y="30"/>
                              </a:lnTo>
                              <a:lnTo>
                                <a:pt x="5" y="27"/>
                              </a:lnTo>
                              <a:lnTo>
                                <a:pt x="5" y="24"/>
                              </a:lnTo>
                              <a:lnTo>
                                <a:pt x="0" y="2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sp>
                  <p:nvSpPr>
                    <p:cNvPr id="478" name="Freeform 26">
                      <a:extLst>
                        <a:ext uri="{FF2B5EF4-FFF2-40B4-BE49-F238E27FC236}">
                          <a16:creationId xmlns:a16="http://schemas.microsoft.com/office/drawing/2014/main" id="{7A2C031A-04F7-4CD3-A8EA-E22369718D4B}"/>
                        </a:ext>
                      </a:extLst>
                    </p:cNvPr>
                    <p:cNvSpPr>
                      <a:spLocks/>
                    </p:cNvSpPr>
                    <p:nvPr/>
                  </p:nvSpPr>
                  <p:spPr bwMode="gray">
                    <a:xfrm>
                      <a:off x="4717" y="2063"/>
                      <a:ext cx="32" cy="62"/>
                    </a:xfrm>
                    <a:custGeom>
                      <a:avLst/>
                      <a:gdLst>
                        <a:gd name="T0" fmla="*/ 32 w 32"/>
                        <a:gd name="T1" fmla="*/ 0 h 62"/>
                        <a:gd name="T2" fmla="*/ 32 w 32"/>
                        <a:gd name="T3" fmla="*/ 5 h 62"/>
                        <a:gd name="T4" fmla="*/ 32 w 32"/>
                        <a:gd name="T5" fmla="*/ 11 h 62"/>
                        <a:gd name="T6" fmla="*/ 32 w 32"/>
                        <a:gd name="T7" fmla="*/ 17 h 62"/>
                        <a:gd name="T8" fmla="*/ 32 w 32"/>
                        <a:gd name="T9" fmla="*/ 22 h 62"/>
                        <a:gd name="T10" fmla="*/ 32 w 32"/>
                        <a:gd name="T11" fmla="*/ 26 h 62"/>
                        <a:gd name="T12" fmla="*/ 32 w 32"/>
                        <a:gd name="T13" fmla="*/ 30 h 62"/>
                        <a:gd name="T14" fmla="*/ 32 w 32"/>
                        <a:gd name="T15" fmla="*/ 34 h 62"/>
                        <a:gd name="T16" fmla="*/ 32 w 32"/>
                        <a:gd name="T17" fmla="*/ 38 h 62"/>
                        <a:gd name="T18" fmla="*/ 32 w 32"/>
                        <a:gd name="T19" fmla="*/ 43 h 62"/>
                        <a:gd name="T20" fmla="*/ 31 w 32"/>
                        <a:gd name="T21" fmla="*/ 45 h 62"/>
                        <a:gd name="T22" fmla="*/ 30 w 32"/>
                        <a:gd name="T23" fmla="*/ 51 h 62"/>
                        <a:gd name="T24" fmla="*/ 27 w 32"/>
                        <a:gd name="T25" fmla="*/ 55 h 62"/>
                        <a:gd name="T26" fmla="*/ 25 w 32"/>
                        <a:gd name="T27" fmla="*/ 57 h 62"/>
                        <a:gd name="T28" fmla="*/ 21 w 32"/>
                        <a:gd name="T29" fmla="*/ 60 h 62"/>
                        <a:gd name="T30" fmla="*/ 18 w 32"/>
                        <a:gd name="T31" fmla="*/ 62 h 62"/>
                        <a:gd name="T32" fmla="*/ 13 w 32"/>
                        <a:gd name="T33" fmla="*/ 62 h 62"/>
                        <a:gd name="T34" fmla="*/ 11 w 32"/>
                        <a:gd name="T35" fmla="*/ 62 h 62"/>
                        <a:gd name="T36" fmla="*/ 7 w 32"/>
                        <a:gd name="T37" fmla="*/ 59 h 62"/>
                        <a:gd name="T38" fmla="*/ 5 w 32"/>
                        <a:gd name="T39" fmla="*/ 56 h 62"/>
                        <a:gd name="T40" fmla="*/ 3 w 32"/>
                        <a:gd name="T41" fmla="*/ 53 h 62"/>
                        <a:gd name="T42" fmla="*/ 1 w 32"/>
                        <a:gd name="T43" fmla="*/ 49 h 62"/>
                        <a:gd name="T44" fmla="*/ 0 w 32"/>
                        <a:gd name="T45" fmla="*/ 44 h 62"/>
                        <a:gd name="T46" fmla="*/ 0 w 32"/>
                        <a:gd name="T47" fmla="*/ 40 h 62"/>
                        <a:gd name="T48" fmla="*/ 0 w 32"/>
                        <a:gd name="T49" fmla="*/ 36 h 62"/>
                        <a:gd name="T50" fmla="*/ 0 w 32"/>
                        <a:gd name="T51" fmla="*/ 33 h 62"/>
                        <a:gd name="T52" fmla="*/ 0 w 32"/>
                        <a:gd name="T53" fmla="*/ 30 h 62"/>
                        <a:gd name="T54" fmla="*/ 0 w 32"/>
                        <a:gd name="T55" fmla="*/ 29 h 62"/>
                        <a:gd name="T56" fmla="*/ 0 w 32"/>
                        <a:gd name="T57" fmla="*/ 26 h 62"/>
                        <a:gd name="T58" fmla="*/ 0 w 32"/>
                        <a:gd name="T59" fmla="*/ 24 h 62"/>
                        <a:gd name="T60" fmla="*/ 0 w 32"/>
                        <a:gd name="T61" fmla="*/ 23 h 62"/>
                        <a:gd name="T62" fmla="*/ 0 w 32"/>
                        <a:gd name="T63" fmla="*/ 22 h 62"/>
                        <a:gd name="T64" fmla="*/ 0 w 32"/>
                        <a:gd name="T65" fmla="*/ 20 h 62"/>
                        <a:gd name="T66" fmla="*/ 1 w 32"/>
                        <a:gd name="T67" fmla="*/ 20 h 62"/>
                        <a:gd name="T68" fmla="*/ 3 w 32"/>
                        <a:gd name="T69" fmla="*/ 20 h 62"/>
                        <a:gd name="T70" fmla="*/ 4 w 32"/>
                        <a:gd name="T71" fmla="*/ 20 h 62"/>
                        <a:gd name="T72" fmla="*/ 5 w 32"/>
                        <a:gd name="T73" fmla="*/ 20 h 62"/>
                        <a:gd name="T74" fmla="*/ 6 w 32"/>
                        <a:gd name="T75" fmla="*/ 20 h 62"/>
                        <a:gd name="T76" fmla="*/ 7 w 32"/>
                        <a:gd name="T77" fmla="*/ 20 h 62"/>
                        <a:gd name="T78" fmla="*/ 10 w 32"/>
                        <a:gd name="T79" fmla="*/ 20 h 62"/>
                        <a:gd name="T80" fmla="*/ 10 w 32"/>
                        <a:gd name="T81" fmla="*/ 12 h 62"/>
                        <a:gd name="T82" fmla="*/ 11 w 32"/>
                        <a:gd name="T83" fmla="*/ 7 h 62"/>
                        <a:gd name="T84" fmla="*/ 13 w 32"/>
                        <a:gd name="T85" fmla="*/ 3 h 62"/>
                        <a:gd name="T86" fmla="*/ 15 w 32"/>
                        <a:gd name="T87" fmla="*/ 0 h 62"/>
                        <a:gd name="T88" fmla="*/ 19 w 32"/>
                        <a:gd name="T89" fmla="*/ 0 h 62"/>
                        <a:gd name="T90" fmla="*/ 23 w 32"/>
                        <a:gd name="T91" fmla="*/ 0 h 62"/>
                        <a:gd name="T92" fmla="*/ 27 w 32"/>
                        <a:gd name="T93" fmla="*/ 0 h 62"/>
                        <a:gd name="T94" fmla="*/ 32 w 32"/>
                        <a:gd name="T95" fmla="*/ 0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
                        <a:gd name="T145" fmla="*/ 0 h 62"/>
                        <a:gd name="T146" fmla="*/ 32 w 32"/>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 h="62">
                          <a:moveTo>
                            <a:pt x="32" y="0"/>
                          </a:moveTo>
                          <a:lnTo>
                            <a:pt x="32" y="5"/>
                          </a:lnTo>
                          <a:lnTo>
                            <a:pt x="32" y="11"/>
                          </a:lnTo>
                          <a:lnTo>
                            <a:pt x="32" y="17"/>
                          </a:lnTo>
                          <a:lnTo>
                            <a:pt x="32" y="22"/>
                          </a:lnTo>
                          <a:lnTo>
                            <a:pt x="32" y="26"/>
                          </a:lnTo>
                          <a:lnTo>
                            <a:pt x="32" y="30"/>
                          </a:lnTo>
                          <a:lnTo>
                            <a:pt x="32" y="34"/>
                          </a:lnTo>
                          <a:lnTo>
                            <a:pt x="32" y="38"/>
                          </a:lnTo>
                          <a:lnTo>
                            <a:pt x="32" y="43"/>
                          </a:lnTo>
                          <a:lnTo>
                            <a:pt x="31" y="45"/>
                          </a:lnTo>
                          <a:lnTo>
                            <a:pt x="30" y="51"/>
                          </a:lnTo>
                          <a:lnTo>
                            <a:pt x="27" y="55"/>
                          </a:lnTo>
                          <a:lnTo>
                            <a:pt x="25" y="57"/>
                          </a:lnTo>
                          <a:lnTo>
                            <a:pt x="21" y="60"/>
                          </a:lnTo>
                          <a:lnTo>
                            <a:pt x="18" y="62"/>
                          </a:lnTo>
                          <a:lnTo>
                            <a:pt x="13" y="62"/>
                          </a:lnTo>
                          <a:lnTo>
                            <a:pt x="11" y="62"/>
                          </a:lnTo>
                          <a:lnTo>
                            <a:pt x="7" y="59"/>
                          </a:lnTo>
                          <a:lnTo>
                            <a:pt x="5" y="56"/>
                          </a:lnTo>
                          <a:lnTo>
                            <a:pt x="3" y="53"/>
                          </a:lnTo>
                          <a:lnTo>
                            <a:pt x="1" y="49"/>
                          </a:lnTo>
                          <a:lnTo>
                            <a:pt x="0" y="44"/>
                          </a:lnTo>
                          <a:lnTo>
                            <a:pt x="0" y="40"/>
                          </a:lnTo>
                          <a:lnTo>
                            <a:pt x="0" y="36"/>
                          </a:lnTo>
                          <a:lnTo>
                            <a:pt x="0" y="33"/>
                          </a:lnTo>
                          <a:lnTo>
                            <a:pt x="0" y="30"/>
                          </a:lnTo>
                          <a:lnTo>
                            <a:pt x="0" y="29"/>
                          </a:lnTo>
                          <a:lnTo>
                            <a:pt x="0" y="26"/>
                          </a:lnTo>
                          <a:lnTo>
                            <a:pt x="0" y="24"/>
                          </a:lnTo>
                          <a:lnTo>
                            <a:pt x="0" y="23"/>
                          </a:lnTo>
                          <a:lnTo>
                            <a:pt x="0" y="22"/>
                          </a:lnTo>
                          <a:lnTo>
                            <a:pt x="0" y="20"/>
                          </a:lnTo>
                          <a:lnTo>
                            <a:pt x="1" y="20"/>
                          </a:lnTo>
                          <a:lnTo>
                            <a:pt x="3" y="20"/>
                          </a:lnTo>
                          <a:lnTo>
                            <a:pt x="4" y="20"/>
                          </a:lnTo>
                          <a:lnTo>
                            <a:pt x="5" y="20"/>
                          </a:lnTo>
                          <a:lnTo>
                            <a:pt x="6" y="20"/>
                          </a:lnTo>
                          <a:lnTo>
                            <a:pt x="7" y="20"/>
                          </a:lnTo>
                          <a:lnTo>
                            <a:pt x="10" y="20"/>
                          </a:lnTo>
                          <a:lnTo>
                            <a:pt x="10" y="12"/>
                          </a:lnTo>
                          <a:lnTo>
                            <a:pt x="11" y="7"/>
                          </a:lnTo>
                          <a:lnTo>
                            <a:pt x="13" y="3"/>
                          </a:lnTo>
                          <a:lnTo>
                            <a:pt x="15" y="0"/>
                          </a:lnTo>
                          <a:lnTo>
                            <a:pt x="19" y="0"/>
                          </a:lnTo>
                          <a:lnTo>
                            <a:pt x="23" y="0"/>
                          </a:lnTo>
                          <a:lnTo>
                            <a:pt x="27" y="0"/>
                          </a:lnTo>
                          <a:lnTo>
                            <a:pt x="32"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79" name="Freeform 27">
                      <a:extLst>
                        <a:ext uri="{FF2B5EF4-FFF2-40B4-BE49-F238E27FC236}">
                          <a16:creationId xmlns:a16="http://schemas.microsoft.com/office/drawing/2014/main" id="{D2E654C6-E13F-408E-A6C8-4F2717728DCE}"/>
                        </a:ext>
                      </a:extLst>
                    </p:cNvPr>
                    <p:cNvSpPr>
                      <a:spLocks/>
                    </p:cNvSpPr>
                    <p:nvPr/>
                  </p:nvSpPr>
                  <p:spPr bwMode="gray">
                    <a:xfrm>
                      <a:off x="4057" y="2425"/>
                      <a:ext cx="42" cy="95"/>
                    </a:xfrm>
                    <a:custGeom>
                      <a:avLst/>
                      <a:gdLst>
                        <a:gd name="T0" fmla="*/ 14 w 42"/>
                        <a:gd name="T1" fmla="*/ 95 h 95"/>
                        <a:gd name="T2" fmla="*/ 11 w 42"/>
                        <a:gd name="T3" fmla="*/ 91 h 95"/>
                        <a:gd name="T4" fmla="*/ 9 w 42"/>
                        <a:gd name="T5" fmla="*/ 86 h 95"/>
                        <a:gd name="T6" fmla="*/ 7 w 42"/>
                        <a:gd name="T7" fmla="*/ 80 h 95"/>
                        <a:gd name="T8" fmla="*/ 4 w 42"/>
                        <a:gd name="T9" fmla="*/ 73 h 95"/>
                        <a:gd name="T10" fmla="*/ 3 w 42"/>
                        <a:gd name="T11" fmla="*/ 67 h 95"/>
                        <a:gd name="T12" fmla="*/ 1 w 42"/>
                        <a:gd name="T13" fmla="*/ 60 h 95"/>
                        <a:gd name="T14" fmla="*/ 0 w 42"/>
                        <a:gd name="T15" fmla="*/ 55 h 95"/>
                        <a:gd name="T16" fmla="*/ 0 w 42"/>
                        <a:gd name="T17" fmla="*/ 51 h 95"/>
                        <a:gd name="T18" fmla="*/ 0 w 42"/>
                        <a:gd name="T19" fmla="*/ 43 h 95"/>
                        <a:gd name="T20" fmla="*/ 1 w 42"/>
                        <a:gd name="T21" fmla="*/ 36 h 95"/>
                        <a:gd name="T22" fmla="*/ 1 w 42"/>
                        <a:gd name="T23" fmla="*/ 29 h 95"/>
                        <a:gd name="T24" fmla="*/ 2 w 42"/>
                        <a:gd name="T25" fmla="*/ 22 h 95"/>
                        <a:gd name="T26" fmla="*/ 4 w 42"/>
                        <a:gd name="T27" fmla="*/ 17 h 95"/>
                        <a:gd name="T28" fmla="*/ 6 w 42"/>
                        <a:gd name="T29" fmla="*/ 11 h 95"/>
                        <a:gd name="T30" fmla="*/ 7 w 42"/>
                        <a:gd name="T31" fmla="*/ 6 h 95"/>
                        <a:gd name="T32" fmla="*/ 8 w 42"/>
                        <a:gd name="T33" fmla="*/ 0 h 95"/>
                        <a:gd name="T34" fmla="*/ 15 w 42"/>
                        <a:gd name="T35" fmla="*/ 7 h 95"/>
                        <a:gd name="T36" fmla="*/ 20 w 42"/>
                        <a:gd name="T37" fmla="*/ 11 h 95"/>
                        <a:gd name="T38" fmla="*/ 23 w 42"/>
                        <a:gd name="T39" fmla="*/ 15 h 95"/>
                        <a:gd name="T40" fmla="*/ 27 w 42"/>
                        <a:gd name="T41" fmla="*/ 20 h 95"/>
                        <a:gd name="T42" fmla="*/ 30 w 42"/>
                        <a:gd name="T43" fmla="*/ 26 h 95"/>
                        <a:gd name="T44" fmla="*/ 35 w 42"/>
                        <a:gd name="T45" fmla="*/ 34 h 95"/>
                        <a:gd name="T46" fmla="*/ 38 w 42"/>
                        <a:gd name="T47" fmla="*/ 47 h 95"/>
                        <a:gd name="T48" fmla="*/ 42 w 42"/>
                        <a:gd name="T49" fmla="*/ 64 h 95"/>
                        <a:gd name="T50" fmla="*/ 42 w 42"/>
                        <a:gd name="T51" fmla="*/ 73 h 95"/>
                        <a:gd name="T52" fmla="*/ 40 w 42"/>
                        <a:gd name="T53" fmla="*/ 79 h 95"/>
                        <a:gd name="T54" fmla="*/ 37 w 42"/>
                        <a:gd name="T55" fmla="*/ 84 h 95"/>
                        <a:gd name="T56" fmla="*/ 34 w 42"/>
                        <a:gd name="T57" fmla="*/ 88 h 95"/>
                        <a:gd name="T58" fmla="*/ 28 w 42"/>
                        <a:gd name="T59" fmla="*/ 91 h 95"/>
                        <a:gd name="T60" fmla="*/ 23 w 42"/>
                        <a:gd name="T61" fmla="*/ 93 h 95"/>
                        <a:gd name="T62" fmla="*/ 18 w 42"/>
                        <a:gd name="T63" fmla="*/ 94 h 95"/>
                        <a:gd name="T64" fmla="*/ 14 w 42"/>
                        <a:gd name="T65" fmla="*/ 95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
                        <a:gd name="T100" fmla="*/ 0 h 95"/>
                        <a:gd name="T101" fmla="*/ 42 w 42"/>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 h="95">
                          <a:moveTo>
                            <a:pt x="14" y="95"/>
                          </a:moveTo>
                          <a:lnTo>
                            <a:pt x="11" y="91"/>
                          </a:lnTo>
                          <a:lnTo>
                            <a:pt x="9" y="86"/>
                          </a:lnTo>
                          <a:lnTo>
                            <a:pt x="7" y="80"/>
                          </a:lnTo>
                          <a:lnTo>
                            <a:pt x="4" y="73"/>
                          </a:lnTo>
                          <a:lnTo>
                            <a:pt x="3" y="67"/>
                          </a:lnTo>
                          <a:lnTo>
                            <a:pt x="1" y="60"/>
                          </a:lnTo>
                          <a:lnTo>
                            <a:pt x="0" y="55"/>
                          </a:lnTo>
                          <a:lnTo>
                            <a:pt x="0" y="51"/>
                          </a:lnTo>
                          <a:lnTo>
                            <a:pt x="0" y="43"/>
                          </a:lnTo>
                          <a:lnTo>
                            <a:pt x="1" y="36"/>
                          </a:lnTo>
                          <a:lnTo>
                            <a:pt x="1" y="29"/>
                          </a:lnTo>
                          <a:lnTo>
                            <a:pt x="2" y="22"/>
                          </a:lnTo>
                          <a:lnTo>
                            <a:pt x="4" y="17"/>
                          </a:lnTo>
                          <a:lnTo>
                            <a:pt x="6" y="11"/>
                          </a:lnTo>
                          <a:lnTo>
                            <a:pt x="7" y="6"/>
                          </a:lnTo>
                          <a:lnTo>
                            <a:pt x="8" y="0"/>
                          </a:lnTo>
                          <a:lnTo>
                            <a:pt x="15" y="7"/>
                          </a:lnTo>
                          <a:lnTo>
                            <a:pt x="20" y="11"/>
                          </a:lnTo>
                          <a:lnTo>
                            <a:pt x="23" y="15"/>
                          </a:lnTo>
                          <a:lnTo>
                            <a:pt x="27" y="20"/>
                          </a:lnTo>
                          <a:lnTo>
                            <a:pt x="30" y="26"/>
                          </a:lnTo>
                          <a:lnTo>
                            <a:pt x="35" y="34"/>
                          </a:lnTo>
                          <a:lnTo>
                            <a:pt x="38" y="47"/>
                          </a:lnTo>
                          <a:lnTo>
                            <a:pt x="42" y="64"/>
                          </a:lnTo>
                          <a:lnTo>
                            <a:pt x="42" y="73"/>
                          </a:lnTo>
                          <a:lnTo>
                            <a:pt x="40" y="79"/>
                          </a:lnTo>
                          <a:lnTo>
                            <a:pt x="37" y="84"/>
                          </a:lnTo>
                          <a:lnTo>
                            <a:pt x="34" y="88"/>
                          </a:lnTo>
                          <a:lnTo>
                            <a:pt x="28" y="91"/>
                          </a:lnTo>
                          <a:lnTo>
                            <a:pt x="23" y="93"/>
                          </a:lnTo>
                          <a:lnTo>
                            <a:pt x="18" y="94"/>
                          </a:lnTo>
                          <a:lnTo>
                            <a:pt x="14" y="9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462" name="Group 28">
                    <a:extLst>
                      <a:ext uri="{FF2B5EF4-FFF2-40B4-BE49-F238E27FC236}">
                        <a16:creationId xmlns:a16="http://schemas.microsoft.com/office/drawing/2014/main" id="{A729C5C9-E1E3-48C9-8856-342DFDEE416E}"/>
                      </a:ext>
                    </a:extLst>
                  </p:cNvPr>
                  <p:cNvGrpSpPr>
                    <a:grpSpLocks/>
                  </p:cNvGrpSpPr>
                  <p:nvPr/>
                </p:nvGrpSpPr>
                <p:grpSpPr bwMode="auto">
                  <a:xfrm>
                    <a:off x="3666" y="1650"/>
                    <a:ext cx="656" cy="820"/>
                    <a:chOff x="3666" y="1650"/>
                    <a:chExt cx="656" cy="820"/>
                  </a:xfrm>
                </p:grpSpPr>
                <p:grpSp>
                  <p:nvGrpSpPr>
                    <p:cNvPr id="463" name="Group 29">
                      <a:extLst>
                        <a:ext uri="{FF2B5EF4-FFF2-40B4-BE49-F238E27FC236}">
                          <a16:creationId xmlns:a16="http://schemas.microsoft.com/office/drawing/2014/main" id="{8FE030AC-FC28-4F2A-909E-AAD6C97A8881}"/>
                        </a:ext>
                      </a:extLst>
                    </p:cNvPr>
                    <p:cNvGrpSpPr>
                      <a:grpSpLocks/>
                    </p:cNvGrpSpPr>
                    <p:nvPr/>
                  </p:nvGrpSpPr>
                  <p:grpSpPr bwMode="auto">
                    <a:xfrm>
                      <a:off x="3666" y="1753"/>
                      <a:ext cx="656" cy="717"/>
                      <a:chOff x="3666" y="1753"/>
                      <a:chExt cx="656" cy="717"/>
                    </a:xfrm>
                  </p:grpSpPr>
                  <p:grpSp>
                    <p:nvGrpSpPr>
                      <p:cNvPr id="466" name="Group 30">
                        <a:extLst>
                          <a:ext uri="{FF2B5EF4-FFF2-40B4-BE49-F238E27FC236}">
                            <a16:creationId xmlns:a16="http://schemas.microsoft.com/office/drawing/2014/main" id="{BE3E633F-880A-448A-BA1D-A4479AC062A6}"/>
                          </a:ext>
                        </a:extLst>
                      </p:cNvPr>
                      <p:cNvGrpSpPr>
                        <a:grpSpLocks/>
                      </p:cNvGrpSpPr>
                      <p:nvPr/>
                    </p:nvGrpSpPr>
                    <p:grpSpPr bwMode="auto">
                      <a:xfrm>
                        <a:off x="3666" y="1753"/>
                        <a:ext cx="656" cy="717"/>
                        <a:chOff x="3666" y="1753"/>
                        <a:chExt cx="656" cy="717"/>
                      </a:xfrm>
                    </p:grpSpPr>
                    <p:sp>
                      <p:nvSpPr>
                        <p:cNvPr id="468" name="Freeform 31">
                          <a:extLst>
                            <a:ext uri="{FF2B5EF4-FFF2-40B4-BE49-F238E27FC236}">
                              <a16:creationId xmlns:a16="http://schemas.microsoft.com/office/drawing/2014/main" id="{504744E3-DD88-4C73-B2F9-2D1BCB43F496}"/>
                            </a:ext>
                          </a:extLst>
                        </p:cNvPr>
                        <p:cNvSpPr>
                          <a:spLocks/>
                        </p:cNvSpPr>
                        <p:nvPr/>
                      </p:nvSpPr>
                      <p:spPr bwMode="gray">
                        <a:xfrm>
                          <a:off x="3830" y="1820"/>
                          <a:ext cx="492" cy="650"/>
                        </a:xfrm>
                        <a:custGeom>
                          <a:avLst/>
                          <a:gdLst>
                            <a:gd name="T0" fmla="*/ 145 w 492"/>
                            <a:gd name="T1" fmla="*/ 39 h 650"/>
                            <a:gd name="T2" fmla="*/ 163 w 492"/>
                            <a:gd name="T3" fmla="*/ 69 h 650"/>
                            <a:gd name="T4" fmla="*/ 164 w 492"/>
                            <a:gd name="T5" fmla="*/ 105 h 650"/>
                            <a:gd name="T6" fmla="*/ 205 w 492"/>
                            <a:gd name="T7" fmla="*/ 170 h 650"/>
                            <a:gd name="T8" fmla="*/ 245 w 492"/>
                            <a:gd name="T9" fmla="*/ 194 h 650"/>
                            <a:gd name="T10" fmla="*/ 275 w 492"/>
                            <a:gd name="T11" fmla="*/ 196 h 650"/>
                            <a:gd name="T12" fmla="*/ 298 w 492"/>
                            <a:gd name="T13" fmla="*/ 212 h 650"/>
                            <a:gd name="T14" fmla="*/ 338 w 492"/>
                            <a:gd name="T15" fmla="*/ 214 h 650"/>
                            <a:gd name="T16" fmla="*/ 335 w 492"/>
                            <a:gd name="T17" fmla="*/ 177 h 650"/>
                            <a:gd name="T18" fmla="*/ 349 w 492"/>
                            <a:gd name="T19" fmla="*/ 187 h 650"/>
                            <a:gd name="T20" fmla="*/ 348 w 492"/>
                            <a:gd name="T21" fmla="*/ 202 h 650"/>
                            <a:gd name="T22" fmla="*/ 371 w 492"/>
                            <a:gd name="T23" fmla="*/ 212 h 650"/>
                            <a:gd name="T24" fmla="*/ 381 w 492"/>
                            <a:gd name="T25" fmla="*/ 219 h 650"/>
                            <a:gd name="T26" fmla="*/ 401 w 492"/>
                            <a:gd name="T27" fmla="*/ 194 h 650"/>
                            <a:gd name="T28" fmla="*/ 455 w 492"/>
                            <a:gd name="T29" fmla="*/ 148 h 650"/>
                            <a:gd name="T30" fmla="*/ 486 w 492"/>
                            <a:gd name="T31" fmla="*/ 170 h 650"/>
                            <a:gd name="T32" fmla="*/ 487 w 492"/>
                            <a:gd name="T33" fmla="*/ 194 h 650"/>
                            <a:gd name="T34" fmla="*/ 467 w 492"/>
                            <a:gd name="T35" fmla="*/ 209 h 650"/>
                            <a:gd name="T36" fmla="*/ 461 w 492"/>
                            <a:gd name="T37" fmla="*/ 258 h 650"/>
                            <a:gd name="T38" fmla="*/ 443 w 492"/>
                            <a:gd name="T39" fmla="*/ 272 h 650"/>
                            <a:gd name="T40" fmla="*/ 437 w 492"/>
                            <a:gd name="T41" fmla="*/ 308 h 650"/>
                            <a:gd name="T42" fmla="*/ 413 w 492"/>
                            <a:gd name="T43" fmla="*/ 293 h 650"/>
                            <a:gd name="T44" fmla="*/ 405 w 492"/>
                            <a:gd name="T45" fmla="*/ 287 h 650"/>
                            <a:gd name="T46" fmla="*/ 417 w 492"/>
                            <a:gd name="T47" fmla="*/ 259 h 650"/>
                            <a:gd name="T48" fmla="*/ 374 w 492"/>
                            <a:gd name="T49" fmla="*/ 241 h 650"/>
                            <a:gd name="T50" fmla="*/ 363 w 492"/>
                            <a:gd name="T51" fmla="*/ 226 h 650"/>
                            <a:gd name="T52" fmla="*/ 354 w 492"/>
                            <a:gd name="T53" fmla="*/ 224 h 650"/>
                            <a:gd name="T54" fmla="*/ 342 w 492"/>
                            <a:gd name="T55" fmla="*/ 231 h 650"/>
                            <a:gd name="T56" fmla="*/ 356 w 492"/>
                            <a:gd name="T57" fmla="*/ 249 h 650"/>
                            <a:gd name="T58" fmla="*/ 343 w 492"/>
                            <a:gd name="T59" fmla="*/ 266 h 650"/>
                            <a:gd name="T60" fmla="*/ 361 w 492"/>
                            <a:gd name="T61" fmla="*/ 286 h 650"/>
                            <a:gd name="T62" fmla="*/ 360 w 492"/>
                            <a:gd name="T63" fmla="*/ 326 h 650"/>
                            <a:gd name="T64" fmla="*/ 349 w 492"/>
                            <a:gd name="T65" fmla="*/ 322 h 650"/>
                            <a:gd name="T66" fmla="*/ 326 w 492"/>
                            <a:gd name="T67" fmla="*/ 338 h 650"/>
                            <a:gd name="T68" fmla="*/ 317 w 492"/>
                            <a:gd name="T69" fmla="*/ 371 h 650"/>
                            <a:gd name="T70" fmla="*/ 287 w 492"/>
                            <a:gd name="T71" fmla="*/ 404 h 650"/>
                            <a:gd name="T72" fmla="*/ 241 w 492"/>
                            <a:gd name="T73" fmla="*/ 461 h 650"/>
                            <a:gd name="T74" fmla="*/ 224 w 492"/>
                            <a:gd name="T75" fmla="*/ 474 h 650"/>
                            <a:gd name="T76" fmla="*/ 225 w 492"/>
                            <a:gd name="T77" fmla="*/ 512 h 650"/>
                            <a:gd name="T78" fmla="*/ 223 w 492"/>
                            <a:gd name="T79" fmla="*/ 550 h 650"/>
                            <a:gd name="T80" fmla="*/ 224 w 492"/>
                            <a:gd name="T81" fmla="*/ 572 h 650"/>
                            <a:gd name="T82" fmla="*/ 218 w 492"/>
                            <a:gd name="T83" fmla="*/ 603 h 650"/>
                            <a:gd name="T84" fmla="*/ 213 w 492"/>
                            <a:gd name="T85" fmla="*/ 614 h 650"/>
                            <a:gd name="T86" fmla="*/ 194 w 492"/>
                            <a:gd name="T87" fmla="*/ 639 h 650"/>
                            <a:gd name="T88" fmla="*/ 172 w 492"/>
                            <a:gd name="T89" fmla="*/ 629 h 650"/>
                            <a:gd name="T90" fmla="*/ 147 w 492"/>
                            <a:gd name="T91" fmla="*/ 567 h 650"/>
                            <a:gd name="T92" fmla="*/ 129 w 492"/>
                            <a:gd name="T93" fmla="*/ 511 h 650"/>
                            <a:gd name="T94" fmla="*/ 102 w 492"/>
                            <a:gd name="T95" fmla="*/ 458 h 650"/>
                            <a:gd name="T96" fmla="*/ 84 w 492"/>
                            <a:gd name="T97" fmla="*/ 364 h 650"/>
                            <a:gd name="T98" fmla="*/ 73 w 492"/>
                            <a:gd name="T99" fmla="*/ 320 h 650"/>
                            <a:gd name="T100" fmla="*/ 54 w 492"/>
                            <a:gd name="T101" fmla="*/ 350 h 650"/>
                            <a:gd name="T102" fmla="*/ 18 w 492"/>
                            <a:gd name="T103" fmla="*/ 323 h 650"/>
                            <a:gd name="T104" fmla="*/ 25 w 492"/>
                            <a:gd name="T105" fmla="*/ 304 h 650"/>
                            <a:gd name="T106" fmla="*/ 0 w 492"/>
                            <a:gd name="T107" fmla="*/ 281 h 650"/>
                            <a:gd name="T108" fmla="*/ 47 w 492"/>
                            <a:gd name="T109" fmla="*/ 259 h 650"/>
                            <a:gd name="T110" fmla="*/ 29 w 492"/>
                            <a:gd name="T111" fmla="*/ 223 h 650"/>
                            <a:gd name="T112" fmla="*/ 18 w 492"/>
                            <a:gd name="T113" fmla="*/ 206 h 650"/>
                            <a:gd name="T114" fmla="*/ 54 w 492"/>
                            <a:gd name="T115" fmla="*/ 173 h 650"/>
                            <a:gd name="T116" fmla="*/ 88 w 492"/>
                            <a:gd name="T117" fmla="*/ 110 h 650"/>
                            <a:gd name="T118" fmla="*/ 90 w 492"/>
                            <a:gd name="T119" fmla="*/ 80 h 650"/>
                            <a:gd name="T120" fmla="*/ 62 w 492"/>
                            <a:gd name="T121" fmla="*/ 42 h 650"/>
                            <a:gd name="T122" fmla="*/ 115 w 492"/>
                            <a:gd name="T123" fmla="*/ 7 h 6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2"/>
                            <a:gd name="T187" fmla="*/ 0 h 650"/>
                            <a:gd name="T188" fmla="*/ 492 w 492"/>
                            <a:gd name="T189" fmla="*/ 650 h 6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2" h="650">
                              <a:moveTo>
                                <a:pt x="118" y="0"/>
                              </a:moveTo>
                              <a:lnTo>
                                <a:pt x="124" y="6"/>
                              </a:lnTo>
                              <a:lnTo>
                                <a:pt x="129" y="11"/>
                              </a:lnTo>
                              <a:lnTo>
                                <a:pt x="132" y="17"/>
                              </a:lnTo>
                              <a:lnTo>
                                <a:pt x="136" y="24"/>
                              </a:lnTo>
                              <a:lnTo>
                                <a:pt x="138" y="30"/>
                              </a:lnTo>
                              <a:lnTo>
                                <a:pt x="142" y="34"/>
                              </a:lnTo>
                              <a:lnTo>
                                <a:pt x="145" y="39"/>
                              </a:lnTo>
                              <a:lnTo>
                                <a:pt x="149" y="42"/>
                              </a:lnTo>
                              <a:lnTo>
                                <a:pt x="151" y="46"/>
                              </a:lnTo>
                              <a:lnTo>
                                <a:pt x="155" y="49"/>
                              </a:lnTo>
                              <a:lnTo>
                                <a:pt x="157" y="52"/>
                              </a:lnTo>
                              <a:lnTo>
                                <a:pt x="160" y="56"/>
                              </a:lnTo>
                              <a:lnTo>
                                <a:pt x="161" y="60"/>
                              </a:lnTo>
                              <a:lnTo>
                                <a:pt x="162" y="64"/>
                              </a:lnTo>
                              <a:lnTo>
                                <a:pt x="163" y="69"/>
                              </a:lnTo>
                              <a:lnTo>
                                <a:pt x="163" y="73"/>
                              </a:lnTo>
                              <a:lnTo>
                                <a:pt x="149" y="73"/>
                              </a:lnTo>
                              <a:lnTo>
                                <a:pt x="149" y="83"/>
                              </a:lnTo>
                              <a:lnTo>
                                <a:pt x="150" y="88"/>
                              </a:lnTo>
                              <a:lnTo>
                                <a:pt x="153" y="92"/>
                              </a:lnTo>
                              <a:lnTo>
                                <a:pt x="155" y="96"/>
                              </a:lnTo>
                              <a:lnTo>
                                <a:pt x="159" y="99"/>
                              </a:lnTo>
                              <a:lnTo>
                                <a:pt x="164" y="105"/>
                              </a:lnTo>
                              <a:lnTo>
                                <a:pt x="172" y="108"/>
                              </a:lnTo>
                              <a:lnTo>
                                <a:pt x="179" y="112"/>
                              </a:lnTo>
                              <a:lnTo>
                                <a:pt x="185" y="116"/>
                              </a:lnTo>
                              <a:lnTo>
                                <a:pt x="191" y="120"/>
                              </a:lnTo>
                              <a:lnTo>
                                <a:pt x="195" y="127"/>
                              </a:lnTo>
                              <a:lnTo>
                                <a:pt x="195" y="161"/>
                              </a:lnTo>
                              <a:lnTo>
                                <a:pt x="200" y="166"/>
                              </a:lnTo>
                              <a:lnTo>
                                <a:pt x="205" y="170"/>
                              </a:lnTo>
                              <a:lnTo>
                                <a:pt x="211" y="174"/>
                              </a:lnTo>
                              <a:lnTo>
                                <a:pt x="217" y="177"/>
                              </a:lnTo>
                              <a:lnTo>
                                <a:pt x="224" y="181"/>
                              </a:lnTo>
                              <a:lnTo>
                                <a:pt x="230" y="184"/>
                              </a:lnTo>
                              <a:lnTo>
                                <a:pt x="236" y="185"/>
                              </a:lnTo>
                              <a:lnTo>
                                <a:pt x="241" y="187"/>
                              </a:lnTo>
                              <a:lnTo>
                                <a:pt x="242" y="191"/>
                              </a:lnTo>
                              <a:lnTo>
                                <a:pt x="245" y="194"/>
                              </a:lnTo>
                              <a:lnTo>
                                <a:pt x="249" y="194"/>
                              </a:lnTo>
                              <a:lnTo>
                                <a:pt x="253" y="194"/>
                              </a:lnTo>
                              <a:lnTo>
                                <a:pt x="257" y="192"/>
                              </a:lnTo>
                              <a:lnTo>
                                <a:pt x="262" y="191"/>
                              </a:lnTo>
                              <a:lnTo>
                                <a:pt x="267" y="191"/>
                              </a:lnTo>
                              <a:lnTo>
                                <a:pt x="270" y="191"/>
                              </a:lnTo>
                              <a:lnTo>
                                <a:pt x="273" y="194"/>
                              </a:lnTo>
                              <a:lnTo>
                                <a:pt x="275" y="196"/>
                              </a:lnTo>
                              <a:lnTo>
                                <a:pt x="278" y="198"/>
                              </a:lnTo>
                              <a:lnTo>
                                <a:pt x="279" y="201"/>
                              </a:lnTo>
                              <a:lnTo>
                                <a:pt x="281" y="203"/>
                              </a:lnTo>
                              <a:lnTo>
                                <a:pt x="282" y="206"/>
                              </a:lnTo>
                              <a:lnTo>
                                <a:pt x="285" y="208"/>
                              </a:lnTo>
                              <a:lnTo>
                                <a:pt x="287" y="209"/>
                              </a:lnTo>
                              <a:lnTo>
                                <a:pt x="292" y="210"/>
                              </a:lnTo>
                              <a:lnTo>
                                <a:pt x="298" y="212"/>
                              </a:lnTo>
                              <a:lnTo>
                                <a:pt x="306" y="214"/>
                              </a:lnTo>
                              <a:lnTo>
                                <a:pt x="314" y="217"/>
                              </a:lnTo>
                              <a:lnTo>
                                <a:pt x="323" y="219"/>
                              </a:lnTo>
                              <a:lnTo>
                                <a:pt x="330" y="220"/>
                              </a:lnTo>
                              <a:lnTo>
                                <a:pt x="337" y="220"/>
                              </a:lnTo>
                              <a:lnTo>
                                <a:pt x="341" y="219"/>
                              </a:lnTo>
                              <a:lnTo>
                                <a:pt x="339" y="217"/>
                              </a:lnTo>
                              <a:lnTo>
                                <a:pt x="338" y="214"/>
                              </a:lnTo>
                              <a:lnTo>
                                <a:pt x="337" y="210"/>
                              </a:lnTo>
                              <a:lnTo>
                                <a:pt x="336" y="208"/>
                              </a:lnTo>
                              <a:lnTo>
                                <a:pt x="335" y="205"/>
                              </a:lnTo>
                              <a:lnTo>
                                <a:pt x="334" y="202"/>
                              </a:lnTo>
                              <a:lnTo>
                                <a:pt x="334" y="201"/>
                              </a:lnTo>
                              <a:lnTo>
                                <a:pt x="332" y="199"/>
                              </a:lnTo>
                              <a:lnTo>
                                <a:pt x="332" y="187"/>
                              </a:lnTo>
                              <a:lnTo>
                                <a:pt x="335" y="177"/>
                              </a:lnTo>
                              <a:lnTo>
                                <a:pt x="345" y="177"/>
                              </a:lnTo>
                              <a:lnTo>
                                <a:pt x="345" y="178"/>
                              </a:lnTo>
                              <a:lnTo>
                                <a:pt x="345" y="180"/>
                              </a:lnTo>
                              <a:lnTo>
                                <a:pt x="347" y="181"/>
                              </a:lnTo>
                              <a:lnTo>
                                <a:pt x="347" y="182"/>
                              </a:lnTo>
                              <a:lnTo>
                                <a:pt x="348" y="184"/>
                              </a:lnTo>
                              <a:lnTo>
                                <a:pt x="348" y="185"/>
                              </a:lnTo>
                              <a:lnTo>
                                <a:pt x="349" y="187"/>
                              </a:lnTo>
                              <a:lnTo>
                                <a:pt x="349" y="189"/>
                              </a:lnTo>
                              <a:lnTo>
                                <a:pt x="349" y="191"/>
                              </a:lnTo>
                              <a:lnTo>
                                <a:pt x="349" y="194"/>
                              </a:lnTo>
                              <a:lnTo>
                                <a:pt x="349" y="195"/>
                              </a:lnTo>
                              <a:lnTo>
                                <a:pt x="349" y="198"/>
                              </a:lnTo>
                              <a:lnTo>
                                <a:pt x="348" y="199"/>
                              </a:lnTo>
                              <a:lnTo>
                                <a:pt x="348" y="201"/>
                              </a:lnTo>
                              <a:lnTo>
                                <a:pt x="348" y="202"/>
                              </a:lnTo>
                              <a:lnTo>
                                <a:pt x="348" y="203"/>
                              </a:lnTo>
                              <a:lnTo>
                                <a:pt x="350" y="205"/>
                              </a:lnTo>
                              <a:lnTo>
                                <a:pt x="354" y="206"/>
                              </a:lnTo>
                              <a:lnTo>
                                <a:pt x="357" y="208"/>
                              </a:lnTo>
                              <a:lnTo>
                                <a:pt x="360" y="209"/>
                              </a:lnTo>
                              <a:lnTo>
                                <a:pt x="363" y="209"/>
                              </a:lnTo>
                              <a:lnTo>
                                <a:pt x="367" y="210"/>
                              </a:lnTo>
                              <a:lnTo>
                                <a:pt x="371" y="212"/>
                              </a:lnTo>
                              <a:lnTo>
                                <a:pt x="374" y="212"/>
                              </a:lnTo>
                              <a:lnTo>
                                <a:pt x="374" y="213"/>
                              </a:lnTo>
                              <a:lnTo>
                                <a:pt x="375" y="214"/>
                              </a:lnTo>
                              <a:lnTo>
                                <a:pt x="376" y="216"/>
                              </a:lnTo>
                              <a:lnTo>
                                <a:pt x="376" y="217"/>
                              </a:lnTo>
                              <a:lnTo>
                                <a:pt x="379" y="217"/>
                              </a:lnTo>
                              <a:lnTo>
                                <a:pt x="380" y="219"/>
                              </a:lnTo>
                              <a:lnTo>
                                <a:pt x="381" y="219"/>
                              </a:lnTo>
                              <a:lnTo>
                                <a:pt x="382" y="219"/>
                              </a:lnTo>
                              <a:lnTo>
                                <a:pt x="387" y="217"/>
                              </a:lnTo>
                              <a:lnTo>
                                <a:pt x="389" y="216"/>
                              </a:lnTo>
                              <a:lnTo>
                                <a:pt x="393" y="212"/>
                              </a:lnTo>
                              <a:lnTo>
                                <a:pt x="395" y="208"/>
                              </a:lnTo>
                              <a:lnTo>
                                <a:pt x="398" y="203"/>
                              </a:lnTo>
                              <a:lnTo>
                                <a:pt x="400" y="198"/>
                              </a:lnTo>
                              <a:lnTo>
                                <a:pt x="401" y="194"/>
                              </a:lnTo>
                              <a:lnTo>
                                <a:pt x="402" y="189"/>
                              </a:lnTo>
                              <a:lnTo>
                                <a:pt x="407" y="181"/>
                              </a:lnTo>
                              <a:lnTo>
                                <a:pt x="414" y="174"/>
                              </a:lnTo>
                              <a:lnTo>
                                <a:pt x="421" y="167"/>
                              </a:lnTo>
                              <a:lnTo>
                                <a:pt x="429" y="161"/>
                              </a:lnTo>
                              <a:lnTo>
                                <a:pt x="437" y="156"/>
                              </a:lnTo>
                              <a:lnTo>
                                <a:pt x="445" y="152"/>
                              </a:lnTo>
                              <a:lnTo>
                                <a:pt x="455" y="148"/>
                              </a:lnTo>
                              <a:lnTo>
                                <a:pt x="464" y="145"/>
                              </a:lnTo>
                              <a:lnTo>
                                <a:pt x="465" y="148"/>
                              </a:lnTo>
                              <a:lnTo>
                                <a:pt x="467" y="152"/>
                              </a:lnTo>
                              <a:lnTo>
                                <a:pt x="470" y="156"/>
                              </a:lnTo>
                              <a:lnTo>
                                <a:pt x="474" y="161"/>
                              </a:lnTo>
                              <a:lnTo>
                                <a:pt x="477" y="166"/>
                              </a:lnTo>
                              <a:lnTo>
                                <a:pt x="481" y="169"/>
                              </a:lnTo>
                              <a:lnTo>
                                <a:pt x="486" y="170"/>
                              </a:lnTo>
                              <a:lnTo>
                                <a:pt x="489" y="171"/>
                              </a:lnTo>
                              <a:lnTo>
                                <a:pt x="492" y="169"/>
                              </a:lnTo>
                              <a:lnTo>
                                <a:pt x="490" y="173"/>
                              </a:lnTo>
                              <a:lnTo>
                                <a:pt x="490" y="177"/>
                              </a:lnTo>
                              <a:lnTo>
                                <a:pt x="489" y="181"/>
                              </a:lnTo>
                              <a:lnTo>
                                <a:pt x="489" y="185"/>
                              </a:lnTo>
                              <a:lnTo>
                                <a:pt x="488" y="189"/>
                              </a:lnTo>
                              <a:lnTo>
                                <a:pt x="487" y="194"/>
                              </a:lnTo>
                              <a:lnTo>
                                <a:pt x="486" y="196"/>
                              </a:lnTo>
                              <a:lnTo>
                                <a:pt x="483" y="199"/>
                              </a:lnTo>
                              <a:lnTo>
                                <a:pt x="482" y="199"/>
                              </a:lnTo>
                              <a:lnTo>
                                <a:pt x="479" y="201"/>
                              </a:lnTo>
                              <a:lnTo>
                                <a:pt x="476" y="202"/>
                              </a:lnTo>
                              <a:lnTo>
                                <a:pt x="473" y="203"/>
                              </a:lnTo>
                              <a:lnTo>
                                <a:pt x="469" y="206"/>
                              </a:lnTo>
                              <a:lnTo>
                                <a:pt x="467" y="209"/>
                              </a:lnTo>
                              <a:lnTo>
                                <a:pt x="464" y="210"/>
                              </a:lnTo>
                              <a:lnTo>
                                <a:pt x="464" y="213"/>
                              </a:lnTo>
                              <a:lnTo>
                                <a:pt x="464" y="219"/>
                              </a:lnTo>
                              <a:lnTo>
                                <a:pt x="463" y="226"/>
                              </a:lnTo>
                              <a:lnTo>
                                <a:pt x="463" y="234"/>
                              </a:lnTo>
                              <a:lnTo>
                                <a:pt x="463" y="242"/>
                              </a:lnTo>
                              <a:lnTo>
                                <a:pt x="462" y="251"/>
                              </a:lnTo>
                              <a:lnTo>
                                <a:pt x="461" y="258"/>
                              </a:lnTo>
                              <a:lnTo>
                                <a:pt x="458" y="265"/>
                              </a:lnTo>
                              <a:lnTo>
                                <a:pt x="455" y="269"/>
                              </a:lnTo>
                              <a:lnTo>
                                <a:pt x="454" y="269"/>
                              </a:lnTo>
                              <a:lnTo>
                                <a:pt x="452" y="270"/>
                              </a:lnTo>
                              <a:lnTo>
                                <a:pt x="450" y="270"/>
                              </a:lnTo>
                              <a:lnTo>
                                <a:pt x="446" y="270"/>
                              </a:lnTo>
                              <a:lnTo>
                                <a:pt x="444" y="270"/>
                              </a:lnTo>
                              <a:lnTo>
                                <a:pt x="443" y="272"/>
                              </a:lnTo>
                              <a:lnTo>
                                <a:pt x="440" y="272"/>
                              </a:lnTo>
                              <a:lnTo>
                                <a:pt x="440" y="274"/>
                              </a:lnTo>
                              <a:lnTo>
                                <a:pt x="440" y="279"/>
                              </a:lnTo>
                              <a:lnTo>
                                <a:pt x="440" y="284"/>
                              </a:lnTo>
                              <a:lnTo>
                                <a:pt x="439" y="290"/>
                              </a:lnTo>
                              <a:lnTo>
                                <a:pt x="438" y="295"/>
                              </a:lnTo>
                              <a:lnTo>
                                <a:pt x="438" y="302"/>
                              </a:lnTo>
                              <a:lnTo>
                                <a:pt x="437" y="308"/>
                              </a:lnTo>
                              <a:lnTo>
                                <a:pt x="436" y="312"/>
                              </a:lnTo>
                              <a:lnTo>
                                <a:pt x="433" y="316"/>
                              </a:lnTo>
                              <a:lnTo>
                                <a:pt x="419" y="284"/>
                              </a:lnTo>
                              <a:lnTo>
                                <a:pt x="418" y="286"/>
                              </a:lnTo>
                              <a:lnTo>
                                <a:pt x="418" y="287"/>
                              </a:lnTo>
                              <a:lnTo>
                                <a:pt x="417" y="288"/>
                              </a:lnTo>
                              <a:lnTo>
                                <a:pt x="415" y="291"/>
                              </a:lnTo>
                              <a:lnTo>
                                <a:pt x="413" y="293"/>
                              </a:lnTo>
                              <a:lnTo>
                                <a:pt x="412" y="294"/>
                              </a:lnTo>
                              <a:lnTo>
                                <a:pt x="411" y="294"/>
                              </a:lnTo>
                              <a:lnTo>
                                <a:pt x="409" y="294"/>
                              </a:lnTo>
                              <a:lnTo>
                                <a:pt x="408" y="293"/>
                              </a:lnTo>
                              <a:lnTo>
                                <a:pt x="407" y="293"/>
                              </a:lnTo>
                              <a:lnTo>
                                <a:pt x="406" y="291"/>
                              </a:lnTo>
                              <a:lnTo>
                                <a:pt x="406" y="290"/>
                              </a:lnTo>
                              <a:lnTo>
                                <a:pt x="405" y="287"/>
                              </a:lnTo>
                              <a:lnTo>
                                <a:pt x="404" y="286"/>
                              </a:lnTo>
                              <a:lnTo>
                                <a:pt x="404" y="284"/>
                              </a:lnTo>
                              <a:lnTo>
                                <a:pt x="405" y="279"/>
                              </a:lnTo>
                              <a:lnTo>
                                <a:pt x="406" y="274"/>
                              </a:lnTo>
                              <a:lnTo>
                                <a:pt x="408" y="270"/>
                              </a:lnTo>
                              <a:lnTo>
                                <a:pt x="412" y="266"/>
                              </a:lnTo>
                              <a:lnTo>
                                <a:pt x="414" y="262"/>
                              </a:lnTo>
                              <a:lnTo>
                                <a:pt x="417" y="259"/>
                              </a:lnTo>
                              <a:lnTo>
                                <a:pt x="418" y="253"/>
                              </a:lnTo>
                              <a:lnTo>
                                <a:pt x="419" y="249"/>
                              </a:lnTo>
                              <a:lnTo>
                                <a:pt x="382" y="249"/>
                              </a:lnTo>
                              <a:lnTo>
                                <a:pt x="380" y="248"/>
                              </a:lnTo>
                              <a:lnTo>
                                <a:pt x="379" y="248"/>
                              </a:lnTo>
                              <a:lnTo>
                                <a:pt x="376" y="247"/>
                              </a:lnTo>
                              <a:lnTo>
                                <a:pt x="375" y="244"/>
                              </a:lnTo>
                              <a:lnTo>
                                <a:pt x="374" y="241"/>
                              </a:lnTo>
                              <a:lnTo>
                                <a:pt x="373" y="238"/>
                              </a:lnTo>
                              <a:lnTo>
                                <a:pt x="373" y="235"/>
                              </a:lnTo>
                              <a:lnTo>
                                <a:pt x="371" y="231"/>
                              </a:lnTo>
                              <a:lnTo>
                                <a:pt x="370" y="230"/>
                              </a:lnTo>
                              <a:lnTo>
                                <a:pt x="367" y="230"/>
                              </a:lnTo>
                              <a:lnTo>
                                <a:pt x="366" y="228"/>
                              </a:lnTo>
                              <a:lnTo>
                                <a:pt x="364" y="227"/>
                              </a:lnTo>
                              <a:lnTo>
                                <a:pt x="363" y="226"/>
                              </a:lnTo>
                              <a:lnTo>
                                <a:pt x="362" y="224"/>
                              </a:lnTo>
                              <a:lnTo>
                                <a:pt x="361" y="224"/>
                              </a:lnTo>
                              <a:lnTo>
                                <a:pt x="360" y="224"/>
                              </a:lnTo>
                              <a:lnTo>
                                <a:pt x="358" y="224"/>
                              </a:lnTo>
                              <a:lnTo>
                                <a:pt x="357" y="224"/>
                              </a:lnTo>
                              <a:lnTo>
                                <a:pt x="356" y="224"/>
                              </a:lnTo>
                              <a:lnTo>
                                <a:pt x="355" y="224"/>
                              </a:lnTo>
                              <a:lnTo>
                                <a:pt x="354" y="224"/>
                              </a:lnTo>
                              <a:lnTo>
                                <a:pt x="351" y="224"/>
                              </a:lnTo>
                              <a:lnTo>
                                <a:pt x="350" y="224"/>
                              </a:lnTo>
                              <a:lnTo>
                                <a:pt x="348" y="224"/>
                              </a:lnTo>
                              <a:lnTo>
                                <a:pt x="347" y="226"/>
                              </a:lnTo>
                              <a:lnTo>
                                <a:pt x="344" y="226"/>
                              </a:lnTo>
                              <a:lnTo>
                                <a:pt x="343" y="227"/>
                              </a:lnTo>
                              <a:lnTo>
                                <a:pt x="342" y="228"/>
                              </a:lnTo>
                              <a:lnTo>
                                <a:pt x="342" y="231"/>
                              </a:lnTo>
                              <a:lnTo>
                                <a:pt x="341" y="234"/>
                              </a:lnTo>
                              <a:lnTo>
                                <a:pt x="342" y="235"/>
                              </a:lnTo>
                              <a:lnTo>
                                <a:pt x="343" y="237"/>
                              </a:lnTo>
                              <a:lnTo>
                                <a:pt x="345" y="240"/>
                              </a:lnTo>
                              <a:lnTo>
                                <a:pt x="348" y="242"/>
                              </a:lnTo>
                              <a:lnTo>
                                <a:pt x="351" y="245"/>
                              </a:lnTo>
                              <a:lnTo>
                                <a:pt x="354" y="248"/>
                              </a:lnTo>
                              <a:lnTo>
                                <a:pt x="356" y="249"/>
                              </a:lnTo>
                              <a:lnTo>
                                <a:pt x="358" y="251"/>
                              </a:lnTo>
                              <a:lnTo>
                                <a:pt x="356" y="252"/>
                              </a:lnTo>
                              <a:lnTo>
                                <a:pt x="354" y="253"/>
                              </a:lnTo>
                              <a:lnTo>
                                <a:pt x="351" y="256"/>
                              </a:lnTo>
                              <a:lnTo>
                                <a:pt x="349" y="258"/>
                              </a:lnTo>
                              <a:lnTo>
                                <a:pt x="347" y="260"/>
                              </a:lnTo>
                              <a:lnTo>
                                <a:pt x="345" y="263"/>
                              </a:lnTo>
                              <a:lnTo>
                                <a:pt x="343" y="266"/>
                              </a:lnTo>
                              <a:lnTo>
                                <a:pt x="343" y="269"/>
                              </a:lnTo>
                              <a:lnTo>
                                <a:pt x="344" y="272"/>
                              </a:lnTo>
                              <a:lnTo>
                                <a:pt x="345" y="273"/>
                              </a:lnTo>
                              <a:lnTo>
                                <a:pt x="348" y="277"/>
                              </a:lnTo>
                              <a:lnTo>
                                <a:pt x="350" y="280"/>
                              </a:lnTo>
                              <a:lnTo>
                                <a:pt x="354" y="283"/>
                              </a:lnTo>
                              <a:lnTo>
                                <a:pt x="357" y="284"/>
                              </a:lnTo>
                              <a:lnTo>
                                <a:pt x="361" y="286"/>
                              </a:lnTo>
                              <a:lnTo>
                                <a:pt x="364" y="287"/>
                              </a:lnTo>
                              <a:lnTo>
                                <a:pt x="374" y="326"/>
                              </a:lnTo>
                              <a:lnTo>
                                <a:pt x="371" y="327"/>
                              </a:lnTo>
                              <a:lnTo>
                                <a:pt x="368" y="327"/>
                              </a:lnTo>
                              <a:lnTo>
                                <a:pt x="366" y="327"/>
                              </a:lnTo>
                              <a:lnTo>
                                <a:pt x="363" y="327"/>
                              </a:lnTo>
                              <a:lnTo>
                                <a:pt x="362" y="327"/>
                              </a:lnTo>
                              <a:lnTo>
                                <a:pt x="360" y="326"/>
                              </a:lnTo>
                              <a:lnTo>
                                <a:pt x="357" y="326"/>
                              </a:lnTo>
                              <a:lnTo>
                                <a:pt x="356" y="326"/>
                              </a:lnTo>
                              <a:lnTo>
                                <a:pt x="355" y="326"/>
                              </a:lnTo>
                              <a:lnTo>
                                <a:pt x="354" y="326"/>
                              </a:lnTo>
                              <a:lnTo>
                                <a:pt x="353" y="325"/>
                              </a:lnTo>
                              <a:lnTo>
                                <a:pt x="351" y="323"/>
                              </a:lnTo>
                              <a:lnTo>
                                <a:pt x="350" y="323"/>
                              </a:lnTo>
                              <a:lnTo>
                                <a:pt x="349" y="322"/>
                              </a:lnTo>
                              <a:lnTo>
                                <a:pt x="347" y="322"/>
                              </a:lnTo>
                              <a:lnTo>
                                <a:pt x="345" y="322"/>
                              </a:lnTo>
                              <a:lnTo>
                                <a:pt x="344" y="322"/>
                              </a:lnTo>
                              <a:lnTo>
                                <a:pt x="341" y="325"/>
                              </a:lnTo>
                              <a:lnTo>
                                <a:pt x="337" y="327"/>
                              </a:lnTo>
                              <a:lnTo>
                                <a:pt x="334" y="332"/>
                              </a:lnTo>
                              <a:lnTo>
                                <a:pt x="330" y="334"/>
                              </a:lnTo>
                              <a:lnTo>
                                <a:pt x="326" y="338"/>
                              </a:lnTo>
                              <a:lnTo>
                                <a:pt x="325" y="340"/>
                              </a:lnTo>
                              <a:lnTo>
                                <a:pt x="324" y="341"/>
                              </a:lnTo>
                              <a:lnTo>
                                <a:pt x="330" y="348"/>
                              </a:lnTo>
                              <a:lnTo>
                                <a:pt x="329" y="354"/>
                              </a:lnTo>
                              <a:lnTo>
                                <a:pt x="328" y="358"/>
                              </a:lnTo>
                              <a:lnTo>
                                <a:pt x="325" y="361"/>
                              </a:lnTo>
                              <a:lnTo>
                                <a:pt x="323" y="365"/>
                              </a:lnTo>
                              <a:lnTo>
                                <a:pt x="317" y="371"/>
                              </a:lnTo>
                              <a:lnTo>
                                <a:pt x="310" y="375"/>
                              </a:lnTo>
                              <a:lnTo>
                                <a:pt x="303" y="380"/>
                              </a:lnTo>
                              <a:lnTo>
                                <a:pt x="298" y="386"/>
                              </a:lnTo>
                              <a:lnTo>
                                <a:pt x="295" y="389"/>
                              </a:lnTo>
                              <a:lnTo>
                                <a:pt x="293" y="393"/>
                              </a:lnTo>
                              <a:lnTo>
                                <a:pt x="292" y="397"/>
                              </a:lnTo>
                              <a:lnTo>
                                <a:pt x="292" y="401"/>
                              </a:lnTo>
                              <a:lnTo>
                                <a:pt x="287" y="404"/>
                              </a:lnTo>
                              <a:lnTo>
                                <a:pt x="282" y="407"/>
                              </a:lnTo>
                              <a:lnTo>
                                <a:pt x="278" y="411"/>
                              </a:lnTo>
                              <a:lnTo>
                                <a:pt x="274" y="415"/>
                              </a:lnTo>
                              <a:lnTo>
                                <a:pt x="267" y="426"/>
                              </a:lnTo>
                              <a:lnTo>
                                <a:pt x="260" y="437"/>
                              </a:lnTo>
                              <a:lnTo>
                                <a:pt x="254" y="449"/>
                              </a:lnTo>
                              <a:lnTo>
                                <a:pt x="245" y="457"/>
                              </a:lnTo>
                              <a:lnTo>
                                <a:pt x="241" y="461"/>
                              </a:lnTo>
                              <a:lnTo>
                                <a:pt x="236" y="464"/>
                              </a:lnTo>
                              <a:lnTo>
                                <a:pt x="230" y="465"/>
                              </a:lnTo>
                              <a:lnTo>
                                <a:pt x="224" y="467"/>
                              </a:lnTo>
                              <a:lnTo>
                                <a:pt x="224" y="468"/>
                              </a:lnTo>
                              <a:lnTo>
                                <a:pt x="224" y="469"/>
                              </a:lnTo>
                              <a:lnTo>
                                <a:pt x="224" y="471"/>
                              </a:lnTo>
                              <a:lnTo>
                                <a:pt x="224" y="472"/>
                              </a:lnTo>
                              <a:lnTo>
                                <a:pt x="224" y="474"/>
                              </a:lnTo>
                              <a:lnTo>
                                <a:pt x="224" y="475"/>
                              </a:lnTo>
                              <a:lnTo>
                                <a:pt x="224" y="476"/>
                              </a:lnTo>
                              <a:lnTo>
                                <a:pt x="224" y="479"/>
                              </a:lnTo>
                              <a:lnTo>
                                <a:pt x="224" y="483"/>
                              </a:lnTo>
                              <a:lnTo>
                                <a:pt x="223" y="491"/>
                              </a:lnTo>
                              <a:lnTo>
                                <a:pt x="224" y="498"/>
                              </a:lnTo>
                              <a:lnTo>
                                <a:pt x="224" y="505"/>
                              </a:lnTo>
                              <a:lnTo>
                                <a:pt x="225" y="512"/>
                              </a:lnTo>
                              <a:lnTo>
                                <a:pt x="228" y="518"/>
                              </a:lnTo>
                              <a:lnTo>
                                <a:pt x="230" y="522"/>
                              </a:lnTo>
                              <a:lnTo>
                                <a:pt x="235" y="525"/>
                              </a:lnTo>
                              <a:lnTo>
                                <a:pt x="232" y="530"/>
                              </a:lnTo>
                              <a:lnTo>
                                <a:pt x="230" y="536"/>
                              </a:lnTo>
                              <a:lnTo>
                                <a:pt x="228" y="540"/>
                              </a:lnTo>
                              <a:lnTo>
                                <a:pt x="225" y="546"/>
                              </a:lnTo>
                              <a:lnTo>
                                <a:pt x="223" y="550"/>
                              </a:lnTo>
                              <a:lnTo>
                                <a:pt x="220" y="555"/>
                              </a:lnTo>
                              <a:lnTo>
                                <a:pt x="219" y="561"/>
                              </a:lnTo>
                              <a:lnTo>
                                <a:pt x="219" y="567"/>
                              </a:lnTo>
                              <a:lnTo>
                                <a:pt x="219" y="568"/>
                              </a:lnTo>
                              <a:lnTo>
                                <a:pt x="220" y="569"/>
                              </a:lnTo>
                              <a:lnTo>
                                <a:pt x="222" y="571"/>
                              </a:lnTo>
                              <a:lnTo>
                                <a:pt x="223" y="571"/>
                              </a:lnTo>
                              <a:lnTo>
                                <a:pt x="224" y="572"/>
                              </a:lnTo>
                              <a:lnTo>
                                <a:pt x="225" y="572"/>
                              </a:lnTo>
                              <a:lnTo>
                                <a:pt x="225" y="585"/>
                              </a:lnTo>
                              <a:lnTo>
                                <a:pt x="224" y="588"/>
                              </a:lnTo>
                              <a:lnTo>
                                <a:pt x="223" y="592"/>
                              </a:lnTo>
                              <a:lnTo>
                                <a:pt x="222" y="594"/>
                              </a:lnTo>
                              <a:lnTo>
                                <a:pt x="220" y="597"/>
                              </a:lnTo>
                              <a:lnTo>
                                <a:pt x="219" y="600"/>
                              </a:lnTo>
                              <a:lnTo>
                                <a:pt x="218" y="603"/>
                              </a:lnTo>
                              <a:lnTo>
                                <a:pt x="216" y="604"/>
                              </a:lnTo>
                              <a:lnTo>
                                <a:pt x="213" y="604"/>
                              </a:lnTo>
                              <a:lnTo>
                                <a:pt x="213" y="606"/>
                              </a:lnTo>
                              <a:lnTo>
                                <a:pt x="213" y="607"/>
                              </a:lnTo>
                              <a:lnTo>
                                <a:pt x="213" y="608"/>
                              </a:lnTo>
                              <a:lnTo>
                                <a:pt x="213" y="610"/>
                              </a:lnTo>
                              <a:lnTo>
                                <a:pt x="213" y="613"/>
                              </a:lnTo>
                              <a:lnTo>
                                <a:pt x="213" y="614"/>
                              </a:lnTo>
                              <a:lnTo>
                                <a:pt x="214" y="615"/>
                              </a:lnTo>
                              <a:lnTo>
                                <a:pt x="214" y="617"/>
                              </a:lnTo>
                              <a:lnTo>
                                <a:pt x="211" y="621"/>
                              </a:lnTo>
                              <a:lnTo>
                                <a:pt x="207" y="625"/>
                              </a:lnTo>
                              <a:lnTo>
                                <a:pt x="204" y="628"/>
                              </a:lnTo>
                              <a:lnTo>
                                <a:pt x="201" y="632"/>
                              </a:lnTo>
                              <a:lnTo>
                                <a:pt x="198" y="635"/>
                              </a:lnTo>
                              <a:lnTo>
                                <a:pt x="194" y="639"/>
                              </a:lnTo>
                              <a:lnTo>
                                <a:pt x="191" y="643"/>
                              </a:lnTo>
                              <a:lnTo>
                                <a:pt x="187" y="650"/>
                              </a:lnTo>
                              <a:lnTo>
                                <a:pt x="182" y="647"/>
                              </a:lnTo>
                              <a:lnTo>
                                <a:pt x="180" y="645"/>
                              </a:lnTo>
                              <a:lnTo>
                                <a:pt x="176" y="640"/>
                              </a:lnTo>
                              <a:lnTo>
                                <a:pt x="175" y="638"/>
                              </a:lnTo>
                              <a:lnTo>
                                <a:pt x="173" y="634"/>
                              </a:lnTo>
                              <a:lnTo>
                                <a:pt x="172" y="629"/>
                              </a:lnTo>
                              <a:lnTo>
                                <a:pt x="170" y="625"/>
                              </a:lnTo>
                              <a:lnTo>
                                <a:pt x="170" y="620"/>
                              </a:lnTo>
                              <a:lnTo>
                                <a:pt x="167" y="611"/>
                              </a:lnTo>
                              <a:lnTo>
                                <a:pt x="163" y="603"/>
                              </a:lnTo>
                              <a:lnTo>
                                <a:pt x="160" y="593"/>
                              </a:lnTo>
                              <a:lnTo>
                                <a:pt x="155" y="585"/>
                              </a:lnTo>
                              <a:lnTo>
                                <a:pt x="150" y="575"/>
                              </a:lnTo>
                              <a:lnTo>
                                <a:pt x="147" y="567"/>
                              </a:lnTo>
                              <a:lnTo>
                                <a:pt x="143" y="560"/>
                              </a:lnTo>
                              <a:lnTo>
                                <a:pt x="141" y="553"/>
                              </a:lnTo>
                              <a:lnTo>
                                <a:pt x="137" y="544"/>
                              </a:lnTo>
                              <a:lnTo>
                                <a:pt x="135" y="539"/>
                              </a:lnTo>
                              <a:lnTo>
                                <a:pt x="134" y="532"/>
                              </a:lnTo>
                              <a:lnTo>
                                <a:pt x="131" y="525"/>
                              </a:lnTo>
                              <a:lnTo>
                                <a:pt x="130" y="518"/>
                              </a:lnTo>
                              <a:lnTo>
                                <a:pt x="129" y="511"/>
                              </a:lnTo>
                              <a:lnTo>
                                <a:pt x="126" y="504"/>
                              </a:lnTo>
                              <a:lnTo>
                                <a:pt x="122" y="497"/>
                              </a:lnTo>
                              <a:lnTo>
                                <a:pt x="119" y="491"/>
                              </a:lnTo>
                              <a:lnTo>
                                <a:pt x="116" y="483"/>
                              </a:lnTo>
                              <a:lnTo>
                                <a:pt x="112" y="478"/>
                              </a:lnTo>
                              <a:lnTo>
                                <a:pt x="109" y="471"/>
                              </a:lnTo>
                              <a:lnTo>
                                <a:pt x="105" y="465"/>
                              </a:lnTo>
                              <a:lnTo>
                                <a:pt x="102" y="458"/>
                              </a:lnTo>
                              <a:lnTo>
                                <a:pt x="98" y="453"/>
                              </a:lnTo>
                              <a:lnTo>
                                <a:pt x="97" y="446"/>
                              </a:lnTo>
                              <a:lnTo>
                                <a:pt x="93" y="432"/>
                              </a:lnTo>
                              <a:lnTo>
                                <a:pt x="90" y="418"/>
                              </a:lnTo>
                              <a:lnTo>
                                <a:pt x="87" y="404"/>
                              </a:lnTo>
                              <a:lnTo>
                                <a:pt x="86" y="391"/>
                              </a:lnTo>
                              <a:lnTo>
                                <a:pt x="85" y="378"/>
                              </a:lnTo>
                              <a:lnTo>
                                <a:pt x="84" y="364"/>
                              </a:lnTo>
                              <a:lnTo>
                                <a:pt x="84" y="350"/>
                              </a:lnTo>
                              <a:lnTo>
                                <a:pt x="84" y="334"/>
                              </a:lnTo>
                              <a:lnTo>
                                <a:pt x="80" y="333"/>
                              </a:lnTo>
                              <a:lnTo>
                                <a:pt x="79" y="332"/>
                              </a:lnTo>
                              <a:lnTo>
                                <a:pt x="77" y="329"/>
                              </a:lnTo>
                              <a:lnTo>
                                <a:pt x="75" y="326"/>
                              </a:lnTo>
                              <a:lnTo>
                                <a:pt x="74" y="323"/>
                              </a:lnTo>
                              <a:lnTo>
                                <a:pt x="73" y="320"/>
                              </a:lnTo>
                              <a:lnTo>
                                <a:pt x="73" y="316"/>
                              </a:lnTo>
                              <a:lnTo>
                                <a:pt x="73" y="313"/>
                              </a:lnTo>
                              <a:lnTo>
                                <a:pt x="68" y="319"/>
                              </a:lnTo>
                              <a:lnTo>
                                <a:pt x="66" y="326"/>
                              </a:lnTo>
                              <a:lnTo>
                                <a:pt x="62" y="332"/>
                              </a:lnTo>
                              <a:lnTo>
                                <a:pt x="60" y="338"/>
                              </a:lnTo>
                              <a:lnTo>
                                <a:pt x="58" y="344"/>
                              </a:lnTo>
                              <a:lnTo>
                                <a:pt x="54" y="350"/>
                              </a:lnTo>
                              <a:lnTo>
                                <a:pt x="50" y="352"/>
                              </a:lnTo>
                              <a:lnTo>
                                <a:pt x="46" y="354"/>
                              </a:lnTo>
                              <a:lnTo>
                                <a:pt x="41" y="352"/>
                              </a:lnTo>
                              <a:lnTo>
                                <a:pt x="36" y="348"/>
                              </a:lnTo>
                              <a:lnTo>
                                <a:pt x="31" y="344"/>
                              </a:lnTo>
                              <a:lnTo>
                                <a:pt x="27" y="337"/>
                              </a:lnTo>
                              <a:lnTo>
                                <a:pt x="22" y="330"/>
                              </a:lnTo>
                              <a:lnTo>
                                <a:pt x="18" y="323"/>
                              </a:lnTo>
                              <a:lnTo>
                                <a:pt x="16" y="316"/>
                              </a:lnTo>
                              <a:lnTo>
                                <a:pt x="16" y="311"/>
                              </a:lnTo>
                              <a:lnTo>
                                <a:pt x="17" y="311"/>
                              </a:lnTo>
                              <a:lnTo>
                                <a:pt x="18" y="309"/>
                              </a:lnTo>
                              <a:lnTo>
                                <a:pt x="21" y="308"/>
                              </a:lnTo>
                              <a:lnTo>
                                <a:pt x="23" y="306"/>
                              </a:lnTo>
                              <a:lnTo>
                                <a:pt x="24" y="305"/>
                              </a:lnTo>
                              <a:lnTo>
                                <a:pt x="25" y="304"/>
                              </a:lnTo>
                              <a:lnTo>
                                <a:pt x="21" y="304"/>
                              </a:lnTo>
                              <a:lnTo>
                                <a:pt x="15" y="302"/>
                              </a:lnTo>
                              <a:lnTo>
                                <a:pt x="11" y="299"/>
                              </a:lnTo>
                              <a:lnTo>
                                <a:pt x="8" y="297"/>
                              </a:lnTo>
                              <a:lnTo>
                                <a:pt x="5" y="294"/>
                              </a:lnTo>
                              <a:lnTo>
                                <a:pt x="3" y="290"/>
                              </a:lnTo>
                              <a:lnTo>
                                <a:pt x="2" y="286"/>
                              </a:lnTo>
                              <a:lnTo>
                                <a:pt x="0" y="281"/>
                              </a:lnTo>
                              <a:lnTo>
                                <a:pt x="6" y="276"/>
                              </a:lnTo>
                              <a:lnTo>
                                <a:pt x="14" y="273"/>
                              </a:lnTo>
                              <a:lnTo>
                                <a:pt x="21" y="270"/>
                              </a:lnTo>
                              <a:lnTo>
                                <a:pt x="28" y="269"/>
                              </a:lnTo>
                              <a:lnTo>
                                <a:pt x="35" y="267"/>
                              </a:lnTo>
                              <a:lnTo>
                                <a:pt x="41" y="265"/>
                              </a:lnTo>
                              <a:lnTo>
                                <a:pt x="44" y="262"/>
                              </a:lnTo>
                              <a:lnTo>
                                <a:pt x="47" y="259"/>
                              </a:lnTo>
                              <a:lnTo>
                                <a:pt x="49" y="255"/>
                              </a:lnTo>
                              <a:lnTo>
                                <a:pt x="52" y="251"/>
                              </a:lnTo>
                              <a:lnTo>
                                <a:pt x="49" y="249"/>
                              </a:lnTo>
                              <a:lnTo>
                                <a:pt x="44" y="245"/>
                              </a:lnTo>
                              <a:lnTo>
                                <a:pt x="41" y="241"/>
                              </a:lnTo>
                              <a:lnTo>
                                <a:pt x="36" y="235"/>
                              </a:lnTo>
                              <a:lnTo>
                                <a:pt x="33" y="230"/>
                              </a:lnTo>
                              <a:lnTo>
                                <a:pt x="29" y="223"/>
                              </a:lnTo>
                              <a:lnTo>
                                <a:pt x="27" y="219"/>
                              </a:lnTo>
                              <a:lnTo>
                                <a:pt x="25" y="213"/>
                              </a:lnTo>
                              <a:lnTo>
                                <a:pt x="24" y="213"/>
                              </a:lnTo>
                              <a:lnTo>
                                <a:pt x="23" y="212"/>
                              </a:lnTo>
                              <a:lnTo>
                                <a:pt x="22" y="210"/>
                              </a:lnTo>
                              <a:lnTo>
                                <a:pt x="21" y="209"/>
                              </a:lnTo>
                              <a:lnTo>
                                <a:pt x="19" y="208"/>
                              </a:lnTo>
                              <a:lnTo>
                                <a:pt x="18" y="206"/>
                              </a:lnTo>
                              <a:lnTo>
                                <a:pt x="17" y="203"/>
                              </a:lnTo>
                              <a:lnTo>
                                <a:pt x="17" y="194"/>
                              </a:lnTo>
                              <a:lnTo>
                                <a:pt x="25" y="194"/>
                              </a:lnTo>
                              <a:lnTo>
                                <a:pt x="33" y="191"/>
                              </a:lnTo>
                              <a:lnTo>
                                <a:pt x="40" y="188"/>
                              </a:lnTo>
                              <a:lnTo>
                                <a:pt x="44" y="184"/>
                              </a:lnTo>
                              <a:lnTo>
                                <a:pt x="49" y="178"/>
                              </a:lnTo>
                              <a:lnTo>
                                <a:pt x="54" y="173"/>
                              </a:lnTo>
                              <a:lnTo>
                                <a:pt x="58" y="167"/>
                              </a:lnTo>
                              <a:lnTo>
                                <a:pt x="61" y="159"/>
                              </a:lnTo>
                              <a:lnTo>
                                <a:pt x="67" y="145"/>
                              </a:lnTo>
                              <a:lnTo>
                                <a:pt x="73" y="131"/>
                              </a:lnTo>
                              <a:lnTo>
                                <a:pt x="75" y="126"/>
                              </a:lnTo>
                              <a:lnTo>
                                <a:pt x="79" y="120"/>
                              </a:lnTo>
                              <a:lnTo>
                                <a:pt x="84" y="115"/>
                              </a:lnTo>
                              <a:lnTo>
                                <a:pt x="88" y="110"/>
                              </a:lnTo>
                              <a:lnTo>
                                <a:pt x="86" y="106"/>
                              </a:lnTo>
                              <a:lnTo>
                                <a:pt x="85" y="101"/>
                              </a:lnTo>
                              <a:lnTo>
                                <a:pt x="84" y="96"/>
                              </a:lnTo>
                              <a:lnTo>
                                <a:pt x="84" y="92"/>
                              </a:lnTo>
                              <a:lnTo>
                                <a:pt x="84" y="88"/>
                              </a:lnTo>
                              <a:lnTo>
                                <a:pt x="85" y="85"/>
                              </a:lnTo>
                              <a:lnTo>
                                <a:pt x="87" y="83"/>
                              </a:lnTo>
                              <a:lnTo>
                                <a:pt x="90" y="80"/>
                              </a:lnTo>
                              <a:lnTo>
                                <a:pt x="86" y="76"/>
                              </a:lnTo>
                              <a:lnTo>
                                <a:pt x="81" y="70"/>
                              </a:lnTo>
                              <a:lnTo>
                                <a:pt x="79" y="66"/>
                              </a:lnTo>
                              <a:lnTo>
                                <a:pt x="75" y="63"/>
                              </a:lnTo>
                              <a:lnTo>
                                <a:pt x="72" y="59"/>
                              </a:lnTo>
                              <a:lnTo>
                                <a:pt x="69" y="53"/>
                              </a:lnTo>
                              <a:lnTo>
                                <a:pt x="66" y="49"/>
                              </a:lnTo>
                              <a:lnTo>
                                <a:pt x="62" y="42"/>
                              </a:lnTo>
                              <a:lnTo>
                                <a:pt x="62" y="25"/>
                              </a:lnTo>
                              <a:lnTo>
                                <a:pt x="69" y="25"/>
                              </a:lnTo>
                              <a:lnTo>
                                <a:pt x="78" y="24"/>
                              </a:lnTo>
                              <a:lnTo>
                                <a:pt x="86" y="24"/>
                              </a:lnTo>
                              <a:lnTo>
                                <a:pt x="94" y="21"/>
                              </a:lnTo>
                              <a:lnTo>
                                <a:pt x="103" y="18"/>
                              </a:lnTo>
                              <a:lnTo>
                                <a:pt x="109" y="14"/>
                              </a:lnTo>
                              <a:lnTo>
                                <a:pt x="115" y="7"/>
                              </a:lnTo>
                              <a:lnTo>
                                <a:pt x="118"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69" name="Freeform 32">
                          <a:extLst>
                            <a:ext uri="{FF2B5EF4-FFF2-40B4-BE49-F238E27FC236}">
                              <a16:creationId xmlns:a16="http://schemas.microsoft.com/office/drawing/2014/main" id="{F495E250-49AE-41EA-B659-D8A64BA7D961}"/>
                            </a:ext>
                          </a:extLst>
                        </p:cNvPr>
                        <p:cNvSpPr>
                          <a:spLocks/>
                        </p:cNvSpPr>
                        <p:nvPr/>
                      </p:nvSpPr>
                      <p:spPr bwMode="gray">
                        <a:xfrm>
                          <a:off x="3666" y="1753"/>
                          <a:ext cx="234" cy="217"/>
                        </a:xfrm>
                        <a:custGeom>
                          <a:avLst/>
                          <a:gdLst>
                            <a:gd name="T0" fmla="*/ 18 w 234"/>
                            <a:gd name="T1" fmla="*/ 77 h 217"/>
                            <a:gd name="T2" fmla="*/ 24 w 234"/>
                            <a:gd name="T3" fmla="*/ 75 h 217"/>
                            <a:gd name="T4" fmla="*/ 39 w 234"/>
                            <a:gd name="T5" fmla="*/ 72 h 217"/>
                            <a:gd name="T6" fmla="*/ 54 w 234"/>
                            <a:gd name="T7" fmla="*/ 60 h 217"/>
                            <a:gd name="T8" fmla="*/ 62 w 234"/>
                            <a:gd name="T9" fmla="*/ 42 h 217"/>
                            <a:gd name="T10" fmla="*/ 64 w 234"/>
                            <a:gd name="T11" fmla="*/ 27 h 217"/>
                            <a:gd name="T12" fmla="*/ 74 w 234"/>
                            <a:gd name="T13" fmla="*/ 23 h 217"/>
                            <a:gd name="T14" fmla="*/ 86 w 234"/>
                            <a:gd name="T15" fmla="*/ 24 h 217"/>
                            <a:gd name="T16" fmla="*/ 101 w 234"/>
                            <a:gd name="T17" fmla="*/ 28 h 217"/>
                            <a:gd name="T18" fmla="*/ 113 w 234"/>
                            <a:gd name="T19" fmla="*/ 37 h 217"/>
                            <a:gd name="T20" fmla="*/ 129 w 234"/>
                            <a:gd name="T21" fmla="*/ 34 h 217"/>
                            <a:gd name="T22" fmla="*/ 142 w 234"/>
                            <a:gd name="T23" fmla="*/ 24 h 217"/>
                            <a:gd name="T24" fmla="*/ 149 w 234"/>
                            <a:gd name="T25" fmla="*/ 13 h 217"/>
                            <a:gd name="T26" fmla="*/ 154 w 234"/>
                            <a:gd name="T27" fmla="*/ 2 h 217"/>
                            <a:gd name="T28" fmla="*/ 159 w 234"/>
                            <a:gd name="T29" fmla="*/ 5 h 217"/>
                            <a:gd name="T30" fmla="*/ 167 w 234"/>
                            <a:gd name="T31" fmla="*/ 10 h 217"/>
                            <a:gd name="T32" fmla="*/ 170 w 234"/>
                            <a:gd name="T33" fmla="*/ 27 h 217"/>
                            <a:gd name="T34" fmla="*/ 178 w 234"/>
                            <a:gd name="T35" fmla="*/ 39 h 217"/>
                            <a:gd name="T36" fmla="*/ 188 w 234"/>
                            <a:gd name="T37" fmla="*/ 34 h 217"/>
                            <a:gd name="T38" fmla="*/ 194 w 234"/>
                            <a:gd name="T39" fmla="*/ 24 h 217"/>
                            <a:gd name="T40" fmla="*/ 231 w 234"/>
                            <a:gd name="T41" fmla="*/ 27 h 217"/>
                            <a:gd name="T42" fmla="*/ 233 w 234"/>
                            <a:gd name="T43" fmla="*/ 34 h 217"/>
                            <a:gd name="T44" fmla="*/ 219 w 234"/>
                            <a:gd name="T45" fmla="*/ 39 h 217"/>
                            <a:gd name="T46" fmla="*/ 183 w 234"/>
                            <a:gd name="T47" fmla="*/ 48 h 217"/>
                            <a:gd name="T48" fmla="*/ 177 w 234"/>
                            <a:gd name="T49" fmla="*/ 59 h 217"/>
                            <a:gd name="T50" fmla="*/ 182 w 234"/>
                            <a:gd name="T51" fmla="*/ 67 h 217"/>
                            <a:gd name="T52" fmla="*/ 188 w 234"/>
                            <a:gd name="T53" fmla="*/ 75 h 217"/>
                            <a:gd name="T54" fmla="*/ 182 w 234"/>
                            <a:gd name="T55" fmla="*/ 85 h 217"/>
                            <a:gd name="T56" fmla="*/ 177 w 234"/>
                            <a:gd name="T57" fmla="*/ 99 h 217"/>
                            <a:gd name="T58" fmla="*/ 164 w 234"/>
                            <a:gd name="T59" fmla="*/ 107 h 217"/>
                            <a:gd name="T60" fmla="*/ 156 w 234"/>
                            <a:gd name="T61" fmla="*/ 146 h 217"/>
                            <a:gd name="T62" fmla="*/ 151 w 234"/>
                            <a:gd name="T63" fmla="*/ 165 h 217"/>
                            <a:gd name="T64" fmla="*/ 145 w 234"/>
                            <a:gd name="T65" fmla="*/ 159 h 217"/>
                            <a:gd name="T66" fmla="*/ 137 w 234"/>
                            <a:gd name="T67" fmla="*/ 160 h 217"/>
                            <a:gd name="T68" fmla="*/ 129 w 234"/>
                            <a:gd name="T69" fmla="*/ 172 h 217"/>
                            <a:gd name="T70" fmla="*/ 118 w 234"/>
                            <a:gd name="T71" fmla="*/ 178 h 217"/>
                            <a:gd name="T72" fmla="*/ 112 w 234"/>
                            <a:gd name="T73" fmla="*/ 197 h 217"/>
                            <a:gd name="T74" fmla="*/ 105 w 234"/>
                            <a:gd name="T75" fmla="*/ 207 h 217"/>
                            <a:gd name="T76" fmla="*/ 76 w 234"/>
                            <a:gd name="T77" fmla="*/ 216 h 217"/>
                            <a:gd name="T78" fmla="*/ 54 w 234"/>
                            <a:gd name="T79" fmla="*/ 216 h 217"/>
                            <a:gd name="T80" fmla="*/ 35 w 234"/>
                            <a:gd name="T81" fmla="*/ 211 h 217"/>
                            <a:gd name="T82" fmla="*/ 29 w 234"/>
                            <a:gd name="T83" fmla="*/ 202 h 217"/>
                            <a:gd name="T84" fmla="*/ 35 w 234"/>
                            <a:gd name="T85" fmla="*/ 188 h 217"/>
                            <a:gd name="T86" fmla="*/ 35 w 234"/>
                            <a:gd name="T87" fmla="*/ 172 h 217"/>
                            <a:gd name="T88" fmla="*/ 26 w 234"/>
                            <a:gd name="T89" fmla="*/ 170 h 217"/>
                            <a:gd name="T90" fmla="*/ 17 w 234"/>
                            <a:gd name="T91" fmla="*/ 167 h 217"/>
                            <a:gd name="T92" fmla="*/ 8 w 234"/>
                            <a:gd name="T93" fmla="*/ 145 h 217"/>
                            <a:gd name="T94" fmla="*/ 6 w 234"/>
                            <a:gd name="T95" fmla="*/ 116 h 217"/>
                            <a:gd name="T96" fmla="*/ 3 w 234"/>
                            <a:gd name="T97" fmla="*/ 113 h 217"/>
                            <a:gd name="T98" fmla="*/ 0 w 234"/>
                            <a:gd name="T99" fmla="*/ 106 h 217"/>
                            <a:gd name="T100" fmla="*/ 6 w 234"/>
                            <a:gd name="T101" fmla="*/ 96 h 217"/>
                            <a:gd name="T102" fmla="*/ 10 w 234"/>
                            <a:gd name="T103" fmla="*/ 88 h 217"/>
                            <a:gd name="T104" fmla="*/ 11 w 234"/>
                            <a:gd name="T105" fmla="*/ 81 h 2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4"/>
                            <a:gd name="T160" fmla="*/ 0 h 217"/>
                            <a:gd name="T161" fmla="*/ 234 w 234"/>
                            <a:gd name="T162" fmla="*/ 217 h 2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4" h="217">
                              <a:moveTo>
                                <a:pt x="11" y="75"/>
                              </a:moveTo>
                              <a:lnTo>
                                <a:pt x="13" y="77"/>
                              </a:lnTo>
                              <a:lnTo>
                                <a:pt x="16" y="77"/>
                              </a:lnTo>
                              <a:lnTo>
                                <a:pt x="18" y="77"/>
                              </a:lnTo>
                              <a:lnTo>
                                <a:pt x="19" y="77"/>
                              </a:lnTo>
                              <a:lnTo>
                                <a:pt x="22" y="77"/>
                              </a:lnTo>
                              <a:lnTo>
                                <a:pt x="23" y="77"/>
                              </a:lnTo>
                              <a:lnTo>
                                <a:pt x="24" y="75"/>
                              </a:lnTo>
                              <a:lnTo>
                                <a:pt x="25" y="75"/>
                              </a:lnTo>
                              <a:lnTo>
                                <a:pt x="30" y="75"/>
                              </a:lnTo>
                              <a:lnTo>
                                <a:pt x="35" y="74"/>
                              </a:lnTo>
                              <a:lnTo>
                                <a:pt x="39" y="72"/>
                              </a:lnTo>
                              <a:lnTo>
                                <a:pt x="43" y="70"/>
                              </a:lnTo>
                              <a:lnTo>
                                <a:pt x="47" y="67"/>
                              </a:lnTo>
                              <a:lnTo>
                                <a:pt x="50" y="63"/>
                              </a:lnTo>
                              <a:lnTo>
                                <a:pt x="54" y="60"/>
                              </a:lnTo>
                              <a:lnTo>
                                <a:pt x="57" y="56"/>
                              </a:lnTo>
                              <a:lnTo>
                                <a:pt x="61" y="52"/>
                              </a:lnTo>
                              <a:lnTo>
                                <a:pt x="62" y="48"/>
                              </a:lnTo>
                              <a:lnTo>
                                <a:pt x="62" y="42"/>
                              </a:lnTo>
                              <a:lnTo>
                                <a:pt x="63" y="38"/>
                              </a:lnTo>
                              <a:lnTo>
                                <a:pt x="63" y="34"/>
                              </a:lnTo>
                              <a:lnTo>
                                <a:pt x="63" y="30"/>
                              </a:lnTo>
                              <a:lnTo>
                                <a:pt x="64" y="27"/>
                              </a:lnTo>
                              <a:lnTo>
                                <a:pt x="65" y="24"/>
                              </a:lnTo>
                              <a:lnTo>
                                <a:pt x="68" y="23"/>
                              </a:lnTo>
                              <a:lnTo>
                                <a:pt x="71" y="23"/>
                              </a:lnTo>
                              <a:lnTo>
                                <a:pt x="74" y="23"/>
                              </a:lnTo>
                              <a:lnTo>
                                <a:pt x="76" y="23"/>
                              </a:lnTo>
                              <a:lnTo>
                                <a:pt x="80" y="24"/>
                              </a:lnTo>
                              <a:lnTo>
                                <a:pt x="82" y="24"/>
                              </a:lnTo>
                              <a:lnTo>
                                <a:pt x="86" y="24"/>
                              </a:lnTo>
                              <a:lnTo>
                                <a:pt x="88" y="24"/>
                              </a:lnTo>
                              <a:lnTo>
                                <a:pt x="94" y="25"/>
                              </a:lnTo>
                              <a:lnTo>
                                <a:pt x="98" y="27"/>
                              </a:lnTo>
                              <a:lnTo>
                                <a:pt x="101" y="28"/>
                              </a:lnTo>
                              <a:lnTo>
                                <a:pt x="104" y="31"/>
                              </a:lnTo>
                              <a:lnTo>
                                <a:pt x="107" y="34"/>
                              </a:lnTo>
                              <a:lnTo>
                                <a:pt x="109" y="35"/>
                              </a:lnTo>
                              <a:lnTo>
                                <a:pt x="113" y="37"/>
                              </a:lnTo>
                              <a:lnTo>
                                <a:pt x="117" y="37"/>
                              </a:lnTo>
                              <a:lnTo>
                                <a:pt x="121" y="37"/>
                              </a:lnTo>
                              <a:lnTo>
                                <a:pt x="125" y="35"/>
                              </a:lnTo>
                              <a:lnTo>
                                <a:pt x="129" y="34"/>
                              </a:lnTo>
                              <a:lnTo>
                                <a:pt x="132" y="31"/>
                              </a:lnTo>
                              <a:lnTo>
                                <a:pt x="134" y="28"/>
                              </a:lnTo>
                              <a:lnTo>
                                <a:pt x="138" y="25"/>
                              </a:lnTo>
                              <a:lnTo>
                                <a:pt x="142" y="24"/>
                              </a:lnTo>
                              <a:lnTo>
                                <a:pt x="146" y="23"/>
                              </a:lnTo>
                              <a:lnTo>
                                <a:pt x="146" y="20"/>
                              </a:lnTo>
                              <a:lnTo>
                                <a:pt x="148" y="16"/>
                              </a:lnTo>
                              <a:lnTo>
                                <a:pt x="149" y="13"/>
                              </a:lnTo>
                              <a:lnTo>
                                <a:pt x="150" y="10"/>
                              </a:lnTo>
                              <a:lnTo>
                                <a:pt x="151" y="7"/>
                              </a:lnTo>
                              <a:lnTo>
                                <a:pt x="152" y="5"/>
                              </a:lnTo>
                              <a:lnTo>
                                <a:pt x="154" y="2"/>
                              </a:lnTo>
                              <a:lnTo>
                                <a:pt x="155" y="0"/>
                              </a:lnTo>
                              <a:lnTo>
                                <a:pt x="156" y="2"/>
                              </a:lnTo>
                              <a:lnTo>
                                <a:pt x="157" y="3"/>
                              </a:lnTo>
                              <a:lnTo>
                                <a:pt x="159" y="5"/>
                              </a:lnTo>
                              <a:lnTo>
                                <a:pt x="161" y="6"/>
                              </a:lnTo>
                              <a:lnTo>
                                <a:pt x="163" y="7"/>
                              </a:lnTo>
                              <a:lnTo>
                                <a:pt x="165" y="9"/>
                              </a:lnTo>
                              <a:lnTo>
                                <a:pt x="167" y="10"/>
                              </a:lnTo>
                              <a:lnTo>
                                <a:pt x="168" y="13"/>
                              </a:lnTo>
                              <a:lnTo>
                                <a:pt x="169" y="17"/>
                              </a:lnTo>
                              <a:lnTo>
                                <a:pt x="170" y="21"/>
                              </a:lnTo>
                              <a:lnTo>
                                <a:pt x="170" y="27"/>
                              </a:lnTo>
                              <a:lnTo>
                                <a:pt x="171" y="31"/>
                              </a:lnTo>
                              <a:lnTo>
                                <a:pt x="173" y="34"/>
                              </a:lnTo>
                              <a:lnTo>
                                <a:pt x="176" y="37"/>
                              </a:lnTo>
                              <a:lnTo>
                                <a:pt x="178" y="39"/>
                              </a:lnTo>
                              <a:lnTo>
                                <a:pt x="182" y="39"/>
                              </a:lnTo>
                              <a:lnTo>
                                <a:pt x="184" y="38"/>
                              </a:lnTo>
                              <a:lnTo>
                                <a:pt x="185" y="37"/>
                              </a:lnTo>
                              <a:lnTo>
                                <a:pt x="188" y="34"/>
                              </a:lnTo>
                              <a:lnTo>
                                <a:pt x="190" y="31"/>
                              </a:lnTo>
                              <a:lnTo>
                                <a:pt x="191" y="30"/>
                              </a:lnTo>
                              <a:lnTo>
                                <a:pt x="193" y="27"/>
                              </a:lnTo>
                              <a:lnTo>
                                <a:pt x="194" y="24"/>
                              </a:lnTo>
                              <a:lnTo>
                                <a:pt x="222" y="24"/>
                              </a:lnTo>
                              <a:lnTo>
                                <a:pt x="228" y="24"/>
                              </a:lnTo>
                              <a:lnTo>
                                <a:pt x="229" y="25"/>
                              </a:lnTo>
                              <a:lnTo>
                                <a:pt x="231" y="27"/>
                              </a:lnTo>
                              <a:lnTo>
                                <a:pt x="232" y="28"/>
                              </a:lnTo>
                              <a:lnTo>
                                <a:pt x="232" y="30"/>
                              </a:lnTo>
                              <a:lnTo>
                                <a:pt x="233" y="32"/>
                              </a:lnTo>
                              <a:lnTo>
                                <a:pt x="233" y="34"/>
                              </a:lnTo>
                              <a:lnTo>
                                <a:pt x="234" y="35"/>
                              </a:lnTo>
                              <a:lnTo>
                                <a:pt x="234" y="37"/>
                              </a:lnTo>
                              <a:lnTo>
                                <a:pt x="227" y="38"/>
                              </a:lnTo>
                              <a:lnTo>
                                <a:pt x="219" y="39"/>
                              </a:lnTo>
                              <a:lnTo>
                                <a:pt x="209" y="39"/>
                              </a:lnTo>
                              <a:lnTo>
                                <a:pt x="200" y="42"/>
                              </a:lnTo>
                              <a:lnTo>
                                <a:pt x="190" y="44"/>
                              </a:lnTo>
                              <a:lnTo>
                                <a:pt x="183" y="48"/>
                              </a:lnTo>
                              <a:lnTo>
                                <a:pt x="181" y="49"/>
                              </a:lnTo>
                              <a:lnTo>
                                <a:pt x="178" y="52"/>
                              </a:lnTo>
                              <a:lnTo>
                                <a:pt x="177" y="56"/>
                              </a:lnTo>
                              <a:lnTo>
                                <a:pt x="177" y="59"/>
                              </a:lnTo>
                              <a:lnTo>
                                <a:pt x="177" y="61"/>
                              </a:lnTo>
                              <a:lnTo>
                                <a:pt x="178" y="64"/>
                              </a:lnTo>
                              <a:lnTo>
                                <a:pt x="181" y="66"/>
                              </a:lnTo>
                              <a:lnTo>
                                <a:pt x="182" y="67"/>
                              </a:lnTo>
                              <a:lnTo>
                                <a:pt x="184" y="68"/>
                              </a:lnTo>
                              <a:lnTo>
                                <a:pt x="185" y="70"/>
                              </a:lnTo>
                              <a:lnTo>
                                <a:pt x="188" y="72"/>
                              </a:lnTo>
                              <a:lnTo>
                                <a:pt x="188" y="75"/>
                              </a:lnTo>
                              <a:lnTo>
                                <a:pt x="188" y="78"/>
                              </a:lnTo>
                              <a:lnTo>
                                <a:pt x="185" y="81"/>
                              </a:lnTo>
                              <a:lnTo>
                                <a:pt x="184" y="82"/>
                              </a:lnTo>
                              <a:lnTo>
                                <a:pt x="182" y="85"/>
                              </a:lnTo>
                              <a:lnTo>
                                <a:pt x="181" y="88"/>
                              </a:lnTo>
                              <a:lnTo>
                                <a:pt x="178" y="91"/>
                              </a:lnTo>
                              <a:lnTo>
                                <a:pt x="177" y="93"/>
                              </a:lnTo>
                              <a:lnTo>
                                <a:pt x="177" y="99"/>
                              </a:lnTo>
                              <a:lnTo>
                                <a:pt x="173" y="99"/>
                              </a:lnTo>
                              <a:lnTo>
                                <a:pt x="170" y="102"/>
                              </a:lnTo>
                              <a:lnTo>
                                <a:pt x="167" y="105"/>
                              </a:lnTo>
                              <a:lnTo>
                                <a:pt x="164" y="107"/>
                              </a:lnTo>
                              <a:lnTo>
                                <a:pt x="161" y="116"/>
                              </a:lnTo>
                              <a:lnTo>
                                <a:pt x="158" y="125"/>
                              </a:lnTo>
                              <a:lnTo>
                                <a:pt x="156" y="135"/>
                              </a:lnTo>
                              <a:lnTo>
                                <a:pt x="156" y="146"/>
                              </a:lnTo>
                              <a:lnTo>
                                <a:pt x="155" y="156"/>
                              </a:lnTo>
                              <a:lnTo>
                                <a:pt x="155" y="167"/>
                              </a:lnTo>
                              <a:lnTo>
                                <a:pt x="152" y="167"/>
                              </a:lnTo>
                              <a:lnTo>
                                <a:pt x="151" y="165"/>
                              </a:lnTo>
                              <a:lnTo>
                                <a:pt x="149" y="164"/>
                              </a:lnTo>
                              <a:lnTo>
                                <a:pt x="148" y="162"/>
                              </a:lnTo>
                              <a:lnTo>
                                <a:pt x="146" y="160"/>
                              </a:lnTo>
                              <a:lnTo>
                                <a:pt x="145" y="159"/>
                              </a:lnTo>
                              <a:lnTo>
                                <a:pt x="143" y="159"/>
                              </a:lnTo>
                              <a:lnTo>
                                <a:pt x="142" y="159"/>
                              </a:lnTo>
                              <a:lnTo>
                                <a:pt x="139" y="159"/>
                              </a:lnTo>
                              <a:lnTo>
                                <a:pt x="137" y="160"/>
                              </a:lnTo>
                              <a:lnTo>
                                <a:pt x="134" y="164"/>
                              </a:lnTo>
                              <a:lnTo>
                                <a:pt x="132" y="167"/>
                              </a:lnTo>
                              <a:lnTo>
                                <a:pt x="130" y="170"/>
                              </a:lnTo>
                              <a:lnTo>
                                <a:pt x="129" y="172"/>
                              </a:lnTo>
                              <a:lnTo>
                                <a:pt x="126" y="174"/>
                              </a:lnTo>
                              <a:lnTo>
                                <a:pt x="123" y="174"/>
                              </a:lnTo>
                              <a:lnTo>
                                <a:pt x="120" y="175"/>
                              </a:lnTo>
                              <a:lnTo>
                                <a:pt x="118" y="178"/>
                              </a:lnTo>
                              <a:lnTo>
                                <a:pt x="115" y="182"/>
                              </a:lnTo>
                              <a:lnTo>
                                <a:pt x="114" y="188"/>
                              </a:lnTo>
                              <a:lnTo>
                                <a:pt x="113" y="192"/>
                              </a:lnTo>
                              <a:lnTo>
                                <a:pt x="112" y="197"/>
                              </a:lnTo>
                              <a:lnTo>
                                <a:pt x="112" y="202"/>
                              </a:lnTo>
                              <a:lnTo>
                                <a:pt x="112" y="204"/>
                              </a:lnTo>
                              <a:lnTo>
                                <a:pt x="109" y="206"/>
                              </a:lnTo>
                              <a:lnTo>
                                <a:pt x="105" y="207"/>
                              </a:lnTo>
                              <a:lnTo>
                                <a:pt x="99" y="210"/>
                              </a:lnTo>
                              <a:lnTo>
                                <a:pt x="90" y="211"/>
                              </a:lnTo>
                              <a:lnTo>
                                <a:pt x="83" y="213"/>
                              </a:lnTo>
                              <a:lnTo>
                                <a:pt x="76" y="216"/>
                              </a:lnTo>
                              <a:lnTo>
                                <a:pt x="69" y="217"/>
                              </a:lnTo>
                              <a:lnTo>
                                <a:pt x="65" y="217"/>
                              </a:lnTo>
                              <a:lnTo>
                                <a:pt x="59" y="217"/>
                              </a:lnTo>
                              <a:lnTo>
                                <a:pt x="54" y="216"/>
                              </a:lnTo>
                              <a:lnTo>
                                <a:pt x="49" y="216"/>
                              </a:lnTo>
                              <a:lnTo>
                                <a:pt x="43" y="214"/>
                              </a:lnTo>
                              <a:lnTo>
                                <a:pt x="38" y="213"/>
                              </a:lnTo>
                              <a:lnTo>
                                <a:pt x="35" y="211"/>
                              </a:lnTo>
                              <a:lnTo>
                                <a:pt x="31" y="210"/>
                              </a:lnTo>
                              <a:lnTo>
                                <a:pt x="28" y="209"/>
                              </a:lnTo>
                              <a:lnTo>
                                <a:pt x="28" y="204"/>
                              </a:lnTo>
                              <a:lnTo>
                                <a:pt x="29" y="202"/>
                              </a:lnTo>
                              <a:lnTo>
                                <a:pt x="30" y="197"/>
                              </a:lnTo>
                              <a:lnTo>
                                <a:pt x="32" y="195"/>
                              </a:lnTo>
                              <a:lnTo>
                                <a:pt x="33" y="191"/>
                              </a:lnTo>
                              <a:lnTo>
                                <a:pt x="35" y="188"/>
                              </a:lnTo>
                              <a:lnTo>
                                <a:pt x="36" y="184"/>
                              </a:lnTo>
                              <a:lnTo>
                                <a:pt x="36" y="179"/>
                              </a:lnTo>
                              <a:lnTo>
                                <a:pt x="36" y="175"/>
                              </a:lnTo>
                              <a:lnTo>
                                <a:pt x="35" y="172"/>
                              </a:lnTo>
                              <a:lnTo>
                                <a:pt x="33" y="171"/>
                              </a:lnTo>
                              <a:lnTo>
                                <a:pt x="31" y="170"/>
                              </a:lnTo>
                              <a:lnTo>
                                <a:pt x="29" y="170"/>
                              </a:lnTo>
                              <a:lnTo>
                                <a:pt x="26" y="170"/>
                              </a:lnTo>
                              <a:lnTo>
                                <a:pt x="24" y="170"/>
                              </a:lnTo>
                              <a:lnTo>
                                <a:pt x="22" y="170"/>
                              </a:lnTo>
                              <a:lnTo>
                                <a:pt x="19" y="168"/>
                              </a:lnTo>
                              <a:lnTo>
                                <a:pt x="17" y="167"/>
                              </a:lnTo>
                              <a:lnTo>
                                <a:pt x="16" y="165"/>
                              </a:lnTo>
                              <a:lnTo>
                                <a:pt x="13" y="162"/>
                              </a:lnTo>
                              <a:lnTo>
                                <a:pt x="11" y="153"/>
                              </a:lnTo>
                              <a:lnTo>
                                <a:pt x="8" y="145"/>
                              </a:lnTo>
                              <a:lnTo>
                                <a:pt x="7" y="135"/>
                              </a:lnTo>
                              <a:lnTo>
                                <a:pt x="7" y="127"/>
                              </a:lnTo>
                              <a:lnTo>
                                <a:pt x="6" y="120"/>
                              </a:lnTo>
                              <a:lnTo>
                                <a:pt x="6" y="116"/>
                              </a:lnTo>
                              <a:lnTo>
                                <a:pt x="5" y="116"/>
                              </a:lnTo>
                              <a:lnTo>
                                <a:pt x="5" y="114"/>
                              </a:lnTo>
                              <a:lnTo>
                                <a:pt x="4" y="114"/>
                              </a:lnTo>
                              <a:lnTo>
                                <a:pt x="3" y="113"/>
                              </a:lnTo>
                              <a:lnTo>
                                <a:pt x="1" y="111"/>
                              </a:lnTo>
                              <a:lnTo>
                                <a:pt x="0" y="110"/>
                              </a:lnTo>
                              <a:lnTo>
                                <a:pt x="0" y="109"/>
                              </a:lnTo>
                              <a:lnTo>
                                <a:pt x="0" y="106"/>
                              </a:lnTo>
                              <a:lnTo>
                                <a:pt x="1" y="103"/>
                              </a:lnTo>
                              <a:lnTo>
                                <a:pt x="3" y="100"/>
                              </a:lnTo>
                              <a:lnTo>
                                <a:pt x="4" y="99"/>
                              </a:lnTo>
                              <a:lnTo>
                                <a:pt x="6" y="96"/>
                              </a:lnTo>
                              <a:lnTo>
                                <a:pt x="7" y="95"/>
                              </a:lnTo>
                              <a:lnTo>
                                <a:pt x="8" y="92"/>
                              </a:lnTo>
                              <a:lnTo>
                                <a:pt x="8" y="91"/>
                              </a:lnTo>
                              <a:lnTo>
                                <a:pt x="10" y="88"/>
                              </a:lnTo>
                              <a:lnTo>
                                <a:pt x="10" y="85"/>
                              </a:lnTo>
                              <a:lnTo>
                                <a:pt x="10" y="84"/>
                              </a:lnTo>
                              <a:lnTo>
                                <a:pt x="11" y="82"/>
                              </a:lnTo>
                              <a:lnTo>
                                <a:pt x="11" y="81"/>
                              </a:lnTo>
                              <a:lnTo>
                                <a:pt x="11" y="79"/>
                              </a:lnTo>
                              <a:lnTo>
                                <a:pt x="11" y="78"/>
                              </a:lnTo>
                              <a:lnTo>
                                <a:pt x="11" y="7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70" name="Freeform 33">
                          <a:extLst>
                            <a:ext uri="{FF2B5EF4-FFF2-40B4-BE49-F238E27FC236}">
                              <a16:creationId xmlns:a16="http://schemas.microsoft.com/office/drawing/2014/main" id="{DFDF561F-42F3-4489-95D3-B1DACA822FAD}"/>
                            </a:ext>
                          </a:extLst>
                        </p:cNvPr>
                        <p:cNvSpPr>
                          <a:spLocks/>
                        </p:cNvSpPr>
                        <p:nvPr/>
                      </p:nvSpPr>
                      <p:spPr bwMode="gray">
                        <a:xfrm>
                          <a:off x="3691" y="1790"/>
                          <a:ext cx="257" cy="315"/>
                        </a:xfrm>
                        <a:custGeom>
                          <a:avLst/>
                          <a:gdLst>
                            <a:gd name="T0" fmla="*/ 234 w 257"/>
                            <a:gd name="T1" fmla="*/ 28 h 315"/>
                            <a:gd name="T2" fmla="*/ 214 w 257"/>
                            <a:gd name="T3" fmla="*/ 7 h 315"/>
                            <a:gd name="T4" fmla="*/ 183 w 257"/>
                            <a:gd name="T5" fmla="*/ 2 h 315"/>
                            <a:gd name="T6" fmla="*/ 155 w 257"/>
                            <a:gd name="T7" fmla="*/ 12 h 315"/>
                            <a:gd name="T8" fmla="*/ 151 w 257"/>
                            <a:gd name="T9" fmla="*/ 23 h 315"/>
                            <a:gd name="T10" fmla="*/ 158 w 257"/>
                            <a:gd name="T11" fmla="*/ 30 h 315"/>
                            <a:gd name="T12" fmla="*/ 162 w 257"/>
                            <a:gd name="T13" fmla="*/ 40 h 315"/>
                            <a:gd name="T14" fmla="*/ 155 w 257"/>
                            <a:gd name="T15" fmla="*/ 50 h 315"/>
                            <a:gd name="T16" fmla="*/ 148 w 257"/>
                            <a:gd name="T17" fmla="*/ 61 h 315"/>
                            <a:gd name="T18" fmla="*/ 136 w 257"/>
                            <a:gd name="T19" fmla="*/ 78 h 315"/>
                            <a:gd name="T20" fmla="*/ 130 w 257"/>
                            <a:gd name="T21" fmla="*/ 119 h 315"/>
                            <a:gd name="T22" fmla="*/ 124 w 257"/>
                            <a:gd name="T23" fmla="*/ 126 h 315"/>
                            <a:gd name="T24" fmla="*/ 118 w 257"/>
                            <a:gd name="T25" fmla="*/ 122 h 315"/>
                            <a:gd name="T26" fmla="*/ 109 w 257"/>
                            <a:gd name="T27" fmla="*/ 126 h 315"/>
                            <a:gd name="T28" fmla="*/ 101 w 257"/>
                            <a:gd name="T29" fmla="*/ 136 h 315"/>
                            <a:gd name="T30" fmla="*/ 90 w 257"/>
                            <a:gd name="T31" fmla="*/ 144 h 315"/>
                            <a:gd name="T32" fmla="*/ 87 w 257"/>
                            <a:gd name="T33" fmla="*/ 164 h 315"/>
                            <a:gd name="T34" fmla="*/ 74 w 257"/>
                            <a:gd name="T35" fmla="*/ 172 h 315"/>
                            <a:gd name="T36" fmla="*/ 43 w 257"/>
                            <a:gd name="T37" fmla="*/ 179 h 315"/>
                            <a:gd name="T38" fmla="*/ 24 w 257"/>
                            <a:gd name="T39" fmla="*/ 178 h 315"/>
                            <a:gd name="T40" fmla="*/ 4 w 257"/>
                            <a:gd name="T41" fmla="*/ 172 h 315"/>
                            <a:gd name="T42" fmla="*/ 11 w 257"/>
                            <a:gd name="T43" fmla="*/ 189 h 315"/>
                            <a:gd name="T44" fmla="*/ 32 w 257"/>
                            <a:gd name="T45" fmla="*/ 210 h 315"/>
                            <a:gd name="T46" fmla="*/ 37 w 257"/>
                            <a:gd name="T47" fmla="*/ 221 h 315"/>
                            <a:gd name="T48" fmla="*/ 43 w 257"/>
                            <a:gd name="T49" fmla="*/ 231 h 315"/>
                            <a:gd name="T50" fmla="*/ 39 w 257"/>
                            <a:gd name="T51" fmla="*/ 244 h 315"/>
                            <a:gd name="T52" fmla="*/ 29 w 257"/>
                            <a:gd name="T53" fmla="*/ 255 h 315"/>
                            <a:gd name="T54" fmla="*/ 26 w 257"/>
                            <a:gd name="T55" fmla="*/ 265 h 315"/>
                            <a:gd name="T56" fmla="*/ 26 w 257"/>
                            <a:gd name="T57" fmla="*/ 276 h 315"/>
                            <a:gd name="T58" fmla="*/ 48 w 257"/>
                            <a:gd name="T59" fmla="*/ 278 h 315"/>
                            <a:gd name="T60" fmla="*/ 76 w 257"/>
                            <a:gd name="T61" fmla="*/ 275 h 315"/>
                            <a:gd name="T62" fmla="*/ 89 w 257"/>
                            <a:gd name="T63" fmla="*/ 275 h 315"/>
                            <a:gd name="T64" fmla="*/ 99 w 257"/>
                            <a:gd name="T65" fmla="*/ 275 h 315"/>
                            <a:gd name="T66" fmla="*/ 109 w 257"/>
                            <a:gd name="T67" fmla="*/ 290 h 315"/>
                            <a:gd name="T68" fmla="*/ 132 w 257"/>
                            <a:gd name="T69" fmla="*/ 307 h 315"/>
                            <a:gd name="T70" fmla="*/ 139 w 257"/>
                            <a:gd name="T71" fmla="*/ 312 h 315"/>
                            <a:gd name="T72" fmla="*/ 140 w 257"/>
                            <a:gd name="T73" fmla="*/ 310 h 315"/>
                            <a:gd name="T74" fmla="*/ 154 w 257"/>
                            <a:gd name="T75" fmla="*/ 298 h 315"/>
                            <a:gd name="T76" fmla="*/ 183 w 257"/>
                            <a:gd name="T77" fmla="*/ 293 h 315"/>
                            <a:gd name="T78" fmla="*/ 189 w 257"/>
                            <a:gd name="T79" fmla="*/ 280 h 315"/>
                            <a:gd name="T80" fmla="*/ 173 w 257"/>
                            <a:gd name="T81" fmla="*/ 261 h 315"/>
                            <a:gd name="T82" fmla="*/ 164 w 257"/>
                            <a:gd name="T83" fmla="*/ 244 h 315"/>
                            <a:gd name="T84" fmla="*/ 159 w 257"/>
                            <a:gd name="T85" fmla="*/ 239 h 315"/>
                            <a:gd name="T86" fmla="*/ 165 w 257"/>
                            <a:gd name="T87" fmla="*/ 224 h 315"/>
                            <a:gd name="T88" fmla="*/ 189 w 257"/>
                            <a:gd name="T89" fmla="*/ 208 h 315"/>
                            <a:gd name="T90" fmla="*/ 208 w 257"/>
                            <a:gd name="T91" fmla="*/ 176 h 315"/>
                            <a:gd name="T92" fmla="*/ 225 w 257"/>
                            <a:gd name="T93" fmla="*/ 146 h 315"/>
                            <a:gd name="T94" fmla="*/ 225 w 257"/>
                            <a:gd name="T95" fmla="*/ 127 h 315"/>
                            <a:gd name="T96" fmla="*/ 228 w 257"/>
                            <a:gd name="T97" fmla="*/ 114 h 315"/>
                            <a:gd name="T98" fmla="*/ 220 w 257"/>
                            <a:gd name="T99" fmla="*/ 97 h 315"/>
                            <a:gd name="T100" fmla="*/ 207 w 257"/>
                            <a:gd name="T101" fmla="*/ 80 h 315"/>
                            <a:gd name="T102" fmla="*/ 226 w 257"/>
                            <a:gd name="T103" fmla="*/ 54 h 315"/>
                            <a:gd name="T104" fmla="*/ 249 w 257"/>
                            <a:gd name="T105" fmla="*/ 47 h 31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57"/>
                            <a:gd name="T160" fmla="*/ 0 h 315"/>
                            <a:gd name="T161" fmla="*/ 257 w 257"/>
                            <a:gd name="T162" fmla="*/ 315 h 31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57" h="315">
                              <a:moveTo>
                                <a:pt x="257" y="37"/>
                              </a:moveTo>
                              <a:lnTo>
                                <a:pt x="247" y="36"/>
                              </a:lnTo>
                              <a:lnTo>
                                <a:pt x="240" y="32"/>
                              </a:lnTo>
                              <a:lnTo>
                                <a:pt x="234" y="28"/>
                              </a:lnTo>
                              <a:lnTo>
                                <a:pt x="228" y="23"/>
                              </a:lnTo>
                              <a:lnTo>
                                <a:pt x="224" y="18"/>
                              </a:lnTo>
                              <a:lnTo>
                                <a:pt x="219" y="12"/>
                              </a:lnTo>
                              <a:lnTo>
                                <a:pt x="214" y="7"/>
                              </a:lnTo>
                              <a:lnTo>
                                <a:pt x="209" y="0"/>
                              </a:lnTo>
                              <a:lnTo>
                                <a:pt x="202" y="1"/>
                              </a:lnTo>
                              <a:lnTo>
                                <a:pt x="194" y="2"/>
                              </a:lnTo>
                              <a:lnTo>
                                <a:pt x="183" y="2"/>
                              </a:lnTo>
                              <a:lnTo>
                                <a:pt x="174" y="5"/>
                              </a:lnTo>
                              <a:lnTo>
                                <a:pt x="164" y="7"/>
                              </a:lnTo>
                              <a:lnTo>
                                <a:pt x="157" y="11"/>
                              </a:lnTo>
                              <a:lnTo>
                                <a:pt x="155" y="12"/>
                              </a:lnTo>
                              <a:lnTo>
                                <a:pt x="152" y="15"/>
                              </a:lnTo>
                              <a:lnTo>
                                <a:pt x="151" y="18"/>
                              </a:lnTo>
                              <a:lnTo>
                                <a:pt x="151" y="21"/>
                              </a:lnTo>
                              <a:lnTo>
                                <a:pt x="151" y="23"/>
                              </a:lnTo>
                              <a:lnTo>
                                <a:pt x="152" y="26"/>
                              </a:lnTo>
                              <a:lnTo>
                                <a:pt x="155" y="28"/>
                              </a:lnTo>
                              <a:lnTo>
                                <a:pt x="156" y="29"/>
                              </a:lnTo>
                              <a:lnTo>
                                <a:pt x="158" y="30"/>
                              </a:lnTo>
                              <a:lnTo>
                                <a:pt x="159" y="32"/>
                              </a:lnTo>
                              <a:lnTo>
                                <a:pt x="162" y="34"/>
                              </a:lnTo>
                              <a:lnTo>
                                <a:pt x="162" y="37"/>
                              </a:lnTo>
                              <a:lnTo>
                                <a:pt x="162" y="40"/>
                              </a:lnTo>
                              <a:lnTo>
                                <a:pt x="159" y="43"/>
                              </a:lnTo>
                              <a:lnTo>
                                <a:pt x="158" y="44"/>
                              </a:lnTo>
                              <a:lnTo>
                                <a:pt x="156" y="47"/>
                              </a:lnTo>
                              <a:lnTo>
                                <a:pt x="155" y="50"/>
                              </a:lnTo>
                              <a:lnTo>
                                <a:pt x="152" y="53"/>
                              </a:lnTo>
                              <a:lnTo>
                                <a:pt x="151" y="55"/>
                              </a:lnTo>
                              <a:lnTo>
                                <a:pt x="151" y="61"/>
                              </a:lnTo>
                              <a:lnTo>
                                <a:pt x="148" y="61"/>
                              </a:lnTo>
                              <a:lnTo>
                                <a:pt x="145" y="64"/>
                              </a:lnTo>
                              <a:lnTo>
                                <a:pt x="142" y="67"/>
                              </a:lnTo>
                              <a:lnTo>
                                <a:pt x="139" y="69"/>
                              </a:lnTo>
                              <a:lnTo>
                                <a:pt x="136" y="78"/>
                              </a:lnTo>
                              <a:lnTo>
                                <a:pt x="133" y="88"/>
                              </a:lnTo>
                              <a:lnTo>
                                <a:pt x="131" y="98"/>
                              </a:lnTo>
                              <a:lnTo>
                                <a:pt x="131" y="109"/>
                              </a:lnTo>
                              <a:lnTo>
                                <a:pt x="130" y="119"/>
                              </a:lnTo>
                              <a:lnTo>
                                <a:pt x="130" y="129"/>
                              </a:lnTo>
                              <a:lnTo>
                                <a:pt x="127" y="129"/>
                              </a:lnTo>
                              <a:lnTo>
                                <a:pt x="126" y="127"/>
                              </a:lnTo>
                              <a:lnTo>
                                <a:pt x="124" y="126"/>
                              </a:lnTo>
                              <a:lnTo>
                                <a:pt x="123" y="125"/>
                              </a:lnTo>
                              <a:lnTo>
                                <a:pt x="121" y="123"/>
                              </a:lnTo>
                              <a:lnTo>
                                <a:pt x="120" y="122"/>
                              </a:lnTo>
                              <a:lnTo>
                                <a:pt x="118" y="122"/>
                              </a:lnTo>
                              <a:lnTo>
                                <a:pt x="117" y="122"/>
                              </a:lnTo>
                              <a:lnTo>
                                <a:pt x="114" y="122"/>
                              </a:lnTo>
                              <a:lnTo>
                                <a:pt x="112" y="123"/>
                              </a:lnTo>
                              <a:lnTo>
                                <a:pt x="109" y="126"/>
                              </a:lnTo>
                              <a:lnTo>
                                <a:pt x="107" y="129"/>
                              </a:lnTo>
                              <a:lnTo>
                                <a:pt x="105" y="132"/>
                              </a:lnTo>
                              <a:lnTo>
                                <a:pt x="104" y="134"/>
                              </a:lnTo>
                              <a:lnTo>
                                <a:pt x="101" y="136"/>
                              </a:lnTo>
                              <a:lnTo>
                                <a:pt x="98" y="136"/>
                              </a:lnTo>
                              <a:lnTo>
                                <a:pt x="95" y="137"/>
                              </a:lnTo>
                              <a:lnTo>
                                <a:pt x="93" y="140"/>
                              </a:lnTo>
                              <a:lnTo>
                                <a:pt x="90" y="144"/>
                              </a:lnTo>
                              <a:lnTo>
                                <a:pt x="89" y="150"/>
                              </a:lnTo>
                              <a:lnTo>
                                <a:pt x="88" y="154"/>
                              </a:lnTo>
                              <a:lnTo>
                                <a:pt x="87" y="159"/>
                              </a:lnTo>
                              <a:lnTo>
                                <a:pt x="87" y="164"/>
                              </a:lnTo>
                              <a:lnTo>
                                <a:pt x="87" y="166"/>
                              </a:lnTo>
                              <a:lnTo>
                                <a:pt x="84" y="168"/>
                              </a:lnTo>
                              <a:lnTo>
                                <a:pt x="80" y="169"/>
                              </a:lnTo>
                              <a:lnTo>
                                <a:pt x="74" y="172"/>
                              </a:lnTo>
                              <a:lnTo>
                                <a:pt x="65" y="173"/>
                              </a:lnTo>
                              <a:lnTo>
                                <a:pt x="57" y="175"/>
                              </a:lnTo>
                              <a:lnTo>
                                <a:pt x="50" y="178"/>
                              </a:lnTo>
                              <a:lnTo>
                                <a:pt x="43" y="179"/>
                              </a:lnTo>
                              <a:lnTo>
                                <a:pt x="39" y="179"/>
                              </a:lnTo>
                              <a:lnTo>
                                <a:pt x="33" y="179"/>
                              </a:lnTo>
                              <a:lnTo>
                                <a:pt x="29" y="178"/>
                              </a:lnTo>
                              <a:lnTo>
                                <a:pt x="24" y="178"/>
                              </a:lnTo>
                              <a:lnTo>
                                <a:pt x="18" y="176"/>
                              </a:lnTo>
                              <a:lnTo>
                                <a:pt x="13" y="175"/>
                              </a:lnTo>
                              <a:lnTo>
                                <a:pt x="8" y="173"/>
                              </a:lnTo>
                              <a:lnTo>
                                <a:pt x="4" y="172"/>
                              </a:lnTo>
                              <a:lnTo>
                                <a:pt x="0" y="171"/>
                              </a:lnTo>
                              <a:lnTo>
                                <a:pt x="3" y="176"/>
                              </a:lnTo>
                              <a:lnTo>
                                <a:pt x="6" y="182"/>
                              </a:lnTo>
                              <a:lnTo>
                                <a:pt x="11" y="189"/>
                              </a:lnTo>
                              <a:lnTo>
                                <a:pt x="17" y="196"/>
                              </a:lnTo>
                              <a:lnTo>
                                <a:pt x="22" y="201"/>
                              </a:lnTo>
                              <a:lnTo>
                                <a:pt x="28" y="207"/>
                              </a:lnTo>
                              <a:lnTo>
                                <a:pt x="32" y="210"/>
                              </a:lnTo>
                              <a:lnTo>
                                <a:pt x="37" y="211"/>
                              </a:lnTo>
                              <a:lnTo>
                                <a:pt x="37" y="214"/>
                              </a:lnTo>
                              <a:lnTo>
                                <a:pt x="37" y="218"/>
                              </a:lnTo>
                              <a:lnTo>
                                <a:pt x="37" y="221"/>
                              </a:lnTo>
                              <a:lnTo>
                                <a:pt x="38" y="224"/>
                              </a:lnTo>
                              <a:lnTo>
                                <a:pt x="39" y="226"/>
                              </a:lnTo>
                              <a:lnTo>
                                <a:pt x="41" y="229"/>
                              </a:lnTo>
                              <a:lnTo>
                                <a:pt x="43" y="231"/>
                              </a:lnTo>
                              <a:lnTo>
                                <a:pt x="45" y="232"/>
                              </a:lnTo>
                              <a:lnTo>
                                <a:pt x="45" y="240"/>
                              </a:lnTo>
                              <a:lnTo>
                                <a:pt x="43" y="243"/>
                              </a:lnTo>
                              <a:lnTo>
                                <a:pt x="39" y="244"/>
                              </a:lnTo>
                              <a:lnTo>
                                <a:pt x="37" y="247"/>
                              </a:lnTo>
                              <a:lnTo>
                                <a:pt x="33" y="250"/>
                              </a:lnTo>
                              <a:lnTo>
                                <a:pt x="31" y="251"/>
                              </a:lnTo>
                              <a:lnTo>
                                <a:pt x="29" y="255"/>
                              </a:lnTo>
                              <a:lnTo>
                                <a:pt x="26" y="258"/>
                              </a:lnTo>
                              <a:lnTo>
                                <a:pt x="26" y="262"/>
                              </a:lnTo>
                              <a:lnTo>
                                <a:pt x="26" y="264"/>
                              </a:lnTo>
                              <a:lnTo>
                                <a:pt x="26" y="265"/>
                              </a:lnTo>
                              <a:lnTo>
                                <a:pt x="26" y="268"/>
                              </a:lnTo>
                              <a:lnTo>
                                <a:pt x="26" y="269"/>
                              </a:lnTo>
                              <a:lnTo>
                                <a:pt x="26" y="272"/>
                              </a:lnTo>
                              <a:lnTo>
                                <a:pt x="26" y="276"/>
                              </a:lnTo>
                              <a:lnTo>
                                <a:pt x="26" y="280"/>
                              </a:lnTo>
                              <a:lnTo>
                                <a:pt x="33" y="279"/>
                              </a:lnTo>
                              <a:lnTo>
                                <a:pt x="41" y="279"/>
                              </a:lnTo>
                              <a:lnTo>
                                <a:pt x="48" y="278"/>
                              </a:lnTo>
                              <a:lnTo>
                                <a:pt x="55" y="278"/>
                              </a:lnTo>
                              <a:lnTo>
                                <a:pt x="62" y="276"/>
                              </a:lnTo>
                              <a:lnTo>
                                <a:pt x="69" y="276"/>
                              </a:lnTo>
                              <a:lnTo>
                                <a:pt x="76" y="275"/>
                              </a:lnTo>
                              <a:lnTo>
                                <a:pt x="82" y="275"/>
                              </a:lnTo>
                              <a:lnTo>
                                <a:pt x="84" y="275"/>
                              </a:lnTo>
                              <a:lnTo>
                                <a:pt x="87" y="275"/>
                              </a:lnTo>
                              <a:lnTo>
                                <a:pt x="89" y="275"/>
                              </a:lnTo>
                              <a:lnTo>
                                <a:pt x="92" y="273"/>
                              </a:lnTo>
                              <a:lnTo>
                                <a:pt x="94" y="273"/>
                              </a:lnTo>
                              <a:lnTo>
                                <a:pt x="96" y="273"/>
                              </a:lnTo>
                              <a:lnTo>
                                <a:pt x="99" y="275"/>
                              </a:lnTo>
                              <a:lnTo>
                                <a:pt x="102" y="275"/>
                              </a:lnTo>
                              <a:lnTo>
                                <a:pt x="102" y="280"/>
                              </a:lnTo>
                              <a:lnTo>
                                <a:pt x="106" y="284"/>
                              </a:lnTo>
                              <a:lnTo>
                                <a:pt x="109" y="290"/>
                              </a:lnTo>
                              <a:lnTo>
                                <a:pt x="114" y="296"/>
                              </a:lnTo>
                              <a:lnTo>
                                <a:pt x="120" y="300"/>
                              </a:lnTo>
                              <a:lnTo>
                                <a:pt x="126" y="304"/>
                              </a:lnTo>
                              <a:lnTo>
                                <a:pt x="132" y="307"/>
                              </a:lnTo>
                              <a:lnTo>
                                <a:pt x="138" y="307"/>
                              </a:lnTo>
                              <a:lnTo>
                                <a:pt x="138" y="310"/>
                              </a:lnTo>
                              <a:lnTo>
                                <a:pt x="138" y="311"/>
                              </a:lnTo>
                              <a:lnTo>
                                <a:pt x="139" y="312"/>
                              </a:lnTo>
                              <a:lnTo>
                                <a:pt x="139" y="314"/>
                              </a:lnTo>
                              <a:lnTo>
                                <a:pt x="140" y="314"/>
                              </a:lnTo>
                              <a:lnTo>
                                <a:pt x="140" y="315"/>
                              </a:lnTo>
                              <a:lnTo>
                                <a:pt x="140" y="310"/>
                              </a:lnTo>
                              <a:lnTo>
                                <a:pt x="142" y="307"/>
                              </a:lnTo>
                              <a:lnTo>
                                <a:pt x="144" y="304"/>
                              </a:lnTo>
                              <a:lnTo>
                                <a:pt x="146" y="301"/>
                              </a:lnTo>
                              <a:lnTo>
                                <a:pt x="154" y="298"/>
                              </a:lnTo>
                              <a:lnTo>
                                <a:pt x="162" y="297"/>
                              </a:lnTo>
                              <a:lnTo>
                                <a:pt x="170" y="296"/>
                              </a:lnTo>
                              <a:lnTo>
                                <a:pt x="180" y="294"/>
                              </a:lnTo>
                              <a:lnTo>
                                <a:pt x="183" y="293"/>
                              </a:lnTo>
                              <a:lnTo>
                                <a:pt x="187" y="290"/>
                              </a:lnTo>
                              <a:lnTo>
                                <a:pt x="189" y="286"/>
                              </a:lnTo>
                              <a:lnTo>
                                <a:pt x="192" y="282"/>
                              </a:lnTo>
                              <a:lnTo>
                                <a:pt x="189" y="280"/>
                              </a:lnTo>
                              <a:lnTo>
                                <a:pt x="184" y="276"/>
                              </a:lnTo>
                              <a:lnTo>
                                <a:pt x="181" y="272"/>
                              </a:lnTo>
                              <a:lnTo>
                                <a:pt x="176" y="266"/>
                              </a:lnTo>
                              <a:lnTo>
                                <a:pt x="173" y="261"/>
                              </a:lnTo>
                              <a:lnTo>
                                <a:pt x="169" y="254"/>
                              </a:lnTo>
                              <a:lnTo>
                                <a:pt x="167" y="250"/>
                              </a:lnTo>
                              <a:lnTo>
                                <a:pt x="165" y="244"/>
                              </a:lnTo>
                              <a:lnTo>
                                <a:pt x="164" y="244"/>
                              </a:lnTo>
                              <a:lnTo>
                                <a:pt x="163" y="243"/>
                              </a:lnTo>
                              <a:lnTo>
                                <a:pt x="162" y="241"/>
                              </a:lnTo>
                              <a:lnTo>
                                <a:pt x="161" y="240"/>
                              </a:lnTo>
                              <a:lnTo>
                                <a:pt x="159" y="239"/>
                              </a:lnTo>
                              <a:lnTo>
                                <a:pt x="158" y="237"/>
                              </a:lnTo>
                              <a:lnTo>
                                <a:pt x="157" y="233"/>
                              </a:lnTo>
                              <a:lnTo>
                                <a:pt x="157" y="224"/>
                              </a:lnTo>
                              <a:lnTo>
                                <a:pt x="165" y="224"/>
                              </a:lnTo>
                              <a:lnTo>
                                <a:pt x="173" y="221"/>
                              </a:lnTo>
                              <a:lnTo>
                                <a:pt x="180" y="218"/>
                              </a:lnTo>
                              <a:lnTo>
                                <a:pt x="184" y="214"/>
                              </a:lnTo>
                              <a:lnTo>
                                <a:pt x="189" y="208"/>
                              </a:lnTo>
                              <a:lnTo>
                                <a:pt x="195" y="203"/>
                              </a:lnTo>
                              <a:lnTo>
                                <a:pt x="199" y="197"/>
                              </a:lnTo>
                              <a:lnTo>
                                <a:pt x="202" y="190"/>
                              </a:lnTo>
                              <a:lnTo>
                                <a:pt x="208" y="176"/>
                              </a:lnTo>
                              <a:lnTo>
                                <a:pt x="214" y="162"/>
                              </a:lnTo>
                              <a:lnTo>
                                <a:pt x="216" y="157"/>
                              </a:lnTo>
                              <a:lnTo>
                                <a:pt x="220" y="151"/>
                              </a:lnTo>
                              <a:lnTo>
                                <a:pt x="225" y="146"/>
                              </a:lnTo>
                              <a:lnTo>
                                <a:pt x="229" y="141"/>
                              </a:lnTo>
                              <a:lnTo>
                                <a:pt x="227" y="137"/>
                              </a:lnTo>
                              <a:lnTo>
                                <a:pt x="226" y="132"/>
                              </a:lnTo>
                              <a:lnTo>
                                <a:pt x="225" y="127"/>
                              </a:lnTo>
                              <a:lnTo>
                                <a:pt x="225" y="123"/>
                              </a:lnTo>
                              <a:lnTo>
                                <a:pt x="225" y="119"/>
                              </a:lnTo>
                              <a:lnTo>
                                <a:pt x="226" y="116"/>
                              </a:lnTo>
                              <a:lnTo>
                                <a:pt x="228" y="114"/>
                              </a:lnTo>
                              <a:lnTo>
                                <a:pt x="231" y="111"/>
                              </a:lnTo>
                              <a:lnTo>
                                <a:pt x="227" y="107"/>
                              </a:lnTo>
                              <a:lnTo>
                                <a:pt x="222" y="101"/>
                              </a:lnTo>
                              <a:lnTo>
                                <a:pt x="220" y="97"/>
                              </a:lnTo>
                              <a:lnTo>
                                <a:pt x="216" y="94"/>
                              </a:lnTo>
                              <a:lnTo>
                                <a:pt x="213" y="90"/>
                              </a:lnTo>
                              <a:lnTo>
                                <a:pt x="210" y="84"/>
                              </a:lnTo>
                              <a:lnTo>
                                <a:pt x="207" y="80"/>
                              </a:lnTo>
                              <a:lnTo>
                                <a:pt x="203" y="72"/>
                              </a:lnTo>
                              <a:lnTo>
                                <a:pt x="203" y="55"/>
                              </a:lnTo>
                              <a:lnTo>
                                <a:pt x="216" y="54"/>
                              </a:lnTo>
                              <a:lnTo>
                                <a:pt x="226" y="54"/>
                              </a:lnTo>
                              <a:lnTo>
                                <a:pt x="234" y="53"/>
                              </a:lnTo>
                              <a:lnTo>
                                <a:pt x="239" y="51"/>
                              </a:lnTo>
                              <a:lnTo>
                                <a:pt x="244" y="50"/>
                              </a:lnTo>
                              <a:lnTo>
                                <a:pt x="249" y="47"/>
                              </a:lnTo>
                              <a:lnTo>
                                <a:pt x="252" y="43"/>
                              </a:lnTo>
                              <a:lnTo>
                                <a:pt x="257" y="3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71" name="Freeform 34">
                          <a:extLst>
                            <a:ext uri="{FF2B5EF4-FFF2-40B4-BE49-F238E27FC236}">
                              <a16:creationId xmlns:a16="http://schemas.microsoft.com/office/drawing/2014/main" id="{1CD58D81-F58F-4233-A394-63D824C65430}"/>
                            </a:ext>
                          </a:extLst>
                        </p:cNvPr>
                        <p:cNvSpPr>
                          <a:spLocks/>
                        </p:cNvSpPr>
                        <p:nvPr/>
                      </p:nvSpPr>
                      <p:spPr bwMode="gray">
                        <a:xfrm>
                          <a:off x="4024" y="1947"/>
                          <a:ext cx="148" cy="94"/>
                        </a:xfrm>
                        <a:custGeom>
                          <a:avLst/>
                          <a:gdLst>
                            <a:gd name="T0" fmla="*/ 3 w 148"/>
                            <a:gd name="T1" fmla="*/ 0 h 94"/>
                            <a:gd name="T2" fmla="*/ 27 w 148"/>
                            <a:gd name="T3" fmla="*/ 3 h 94"/>
                            <a:gd name="T4" fmla="*/ 29 w 148"/>
                            <a:gd name="T5" fmla="*/ 6 h 94"/>
                            <a:gd name="T6" fmla="*/ 31 w 148"/>
                            <a:gd name="T7" fmla="*/ 7 h 94"/>
                            <a:gd name="T8" fmla="*/ 35 w 148"/>
                            <a:gd name="T9" fmla="*/ 8 h 94"/>
                            <a:gd name="T10" fmla="*/ 38 w 148"/>
                            <a:gd name="T11" fmla="*/ 10 h 94"/>
                            <a:gd name="T12" fmla="*/ 42 w 148"/>
                            <a:gd name="T13" fmla="*/ 13 h 94"/>
                            <a:gd name="T14" fmla="*/ 45 w 148"/>
                            <a:gd name="T15" fmla="*/ 14 h 94"/>
                            <a:gd name="T16" fmla="*/ 48 w 148"/>
                            <a:gd name="T17" fmla="*/ 15 h 94"/>
                            <a:gd name="T18" fmla="*/ 49 w 148"/>
                            <a:gd name="T19" fmla="*/ 15 h 94"/>
                            <a:gd name="T20" fmla="*/ 60 w 148"/>
                            <a:gd name="T21" fmla="*/ 25 h 94"/>
                            <a:gd name="T22" fmla="*/ 69 w 148"/>
                            <a:gd name="T23" fmla="*/ 33 h 94"/>
                            <a:gd name="T24" fmla="*/ 79 w 148"/>
                            <a:gd name="T25" fmla="*/ 40 h 94"/>
                            <a:gd name="T26" fmla="*/ 88 w 148"/>
                            <a:gd name="T27" fmla="*/ 47 h 94"/>
                            <a:gd name="T28" fmla="*/ 98 w 148"/>
                            <a:gd name="T29" fmla="*/ 51 h 94"/>
                            <a:gd name="T30" fmla="*/ 110 w 148"/>
                            <a:gd name="T31" fmla="*/ 55 h 94"/>
                            <a:gd name="T32" fmla="*/ 124 w 148"/>
                            <a:gd name="T33" fmla="*/ 58 h 94"/>
                            <a:gd name="T34" fmla="*/ 139 w 148"/>
                            <a:gd name="T35" fmla="*/ 60 h 94"/>
                            <a:gd name="T36" fmla="*/ 139 w 148"/>
                            <a:gd name="T37" fmla="*/ 73 h 94"/>
                            <a:gd name="T38" fmla="*/ 141 w 148"/>
                            <a:gd name="T39" fmla="*/ 75 h 94"/>
                            <a:gd name="T40" fmla="*/ 141 w 148"/>
                            <a:gd name="T41" fmla="*/ 76 h 94"/>
                            <a:gd name="T42" fmla="*/ 142 w 148"/>
                            <a:gd name="T43" fmla="*/ 79 h 94"/>
                            <a:gd name="T44" fmla="*/ 143 w 148"/>
                            <a:gd name="T45" fmla="*/ 82 h 94"/>
                            <a:gd name="T46" fmla="*/ 144 w 148"/>
                            <a:gd name="T47" fmla="*/ 84 h 94"/>
                            <a:gd name="T48" fmla="*/ 145 w 148"/>
                            <a:gd name="T49" fmla="*/ 88 h 94"/>
                            <a:gd name="T50" fmla="*/ 146 w 148"/>
                            <a:gd name="T51" fmla="*/ 91 h 94"/>
                            <a:gd name="T52" fmla="*/ 148 w 148"/>
                            <a:gd name="T53" fmla="*/ 93 h 94"/>
                            <a:gd name="T54" fmla="*/ 144 w 148"/>
                            <a:gd name="T55" fmla="*/ 94 h 94"/>
                            <a:gd name="T56" fmla="*/ 137 w 148"/>
                            <a:gd name="T57" fmla="*/ 94 h 94"/>
                            <a:gd name="T58" fmla="*/ 130 w 148"/>
                            <a:gd name="T59" fmla="*/ 93 h 94"/>
                            <a:gd name="T60" fmla="*/ 121 w 148"/>
                            <a:gd name="T61" fmla="*/ 91 h 94"/>
                            <a:gd name="T62" fmla="*/ 113 w 148"/>
                            <a:gd name="T63" fmla="*/ 88 h 94"/>
                            <a:gd name="T64" fmla="*/ 104 w 148"/>
                            <a:gd name="T65" fmla="*/ 86 h 94"/>
                            <a:gd name="T66" fmla="*/ 98 w 148"/>
                            <a:gd name="T67" fmla="*/ 84 h 94"/>
                            <a:gd name="T68" fmla="*/ 93 w 148"/>
                            <a:gd name="T69" fmla="*/ 83 h 94"/>
                            <a:gd name="T70" fmla="*/ 91 w 148"/>
                            <a:gd name="T71" fmla="*/ 82 h 94"/>
                            <a:gd name="T72" fmla="*/ 88 w 148"/>
                            <a:gd name="T73" fmla="*/ 80 h 94"/>
                            <a:gd name="T74" fmla="*/ 87 w 148"/>
                            <a:gd name="T75" fmla="*/ 77 h 94"/>
                            <a:gd name="T76" fmla="*/ 85 w 148"/>
                            <a:gd name="T77" fmla="*/ 75 h 94"/>
                            <a:gd name="T78" fmla="*/ 84 w 148"/>
                            <a:gd name="T79" fmla="*/ 72 h 94"/>
                            <a:gd name="T80" fmla="*/ 81 w 148"/>
                            <a:gd name="T81" fmla="*/ 69 h 94"/>
                            <a:gd name="T82" fmla="*/ 79 w 148"/>
                            <a:gd name="T83" fmla="*/ 67 h 94"/>
                            <a:gd name="T84" fmla="*/ 76 w 148"/>
                            <a:gd name="T85" fmla="*/ 64 h 94"/>
                            <a:gd name="T86" fmla="*/ 73 w 148"/>
                            <a:gd name="T87" fmla="*/ 64 h 94"/>
                            <a:gd name="T88" fmla="*/ 68 w 148"/>
                            <a:gd name="T89" fmla="*/ 64 h 94"/>
                            <a:gd name="T90" fmla="*/ 63 w 148"/>
                            <a:gd name="T91" fmla="*/ 65 h 94"/>
                            <a:gd name="T92" fmla="*/ 59 w 148"/>
                            <a:gd name="T93" fmla="*/ 67 h 94"/>
                            <a:gd name="T94" fmla="*/ 55 w 148"/>
                            <a:gd name="T95" fmla="*/ 67 h 94"/>
                            <a:gd name="T96" fmla="*/ 51 w 148"/>
                            <a:gd name="T97" fmla="*/ 67 h 94"/>
                            <a:gd name="T98" fmla="*/ 48 w 148"/>
                            <a:gd name="T99" fmla="*/ 64 h 94"/>
                            <a:gd name="T100" fmla="*/ 47 w 148"/>
                            <a:gd name="T101" fmla="*/ 60 h 94"/>
                            <a:gd name="T102" fmla="*/ 42 w 148"/>
                            <a:gd name="T103" fmla="*/ 58 h 94"/>
                            <a:gd name="T104" fmla="*/ 35 w 148"/>
                            <a:gd name="T105" fmla="*/ 57 h 94"/>
                            <a:gd name="T106" fmla="*/ 29 w 148"/>
                            <a:gd name="T107" fmla="*/ 54 h 94"/>
                            <a:gd name="T108" fmla="*/ 22 w 148"/>
                            <a:gd name="T109" fmla="*/ 50 h 94"/>
                            <a:gd name="T110" fmla="*/ 16 w 148"/>
                            <a:gd name="T111" fmla="*/ 47 h 94"/>
                            <a:gd name="T112" fmla="*/ 10 w 148"/>
                            <a:gd name="T113" fmla="*/ 43 h 94"/>
                            <a:gd name="T114" fmla="*/ 5 w 148"/>
                            <a:gd name="T115" fmla="*/ 39 h 94"/>
                            <a:gd name="T116" fmla="*/ 0 w 148"/>
                            <a:gd name="T117" fmla="*/ 35 h 94"/>
                            <a:gd name="T118" fmla="*/ 3 w 148"/>
                            <a:gd name="T119" fmla="*/ 0 h 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8"/>
                            <a:gd name="T181" fmla="*/ 0 h 94"/>
                            <a:gd name="T182" fmla="*/ 148 w 148"/>
                            <a:gd name="T183" fmla="*/ 94 h 9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8" h="94">
                              <a:moveTo>
                                <a:pt x="3" y="0"/>
                              </a:moveTo>
                              <a:lnTo>
                                <a:pt x="27" y="3"/>
                              </a:lnTo>
                              <a:lnTo>
                                <a:pt x="29" y="6"/>
                              </a:lnTo>
                              <a:lnTo>
                                <a:pt x="31" y="7"/>
                              </a:lnTo>
                              <a:lnTo>
                                <a:pt x="35" y="8"/>
                              </a:lnTo>
                              <a:lnTo>
                                <a:pt x="38" y="10"/>
                              </a:lnTo>
                              <a:lnTo>
                                <a:pt x="42" y="13"/>
                              </a:lnTo>
                              <a:lnTo>
                                <a:pt x="45" y="14"/>
                              </a:lnTo>
                              <a:lnTo>
                                <a:pt x="48" y="15"/>
                              </a:lnTo>
                              <a:lnTo>
                                <a:pt x="49" y="15"/>
                              </a:lnTo>
                              <a:lnTo>
                                <a:pt x="60" y="25"/>
                              </a:lnTo>
                              <a:lnTo>
                                <a:pt x="69" y="33"/>
                              </a:lnTo>
                              <a:lnTo>
                                <a:pt x="79" y="40"/>
                              </a:lnTo>
                              <a:lnTo>
                                <a:pt x="88" y="47"/>
                              </a:lnTo>
                              <a:lnTo>
                                <a:pt x="98" y="51"/>
                              </a:lnTo>
                              <a:lnTo>
                                <a:pt x="110" y="55"/>
                              </a:lnTo>
                              <a:lnTo>
                                <a:pt x="124" y="58"/>
                              </a:lnTo>
                              <a:lnTo>
                                <a:pt x="139" y="60"/>
                              </a:lnTo>
                              <a:lnTo>
                                <a:pt x="139" y="73"/>
                              </a:lnTo>
                              <a:lnTo>
                                <a:pt x="141" y="75"/>
                              </a:lnTo>
                              <a:lnTo>
                                <a:pt x="141" y="76"/>
                              </a:lnTo>
                              <a:lnTo>
                                <a:pt x="142" y="79"/>
                              </a:lnTo>
                              <a:lnTo>
                                <a:pt x="143" y="82"/>
                              </a:lnTo>
                              <a:lnTo>
                                <a:pt x="144" y="84"/>
                              </a:lnTo>
                              <a:lnTo>
                                <a:pt x="145" y="88"/>
                              </a:lnTo>
                              <a:lnTo>
                                <a:pt x="146" y="91"/>
                              </a:lnTo>
                              <a:lnTo>
                                <a:pt x="148" y="93"/>
                              </a:lnTo>
                              <a:lnTo>
                                <a:pt x="144" y="94"/>
                              </a:lnTo>
                              <a:lnTo>
                                <a:pt x="137" y="94"/>
                              </a:lnTo>
                              <a:lnTo>
                                <a:pt x="130" y="93"/>
                              </a:lnTo>
                              <a:lnTo>
                                <a:pt x="121" y="91"/>
                              </a:lnTo>
                              <a:lnTo>
                                <a:pt x="113" y="88"/>
                              </a:lnTo>
                              <a:lnTo>
                                <a:pt x="104" y="86"/>
                              </a:lnTo>
                              <a:lnTo>
                                <a:pt x="98" y="84"/>
                              </a:lnTo>
                              <a:lnTo>
                                <a:pt x="93" y="83"/>
                              </a:lnTo>
                              <a:lnTo>
                                <a:pt x="91" y="82"/>
                              </a:lnTo>
                              <a:lnTo>
                                <a:pt x="88" y="80"/>
                              </a:lnTo>
                              <a:lnTo>
                                <a:pt x="87" y="77"/>
                              </a:lnTo>
                              <a:lnTo>
                                <a:pt x="85" y="75"/>
                              </a:lnTo>
                              <a:lnTo>
                                <a:pt x="84" y="72"/>
                              </a:lnTo>
                              <a:lnTo>
                                <a:pt x="81" y="69"/>
                              </a:lnTo>
                              <a:lnTo>
                                <a:pt x="79" y="67"/>
                              </a:lnTo>
                              <a:lnTo>
                                <a:pt x="76" y="64"/>
                              </a:lnTo>
                              <a:lnTo>
                                <a:pt x="73" y="64"/>
                              </a:lnTo>
                              <a:lnTo>
                                <a:pt x="68" y="64"/>
                              </a:lnTo>
                              <a:lnTo>
                                <a:pt x="63" y="65"/>
                              </a:lnTo>
                              <a:lnTo>
                                <a:pt x="59" y="67"/>
                              </a:lnTo>
                              <a:lnTo>
                                <a:pt x="55" y="67"/>
                              </a:lnTo>
                              <a:lnTo>
                                <a:pt x="51" y="67"/>
                              </a:lnTo>
                              <a:lnTo>
                                <a:pt x="48" y="64"/>
                              </a:lnTo>
                              <a:lnTo>
                                <a:pt x="47" y="60"/>
                              </a:lnTo>
                              <a:lnTo>
                                <a:pt x="42" y="58"/>
                              </a:lnTo>
                              <a:lnTo>
                                <a:pt x="35" y="57"/>
                              </a:lnTo>
                              <a:lnTo>
                                <a:pt x="29" y="54"/>
                              </a:lnTo>
                              <a:lnTo>
                                <a:pt x="22" y="50"/>
                              </a:lnTo>
                              <a:lnTo>
                                <a:pt x="16" y="47"/>
                              </a:lnTo>
                              <a:lnTo>
                                <a:pt x="10" y="43"/>
                              </a:lnTo>
                              <a:lnTo>
                                <a:pt x="5" y="39"/>
                              </a:lnTo>
                              <a:lnTo>
                                <a:pt x="0" y="35"/>
                              </a:lnTo>
                              <a:lnTo>
                                <a:pt x="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sp>
                    <p:nvSpPr>
                      <p:cNvPr id="467" name="Freeform 35">
                        <a:extLst>
                          <a:ext uri="{FF2B5EF4-FFF2-40B4-BE49-F238E27FC236}">
                            <a16:creationId xmlns:a16="http://schemas.microsoft.com/office/drawing/2014/main" id="{428926EA-0F8E-4BD4-A429-38018162F9EB}"/>
                          </a:ext>
                        </a:extLst>
                      </p:cNvPr>
                      <p:cNvSpPr>
                        <a:spLocks/>
                      </p:cNvSpPr>
                      <p:nvPr/>
                    </p:nvSpPr>
                    <p:spPr bwMode="gray">
                      <a:xfrm>
                        <a:off x="3949" y="1818"/>
                        <a:ext cx="44" cy="46"/>
                      </a:xfrm>
                      <a:custGeom>
                        <a:avLst/>
                        <a:gdLst>
                          <a:gd name="T0" fmla="*/ 0 w 44"/>
                          <a:gd name="T1" fmla="*/ 8 h 46"/>
                          <a:gd name="T2" fmla="*/ 25 w 44"/>
                          <a:gd name="T3" fmla="*/ 0 h 46"/>
                          <a:gd name="T4" fmla="*/ 28 w 44"/>
                          <a:gd name="T5" fmla="*/ 2 h 46"/>
                          <a:gd name="T6" fmla="*/ 31 w 44"/>
                          <a:gd name="T7" fmla="*/ 5 h 46"/>
                          <a:gd name="T8" fmla="*/ 35 w 44"/>
                          <a:gd name="T9" fmla="*/ 9 h 46"/>
                          <a:gd name="T10" fmla="*/ 37 w 44"/>
                          <a:gd name="T11" fmla="*/ 14 h 46"/>
                          <a:gd name="T12" fmla="*/ 39 w 44"/>
                          <a:gd name="T13" fmla="*/ 19 h 46"/>
                          <a:gd name="T14" fmla="*/ 42 w 44"/>
                          <a:gd name="T15" fmla="*/ 24 h 46"/>
                          <a:gd name="T16" fmla="*/ 43 w 44"/>
                          <a:gd name="T17" fmla="*/ 28 h 46"/>
                          <a:gd name="T18" fmla="*/ 44 w 44"/>
                          <a:gd name="T19" fmla="*/ 35 h 46"/>
                          <a:gd name="T20" fmla="*/ 43 w 44"/>
                          <a:gd name="T21" fmla="*/ 36 h 46"/>
                          <a:gd name="T22" fmla="*/ 43 w 44"/>
                          <a:gd name="T23" fmla="*/ 38 h 46"/>
                          <a:gd name="T24" fmla="*/ 42 w 44"/>
                          <a:gd name="T25" fmla="*/ 41 h 46"/>
                          <a:gd name="T26" fmla="*/ 39 w 44"/>
                          <a:gd name="T27" fmla="*/ 42 h 46"/>
                          <a:gd name="T28" fmla="*/ 38 w 44"/>
                          <a:gd name="T29" fmla="*/ 45 h 46"/>
                          <a:gd name="T30" fmla="*/ 36 w 44"/>
                          <a:gd name="T31" fmla="*/ 46 h 46"/>
                          <a:gd name="T32" fmla="*/ 35 w 44"/>
                          <a:gd name="T33" fmla="*/ 46 h 46"/>
                          <a:gd name="T34" fmla="*/ 32 w 44"/>
                          <a:gd name="T35" fmla="*/ 46 h 46"/>
                          <a:gd name="T36" fmla="*/ 29 w 44"/>
                          <a:gd name="T37" fmla="*/ 42 h 46"/>
                          <a:gd name="T38" fmla="*/ 24 w 44"/>
                          <a:gd name="T39" fmla="*/ 38 h 46"/>
                          <a:gd name="T40" fmla="*/ 20 w 44"/>
                          <a:gd name="T41" fmla="*/ 33 h 46"/>
                          <a:gd name="T42" fmla="*/ 16 w 44"/>
                          <a:gd name="T43" fmla="*/ 28 h 46"/>
                          <a:gd name="T44" fmla="*/ 12 w 44"/>
                          <a:gd name="T45" fmla="*/ 23 h 46"/>
                          <a:gd name="T46" fmla="*/ 8 w 44"/>
                          <a:gd name="T47" fmla="*/ 19 h 46"/>
                          <a:gd name="T48" fmla="*/ 4 w 44"/>
                          <a:gd name="T49" fmla="*/ 13 h 46"/>
                          <a:gd name="T50" fmla="*/ 0 w 44"/>
                          <a:gd name="T51" fmla="*/ 8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46"/>
                          <a:gd name="T80" fmla="*/ 44 w 44"/>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46">
                            <a:moveTo>
                              <a:pt x="0" y="8"/>
                            </a:moveTo>
                            <a:lnTo>
                              <a:pt x="25" y="0"/>
                            </a:lnTo>
                            <a:lnTo>
                              <a:pt x="28" y="2"/>
                            </a:lnTo>
                            <a:lnTo>
                              <a:pt x="31" y="5"/>
                            </a:lnTo>
                            <a:lnTo>
                              <a:pt x="35" y="9"/>
                            </a:lnTo>
                            <a:lnTo>
                              <a:pt x="37" y="14"/>
                            </a:lnTo>
                            <a:lnTo>
                              <a:pt x="39" y="19"/>
                            </a:lnTo>
                            <a:lnTo>
                              <a:pt x="42" y="24"/>
                            </a:lnTo>
                            <a:lnTo>
                              <a:pt x="43" y="28"/>
                            </a:lnTo>
                            <a:lnTo>
                              <a:pt x="44" y="35"/>
                            </a:lnTo>
                            <a:lnTo>
                              <a:pt x="43" y="36"/>
                            </a:lnTo>
                            <a:lnTo>
                              <a:pt x="43" y="38"/>
                            </a:lnTo>
                            <a:lnTo>
                              <a:pt x="42" y="41"/>
                            </a:lnTo>
                            <a:lnTo>
                              <a:pt x="39" y="42"/>
                            </a:lnTo>
                            <a:lnTo>
                              <a:pt x="38" y="45"/>
                            </a:lnTo>
                            <a:lnTo>
                              <a:pt x="36" y="46"/>
                            </a:lnTo>
                            <a:lnTo>
                              <a:pt x="35" y="46"/>
                            </a:lnTo>
                            <a:lnTo>
                              <a:pt x="32" y="46"/>
                            </a:lnTo>
                            <a:lnTo>
                              <a:pt x="29" y="42"/>
                            </a:lnTo>
                            <a:lnTo>
                              <a:pt x="24" y="38"/>
                            </a:lnTo>
                            <a:lnTo>
                              <a:pt x="20" y="33"/>
                            </a:lnTo>
                            <a:lnTo>
                              <a:pt x="16" y="28"/>
                            </a:lnTo>
                            <a:lnTo>
                              <a:pt x="12" y="23"/>
                            </a:lnTo>
                            <a:lnTo>
                              <a:pt x="8" y="19"/>
                            </a:lnTo>
                            <a:lnTo>
                              <a:pt x="4" y="13"/>
                            </a:lnTo>
                            <a:lnTo>
                              <a:pt x="0" y="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sp>
                  <p:nvSpPr>
                    <p:cNvPr id="464" name="Freeform 36">
                      <a:extLst>
                        <a:ext uri="{FF2B5EF4-FFF2-40B4-BE49-F238E27FC236}">
                          <a16:creationId xmlns:a16="http://schemas.microsoft.com/office/drawing/2014/main" id="{6AD2B74B-092A-4EB6-BD7C-C1E0E9BE4C73}"/>
                        </a:ext>
                      </a:extLst>
                    </p:cNvPr>
                    <p:cNvSpPr>
                      <a:spLocks/>
                    </p:cNvSpPr>
                    <p:nvPr/>
                  </p:nvSpPr>
                  <p:spPr bwMode="gray">
                    <a:xfrm>
                      <a:off x="3749" y="1703"/>
                      <a:ext cx="145" cy="91"/>
                    </a:xfrm>
                    <a:custGeom>
                      <a:avLst/>
                      <a:gdLst>
                        <a:gd name="T0" fmla="*/ 33 w 145"/>
                        <a:gd name="T1" fmla="*/ 26 h 91"/>
                        <a:gd name="T2" fmla="*/ 53 w 145"/>
                        <a:gd name="T3" fmla="*/ 36 h 91"/>
                        <a:gd name="T4" fmla="*/ 82 w 145"/>
                        <a:gd name="T5" fmla="*/ 40 h 91"/>
                        <a:gd name="T6" fmla="*/ 116 w 145"/>
                        <a:gd name="T7" fmla="*/ 36 h 91"/>
                        <a:gd name="T8" fmla="*/ 120 w 145"/>
                        <a:gd name="T9" fmla="*/ 37 h 91"/>
                        <a:gd name="T10" fmla="*/ 120 w 145"/>
                        <a:gd name="T11" fmla="*/ 42 h 91"/>
                        <a:gd name="T12" fmla="*/ 121 w 145"/>
                        <a:gd name="T13" fmla="*/ 44 h 91"/>
                        <a:gd name="T14" fmla="*/ 121 w 145"/>
                        <a:gd name="T15" fmla="*/ 49 h 91"/>
                        <a:gd name="T16" fmla="*/ 130 w 145"/>
                        <a:gd name="T17" fmla="*/ 50 h 91"/>
                        <a:gd name="T18" fmla="*/ 136 w 145"/>
                        <a:gd name="T19" fmla="*/ 54 h 91"/>
                        <a:gd name="T20" fmla="*/ 139 w 145"/>
                        <a:gd name="T21" fmla="*/ 63 h 91"/>
                        <a:gd name="T22" fmla="*/ 141 w 145"/>
                        <a:gd name="T23" fmla="*/ 75 h 91"/>
                        <a:gd name="T24" fmla="*/ 111 w 145"/>
                        <a:gd name="T25" fmla="*/ 76 h 91"/>
                        <a:gd name="T26" fmla="*/ 107 w 145"/>
                        <a:gd name="T27" fmla="*/ 82 h 91"/>
                        <a:gd name="T28" fmla="*/ 104 w 145"/>
                        <a:gd name="T29" fmla="*/ 86 h 91"/>
                        <a:gd name="T30" fmla="*/ 100 w 145"/>
                        <a:gd name="T31" fmla="*/ 90 h 91"/>
                        <a:gd name="T32" fmla="*/ 94 w 145"/>
                        <a:gd name="T33" fmla="*/ 91 h 91"/>
                        <a:gd name="T34" fmla="*/ 90 w 145"/>
                        <a:gd name="T35" fmla="*/ 86 h 91"/>
                        <a:gd name="T36" fmla="*/ 87 w 145"/>
                        <a:gd name="T37" fmla="*/ 79 h 91"/>
                        <a:gd name="T38" fmla="*/ 86 w 145"/>
                        <a:gd name="T39" fmla="*/ 69 h 91"/>
                        <a:gd name="T40" fmla="*/ 84 w 145"/>
                        <a:gd name="T41" fmla="*/ 61 h 91"/>
                        <a:gd name="T42" fmla="*/ 80 w 145"/>
                        <a:gd name="T43" fmla="*/ 58 h 91"/>
                        <a:gd name="T44" fmla="*/ 76 w 145"/>
                        <a:gd name="T45" fmla="*/ 56 h 91"/>
                        <a:gd name="T46" fmla="*/ 73 w 145"/>
                        <a:gd name="T47" fmla="*/ 53 h 91"/>
                        <a:gd name="T48" fmla="*/ 71 w 145"/>
                        <a:gd name="T49" fmla="*/ 53 h 91"/>
                        <a:gd name="T50" fmla="*/ 68 w 145"/>
                        <a:gd name="T51" fmla="*/ 58 h 91"/>
                        <a:gd name="T52" fmla="*/ 66 w 145"/>
                        <a:gd name="T53" fmla="*/ 64 h 91"/>
                        <a:gd name="T54" fmla="*/ 63 w 145"/>
                        <a:gd name="T55" fmla="*/ 72 h 91"/>
                        <a:gd name="T56" fmla="*/ 59 w 145"/>
                        <a:gd name="T57" fmla="*/ 76 h 91"/>
                        <a:gd name="T58" fmla="*/ 51 w 145"/>
                        <a:gd name="T59" fmla="*/ 80 h 91"/>
                        <a:gd name="T60" fmla="*/ 46 w 145"/>
                        <a:gd name="T61" fmla="*/ 86 h 91"/>
                        <a:gd name="T62" fmla="*/ 38 w 145"/>
                        <a:gd name="T63" fmla="*/ 89 h 91"/>
                        <a:gd name="T64" fmla="*/ 30 w 145"/>
                        <a:gd name="T65" fmla="*/ 89 h 91"/>
                        <a:gd name="T66" fmla="*/ 25 w 145"/>
                        <a:gd name="T67" fmla="*/ 87 h 91"/>
                        <a:gd name="T68" fmla="*/ 22 w 145"/>
                        <a:gd name="T69" fmla="*/ 83 h 91"/>
                        <a:gd name="T70" fmla="*/ 17 w 145"/>
                        <a:gd name="T71" fmla="*/ 80 h 91"/>
                        <a:gd name="T72" fmla="*/ 17 w 145"/>
                        <a:gd name="T73" fmla="*/ 79 h 91"/>
                        <a:gd name="T74" fmla="*/ 20 w 145"/>
                        <a:gd name="T75" fmla="*/ 53 h 91"/>
                        <a:gd name="T76" fmla="*/ 0 w 145"/>
                        <a:gd name="T77" fmla="*/ 39 h 91"/>
                        <a:gd name="T78" fmla="*/ 15 w 145"/>
                        <a:gd name="T79" fmla="*/ 31 h 91"/>
                        <a:gd name="T80" fmla="*/ 25 w 145"/>
                        <a:gd name="T81" fmla="*/ 13 h 91"/>
                        <a:gd name="T82" fmla="*/ 42 w 145"/>
                        <a:gd name="T83" fmla="*/ 0 h 91"/>
                        <a:gd name="T84" fmla="*/ 53 w 145"/>
                        <a:gd name="T85" fmla="*/ 17 h 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5"/>
                        <a:gd name="T130" fmla="*/ 0 h 91"/>
                        <a:gd name="T131" fmla="*/ 145 w 145"/>
                        <a:gd name="T132" fmla="*/ 91 h 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5" h="91">
                          <a:moveTo>
                            <a:pt x="48" y="13"/>
                          </a:moveTo>
                          <a:lnTo>
                            <a:pt x="33" y="26"/>
                          </a:lnTo>
                          <a:lnTo>
                            <a:pt x="40" y="33"/>
                          </a:lnTo>
                          <a:lnTo>
                            <a:pt x="53" y="36"/>
                          </a:lnTo>
                          <a:lnTo>
                            <a:pt x="67" y="39"/>
                          </a:lnTo>
                          <a:lnTo>
                            <a:pt x="82" y="40"/>
                          </a:lnTo>
                          <a:lnTo>
                            <a:pt x="101" y="36"/>
                          </a:lnTo>
                          <a:lnTo>
                            <a:pt x="116" y="36"/>
                          </a:lnTo>
                          <a:lnTo>
                            <a:pt x="119" y="36"/>
                          </a:lnTo>
                          <a:lnTo>
                            <a:pt x="120" y="37"/>
                          </a:lnTo>
                          <a:lnTo>
                            <a:pt x="120" y="39"/>
                          </a:lnTo>
                          <a:lnTo>
                            <a:pt x="120" y="42"/>
                          </a:lnTo>
                          <a:lnTo>
                            <a:pt x="121" y="43"/>
                          </a:lnTo>
                          <a:lnTo>
                            <a:pt x="121" y="44"/>
                          </a:lnTo>
                          <a:lnTo>
                            <a:pt x="121" y="46"/>
                          </a:lnTo>
                          <a:lnTo>
                            <a:pt x="121" y="49"/>
                          </a:lnTo>
                          <a:lnTo>
                            <a:pt x="126" y="49"/>
                          </a:lnTo>
                          <a:lnTo>
                            <a:pt x="130" y="50"/>
                          </a:lnTo>
                          <a:lnTo>
                            <a:pt x="133" y="51"/>
                          </a:lnTo>
                          <a:lnTo>
                            <a:pt x="136" y="54"/>
                          </a:lnTo>
                          <a:lnTo>
                            <a:pt x="137" y="58"/>
                          </a:lnTo>
                          <a:lnTo>
                            <a:pt x="139" y="63"/>
                          </a:lnTo>
                          <a:lnTo>
                            <a:pt x="141" y="67"/>
                          </a:lnTo>
                          <a:lnTo>
                            <a:pt x="141" y="75"/>
                          </a:lnTo>
                          <a:lnTo>
                            <a:pt x="145" y="76"/>
                          </a:lnTo>
                          <a:lnTo>
                            <a:pt x="111" y="76"/>
                          </a:lnTo>
                          <a:lnTo>
                            <a:pt x="110" y="79"/>
                          </a:lnTo>
                          <a:lnTo>
                            <a:pt x="107" y="82"/>
                          </a:lnTo>
                          <a:lnTo>
                            <a:pt x="106" y="83"/>
                          </a:lnTo>
                          <a:lnTo>
                            <a:pt x="104" y="86"/>
                          </a:lnTo>
                          <a:lnTo>
                            <a:pt x="101" y="89"/>
                          </a:lnTo>
                          <a:lnTo>
                            <a:pt x="100" y="90"/>
                          </a:lnTo>
                          <a:lnTo>
                            <a:pt x="98" y="91"/>
                          </a:lnTo>
                          <a:lnTo>
                            <a:pt x="94" y="91"/>
                          </a:lnTo>
                          <a:lnTo>
                            <a:pt x="92" y="89"/>
                          </a:lnTo>
                          <a:lnTo>
                            <a:pt x="90" y="86"/>
                          </a:lnTo>
                          <a:lnTo>
                            <a:pt x="88" y="83"/>
                          </a:lnTo>
                          <a:lnTo>
                            <a:pt x="87" y="79"/>
                          </a:lnTo>
                          <a:lnTo>
                            <a:pt x="87" y="73"/>
                          </a:lnTo>
                          <a:lnTo>
                            <a:pt x="86" y="69"/>
                          </a:lnTo>
                          <a:lnTo>
                            <a:pt x="85" y="64"/>
                          </a:lnTo>
                          <a:lnTo>
                            <a:pt x="84" y="61"/>
                          </a:lnTo>
                          <a:lnTo>
                            <a:pt x="82" y="60"/>
                          </a:lnTo>
                          <a:lnTo>
                            <a:pt x="80" y="58"/>
                          </a:lnTo>
                          <a:lnTo>
                            <a:pt x="78" y="57"/>
                          </a:lnTo>
                          <a:lnTo>
                            <a:pt x="76" y="56"/>
                          </a:lnTo>
                          <a:lnTo>
                            <a:pt x="74" y="54"/>
                          </a:lnTo>
                          <a:lnTo>
                            <a:pt x="73" y="53"/>
                          </a:lnTo>
                          <a:lnTo>
                            <a:pt x="72" y="51"/>
                          </a:lnTo>
                          <a:lnTo>
                            <a:pt x="71" y="53"/>
                          </a:lnTo>
                          <a:lnTo>
                            <a:pt x="69" y="56"/>
                          </a:lnTo>
                          <a:lnTo>
                            <a:pt x="68" y="58"/>
                          </a:lnTo>
                          <a:lnTo>
                            <a:pt x="67" y="61"/>
                          </a:lnTo>
                          <a:lnTo>
                            <a:pt x="66" y="64"/>
                          </a:lnTo>
                          <a:lnTo>
                            <a:pt x="65" y="67"/>
                          </a:lnTo>
                          <a:lnTo>
                            <a:pt x="63" y="72"/>
                          </a:lnTo>
                          <a:lnTo>
                            <a:pt x="63" y="75"/>
                          </a:lnTo>
                          <a:lnTo>
                            <a:pt x="59" y="76"/>
                          </a:lnTo>
                          <a:lnTo>
                            <a:pt x="55" y="77"/>
                          </a:lnTo>
                          <a:lnTo>
                            <a:pt x="51" y="80"/>
                          </a:lnTo>
                          <a:lnTo>
                            <a:pt x="49" y="83"/>
                          </a:lnTo>
                          <a:lnTo>
                            <a:pt x="46" y="86"/>
                          </a:lnTo>
                          <a:lnTo>
                            <a:pt x="42" y="87"/>
                          </a:lnTo>
                          <a:lnTo>
                            <a:pt x="38" y="89"/>
                          </a:lnTo>
                          <a:lnTo>
                            <a:pt x="33" y="89"/>
                          </a:lnTo>
                          <a:lnTo>
                            <a:pt x="30" y="89"/>
                          </a:lnTo>
                          <a:lnTo>
                            <a:pt x="28" y="89"/>
                          </a:lnTo>
                          <a:lnTo>
                            <a:pt x="25" y="87"/>
                          </a:lnTo>
                          <a:lnTo>
                            <a:pt x="23" y="86"/>
                          </a:lnTo>
                          <a:lnTo>
                            <a:pt x="22" y="83"/>
                          </a:lnTo>
                          <a:lnTo>
                            <a:pt x="20" y="82"/>
                          </a:lnTo>
                          <a:lnTo>
                            <a:pt x="17" y="80"/>
                          </a:lnTo>
                          <a:lnTo>
                            <a:pt x="15" y="79"/>
                          </a:lnTo>
                          <a:lnTo>
                            <a:pt x="17" y="79"/>
                          </a:lnTo>
                          <a:lnTo>
                            <a:pt x="23" y="65"/>
                          </a:lnTo>
                          <a:lnTo>
                            <a:pt x="20" y="53"/>
                          </a:lnTo>
                          <a:lnTo>
                            <a:pt x="11" y="46"/>
                          </a:lnTo>
                          <a:lnTo>
                            <a:pt x="0" y="39"/>
                          </a:lnTo>
                          <a:lnTo>
                            <a:pt x="3" y="33"/>
                          </a:lnTo>
                          <a:lnTo>
                            <a:pt x="15" y="31"/>
                          </a:lnTo>
                          <a:lnTo>
                            <a:pt x="20" y="20"/>
                          </a:lnTo>
                          <a:lnTo>
                            <a:pt x="25" y="13"/>
                          </a:lnTo>
                          <a:lnTo>
                            <a:pt x="28" y="2"/>
                          </a:lnTo>
                          <a:lnTo>
                            <a:pt x="42" y="0"/>
                          </a:lnTo>
                          <a:lnTo>
                            <a:pt x="48" y="4"/>
                          </a:lnTo>
                          <a:lnTo>
                            <a:pt x="53" y="17"/>
                          </a:lnTo>
                          <a:lnTo>
                            <a:pt x="48" y="1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65" name="Freeform 37">
                      <a:extLst>
                        <a:ext uri="{FF2B5EF4-FFF2-40B4-BE49-F238E27FC236}">
                          <a16:creationId xmlns:a16="http://schemas.microsoft.com/office/drawing/2014/main" id="{AE268E32-860B-44FA-84E6-37B7DBD6980F}"/>
                        </a:ext>
                      </a:extLst>
                    </p:cNvPr>
                    <p:cNvSpPr>
                      <a:spLocks/>
                    </p:cNvSpPr>
                    <p:nvPr/>
                  </p:nvSpPr>
                  <p:spPr bwMode="gray">
                    <a:xfrm>
                      <a:off x="3782" y="1650"/>
                      <a:ext cx="163" cy="94"/>
                    </a:xfrm>
                    <a:custGeom>
                      <a:avLst/>
                      <a:gdLst>
                        <a:gd name="T0" fmla="*/ 32 w 163"/>
                        <a:gd name="T1" fmla="*/ 75 h 94"/>
                        <a:gd name="T2" fmla="*/ 54 w 163"/>
                        <a:gd name="T3" fmla="*/ 58 h 94"/>
                        <a:gd name="T4" fmla="*/ 27 w 163"/>
                        <a:gd name="T5" fmla="*/ 43 h 94"/>
                        <a:gd name="T6" fmla="*/ 14 w 163"/>
                        <a:gd name="T7" fmla="*/ 46 h 94"/>
                        <a:gd name="T8" fmla="*/ 19 w 163"/>
                        <a:gd name="T9" fmla="*/ 26 h 94"/>
                        <a:gd name="T10" fmla="*/ 12 w 163"/>
                        <a:gd name="T11" fmla="*/ 18 h 94"/>
                        <a:gd name="T12" fmla="*/ 33 w 163"/>
                        <a:gd name="T13" fmla="*/ 10 h 94"/>
                        <a:gd name="T14" fmla="*/ 58 w 163"/>
                        <a:gd name="T15" fmla="*/ 0 h 94"/>
                        <a:gd name="T16" fmla="*/ 95 w 163"/>
                        <a:gd name="T17" fmla="*/ 6 h 94"/>
                        <a:gd name="T18" fmla="*/ 136 w 163"/>
                        <a:gd name="T19" fmla="*/ 10 h 94"/>
                        <a:gd name="T20" fmla="*/ 163 w 163"/>
                        <a:gd name="T21" fmla="*/ 20 h 94"/>
                        <a:gd name="T22" fmla="*/ 161 w 163"/>
                        <a:gd name="T23" fmla="*/ 28 h 94"/>
                        <a:gd name="T24" fmla="*/ 158 w 163"/>
                        <a:gd name="T25" fmla="*/ 33 h 94"/>
                        <a:gd name="T26" fmla="*/ 153 w 163"/>
                        <a:gd name="T27" fmla="*/ 38 h 94"/>
                        <a:gd name="T28" fmla="*/ 148 w 163"/>
                        <a:gd name="T29" fmla="*/ 42 h 94"/>
                        <a:gd name="T30" fmla="*/ 143 w 163"/>
                        <a:gd name="T31" fmla="*/ 42 h 94"/>
                        <a:gd name="T32" fmla="*/ 136 w 163"/>
                        <a:gd name="T33" fmla="*/ 42 h 94"/>
                        <a:gd name="T34" fmla="*/ 129 w 163"/>
                        <a:gd name="T35" fmla="*/ 43 h 94"/>
                        <a:gd name="T36" fmla="*/ 123 w 163"/>
                        <a:gd name="T37" fmla="*/ 46 h 94"/>
                        <a:gd name="T38" fmla="*/ 121 w 163"/>
                        <a:gd name="T39" fmla="*/ 49 h 94"/>
                        <a:gd name="T40" fmla="*/ 118 w 163"/>
                        <a:gd name="T41" fmla="*/ 54 h 94"/>
                        <a:gd name="T42" fmla="*/ 115 w 163"/>
                        <a:gd name="T43" fmla="*/ 58 h 94"/>
                        <a:gd name="T44" fmla="*/ 111 w 163"/>
                        <a:gd name="T45" fmla="*/ 61 h 94"/>
                        <a:gd name="T46" fmla="*/ 104 w 163"/>
                        <a:gd name="T47" fmla="*/ 63 h 94"/>
                        <a:gd name="T48" fmla="*/ 93 w 163"/>
                        <a:gd name="T49" fmla="*/ 65 h 94"/>
                        <a:gd name="T50" fmla="*/ 85 w 163"/>
                        <a:gd name="T51" fmla="*/ 68 h 94"/>
                        <a:gd name="T52" fmla="*/ 82 w 163"/>
                        <a:gd name="T53" fmla="*/ 72 h 94"/>
                        <a:gd name="T54" fmla="*/ 82 w 163"/>
                        <a:gd name="T55" fmla="*/ 78 h 94"/>
                        <a:gd name="T56" fmla="*/ 83 w 163"/>
                        <a:gd name="T57" fmla="*/ 82 h 94"/>
                        <a:gd name="T58" fmla="*/ 84 w 163"/>
                        <a:gd name="T59" fmla="*/ 86 h 94"/>
                        <a:gd name="T60" fmla="*/ 85 w 163"/>
                        <a:gd name="T61" fmla="*/ 90 h 94"/>
                        <a:gd name="T62" fmla="*/ 68 w 163"/>
                        <a:gd name="T63" fmla="*/ 90 h 94"/>
                        <a:gd name="T64" fmla="*/ 33 w 163"/>
                        <a:gd name="T65" fmla="*/ 93 h 94"/>
                        <a:gd name="T66" fmla="*/ 6 w 163"/>
                        <a:gd name="T67" fmla="*/ 87 h 94"/>
                        <a:gd name="T68" fmla="*/ 14 w 163"/>
                        <a:gd name="T69" fmla="*/ 67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3"/>
                        <a:gd name="T106" fmla="*/ 0 h 94"/>
                        <a:gd name="T107" fmla="*/ 163 w 163"/>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3" h="94">
                          <a:moveTo>
                            <a:pt x="19" y="72"/>
                          </a:moveTo>
                          <a:lnTo>
                            <a:pt x="32" y="75"/>
                          </a:lnTo>
                          <a:lnTo>
                            <a:pt x="43" y="72"/>
                          </a:lnTo>
                          <a:lnTo>
                            <a:pt x="54" y="58"/>
                          </a:lnTo>
                          <a:lnTo>
                            <a:pt x="40" y="51"/>
                          </a:lnTo>
                          <a:lnTo>
                            <a:pt x="27" y="43"/>
                          </a:lnTo>
                          <a:lnTo>
                            <a:pt x="21" y="51"/>
                          </a:lnTo>
                          <a:lnTo>
                            <a:pt x="14" y="46"/>
                          </a:lnTo>
                          <a:lnTo>
                            <a:pt x="10" y="36"/>
                          </a:lnTo>
                          <a:lnTo>
                            <a:pt x="19" y="26"/>
                          </a:lnTo>
                          <a:lnTo>
                            <a:pt x="10" y="24"/>
                          </a:lnTo>
                          <a:lnTo>
                            <a:pt x="12" y="18"/>
                          </a:lnTo>
                          <a:lnTo>
                            <a:pt x="21" y="6"/>
                          </a:lnTo>
                          <a:lnTo>
                            <a:pt x="33" y="10"/>
                          </a:lnTo>
                          <a:lnTo>
                            <a:pt x="54" y="18"/>
                          </a:lnTo>
                          <a:lnTo>
                            <a:pt x="58" y="0"/>
                          </a:lnTo>
                          <a:lnTo>
                            <a:pt x="73" y="6"/>
                          </a:lnTo>
                          <a:lnTo>
                            <a:pt x="95" y="6"/>
                          </a:lnTo>
                          <a:lnTo>
                            <a:pt x="114" y="10"/>
                          </a:lnTo>
                          <a:lnTo>
                            <a:pt x="136" y="10"/>
                          </a:lnTo>
                          <a:lnTo>
                            <a:pt x="159" y="18"/>
                          </a:lnTo>
                          <a:lnTo>
                            <a:pt x="163" y="20"/>
                          </a:lnTo>
                          <a:lnTo>
                            <a:pt x="162" y="25"/>
                          </a:lnTo>
                          <a:lnTo>
                            <a:pt x="161" y="28"/>
                          </a:lnTo>
                          <a:lnTo>
                            <a:pt x="160" y="31"/>
                          </a:lnTo>
                          <a:lnTo>
                            <a:pt x="158" y="33"/>
                          </a:lnTo>
                          <a:lnTo>
                            <a:pt x="155" y="35"/>
                          </a:lnTo>
                          <a:lnTo>
                            <a:pt x="153" y="38"/>
                          </a:lnTo>
                          <a:lnTo>
                            <a:pt x="152" y="39"/>
                          </a:lnTo>
                          <a:lnTo>
                            <a:pt x="148" y="42"/>
                          </a:lnTo>
                          <a:lnTo>
                            <a:pt x="147" y="42"/>
                          </a:lnTo>
                          <a:lnTo>
                            <a:pt x="143" y="42"/>
                          </a:lnTo>
                          <a:lnTo>
                            <a:pt x="141" y="42"/>
                          </a:lnTo>
                          <a:lnTo>
                            <a:pt x="136" y="42"/>
                          </a:lnTo>
                          <a:lnTo>
                            <a:pt x="133" y="42"/>
                          </a:lnTo>
                          <a:lnTo>
                            <a:pt x="129" y="43"/>
                          </a:lnTo>
                          <a:lnTo>
                            <a:pt x="125" y="44"/>
                          </a:lnTo>
                          <a:lnTo>
                            <a:pt x="123" y="46"/>
                          </a:lnTo>
                          <a:lnTo>
                            <a:pt x="121" y="47"/>
                          </a:lnTo>
                          <a:lnTo>
                            <a:pt x="121" y="49"/>
                          </a:lnTo>
                          <a:lnTo>
                            <a:pt x="120" y="51"/>
                          </a:lnTo>
                          <a:lnTo>
                            <a:pt x="118" y="54"/>
                          </a:lnTo>
                          <a:lnTo>
                            <a:pt x="117" y="56"/>
                          </a:lnTo>
                          <a:lnTo>
                            <a:pt x="115" y="58"/>
                          </a:lnTo>
                          <a:lnTo>
                            <a:pt x="114" y="60"/>
                          </a:lnTo>
                          <a:lnTo>
                            <a:pt x="111" y="61"/>
                          </a:lnTo>
                          <a:lnTo>
                            <a:pt x="108" y="63"/>
                          </a:lnTo>
                          <a:lnTo>
                            <a:pt x="104" y="63"/>
                          </a:lnTo>
                          <a:lnTo>
                            <a:pt x="99" y="64"/>
                          </a:lnTo>
                          <a:lnTo>
                            <a:pt x="93" y="65"/>
                          </a:lnTo>
                          <a:lnTo>
                            <a:pt x="89" y="67"/>
                          </a:lnTo>
                          <a:lnTo>
                            <a:pt x="85" y="68"/>
                          </a:lnTo>
                          <a:lnTo>
                            <a:pt x="83" y="71"/>
                          </a:lnTo>
                          <a:lnTo>
                            <a:pt x="82" y="72"/>
                          </a:lnTo>
                          <a:lnTo>
                            <a:pt x="82" y="75"/>
                          </a:lnTo>
                          <a:lnTo>
                            <a:pt x="82" y="78"/>
                          </a:lnTo>
                          <a:lnTo>
                            <a:pt x="83" y="80"/>
                          </a:lnTo>
                          <a:lnTo>
                            <a:pt x="83" y="82"/>
                          </a:lnTo>
                          <a:lnTo>
                            <a:pt x="84" y="85"/>
                          </a:lnTo>
                          <a:lnTo>
                            <a:pt x="84" y="86"/>
                          </a:lnTo>
                          <a:lnTo>
                            <a:pt x="85" y="87"/>
                          </a:lnTo>
                          <a:lnTo>
                            <a:pt x="85" y="90"/>
                          </a:lnTo>
                          <a:lnTo>
                            <a:pt x="82" y="90"/>
                          </a:lnTo>
                          <a:lnTo>
                            <a:pt x="68" y="90"/>
                          </a:lnTo>
                          <a:lnTo>
                            <a:pt x="49" y="94"/>
                          </a:lnTo>
                          <a:lnTo>
                            <a:pt x="33" y="93"/>
                          </a:lnTo>
                          <a:lnTo>
                            <a:pt x="19" y="90"/>
                          </a:lnTo>
                          <a:lnTo>
                            <a:pt x="6" y="87"/>
                          </a:lnTo>
                          <a:lnTo>
                            <a:pt x="0" y="80"/>
                          </a:lnTo>
                          <a:lnTo>
                            <a:pt x="14" y="67"/>
                          </a:lnTo>
                          <a:lnTo>
                            <a:pt x="19" y="7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grpSp>
              <p:nvGrpSpPr>
                <p:cNvPr id="453" name="Group 38">
                  <a:extLst>
                    <a:ext uri="{FF2B5EF4-FFF2-40B4-BE49-F238E27FC236}">
                      <a16:creationId xmlns:a16="http://schemas.microsoft.com/office/drawing/2014/main" id="{2ECEBD58-14CD-453A-AE51-2BBE473F5EE5}"/>
                    </a:ext>
                  </a:extLst>
                </p:cNvPr>
                <p:cNvGrpSpPr>
                  <a:grpSpLocks/>
                </p:cNvGrpSpPr>
                <p:nvPr/>
              </p:nvGrpSpPr>
              <p:grpSpPr bwMode="auto">
                <a:xfrm>
                  <a:off x="4825" y="1585"/>
                  <a:ext cx="163" cy="405"/>
                  <a:chOff x="4825" y="1585"/>
                  <a:chExt cx="163" cy="405"/>
                </a:xfrm>
              </p:grpSpPr>
              <p:sp>
                <p:nvSpPr>
                  <p:cNvPr id="454" name="Freeform 39">
                    <a:extLst>
                      <a:ext uri="{FF2B5EF4-FFF2-40B4-BE49-F238E27FC236}">
                        <a16:creationId xmlns:a16="http://schemas.microsoft.com/office/drawing/2014/main" id="{122F478A-1B38-4BF0-A2D7-3588CF77432F}"/>
                      </a:ext>
                    </a:extLst>
                  </p:cNvPr>
                  <p:cNvSpPr>
                    <a:spLocks/>
                  </p:cNvSpPr>
                  <p:nvPr/>
                </p:nvSpPr>
                <p:spPr bwMode="gray">
                  <a:xfrm>
                    <a:off x="4852" y="1975"/>
                    <a:ext cx="10" cy="15"/>
                  </a:xfrm>
                  <a:custGeom>
                    <a:avLst/>
                    <a:gdLst>
                      <a:gd name="T0" fmla="*/ 4 w 10"/>
                      <a:gd name="T1" fmla="*/ 15 h 15"/>
                      <a:gd name="T2" fmla="*/ 0 w 10"/>
                      <a:gd name="T3" fmla="*/ 7 h 15"/>
                      <a:gd name="T4" fmla="*/ 1 w 10"/>
                      <a:gd name="T5" fmla="*/ 5 h 15"/>
                      <a:gd name="T6" fmla="*/ 1 w 10"/>
                      <a:gd name="T7" fmla="*/ 3 h 15"/>
                      <a:gd name="T8" fmla="*/ 3 w 10"/>
                      <a:gd name="T9" fmla="*/ 1 h 15"/>
                      <a:gd name="T10" fmla="*/ 4 w 10"/>
                      <a:gd name="T11" fmla="*/ 1 h 15"/>
                      <a:gd name="T12" fmla="*/ 5 w 10"/>
                      <a:gd name="T13" fmla="*/ 0 h 15"/>
                      <a:gd name="T14" fmla="*/ 8 w 10"/>
                      <a:gd name="T15" fmla="*/ 0 h 15"/>
                      <a:gd name="T16" fmla="*/ 9 w 10"/>
                      <a:gd name="T17" fmla="*/ 0 h 15"/>
                      <a:gd name="T18" fmla="*/ 10 w 10"/>
                      <a:gd name="T19" fmla="*/ 0 h 15"/>
                      <a:gd name="T20" fmla="*/ 10 w 10"/>
                      <a:gd name="T21" fmla="*/ 3 h 15"/>
                      <a:gd name="T22" fmla="*/ 10 w 10"/>
                      <a:gd name="T23" fmla="*/ 7 h 15"/>
                      <a:gd name="T24" fmla="*/ 9 w 10"/>
                      <a:gd name="T25" fmla="*/ 8 h 15"/>
                      <a:gd name="T26" fmla="*/ 9 w 10"/>
                      <a:gd name="T27" fmla="*/ 9 h 15"/>
                      <a:gd name="T28" fmla="*/ 8 w 10"/>
                      <a:gd name="T29" fmla="*/ 12 h 15"/>
                      <a:gd name="T30" fmla="*/ 8 w 10"/>
                      <a:gd name="T31" fmla="*/ 13 h 15"/>
                      <a:gd name="T32" fmla="*/ 5 w 10"/>
                      <a:gd name="T33" fmla="*/ 15 h 15"/>
                      <a:gd name="T34" fmla="*/ 4 w 10"/>
                      <a:gd name="T35" fmla="*/ 15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15"/>
                      <a:gd name="T56" fmla="*/ 10 w 10"/>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15">
                        <a:moveTo>
                          <a:pt x="4" y="15"/>
                        </a:moveTo>
                        <a:lnTo>
                          <a:pt x="0" y="7"/>
                        </a:lnTo>
                        <a:lnTo>
                          <a:pt x="1" y="5"/>
                        </a:lnTo>
                        <a:lnTo>
                          <a:pt x="1" y="3"/>
                        </a:lnTo>
                        <a:lnTo>
                          <a:pt x="3" y="1"/>
                        </a:lnTo>
                        <a:lnTo>
                          <a:pt x="4" y="1"/>
                        </a:lnTo>
                        <a:lnTo>
                          <a:pt x="5" y="0"/>
                        </a:lnTo>
                        <a:lnTo>
                          <a:pt x="8" y="0"/>
                        </a:lnTo>
                        <a:lnTo>
                          <a:pt x="9" y="0"/>
                        </a:lnTo>
                        <a:lnTo>
                          <a:pt x="10" y="0"/>
                        </a:lnTo>
                        <a:lnTo>
                          <a:pt x="10" y="3"/>
                        </a:lnTo>
                        <a:lnTo>
                          <a:pt x="10" y="7"/>
                        </a:lnTo>
                        <a:lnTo>
                          <a:pt x="9" y="8"/>
                        </a:lnTo>
                        <a:lnTo>
                          <a:pt x="9" y="9"/>
                        </a:lnTo>
                        <a:lnTo>
                          <a:pt x="8" y="12"/>
                        </a:lnTo>
                        <a:lnTo>
                          <a:pt x="8" y="13"/>
                        </a:lnTo>
                        <a:lnTo>
                          <a:pt x="5" y="15"/>
                        </a:lnTo>
                        <a:lnTo>
                          <a:pt x="4" y="1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455" name="Group 40">
                    <a:extLst>
                      <a:ext uri="{FF2B5EF4-FFF2-40B4-BE49-F238E27FC236}">
                        <a16:creationId xmlns:a16="http://schemas.microsoft.com/office/drawing/2014/main" id="{1464F1C3-9F31-41E5-A01E-9D84854BC662}"/>
                      </a:ext>
                    </a:extLst>
                  </p:cNvPr>
                  <p:cNvGrpSpPr>
                    <a:grpSpLocks/>
                  </p:cNvGrpSpPr>
                  <p:nvPr/>
                </p:nvGrpSpPr>
                <p:grpSpPr bwMode="auto">
                  <a:xfrm>
                    <a:off x="4825" y="1585"/>
                    <a:ext cx="163" cy="335"/>
                    <a:chOff x="4825" y="1609"/>
                    <a:chExt cx="163" cy="335"/>
                  </a:xfrm>
                </p:grpSpPr>
                <p:sp>
                  <p:nvSpPr>
                    <p:cNvPr id="456" name="Freeform 41">
                      <a:extLst>
                        <a:ext uri="{FF2B5EF4-FFF2-40B4-BE49-F238E27FC236}">
                          <a16:creationId xmlns:a16="http://schemas.microsoft.com/office/drawing/2014/main" id="{278E525D-62ED-41BC-9CA6-848D1554DEC7}"/>
                        </a:ext>
                      </a:extLst>
                    </p:cNvPr>
                    <p:cNvSpPr>
                      <a:spLocks/>
                    </p:cNvSpPr>
                    <p:nvPr/>
                  </p:nvSpPr>
                  <p:spPr bwMode="gray">
                    <a:xfrm>
                      <a:off x="4885" y="1609"/>
                      <a:ext cx="98" cy="92"/>
                    </a:xfrm>
                    <a:custGeom>
                      <a:avLst/>
                      <a:gdLst>
                        <a:gd name="T0" fmla="*/ 23 w 98"/>
                        <a:gd name="T1" fmla="*/ 92 h 92"/>
                        <a:gd name="T2" fmla="*/ 19 w 98"/>
                        <a:gd name="T3" fmla="*/ 92 h 92"/>
                        <a:gd name="T4" fmla="*/ 19 w 98"/>
                        <a:gd name="T5" fmla="*/ 90 h 92"/>
                        <a:gd name="T6" fmla="*/ 21 w 98"/>
                        <a:gd name="T7" fmla="*/ 87 h 92"/>
                        <a:gd name="T8" fmla="*/ 15 w 98"/>
                        <a:gd name="T9" fmla="*/ 80 h 92"/>
                        <a:gd name="T10" fmla="*/ 11 w 98"/>
                        <a:gd name="T11" fmla="*/ 74 h 92"/>
                        <a:gd name="T12" fmla="*/ 10 w 98"/>
                        <a:gd name="T13" fmla="*/ 64 h 92"/>
                        <a:gd name="T14" fmla="*/ 14 w 98"/>
                        <a:gd name="T15" fmla="*/ 58 h 92"/>
                        <a:gd name="T16" fmla="*/ 20 w 98"/>
                        <a:gd name="T17" fmla="*/ 57 h 92"/>
                        <a:gd name="T18" fmla="*/ 21 w 98"/>
                        <a:gd name="T19" fmla="*/ 52 h 92"/>
                        <a:gd name="T20" fmla="*/ 21 w 98"/>
                        <a:gd name="T21" fmla="*/ 48 h 92"/>
                        <a:gd name="T22" fmla="*/ 19 w 98"/>
                        <a:gd name="T23" fmla="*/ 47 h 92"/>
                        <a:gd name="T24" fmla="*/ 18 w 98"/>
                        <a:gd name="T25" fmla="*/ 44 h 92"/>
                        <a:gd name="T26" fmla="*/ 18 w 98"/>
                        <a:gd name="T27" fmla="*/ 40 h 92"/>
                        <a:gd name="T28" fmla="*/ 18 w 98"/>
                        <a:gd name="T29" fmla="*/ 36 h 92"/>
                        <a:gd name="T30" fmla="*/ 17 w 98"/>
                        <a:gd name="T31" fmla="*/ 27 h 92"/>
                        <a:gd name="T32" fmla="*/ 13 w 98"/>
                        <a:gd name="T33" fmla="*/ 18 h 92"/>
                        <a:gd name="T34" fmla="*/ 10 w 98"/>
                        <a:gd name="T35" fmla="*/ 12 h 92"/>
                        <a:gd name="T36" fmla="*/ 4 w 98"/>
                        <a:gd name="T37" fmla="*/ 8 h 92"/>
                        <a:gd name="T38" fmla="*/ 1 w 98"/>
                        <a:gd name="T39" fmla="*/ 3 h 92"/>
                        <a:gd name="T40" fmla="*/ 2 w 98"/>
                        <a:gd name="T41" fmla="*/ 0 h 92"/>
                        <a:gd name="T42" fmla="*/ 6 w 98"/>
                        <a:gd name="T43" fmla="*/ 0 h 92"/>
                        <a:gd name="T44" fmla="*/ 10 w 98"/>
                        <a:gd name="T45" fmla="*/ 0 h 92"/>
                        <a:gd name="T46" fmla="*/ 15 w 98"/>
                        <a:gd name="T47" fmla="*/ 5 h 92"/>
                        <a:gd name="T48" fmla="*/ 27 w 98"/>
                        <a:gd name="T49" fmla="*/ 17 h 92"/>
                        <a:gd name="T50" fmla="*/ 37 w 98"/>
                        <a:gd name="T51" fmla="*/ 24 h 92"/>
                        <a:gd name="T52" fmla="*/ 51 w 98"/>
                        <a:gd name="T53" fmla="*/ 30 h 92"/>
                        <a:gd name="T54" fmla="*/ 66 w 98"/>
                        <a:gd name="T55" fmla="*/ 34 h 92"/>
                        <a:gd name="T56" fmla="*/ 72 w 98"/>
                        <a:gd name="T57" fmla="*/ 33 h 92"/>
                        <a:gd name="T58" fmla="*/ 75 w 98"/>
                        <a:gd name="T59" fmla="*/ 29 h 92"/>
                        <a:gd name="T60" fmla="*/ 78 w 98"/>
                        <a:gd name="T61" fmla="*/ 30 h 92"/>
                        <a:gd name="T62" fmla="*/ 87 w 98"/>
                        <a:gd name="T63" fmla="*/ 41 h 92"/>
                        <a:gd name="T64" fmla="*/ 95 w 98"/>
                        <a:gd name="T65" fmla="*/ 48 h 92"/>
                        <a:gd name="T66" fmla="*/ 91 w 98"/>
                        <a:gd name="T67" fmla="*/ 54 h 92"/>
                        <a:gd name="T68" fmla="*/ 84 w 98"/>
                        <a:gd name="T69" fmla="*/ 57 h 92"/>
                        <a:gd name="T70" fmla="*/ 75 w 98"/>
                        <a:gd name="T71" fmla="*/ 59 h 92"/>
                        <a:gd name="T72" fmla="*/ 72 w 98"/>
                        <a:gd name="T73" fmla="*/ 65 h 92"/>
                        <a:gd name="T74" fmla="*/ 71 w 98"/>
                        <a:gd name="T75" fmla="*/ 73 h 92"/>
                        <a:gd name="T76" fmla="*/ 66 w 98"/>
                        <a:gd name="T77" fmla="*/ 77 h 92"/>
                        <a:gd name="T78" fmla="*/ 55 w 98"/>
                        <a:gd name="T79" fmla="*/ 71 h 92"/>
                        <a:gd name="T80" fmla="*/ 46 w 98"/>
                        <a:gd name="T81" fmla="*/ 65 h 92"/>
                        <a:gd name="T82" fmla="*/ 37 w 98"/>
                        <a:gd name="T83" fmla="*/ 65 h 92"/>
                        <a:gd name="T84" fmla="*/ 31 w 98"/>
                        <a:gd name="T85" fmla="*/ 70 h 92"/>
                        <a:gd name="T86" fmla="*/ 21 w 98"/>
                        <a:gd name="T87" fmla="*/ 73 h 92"/>
                        <a:gd name="T88" fmla="*/ 30 w 98"/>
                        <a:gd name="T89" fmla="*/ 77 h 92"/>
                        <a:gd name="T90" fmla="*/ 36 w 98"/>
                        <a:gd name="T91" fmla="*/ 80 h 92"/>
                        <a:gd name="T92" fmla="*/ 38 w 98"/>
                        <a:gd name="T93" fmla="*/ 85 h 92"/>
                        <a:gd name="T94" fmla="*/ 33 w 98"/>
                        <a:gd name="T95" fmla="*/ 91 h 92"/>
                        <a:gd name="T96" fmla="*/ 27 w 98"/>
                        <a:gd name="T97" fmla="*/ 92 h 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8"/>
                        <a:gd name="T148" fmla="*/ 0 h 92"/>
                        <a:gd name="T149" fmla="*/ 98 w 98"/>
                        <a:gd name="T150" fmla="*/ 92 h 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8" h="92">
                          <a:moveTo>
                            <a:pt x="25" y="92"/>
                          </a:moveTo>
                          <a:lnTo>
                            <a:pt x="25" y="92"/>
                          </a:lnTo>
                          <a:lnTo>
                            <a:pt x="23" y="92"/>
                          </a:lnTo>
                          <a:lnTo>
                            <a:pt x="21" y="92"/>
                          </a:lnTo>
                          <a:lnTo>
                            <a:pt x="20" y="92"/>
                          </a:lnTo>
                          <a:lnTo>
                            <a:pt x="19" y="92"/>
                          </a:lnTo>
                          <a:lnTo>
                            <a:pt x="18" y="92"/>
                          </a:lnTo>
                          <a:lnTo>
                            <a:pt x="18" y="91"/>
                          </a:lnTo>
                          <a:lnTo>
                            <a:pt x="19" y="90"/>
                          </a:lnTo>
                          <a:lnTo>
                            <a:pt x="20" y="88"/>
                          </a:lnTo>
                          <a:lnTo>
                            <a:pt x="21" y="88"/>
                          </a:lnTo>
                          <a:lnTo>
                            <a:pt x="21" y="87"/>
                          </a:lnTo>
                          <a:lnTo>
                            <a:pt x="20" y="84"/>
                          </a:lnTo>
                          <a:lnTo>
                            <a:pt x="18" y="83"/>
                          </a:lnTo>
                          <a:lnTo>
                            <a:pt x="15" y="80"/>
                          </a:lnTo>
                          <a:lnTo>
                            <a:pt x="14" y="78"/>
                          </a:lnTo>
                          <a:lnTo>
                            <a:pt x="12" y="76"/>
                          </a:lnTo>
                          <a:lnTo>
                            <a:pt x="11" y="74"/>
                          </a:lnTo>
                          <a:lnTo>
                            <a:pt x="10" y="70"/>
                          </a:lnTo>
                          <a:lnTo>
                            <a:pt x="10" y="66"/>
                          </a:lnTo>
                          <a:lnTo>
                            <a:pt x="10" y="64"/>
                          </a:lnTo>
                          <a:lnTo>
                            <a:pt x="11" y="62"/>
                          </a:lnTo>
                          <a:lnTo>
                            <a:pt x="12" y="59"/>
                          </a:lnTo>
                          <a:lnTo>
                            <a:pt x="14" y="58"/>
                          </a:lnTo>
                          <a:lnTo>
                            <a:pt x="15" y="58"/>
                          </a:lnTo>
                          <a:lnTo>
                            <a:pt x="18" y="57"/>
                          </a:lnTo>
                          <a:lnTo>
                            <a:pt x="20" y="57"/>
                          </a:lnTo>
                          <a:lnTo>
                            <a:pt x="21" y="57"/>
                          </a:lnTo>
                          <a:lnTo>
                            <a:pt x="21" y="55"/>
                          </a:lnTo>
                          <a:lnTo>
                            <a:pt x="21" y="52"/>
                          </a:lnTo>
                          <a:lnTo>
                            <a:pt x="21" y="51"/>
                          </a:lnTo>
                          <a:lnTo>
                            <a:pt x="21" y="50"/>
                          </a:lnTo>
                          <a:lnTo>
                            <a:pt x="21" y="48"/>
                          </a:lnTo>
                          <a:lnTo>
                            <a:pt x="21" y="47"/>
                          </a:lnTo>
                          <a:lnTo>
                            <a:pt x="20" y="47"/>
                          </a:lnTo>
                          <a:lnTo>
                            <a:pt x="19" y="47"/>
                          </a:lnTo>
                          <a:lnTo>
                            <a:pt x="18" y="47"/>
                          </a:lnTo>
                          <a:lnTo>
                            <a:pt x="18" y="45"/>
                          </a:lnTo>
                          <a:lnTo>
                            <a:pt x="18" y="44"/>
                          </a:lnTo>
                          <a:lnTo>
                            <a:pt x="18" y="43"/>
                          </a:lnTo>
                          <a:lnTo>
                            <a:pt x="18" y="41"/>
                          </a:lnTo>
                          <a:lnTo>
                            <a:pt x="18" y="40"/>
                          </a:lnTo>
                          <a:lnTo>
                            <a:pt x="18" y="38"/>
                          </a:lnTo>
                          <a:lnTo>
                            <a:pt x="18" y="37"/>
                          </a:lnTo>
                          <a:lnTo>
                            <a:pt x="18" y="36"/>
                          </a:lnTo>
                          <a:lnTo>
                            <a:pt x="18" y="33"/>
                          </a:lnTo>
                          <a:lnTo>
                            <a:pt x="17" y="30"/>
                          </a:lnTo>
                          <a:lnTo>
                            <a:pt x="17" y="27"/>
                          </a:lnTo>
                          <a:lnTo>
                            <a:pt x="15" y="24"/>
                          </a:lnTo>
                          <a:lnTo>
                            <a:pt x="14" y="21"/>
                          </a:lnTo>
                          <a:lnTo>
                            <a:pt x="13" y="18"/>
                          </a:lnTo>
                          <a:lnTo>
                            <a:pt x="12" y="15"/>
                          </a:lnTo>
                          <a:lnTo>
                            <a:pt x="11" y="12"/>
                          </a:lnTo>
                          <a:lnTo>
                            <a:pt x="10" y="12"/>
                          </a:lnTo>
                          <a:lnTo>
                            <a:pt x="7" y="11"/>
                          </a:lnTo>
                          <a:lnTo>
                            <a:pt x="5" y="10"/>
                          </a:lnTo>
                          <a:lnTo>
                            <a:pt x="4" y="8"/>
                          </a:lnTo>
                          <a:lnTo>
                            <a:pt x="2" y="7"/>
                          </a:lnTo>
                          <a:lnTo>
                            <a:pt x="1" y="4"/>
                          </a:lnTo>
                          <a:lnTo>
                            <a:pt x="1" y="3"/>
                          </a:lnTo>
                          <a:lnTo>
                            <a:pt x="0" y="0"/>
                          </a:lnTo>
                          <a:lnTo>
                            <a:pt x="1" y="0"/>
                          </a:lnTo>
                          <a:lnTo>
                            <a:pt x="2" y="0"/>
                          </a:lnTo>
                          <a:lnTo>
                            <a:pt x="4" y="0"/>
                          </a:lnTo>
                          <a:lnTo>
                            <a:pt x="5" y="0"/>
                          </a:lnTo>
                          <a:lnTo>
                            <a:pt x="6" y="0"/>
                          </a:lnTo>
                          <a:lnTo>
                            <a:pt x="7" y="0"/>
                          </a:lnTo>
                          <a:lnTo>
                            <a:pt x="8" y="0"/>
                          </a:lnTo>
                          <a:lnTo>
                            <a:pt x="10" y="0"/>
                          </a:lnTo>
                          <a:lnTo>
                            <a:pt x="11" y="1"/>
                          </a:lnTo>
                          <a:lnTo>
                            <a:pt x="13" y="3"/>
                          </a:lnTo>
                          <a:lnTo>
                            <a:pt x="15" y="5"/>
                          </a:lnTo>
                          <a:lnTo>
                            <a:pt x="19" y="10"/>
                          </a:lnTo>
                          <a:lnTo>
                            <a:pt x="23" y="12"/>
                          </a:lnTo>
                          <a:lnTo>
                            <a:pt x="27" y="17"/>
                          </a:lnTo>
                          <a:lnTo>
                            <a:pt x="30" y="19"/>
                          </a:lnTo>
                          <a:lnTo>
                            <a:pt x="32" y="21"/>
                          </a:lnTo>
                          <a:lnTo>
                            <a:pt x="37" y="24"/>
                          </a:lnTo>
                          <a:lnTo>
                            <a:pt x="41" y="26"/>
                          </a:lnTo>
                          <a:lnTo>
                            <a:pt x="46" y="29"/>
                          </a:lnTo>
                          <a:lnTo>
                            <a:pt x="51" y="30"/>
                          </a:lnTo>
                          <a:lnTo>
                            <a:pt x="56" y="31"/>
                          </a:lnTo>
                          <a:lnTo>
                            <a:pt x="61" y="33"/>
                          </a:lnTo>
                          <a:lnTo>
                            <a:pt x="66" y="34"/>
                          </a:lnTo>
                          <a:lnTo>
                            <a:pt x="72" y="36"/>
                          </a:lnTo>
                          <a:lnTo>
                            <a:pt x="72" y="34"/>
                          </a:lnTo>
                          <a:lnTo>
                            <a:pt x="72" y="33"/>
                          </a:lnTo>
                          <a:lnTo>
                            <a:pt x="75" y="31"/>
                          </a:lnTo>
                          <a:lnTo>
                            <a:pt x="75" y="30"/>
                          </a:lnTo>
                          <a:lnTo>
                            <a:pt x="75" y="29"/>
                          </a:lnTo>
                          <a:lnTo>
                            <a:pt x="75" y="27"/>
                          </a:lnTo>
                          <a:lnTo>
                            <a:pt x="75" y="26"/>
                          </a:lnTo>
                          <a:lnTo>
                            <a:pt x="78" y="30"/>
                          </a:lnTo>
                          <a:lnTo>
                            <a:pt x="81" y="34"/>
                          </a:lnTo>
                          <a:lnTo>
                            <a:pt x="84" y="37"/>
                          </a:lnTo>
                          <a:lnTo>
                            <a:pt x="87" y="41"/>
                          </a:lnTo>
                          <a:lnTo>
                            <a:pt x="89" y="44"/>
                          </a:lnTo>
                          <a:lnTo>
                            <a:pt x="91" y="45"/>
                          </a:lnTo>
                          <a:lnTo>
                            <a:pt x="95" y="48"/>
                          </a:lnTo>
                          <a:lnTo>
                            <a:pt x="98" y="51"/>
                          </a:lnTo>
                          <a:lnTo>
                            <a:pt x="95" y="52"/>
                          </a:lnTo>
                          <a:lnTo>
                            <a:pt x="91" y="54"/>
                          </a:lnTo>
                          <a:lnTo>
                            <a:pt x="89" y="55"/>
                          </a:lnTo>
                          <a:lnTo>
                            <a:pt x="87" y="57"/>
                          </a:lnTo>
                          <a:lnTo>
                            <a:pt x="84" y="57"/>
                          </a:lnTo>
                          <a:lnTo>
                            <a:pt x="81" y="58"/>
                          </a:lnTo>
                          <a:lnTo>
                            <a:pt x="78" y="58"/>
                          </a:lnTo>
                          <a:lnTo>
                            <a:pt x="75" y="59"/>
                          </a:lnTo>
                          <a:lnTo>
                            <a:pt x="75" y="61"/>
                          </a:lnTo>
                          <a:lnTo>
                            <a:pt x="75" y="64"/>
                          </a:lnTo>
                          <a:lnTo>
                            <a:pt x="72" y="65"/>
                          </a:lnTo>
                          <a:lnTo>
                            <a:pt x="72" y="68"/>
                          </a:lnTo>
                          <a:lnTo>
                            <a:pt x="71" y="71"/>
                          </a:lnTo>
                          <a:lnTo>
                            <a:pt x="71" y="73"/>
                          </a:lnTo>
                          <a:lnTo>
                            <a:pt x="71" y="76"/>
                          </a:lnTo>
                          <a:lnTo>
                            <a:pt x="72" y="77"/>
                          </a:lnTo>
                          <a:lnTo>
                            <a:pt x="66" y="77"/>
                          </a:lnTo>
                          <a:lnTo>
                            <a:pt x="62" y="76"/>
                          </a:lnTo>
                          <a:lnTo>
                            <a:pt x="58" y="73"/>
                          </a:lnTo>
                          <a:lnTo>
                            <a:pt x="55" y="71"/>
                          </a:lnTo>
                          <a:lnTo>
                            <a:pt x="52" y="68"/>
                          </a:lnTo>
                          <a:lnTo>
                            <a:pt x="49" y="66"/>
                          </a:lnTo>
                          <a:lnTo>
                            <a:pt x="46" y="65"/>
                          </a:lnTo>
                          <a:lnTo>
                            <a:pt x="43" y="64"/>
                          </a:lnTo>
                          <a:lnTo>
                            <a:pt x="39" y="64"/>
                          </a:lnTo>
                          <a:lnTo>
                            <a:pt x="37" y="65"/>
                          </a:lnTo>
                          <a:lnTo>
                            <a:pt x="34" y="66"/>
                          </a:lnTo>
                          <a:lnTo>
                            <a:pt x="33" y="68"/>
                          </a:lnTo>
                          <a:lnTo>
                            <a:pt x="31" y="70"/>
                          </a:lnTo>
                          <a:lnTo>
                            <a:pt x="28" y="71"/>
                          </a:lnTo>
                          <a:lnTo>
                            <a:pt x="26" y="71"/>
                          </a:lnTo>
                          <a:lnTo>
                            <a:pt x="21" y="73"/>
                          </a:lnTo>
                          <a:lnTo>
                            <a:pt x="25" y="74"/>
                          </a:lnTo>
                          <a:lnTo>
                            <a:pt x="27" y="76"/>
                          </a:lnTo>
                          <a:lnTo>
                            <a:pt x="30" y="77"/>
                          </a:lnTo>
                          <a:lnTo>
                            <a:pt x="32" y="78"/>
                          </a:lnTo>
                          <a:lnTo>
                            <a:pt x="33" y="80"/>
                          </a:lnTo>
                          <a:lnTo>
                            <a:pt x="36" y="80"/>
                          </a:lnTo>
                          <a:lnTo>
                            <a:pt x="38" y="81"/>
                          </a:lnTo>
                          <a:lnTo>
                            <a:pt x="40" y="83"/>
                          </a:lnTo>
                          <a:lnTo>
                            <a:pt x="38" y="85"/>
                          </a:lnTo>
                          <a:lnTo>
                            <a:pt x="37" y="88"/>
                          </a:lnTo>
                          <a:lnTo>
                            <a:pt x="36" y="90"/>
                          </a:lnTo>
                          <a:lnTo>
                            <a:pt x="33" y="91"/>
                          </a:lnTo>
                          <a:lnTo>
                            <a:pt x="32" y="92"/>
                          </a:lnTo>
                          <a:lnTo>
                            <a:pt x="30" y="92"/>
                          </a:lnTo>
                          <a:lnTo>
                            <a:pt x="27" y="92"/>
                          </a:lnTo>
                          <a:lnTo>
                            <a:pt x="25" y="9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57" name="Freeform 42">
                      <a:extLst>
                        <a:ext uri="{FF2B5EF4-FFF2-40B4-BE49-F238E27FC236}">
                          <a16:creationId xmlns:a16="http://schemas.microsoft.com/office/drawing/2014/main" id="{C0746BB0-784B-4B50-9BF6-5229A4111462}"/>
                        </a:ext>
                      </a:extLst>
                    </p:cNvPr>
                    <p:cNvSpPr>
                      <a:spLocks/>
                    </p:cNvSpPr>
                    <p:nvPr/>
                  </p:nvSpPr>
                  <p:spPr bwMode="gray">
                    <a:xfrm>
                      <a:off x="4862" y="1869"/>
                      <a:ext cx="40" cy="37"/>
                    </a:xfrm>
                    <a:custGeom>
                      <a:avLst/>
                      <a:gdLst>
                        <a:gd name="T0" fmla="*/ 12 w 40"/>
                        <a:gd name="T1" fmla="*/ 7 h 37"/>
                        <a:gd name="T2" fmla="*/ 12 w 40"/>
                        <a:gd name="T3" fmla="*/ 7 h 37"/>
                        <a:gd name="T4" fmla="*/ 13 w 40"/>
                        <a:gd name="T5" fmla="*/ 7 h 37"/>
                        <a:gd name="T6" fmla="*/ 14 w 40"/>
                        <a:gd name="T7" fmla="*/ 7 h 37"/>
                        <a:gd name="T8" fmla="*/ 16 w 40"/>
                        <a:gd name="T9" fmla="*/ 7 h 37"/>
                        <a:gd name="T10" fmla="*/ 17 w 40"/>
                        <a:gd name="T11" fmla="*/ 7 h 37"/>
                        <a:gd name="T12" fmla="*/ 18 w 40"/>
                        <a:gd name="T13" fmla="*/ 7 h 37"/>
                        <a:gd name="T14" fmla="*/ 19 w 40"/>
                        <a:gd name="T15" fmla="*/ 7 h 37"/>
                        <a:gd name="T16" fmla="*/ 20 w 40"/>
                        <a:gd name="T17" fmla="*/ 7 h 37"/>
                        <a:gd name="T18" fmla="*/ 22 w 40"/>
                        <a:gd name="T19" fmla="*/ 6 h 37"/>
                        <a:gd name="T20" fmla="*/ 22 w 40"/>
                        <a:gd name="T21" fmla="*/ 5 h 37"/>
                        <a:gd name="T22" fmla="*/ 23 w 40"/>
                        <a:gd name="T23" fmla="*/ 3 h 37"/>
                        <a:gd name="T24" fmla="*/ 24 w 40"/>
                        <a:gd name="T25" fmla="*/ 3 h 37"/>
                        <a:gd name="T26" fmla="*/ 24 w 40"/>
                        <a:gd name="T27" fmla="*/ 2 h 37"/>
                        <a:gd name="T28" fmla="*/ 24 w 40"/>
                        <a:gd name="T29" fmla="*/ 0 h 37"/>
                        <a:gd name="T30" fmla="*/ 38 w 40"/>
                        <a:gd name="T31" fmla="*/ 0 h 37"/>
                        <a:gd name="T32" fmla="*/ 38 w 40"/>
                        <a:gd name="T33" fmla="*/ 2 h 37"/>
                        <a:gd name="T34" fmla="*/ 39 w 40"/>
                        <a:gd name="T35" fmla="*/ 3 h 37"/>
                        <a:gd name="T36" fmla="*/ 39 w 40"/>
                        <a:gd name="T37" fmla="*/ 5 h 37"/>
                        <a:gd name="T38" fmla="*/ 39 w 40"/>
                        <a:gd name="T39" fmla="*/ 6 h 37"/>
                        <a:gd name="T40" fmla="*/ 39 w 40"/>
                        <a:gd name="T41" fmla="*/ 7 h 37"/>
                        <a:gd name="T42" fmla="*/ 40 w 40"/>
                        <a:gd name="T43" fmla="*/ 10 h 37"/>
                        <a:gd name="T44" fmla="*/ 40 w 40"/>
                        <a:gd name="T45" fmla="*/ 11 h 37"/>
                        <a:gd name="T46" fmla="*/ 39 w 40"/>
                        <a:gd name="T47" fmla="*/ 14 h 37"/>
                        <a:gd name="T48" fmla="*/ 38 w 40"/>
                        <a:gd name="T49" fmla="*/ 17 h 37"/>
                        <a:gd name="T50" fmla="*/ 36 w 40"/>
                        <a:gd name="T51" fmla="*/ 17 h 37"/>
                        <a:gd name="T52" fmla="*/ 33 w 40"/>
                        <a:gd name="T53" fmla="*/ 18 h 37"/>
                        <a:gd name="T54" fmla="*/ 32 w 40"/>
                        <a:gd name="T55" fmla="*/ 18 h 37"/>
                        <a:gd name="T56" fmla="*/ 29 w 40"/>
                        <a:gd name="T57" fmla="*/ 18 h 37"/>
                        <a:gd name="T58" fmla="*/ 26 w 40"/>
                        <a:gd name="T59" fmla="*/ 18 h 37"/>
                        <a:gd name="T60" fmla="*/ 24 w 40"/>
                        <a:gd name="T61" fmla="*/ 18 h 37"/>
                        <a:gd name="T62" fmla="*/ 23 w 40"/>
                        <a:gd name="T63" fmla="*/ 21 h 37"/>
                        <a:gd name="T64" fmla="*/ 22 w 40"/>
                        <a:gd name="T65" fmla="*/ 22 h 37"/>
                        <a:gd name="T66" fmla="*/ 22 w 40"/>
                        <a:gd name="T67" fmla="*/ 25 h 37"/>
                        <a:gd name="T68" fmla="*/ 20 w 40"/>
                        <a:gd name="T69" fmla="*/ 29 h 37"/>
                        <a:gd name="T70" fmla="*/ 20 w 40"/>
                        <a:gd name="T71" fmla="*/ 33 h 37"/>
                        <a:gd name="T72" fmla="*/ 20 w 40"/>
                        <a:gd name="T73" fmla="*/ 34 h 37"/>
                        <a:gd name="T74" fmla="*/ 20 w 40"/>
                        <a:gd name="T75" fmla="*/ 37 h 37"/>
                        <a:gd name="T76" fmla="*/ 18 w 40"/>
                        <a:gd name="T77" fmla="*/ 37 h 37"/>
                        <a:gd name="T78" fmla="*/ 16 w 40"/>
                        <a:gd name="T79" fmla="*/ 36 h 37"/>
                        <a:gd name="T80" fmla="*/ 12 w 40"/>
                        <a:gd name="T81" fmla="*/ 34 h 37"/>
                        <a:gd name="T82" fmla="*/ 8 w 40"/>
                        <a:gd name="T83" fmla="*/ 32 h 37"/>
                        <a:gd name="T84" fmla="*/ 5 w 40"/>
                        <a:gd name="T85" fmla="*/ 29 h 37"/>
                        <a:gd name="T86" fmla="*/ 3 w 40"/>
                        <a:gd name="T87" fmla="*/ 25 h 37"/>
                        <a:gd name="T88" fmla="*/ 0 w 40"/>
                        <a:gd name="T89" fmla="*/ 22 h 37"/>
                        <a:gd name="T90" fmla="*/ 0 w 40"/>
                        <a:gd name="T91" fmla="*/ 18 h 37"/>
                        <a:gd name="T92" fmla="*/ 3 w 40"/>
                        <a:gd name="T93" fmla="*/ 18 h 37"/>
                        <a:gd name="T94" fmla="*/ 5 w 40"/>
                        <a:gd name="T95" fmla="*/ 18 h 37"/>
                        <a:gd name="T96" fmla="*/ 6 w 40"/>
                        <a:gd name="T97" fmla="*/ 17 h 37"/>
                        <a:gd name="T98" fmla="*/ 8 w 40"/>
                        <a:gd name="T99" fmla="*/ 15 h 37"/>
                        <a:gd name="T100" fmla="*/ 9 w 40"/>
                        <a:gd name="T101" fmla="*/ 14 h 37"/>
                        <a:gd name="T102" fmla="*/ 11 w 40"/>
                        <a:gd name="T103" fmla="*/ 13 h 37"/>
                        <a:gd name="T104" fmla="*/ 11 w 40"/>
                        <a:gd name="T105" fmla="*/ 11 h 37"/>
                        <a:gd name="T106" fmla="*/ 12 w 40"/>
                        <a:gd name="T107" fmla="*/ 7 h 3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0"/>
                        <a:gd name="T163" fmla="*/ 0 h 37"/>
                        <a:gd name="T164" fmla="*/ 40 w 40"/>
                        <a:gd name="T165" fmla="*/ 37 h 3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0" h="37">
                          <a:moveTo>
                            <a:pt x="12" y="7"/>
                          </a:moveTo>
                          <a:lnTo>
                            <a:pt x="12" y="7"/>
                          </a:lnTo>
                          <a:lnTo>
                            <a:pt x="13" y="7"/>
                          </a:lnTo>
                          <a:lnTo>
                            <a:pt x="14" y="7"/>
                          </a:lnTo>
                          <a:lnTo>
                            <a:pt x="16" y="7"/>
                          </a:lnTo>
                          <a:lnTo>
                            <a:pt x="17" y="7"/>
                          </a:lnTo>
                          <a:lnTo>
                            <a:pt x="18" y="7"/>
                          </a:lnTo>
                          <a:lnTo>
                            <a:pt x="19" y="7"/>
                          </a:lnTo>
                          <a:lnTo>
                            <a:pt x="20" y="7"/>
                          </a:lnTo>
                          <a:lnTo>
                            <a:pt x="22" y="6"/>
                          </a:lnTo>
                          <a:lnTo>
                            <a:pt x="22" y="5"/>
                          </a:lnTo>
                          <a:lnTo>
                            <a:pt x="23" y="3"/>
                          </a:lnTo>
                          <a:lnTo>
                            <a:pt x="24" y="3"/>
                          </a:lnTo>
                          <a:lnTo>
                            <a:pt x="24" y="2"/>
                          </a:lnTo>
                          <a:lnTo>
                            <a:pt x="24" y="0"/>
                          </a:lnTo>
                          <a:lnTo>
                            <a:pt x="38" y="0"/>
                          </a:lnTo>
                          <a:lnTo>
                            <a:pt x="38" y="2"/>
                          </a:lnTo>
                          <a:lnTo>
                            <a:pt x="39" y="3"/>
                          </a:lnTo>
                          <a:lnTo>
                            <a:pt x="39" y="5"/>
                          </a:lnTo>
                          <a:lnTo>
                            <a:pt x="39" y="6"/>
                          </a:lnTo>
                          <a:lnTo>
                            <a:pt x="39" y="7"/>
                          </a:lnTo>
                          <a:lnTo>
                            <a:pt x="40" y="10"/>
                          </a:lnTo>
                          <a:lnTo>
                            <a:pt x="40" y="11"/>
                          </a:lnTo>
                          <a:lnTo>
                            <a:pt x="39" y="14"/>
                          </a:lnTo>
                          <a:lnTo>
                            <a:pt x="38" y="17"/>
                          </a:lnTo>
                          <a:lnTo>
                            <a:pt x="36" y="17"/>
                          </a:lnTo>
                          <a:lnTo>
                            <a:pt x="33" y="18"/>
                          </a:lnTo>
                          <a:lnTo>
                            <a:pt x="32" y="18"/>
                          </a:lnTo>
                          <a:lnTo>
                            <a:pt x="29" y="18"/>
                          </a:lnTo>
                          <a:lnTo>
                            <a:pt x="26" y="18"/>
                          </a:lnTo>
                          <a:lnTo>
                            <a:pt x="24" y="18"/>
                          </a:lnTo>
                          <a:lnTo>
                            <a:pt x="23" y="21"/>
                          </a:lnTo>
                          <a:lnTo>
                            <a:pt x="22" y="22"/>
                          </a:lnTo>
                          <a:lnTo>
                            <a:pt x="22" y="25"/>
                          </a:lnTo>
                          <a:lnTo>
                            <a:pt x="20" y="29"/>
                          </a:lnTo>
                          <a:lnTo>
                            <a:pt x="20" y="33"/>
                          </a:lnTo>
                          <a:lnTo>
                            <a:pt x="20" y="34"/>
                          </a:lnTo>
                          <a:lnTo>
                            <a:pt x="20" y="37"/>
                          </a:lnTo>
                          <a:lnTo>
                            <a:pt x="18" y="37"/>
                          </a:lnTo>
                          <a:lnTo>
                            <a:pt x="16" y="36"/>
                          </a:lnTo>
                          <a:lnTo>
                            <a:pt x="12" y="34"/>
                          </a:lnTo>
                          <a:lnTo>
                            <a:pt x="8" y="32"/>
                          </a:lnTo>
                          <a:lnTo>
                            <a:pt x="5" y="29"/>
                          </a:lnTo>
                          <a:lnTo>
                            <a:pt x="3" y="25"/>
                          </a:lnTo>
                          <a:lnTo>
                            <a:pt x="0" y="22"/>
                          </a:lnTo>
                          <a:lnTo>
                            <a:pt x="0" y="18"/>
                          </a:lnTo>
                          <a:lnTo>
                            <a:pt x="3" y="18"/>
                          </a:lnTo>
                          <a:lnTo>
                            <a:pt x="5" y="18"/>
                          </a:lnTo>
                          <a:lnTo>
                            <a:pt x="6" y="17"/>
                          </a:lnTo>
                          <a:lnTo>
                            <a:pt x="8" y="15"/>
                          </a:lnTo>
                          <a:lnTo>
                            <a:pt x="9" y="14"/>
                          </a:lnTo>
                          <a:lnTo>
                            <a:pt x="11" y="13"/>
                          </a:lnTo>
                          <a:lnTo>
                            <a:pt x="11" y="11"/>
                          </a:lnTo>
                          <a:lnTo>
                            <a:pt x="12" y="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58" name="Freeform 43">
                      <a:extLst>
                        <a:ext uri="{FF2B5EF4-FFF2-40B4-BE49-F238E27FC236}">
                          <a16:creationId xmlns:a16="http://schemas.microsoft.com/office/drawing/2014/main" id="{221660BD-8BD4-48BD-A0F0-3B3AB9F1709D}"/>
                        </a:ext>
                      </a:extLst>
                    </p:cNvPr>
                    <p:cNvSpPr>
                      <a:spLocks/>
                    </p:cNvSpPr>
                    <p:nvPr/>
                  </p:nvSpPr>
                  <p:spPr bwMode="gray">
                    <a:xfrm>
                      <a:off x="4825" y="1882"/>
                      <a:ext cx="43" cy="62"/>
                    </a:xfrm>
                    <a:custGeom>
                      <a:avLst/>
                      <a:gdLst>
                        <a:gd name="T0" fmla="*/ 5 w 43"/>
                        <a:gd name="T1" fmla="*/ 4 h 62"/>
                        <a:gd name="T2" fmla="*/ 6 w 43"/>
                        <a:gd name="T3" fmla="*/ 4 h 62"/>
                        <a:gd name="T4" fmla="*/ 8 w 43"/>
                        <a:gd name="T5" fmla="*/ 4 h 62"/>
                        <a:gd name="T6" fmla="*/ 9 w 43"/>
                        <a:gd name="T7" fmla="*/ 3 h 62"/>
                        <a:gd name="T8" fmla="*/ 10 w 43"/>
                        <a:gd name="T9" fmla="*/ 3 h 62"/>
                        <a:gd name="T10" fmla="*/ 12 w 43"/>
                        <a:gd name="T11" fmla="*/ 1 h 62"/>
                        <a:gd name="T12" fmla="*/ 13 w 43"/>
                        <a:gd name="T13" fmla="*/ 0 h 62"/>
                        <a:gd name="T14" fmla="*/ 15 w 43"/>
                        <a:gd name="T15" fmla="*/ 0 h 62"/>
                        <a:gd name="T16" fmla="*/ 19 w 43"/>
                        <a:gd name="T17" fmla="*/ 0 h 62"/>
                        <a:gd name="T18" fmla="*/ 23 w 43"/>
                        <a:gd name="T19" fmla="*/ 1 h 62"/>
                        <a:gd name="T20" fmla="*/ 25 w 43"/>
                        <a:gd name="T21" fmla="*/ 3 h 62"/>
                        <a:gd name="T22" fmla="*/ 29 w 43"/>
                        <a:gd name="T23" fmla="*/ 5 h 62"/>
                        <a:gd name="T24" fmla="*/ 35 w 43"/>
                        <a:gd name="T25" fmla="*/ 12 h 62"/>
                        <a:gd name="T26" fmla="*/ 38 w 43"/>
                        <a:gd name="T27" fmla="*/ 20 h 62"/>
                        <a:gd name="T28" fmla="*/ 41 w 43"/>
                        <a:gd name="T29" fmla="*/ 29 h 62"/>
                        <a:gd name="T30" fmla="*/ 42 w 43"/>
                        <a:gd name="T31" fmla="*/ 37 h 62"/>
                        <a:gd name="T32" fmla="*/ 43 w 43"/>
                        <a:gd name="T33" fmla="*/ 47 h 62"/>
                        <a:gd name="T34" fmla="*/ 43 w 43"/>
                        <a:gd name="T35" fmla="*/ 55 h 62"/>
                        <a:gd name="T36" fmla="*/ 42 w 43"/>
                        <a:gd name="T37" fmla="*/ 56 h 62"/>
                        <a:gd name="T38" fmla="*/ 41 w 43"/>
                        <a:gd name="T39" fmla="*/ 58 h 62"/>
                        <a:gd name="T40" fmla="*/ 39 w 43"/>
                        <a:gd name="T41" fmla="*/ 59 h 62"/>
                        <a:gd name="T42" fmla="*/ 38 w 43"/>
                        <a:gd name="T43" fmla="*/ 60 h 62"/>
                        <a:gd name="T44" fmla="*/ 36 w 43"/>
                        <a:gd name="T45" fmla="*/ 60 h 62"/>
                        <a:gd name="T46" fmla="*/ 35 w 43"/>
                        <a:gd name="T47" fmla="*/ 62 h 62"/>
                        <a:gd name="T48" fmla="*/ 31 w 43"/>
                        <a:gd name="T49" fmla="*/ 62 h 62"/>
                        <a:gd name="T50" fmla="*/ 30 w 43"/>
                        <a:gd name="T51" fmla="*/ 62 h 62"/>
                        <a:gd name="T52" fmla="*/ 28 w 43"/>
                        <a:gd name="T53" fmla="*/ 59 h 62"/>
                        <a:gd name="T54" fmla="*/ 25 w 43"/>
                        <a:gd name="T55" fmla="*/ 56 h 62"/>
                        <a:gd name="T56" fmla="*/ 23 w 43"/>
                        <a:gd name="T57" fmla="*/ 53 h 62"/>
                        <a:gd name="T58" fmla="*/ 21 w 43"/>
                        <a:gd name="T59" fmla="*/ 51 h 62"/>
                        <a:gd name="T60" fmla="*/ 18 w 43"/>
                        <a:gd name="T61" fmla="*/ 48 h 62"/>
                        <a:gd name="T62" fmla="*/ 17 w 43"/>
                        <a:gd name="T63" fmla="*/ 44 h 62"/>
                        <a:gd name="T64" fmla="*/ 17 w 43"/>
                        <a:gd name="T65" fmla="*/ 43 h 62"/>
                        <a:gd name="T66" fmla="*/ 17 w 43"/>
                        <a:gd name="T67" fmla="*/ 41 h 62"/>
                        <a:gd name="T68" fmla="*/ 17 w 43"/>
                        <a:gd name="T69" fmla="*/ 40 h 62"/>
                        <a:gd name="T70" fmla="*/ 18 w 43"/>
                        <a:gd name="T71" fmla="*/ 37 h 62"/>
                        <a:gd name="T72" fmla="*/ 19 w 43"/>
                        <a:gd name="T73" fmla="*/ 33 h 62"/>
                        <a:gd name="T74" fmla="*/ 19 w 43"/>
                        <a:gd name="T75" fmla="*/ 30 h 62"/>
                        <a:gd name="T76" fmla="*/ 21 w 43"/>
                        <a:gd name="T77" fmla="*/ 29 h 62"/>
                        <a:gd name="T78" fmla="*/ 21 w 43"/>
                        <a:gd name="T79" fmla="*/ 26 h 62"/>
                        <a:gd name="T80" fmla="*/ 17 w 43"/>
                        <a:gd name="T81" fmla="*/ 26 h 62"/>
                        <a:gd name="T82" fmla="*/ 13 w 43"/>
                        <a:gd name="T83" fmla="*/ 25 h 62"/>
                        <a:gd name="T84" fmla="*/ 9 w 43"/>
                        <a:gd name="T85" fmla="*/ 23 h 62"/>
                        <a:gd name="T86" fmla="*/ 6 w 43"/>
                        <a:gd name="T87" fmla="*/ 20 h 62"/>
                        <a:gd name="T88" fmla="*/ 4 w 43"/>
                        <a:gd name="T89" fmla="*/ 18 h 62"/>
                        <a:gd name="T90" fmla="*/ 2 w 43"/>
                        <a:gd name="T91" fmla="*/ 14 h 62"/>
                        <a:gd name="T92" fmla="*/ 2 w 43"/>
                        <a:gd name="T93" fmla="*/ 11 h 62"/>
                        <a:gd name="T94" fmla="*/ 0 w 43"/>
                        <a:gd name="T95" fmla="*/ 7 h 62"/>
                        <a:gd name="T96" fmla="*/ 2 w 43"/>
                        <a:gd name="T97" fmla="*/ 7 h 62"/>
                        <a:gd name="T98" fmla="*/ 3 w 43"/>
                        <a:gd name="T99" fmla="*/ 5 h 62"/>
                        <a:gd name="T100" fmla="*/ 4 w 43"/>
                        <a:gd name="T101" fmla="*/ 5 h 62"/>
                        <a:gd name="T102" fmla="*/ 5 w 43"/>
                        <a:gd name="T103" fmla="*/ 5 h 62"/>
                        <a:gd name="T104" fmla="*/ 5 w 43"/>
                        <a:gd name="T105" fmla="*/ 4 h 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3"/>
                        <a:gd name="T160" fmla="*/ 0 h 62"/>
                        <a:gd name="T161" fmla="*/ 43 w 43"/>
                        <a:gd name="T162" fmla="*/ 62 h 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3" h="62">
                          <a:moveTo>
                            <a:pt x="5" y="4"/>
                          </a:moveTo>
                          <a:lnTo>
                            <a:pt x="6" y="4"/>
                          </a:lnTo>
                          <a:lnTo>
                            <a:pt x="8" y="4"/>
                          </a:lnTo>
                          <a:lnTo>
                            <a:pt x="9" y="3"/>
                          </a:lnTo>
                          <a:lnTo>
                            <a:pt x="10" y="3"/>
                          </a:lnTo>
                          <a:lnTo>
                            <a:pt x="12" y="1"/>
                          </a:lnTo>
                          <a:lnTo>
                            <a:pt x="13" y="0"/>
                          </a:lnTo>
                          <a:lnTo>
                            <a:pt x="15" y="0"/>
                          </a:lnTo>
                          <a:lnTo>
                            <a:pt x="19" y="0"/>
                          </a:lnTo>
                          <a:lnTo>
                            <a:pt x="23" y="1"/>
                          </a:lnTo>
                          <a:lnTo>
                            <a:pt x="25" y="3"/>
                          </a:lnTo>
                          <a:lnTo>
                            <a:pt x="29" y="5"/>
                          </a:lnTo>
                          <a:lnTo>
                            <a:pt x="35" y="12"/>
                          </a:lnTo>
                          <a:lnTo>
                            <a:pt x="38" y="20"/>
                          </a:lnTo>
                          <a:lnTo>
                            <a:pt x="41" y="29"/>
                          </a:lnTo>
                          <a:lnTo>
                            <a:pt x="42" y="37"/>
                          </a:lnTo>
                          <a:lnTo>
                            <a:pt x="43" y="47"/>
                          </a:lnTo>
                          <a:lnTo>
                            <a:pt x="43" y="55"/>
                          </a:lnTo>
                          <a:lnTo>
                            <a:pt x="42" y="56"/>
                          </a:lnTo>
                          <a:lnTo>
                            <a:pt x="41" y="58"/>
                          </a:lnTo>
                          <a:lnTo>
                            <a:pt x="39" y="59"/>
                          </a:lnTo>
                          <a:lnTo>
                            <a:pt x="38" y="60"/>
                          </a:lnTo>
                          <a:lnTo>
                            <a:pt x="36" y="60"/>
                          </a:lnTo>
                          <a:lnTo>
                            <a:pt x="35" y="62"/>
                          </a:lnTo>
                          <a:lnTo>
                            <a:pt x="31" y="62"/>
                          </a:lnTo>
                          <a:lnTo>
                            <a:pt x="30" y="62"/>
                          </a:lnTo>
                          <a:lnTo>
                            <a:pt x="28" y="59"/>
                          </a:lnTo>
                          <a:lnTo>
                            <a:pt x="25" y="56"/>
                          </a:lnTo>
                          <a:lnTo>
                            <a:pt x="23" y="53"/>
                          </a:lnTo>
                          <a:lnTo>
                            <a:pt x="21" y="51"/>
                          </a:lnTo>
                          <a:lnTo>
                            <a:pt x="18" y="48"/>
                          </a:lnTo>
                          <a:lnTo>
                            <a:pt x="17" y="44"/>
                          </a:lnTo>
                          <a:lnTo>
                            <a:pt x="17" y="43"/>
                          </a:lnTo>
                          <a:lnTo>
                            <a:pt x="17" y="41"/>
                          </a:lnTo>
                          <a:lnTo>
                            <a:pt x="17" y="40"/>
                          </a:lnTo>
                          <a:lnTo>
                            <a:pt x="18" y="37"/>
                          </a:lnTo>
                          <a:lnTo>
                            <a:pt x="19" y="33"/>
                          </a:lnTo>
                          <a:lnTo>
                            <a:pt x="19" y="30"/>
                          </a:lnTo>
                          <a:lnTo>
                            <a:pt x="21" y="29"/>
                          </a:lnTo>
                          <a:lnTo>
                            <a:pt x="21" y="26"/>
                          </a:lnTo>
                          <a:lnTo>
                            <a:pt x="17" y="26"/>
                          </a:lnTo>
                          <a:lnTo>
                            <a:pt x="13" y="25"/>
                          </a:lnTo>
                          <a:lnTo>
                            <a:pt x="9" y="23"/>
                          </a:lnTo>
                          <a:lnTo>
                            <a:pt x="6" y="20"/>
                          </a:lnTo>
                          <a:lnTo>
                            <a:pt x="4" y="18"/>
                          </a:lnTo>
                          <a:lnTo>
                            <a:pt x="2" y="14"/>
                          </a:lnTo>
                          <a:lnTo>
                            <a:pt x="2" y="11"/>
                          </a:lnTo>
                          <a:lnTo>
                            <a:pt x="0" y="7"/>
                          </a:lnTo>
                          <a:lnTo>
                            <a:pt x="2" y="7"/>
                          </a:lnTo>
                          <a:lnTo>
                            <a:pt x="3" y="5"/>
                          </a:lnTo>
                          <a:lnTo>
                            <a:pt x="4" y="5"/>
                          </a:lnTo>
                          <a:lnTo>
                            <a:pt x="5" y="5"/>
                          </a:lnTo>
                          <a:lnTo>
                            <a:pt x="5" y="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59" name="Freeform 44">
                      <a:extLst>
                        <a:ext uri="{FF2B5EF4-FFF2-40B4-BE49-F238E27FC236}">
                          <a16:creationId xmlns:a16="http://schemas.microsoft.com/office/drawing/2014/main" id="{19FF62F0-395C-417A-B131-88677955E611}"/>
                        </a:ext>
                      </a:extLst>
                    </p:cNvPr>
                    <p:cNvSpPr>
                      <a:spLocks/>
                    </p:cNvSpPr>
                    <p:nvPr/>
                  </p:nvSpPr>
                  <p:spPr bwMode="gray">
                    <a:xfrm>
                      <a:off x="4836" y="1702"/>
                      <a:ext cx="152" cy="185"/>
                    </a:xfrm>
                    <a:custGeom>
                      <a:avLst/>
                      <a:gdLst>
                        <a:gd name="T0" fmla="*/ 35 w 152"/>
                        <a:gd name="T1" fmla="*/ 138 h 185"/>
                        <a:gd name="T2" fmla="*/ 43 w 152"/>
                        <a:gd name="T3" fmla="*/ 138 h 185"/>
                        <a:gd name="T4" fmla="*/ 55 w 152"/>
                        <a:gd name="T5" fmla="*/ 134 h 185"/>
                        <a:gd name="T6" fmla="*/ 62 w 152"/>
                        <a:gd name="T7" fmla="*/ 135 h 185"/>
                        <a:gd name="T8" fmla="*/ 67 w 152"/>
                        <a:gd name="T9" fmla="*/ 142 h 185"/>
                        <a:gd name="T10" fmla="*/ 70 w 152"/>
                        <a:gd name="T11" fmla="*/ 135 h 185"/>
                        <a:gd name="T12" fmla="*/ 68 w 152"/>
                        <a:gd name="T13" fmla="*/ 128 h 185"/>
                        <a:gd name="T14" fmla="*/ 70 w 152"/>
                        <a:gd name="T15" fmla="*/ 122 h 185"/>
                        <a:gd name="T16" fmla="*/ 71 w 152"/>
                        <a:gd name="T17" fmla="*/ 110 h 185"/>
                        <a:gd name="T18" fmla="*/ 71 w 152"/>
                        <a:gd name="T19" fmla="*/ 100 h 185"/>
                        <a:gd name="T20" fmla="*/ 75 w 152"/>
                        <a:gd name="T21" fmla="*/ 100 h 185"/>
                        <a:gd name="T22" fmla="*/ 81 w 152"/>
                        <a:gd name="T23" fmla="*/ 100 h 185"/>
                        <a:gd name="T24" fmla="*/ 95 w 152"/>
                        <a:gd name="T25" fmla="*/ 93 h 185"/>
                        <a:gd name="T26" fmla="*/ 94 w 152"/>
                        <a:gd name="T27" fmla="*/ 82 h 185"/>
                        <a:gd name="T28" fmla="*/ 87 w 152"/>
                        <a:gd name="T29" fmla="*/ 74 h 185"/>
                        <a:gd name="T30" fmla="*/ 98 w 152"/>
                        <a:gd name="T31" fmla="*/ 79 h 185"/>
                        <a:gd name="T32" fmla="*/ 106 w 152"/>
                        <a:gd name="T33" fmla="*/ 79 h 185"/>
                        <a:gd name="T34" fmla="*/ 106 w 152"/>
                        <a:gd name="T35" fmla="*/ 72 h 185"/>
                        <a:gd name="T36" fmla="*/ 94 w 152"/>
                        <a:gd name="T37" fmla="*/ 42 h 185"/>
                        <a:gd name="T38" fmla="*/ 89 w 152"/>
                        <a:gd name="T39" fmla="*/ 14 h 185"/>
                        <a:gd name="T40" fmla="*/ 95 w 152"/>
                        <a:gd name="T41" fmla="*/ 3 h 185"/>
                        <a:gd name="T42" fmla="*/ 108 w 152"/>
                        <a:gd name="T43" fmla="*/ 13 h 185"/>
                        <a:gd name="T44" fmla="*/ 128 w 152"/>
                        <a:gd name="T45" fmla="*/ 27 h 185"/>
                        <a:gd name="T46" fmla="*/ 134 w 152"/>
                        <a:gd name="T47" fmla="*/ 50 h 185"/>
                        <a:gd name="T48" fmla="*/ 136 w 152"/>
                        <a:gd name="T49" fmla="*/ 69 h 185"/>
                        <a:gd name="T50" fmla="*/ 130 w 152"/>
                        <a:gd name="T51" fmla="*/ 74 h 185"/>
                        <a:gd name="T52" fmla="*/ 133 w 152"/>
                        <a:gd name="T53" fmla="*/ 79 h 185"/>
                        <a:gd name="T54" fmla="*/ 138 w 152"/>
                        <a:gd name="T55" fmla="*/ 89 h 185"/>
                        <a:gd name="T56" fmla="*/ 149 w 152"/>
                        <a:gd name="T57" fmla="*/ 124 h 185"/>
                        <a:gd name="T58" fmla="*/ 146 w 152"/>
                        <a:gd name="T59" fmla="*/ 147 h 185"/>
                        <a:gd name="T60" fmla="*/ 141 w 152"/>
                        <a:gd name="T61" fmla="*/ 138 h 185"/>
                        <a:gd name="T62" fmla="*/ 137 w 152"/>
                        <a:gd name="T63" fmla="*/ 144 h 185"/>
                        <a:gd name="T64" fmla="*/ 134 w 152"/>
                        <a:gd name="T65" fmla="*/ 151 h 185"/>
                        <a:gd name="T66" fmla="*/ 133 w 152"/>
                        <a:gd name="T67" fmla="*/ 162 h 185"/>
                        <a:gd name="T68" fmla="*/ 127 w 152"/>
                        <a:gd name="T69" fmla="*/ 151 h 185"/>
                        <a:gd name="T70" fmla="*/ 121 w 152"/>
                        <a:gd name="T71" fmla="*/ 150 h 185"/>
                        <a:gd name="T72" fmla="*/ 118 w 152"/>
                        <a:gd name="T73" fmla="*/ 153 h 185"/>
                        <a:gd name="T74" fmla="*/ 118 w 152"/>
                        <a:gd name="T75" fmla="*/ 161 h 185"/>
                        <a:gd name="T76" fmla="*/ 104 w 152"/>
                        <a:gd name="T77" fmla="*/ 158 h 185"/>
                        <a:gd name="T78" fmla="*/ 95 w 152"/>
                        <a:gd name="T79" fmla="*/ 151 h 185"/>
                        <a:gd name="T80" fmla="*/ 93 w 152"/>
                        <a:gd name="T81" fmla="*/ 167 h 185"/>
                        <a:gd name="T82" fmla="*/ 92 w 152"/>
                        <a:gd name="T83" fmla="*/ 178 h 185"/>
                        <a:gd name="T84" fmla="*/ 95 w 152"/>
                        <a:gd name="T85" fmla="*/ 185 h 185"/>
                        <a:gd name="T86" fmla="*/ 86 w 152"/>
                        <a:gd name="T87" fmla="*/ 185 h 185"/>
                        <a:gd name="T88" fmla="*/ 77 w 152"/>
                        <a:gd name="T89" fmla="*/ 182 h 185"/>
                        <a:gd name="T90" fmla="*/ 74 w 152"/>
                        <a:gd name="T91" fmla="*/ 167 h 185"/>
                        <a:gd name="T92" fmla="*/ 64 w 152"/>
                        <a:gd name="T93" fmla="*/ 161 h 185"/>
                        <a:gd name="T94" fmla="*/ 58 w 152"/>
                        <a:gd name="T95" fmla="*/ 155 h 185"/>
                        <a:gd name="T96" fmla="*/ 36 w 152"/>
                        <a:gd name="T97" fmla="*/ 165 h 185"/>
                        <a:gd name="T98" fmla="*/ 24 w 152"/>
                        <a:gd name="T99" fmla="*/ 176 h 185"/>
                        <a:gd name="T100" fmla="*/ 11 w 152"/>
                        <a:gd name="T101" fmla="*/ 182 h 185"/>
                        <a:gd name="T102" fmla="*/ 3 w 152"/>
                        <a:gd name="T103" fmla="*/ 172 h 185"/>
                        <a:gd name="T104" fmla="*/ 1 w 152"/>
                        <a:gd name="T105" fmla="*/ 162 h 185"/>
                        <a:gd name="T106" fmla="*/ 9 w 152"/>
                        <a:gd name="T107" fmla="*/ 162 h 185"/>
                        <a:gd name="T108" fmla="*/ 22 w 152"/>
                        <a:gd name="T109" fmla="*/ 146 h 1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2"/>
                        <a:gd name="T166" fmla="*/ 0 h 185"/>
                        <a:gd name="T167" fmla="*/ 152 w 152"/>
                        <a:gd name="T168" fmla="*/ 185 h 1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2" h="185">
                          <a:moveTo>
                            <a:pt x="30" y="138"/>
                          </a:moveTo>
                          <a:lnTo>
                            <a:pt x="31" y="138"/>
                          </a:lnTo>
                          <a:lnTo>
                            <a:pt x="32" y="138"/>
                          </a:lnTo>
                          <a:lnTo>
                            <a:pt x="34" y="138"/>
                          </a:lnTo>
                          <a:lnTo>
                            <a:pt x="35" y="138"/>
                          </a:lnTo>
                          <a:lnTo>
                            <a:pt x="36" y="138"/>
                          </a:lnTo>
                          <a:lnTo>
                            <a:pt x="37" y="138"/>
                          </a:lnTo>
                          <a:lnTo>
                            <a:pt x="39" y="138"/>
                          </a:lnTo>
                          <a:lnTo>
                            <a:pt x="40" y="138"/>
                          </a:lnTo>
                          <a:lnTo>
                            <a:pt x="43" y="138"/>
                          </a:lnTo>
                          <a:lnTo>
                            <a:pt x="45" y="138"/>
                          </a:lnTo>
                          <a:lnTo>
                            <a:pt x="48" y="136"/>
                          </a:lnTo>
                          <a:lnTo>
                            <a:pt x="50" y="135"/>
                          </a:lnTo>
                          <a:lnTo>
                            <a:pt x="52" y="135"/>
                          </a:lnTo>
                          <a:lnTo>
                            <a:pt x="55" y="134"/>
                          </a:lnTo>
                          <a:lnTo>
                            <a:pt x="58" y="132"/>
                          </a:lnTo>
                          <a:lnTo>
                            <a:pt x="61" y="131"/>
                          </a:lnTo>
                          <a:lnTo>
                            <a:pt x="62" y="132"/>
                          </a:lnTo>
                          <a:lnTo>
                            <a:pt x="62" y="134"/>
                          </a:lnTo>
                          <a:lnTo>
                            <a:pt x="62" y="135"/>
                          </a:lnTo>
                          <a:lnTo>
                            <a:pt x="63" y="136"/>
                          </a:lnTo>
                          <a:lnTo>
                            <a:pt x="63" y="138"/>
                          </a:lnTo>
                          <a:lnTo>
                            <a:pt x="64" y="140"/>
                          </a:lnTo>
                          <a:lnTo>
                            <a:pt x="65" y="142"/>
                          </a:lnTo>
                          <a:lnTo>
                            <a:pt x="67" y="142"/>
                          </a:lnTo>
                          <a:lnTo>
                            <a:pt x="67" y="140"/>
                          </a:lnTo>
                          <a:lnTo>
                            <a:pt x="68" y="138"/>
                          </a:lnTo>
                          <a:lnTo>
                            <a:pt x="69" y="138"/>
                          </a:lnTo>
                          <a:lnTo>
                            <a:pt x="69" y="136"/>
                          </a:lnTo>
                          <a:lnTo>
                            <a:pt x="70" y="135"/>
                          </a:lnTo>
                          <a:lnTo>
                            <a:pt x="71" y="134"/>
                          </a:lnTo>
                          <a:lnTo>
                            <a:pt x="71" y="132"/>
                          </a:lnTo>
                          <a:lnTo>
                            <a:pt x="70" y="131"/>
                          </a:lnTo>
                          <a:lnTo>
                            <a:pt x="69" y="129"/>
                          </a:lnTo>
                          <a:lnTo>
                            <a:pt x="68" y="128"/>
                          </a:lnTo>
                          <a:lnTo>
                            <a:pt x="68" y="127"/>
                          </a:lnTo>
                          <a:lnTo>
                            <a:pt x="68" y="125"/>
                          </a:lnTo>
                          <a:lnTo>
                            <a:pt x="68" y="124"/>
                          </a:lnTo>
                          <a:lnTo>
                            <a:pt x="69" y="122"/>
                          </a:lnTo>
                          <a:lnTo>
                            <a:pt x="70" y="122"/>
                          </a:lnTo>
                          <a:lnTo>
                            <a:pt x="70" y="121"/>
                          </a:lnTo>
                          <a:lnTo>
                            <a:pt x="71" y="120"/>
                          </a:lnTo>
                          <a:lnTo>
                            <a:pt x="71" y="118"/>
                          </a:lnTo>
                          <a:lnTo>
                            <a:pt x="71" y="114"/>
                          </a:lnTo>
                          <a:lnTo>
                            <a:pt x="71" y="110"/>
                          </a:lnTo>
                          <a:lnTo>
                            <a:pt x="71" y="108"/>
                          </a:lnTo>
                          <a:lnTo>
                            <a:pt x="71" y="106"/>
                          </a:lnTo>
                          <a:lnTo>
                            <a:pt x="71" y="104"/>
                          </a:lnTo>
                          <a:lnTo>
                            <a:pt x="71" y="103"/>
                          </a:lnTo>
                          <a:lnTo>
                            <a:pt x="71" y="100"/>
                          </a:lnTo>
                          <a:lnTo>
                            <a:pt x="71" y="96"/>
                          </a:lnTo>
                          <a:lnTo>
                            <a:pt x="73" y="97"/>
                          </a:lnTo>
                          <a:lnTo>
                            <a:pt x="74" y="97"/>
                          </a:lnTo>
                          <a:lnTo>
                            <a:pt x="74" y="99"/>
                          </a:lnTo>
                          <a:lnTo>
                            <a:pt x="75" y="100"/>
                          </a:lnTo>
                          <a:lnTo>
                            <a:pt x="76" y="100"/>
                          </a:lnTo>
                          <a:lnTo>
                            <a:pt x="76" y="101"/>
                          </a:lnTo>
                          <a:lnTo>
                            <a:pt x="77" y="103"/>
                          </a:lnTo>
                          <a:lnTo>
                            <a:pt x="79" y="103"/>
                          </a:lnTo>
                          <a:lnTo>
                            <a:pt x="81" y="100"/>
                          </a:lnTo>
                          <a:lnTo>
                            <a:pt x="85" y="99"/>
                          </a:lnTo>
                          <a:lnTo>
                            <a:pt x="87" y="97"/>
                          </a:lnTo>
                          <a:lnTo>
                            <a:pt x="89" y="96"/>
                          </a:lnTo>
                          <a:lnTo>
                            <a:pt x="93" y="95"/>
                          </a:lnTo>
                          <a:lnTo>
                            <a:pt x="95" y="93"/>
                          </a:lnTo>
                          <a:lnTo>
                            <a:pt x="98" y="92"/>
                          </a:lnTo>
                          <a:lnTo>
                            <a:pt x="100" y="89"/>
                          </a:lnTo>
                          <a:lnTo>
                            <a:pt x="98" y="86"/>
                          </a:lnTo>
                          <a:lnTo>
                            <a:pt x="95" y="85"/>
                          </a:lnTo>
                          <a:lnTo>
                            <a:pt x="94" y="82"/>
                          </a:lnTo>
                          <a:lnTo>
                            <a:pt x="93" y="81"/>
                          </a:lnTo>
                          <a:lnTo>
                            <a:pt x="92" y="79"/>
                          </a:lnTo>
                          <a:lnTo>
                            <a:pt x="89" y="76"/>
                          </a:lnTo>
                          <a:lnTo>
                            <a:pt x="88" y="75"/>
                          </a:lnTo>
                          <a:lnTo>
                            <a:pt x="87" y="74"/>
                          </a:lnTo>
                          <a:lnTo>
                            <a:pt x="89" y="75"/>
                          </a:lnTo>
                          <a:lnTo>
                            <a:pt x="92" y="75"/>
                          </a:lnTo>
                          <a:lnTo>
                            <a:pt x="93" y="76"/>
                          </a:lnTo>
                          <a:lnTo>
                            <a:pt x="95" y="78"/>
                          </a:lnTo>
                          <a:lnTo>
                            <a:pt x="98" y="79"/>
                          </a:lnTo>
                          <a:lnTo>
                            <a:pt x="100" y="81"/>
                          </a:lnTo>
                          <a:lnTo>
                            <a:pt x="101" y="81"/>
                          </a:lnTo>
                          <a:lnTo>
                            <a:pt x="104" y="81"/>
                          </a:lnTo>
                          <a:lnTo>
                            <a:pt x="105" y="81"/>
                          </a:lnTo>
                          <a:lnTo>
                            <a:pt x="106" y="79"/>
                          </a:lnTo>
                          <a:lnTo>
                            <a:pt x="106" y="78"/>
                          </a:lnTo>
                          <a:lnTo>
                            <a:pt x="107" y="76"/>
                          </a:lnTo>
                          <a:lnTo>
                            <a:pt x="107" y="75"/>
                          </a:lnTo>
                          <a:lnTo>
                            <a:pt x="106" y="74"/>
                          </a:lnTo>
                          <a:lnTo>
                            <a:pt x="106" y="72"/>
                          </a:lnTo>
                          <a:lnTo>
                            <a:pt x="106" y="71"/>
                          </a:lnTo>
                          <a:lnTo>
                            <a:pt x="102" y="62"/>
                          </a:lnTo>
                          <a:lnTo>
                            <a:pt x="100" y="56"/>
                          </a:lnTo>
                          <a:lnTo>
                            <a:pt x="96" y="50"/>
                          </a:lnTo>
                          <a:lnTo>
                            <a:pt x="94" y="42"/>
                          </a:lnTo>
                          <a:lnTo>
                            <a:pt x="92" y="36"/>
                          </a:lnTo>
                          <a:lnTo>
                            <a:pt x="90" y="31"/>
                          </a:lnTo>
                          <a:lnTo>
                            <a:pt x="89" y="24"/>
                          </a:lnTo>
                          <a:lnTo>
                            <a:pt x="89" y="17"/>
                          </a:lnTo>
                          <a:lnTo>
                            <a:pt x="89" y="14"/>
                          </a:lnTo>
                          <a:lnTo>
                            <a:pt x="89" y="11"/>
                          </a:lnTo>
                          <a:lnTo>
                            <a:pt x="90" y="9"/>
                          </a:lnTo>
                          <a:lnTo>
                            <a:pt x="92" y="7"/>
                          </a:lnTo>
                          <a:lnTo>
                            <a:pt x="94" y="4"/>
                          </a:lnTo>
                          <a:lnTo>
                            <a:pt x="95" y="3"/>
                          </a:lnTo>
                          <a:lnTo>
                            <a:pt x="98" y="2"/>
                          </a:lnTo>
                          <a:lnTo>
                            <a:pt x="100" y="0"/>
                          </a:lnTo>
                          <a:lnTo>
                            <a:pt x="101" y="4"/>
                          </a:lnTo>
                          <a:lnTo>
                            <a:pt x="105" y="9"/>
                          </a:lnTo>
                          <a:lnTo>
                            <a:pt x="108" y="13"/>
                          </a:lnTo>
                          <a:lnTo>
                            <a:pt x="112" y="15"/>
                          </a:lnTo>
                          <a:lnTo>
                            <a:pt x="116" y="18"/>
                          </a:lnTo>
                          <a:lnTo>
                            <a:pt x="121" y="21"/>
                          </a:lnTo>
                          <a:lnTo>
                            <a:pt x="125" y="24"/>
                          </a:lnTo>
                          <a:lnTo>
                            <a:pt x="128" y="27"/>
                          </a:lnTo>
                          <a:lnTo>
                            <a:pt x="131" y="31"/>
                          </a:lnTo>
                          <a:lnTo>
                            <a:pt x="132" y="35"/>
                          </a:lnTo>
                          <a:lnTo>
                            <a:pt x="133" y="39"/>
                          </a:lnTo>
                          <a:lnTo>
                            <a:pt x="133" y="45"/>
                          </a:lnTo>
                          <a:lnTo>
                            <a:pt x="134" y="50"/>
                          </a:lnTo>
                          <a:lnTo>
                            <a:pt x="134" y="54"/>
                          </a:lnTo>
                          <a:lnTo>
                            <a:pt x="136" y="58"/>
                          </a:lnTo>
                          <a:lnTo>
                            <a:pt x="137" y="61"/>
                          </a:lnTo>
                          <a:lnTo>
                            <a:pt x="137" y="68"/>
                          </a:lnTo>
                          <a:lnTo>
                            <a:pt x="136" y="69"/>
                          </a:lnTo>
                          <a:lnTo>
                            <a:pt x="134" y="69"/>
                          </a:lnTo>
                          <a:lnTo>
                            <a:pt x="133" y="71"/>
                          </a:lnTo>
                          <a:lnTo>
                            <a:pt x="132" y="72"/>
                          </a:lnTo>
                          <a:lnTo>
                            <a:pt x="131" y="72"/>
                          </a:lnTo>
                          <a:lnTo>
                            <a:pt x="130" y="74"/>
                          </a:lnTo>
                          <a:lnTo>
                            <a:pt x="128" y="74"/>
                          </a:lnTo>
                          <a:lnTo>
                            <a:pt x="130" y="75"/>
                          </a:lnTo>
                          <a:lnTo>
                            <a:pt x="131" y="76"/>
                          </a:lnTo>
                          <a:lnTo>
                            <a:pt x="132" y="78"/>
                          </a:lnTo>
                          <a:lnTo>
                            <a:pt x="133" y="79"/>
                          </a:lnTo>
                          <a:lnTo>
                            <a:pt x="134" y="79"/>
                          </a:lnTo>
                          <a:lnTo>
                            <a:pt x="136" y="81"/>
                          </a:lnTo>
                          <a:lnTo>
                            <a:pt x="137" y="81"/>
                          </a:lnTo>
                          <a:lnTo>
                            <a:pt x="138" y="83"/>
                          </a:lnTo>
                          <a:lnTo>
                            <a:pt x="138" y="89"/>
                          </a:lnTo>
                          <a:lnTo>
                            <a:pt x="139" y="96"/>
                          </a:lnTo>
                          <a:lnTo>
                            <a:pt x="141" y="104"/>
                          </a:lnTo>
                          <a:lnTo>
                            <a:pt x="144" y="111"/>
                          </a:lnTo>
                          <a:lnTo>
                            <a:pt x="146" y="118"/>
                          </a:lnTo>
                          <a:lnTo>
                            <a:pt x="149" y="124"/>
                          </a:lnTo>
                          <a:lnTo>
                            <a:pt x="152" y="125"/>
                          </a:lnTo>
                          <a:lnTo>
                            <a:pt x="152" y="150"/>
                          </a:lnTo>
                          <a:lnTo>
                            <a:pt x="150" y="148"/>
                          </a:lnTo>
                          <a:lnTo>
                            <a:pt x="147" y="148"/>
                          </a:lnTo>
                          <a:lnTo>
                            <a:pt x="146" y="147"/>
                          </a:lnTo>
                          <a:lnTo>
                            <a:pt x="145" y="146"/>
                          </a:lnTo>
                          <a:lnTo>
                            <a:pt x="144" y="143"/>
                          </a:lnTo>
                          <a:lnTo>
                            <a:pt x="143" y="142"/>
                          </a:lnTo>
                          <a:lnTo>
                            <a:pt x="143" y="140"/>
                          </a:lnTo>
                          <a:lnTo>
                            <a:pt x="141" y="138"/>
                          </a:lnTo>
                          <a:lnTo>
                            <a:pt x="141" y="140"/>
                          </a:lnTo>
                          <a:lnTo>
                            <a:pt x="140" y="142"/>
                          </a:lnTo>
                          <a:lnTo>
                            <a:pt x="139" y="143"/>
                          </a:lnTo>
                          <a:lnTo>
                            <a:pt x="138" y="143"/>
                          </a:lnTo>
                          <a:lnTo>
                            <a:pt x="137" y="144"/>
                          </a:lnTo>
                          <a:lnTo>
                            <a:pt x="136" y="144"/>
                          </a:lnTo>
                          <a:lnTo>
                            <a:pt x="134" y="144"/>
                          </a:lnTo>
                          <a:lnTo>
                            <a:pt x="134" y="147"/>
                          </a:lnTo>
                          <a:lnTo>
                            <a:pt x="134" y="150"/>
                          </a:lnTo>
                          <a:lnTo>
                            <a:pt x="134" y="151"/>
                          </a:lnTo>
                          <a:lnTo>
                            <a:pt x="134" y="153"/>
                          </a:lnTo>
                          <a:lnTo>
                            <a:pt x="134" y="154"/>
                          </a:lnTo>
                          <a:lnTo>
                            <a:pt x="134" y="157"/>
                          </a:lnTo>
                          <a:lnTo>
                            <a:pt x="133" y="158"/>
                          </a:lnTo>
                          <a:lnTo>
                            <a:pt x="133" y="162"/>
                          </a:lnTo>
                          <a:lnTo>
                            <a:pt x="132" y="160"/>
                          </a:lnTo>
                          <a:lnTo>
                            <a:pt x="131" y="158"/>
                          </a:lnTo>
                          <a:lnTo>
                            <a:pt x="130" y="155"/>
                          </a:lnTo>
                          <a:lnTo>
                            <a:pt x="128" y="154"/>
                          </a:lnTo>
                          <a:lnTo>
                            <a:pt x="127" y="151"/>
                          </a:lnTo>
                          <a:lnTo>
                            <a:pt x="126" y="150"/>
                          </a:lnTo>
                          <a:lnTo>
                            <a:pt x="125" y="150"/>
                          </a:lnTo>
                          <a:lnTo>
                            <a:pt x="124" y="150"/>
                          </a:lnTo>
                          <a:lnTo>
                            <a:pt x="122" y="150"/>
                          </a:lnTo>
                          <a:lnTo>
                            <a:pt x="121" y="150"/>
                          </a:lnTo>
                          <a:lnTo>
                            <a:pt x="120" y="150"/>
                          </a:lnTo>
                          <a:lnTo>
                            <a:pt x="119" y="150"/>
                          </a:lnTo>
                          <a:lnTo>
                            <a:pt x="118" y="150"/>
                          </a:lnTo>
                          <a:lnTo>
                            <a:pt x="118" y="151"/>
                          </a:lnTo>
                          <a:lnTo>
                            <a:pt x="118" y="153"/>
                          </a:lnTo>
                          <a:lnTo>
                            <a:pt x="118" y="155"/>
                          </a:lnTo>
                          <a:lnTo>
                            <a:pt x="116" y="157"/>
                          </a:lnTo>
                          <a:lnTo>
                            <a:pt x="116" y="158"/>
                          </a:lnTo>
                          <a:lnTo>
                            <a:pt x="116" y="160"/>
                          </a:lnTo>
                          <a:lnTo>
                            <a:pt x="118" y="161"/>
                          </a:lnTo>
                          <a:lnTo>
                            <a:pt x="118" y="162"/>
                          </a:lnTo>
                          <a:lnTo>
                            <a:pt x="106" y="162"/>
                          </a:lnTo>
                          <a:lnTo>
                            <a:pt x="105" y="161"/>
                          </a:lnTo>
                          <a:lnTo>
                            <a:pt x="104" y="160"/>
                          </a:lnTo>
                          <a:lnTo>
                            <a:pt x="104" y="158"/>
                          </a:lnTo>
                          <a:lnTo>
                            <a:pt x="102" y="155"/>
                          </a:lnTo>
                          <a:lnTo>
                            <a:pt x="102" y="154"/>
                          </a:lnTo>
                          <a:lnTo>
                            <a:pt x="102" y="153"/>
                          </a:lnTo>
                          <a:lnTo>
                            <a:pt x="102" y="151"/>
                          </a:lnTo>
                          <a:lnTo>
                            <a:pt x="95" y="151"/>
                          </a:lnTo>
                          <a:lnTo>
                            <a:pt x="95" y="155"/>
                          </a:lnTo>
                          <a:lnTo>
                            <a:pt x="95" y="160"/>
                          </a:lnTo>
                          <a:lnTo>
                            <a:pt x="94" y="162"/>
                          </a:lnTo>
                          <a:lnTo>
                            <a:pt x="93" y="165"/>
                          </a:lnTo>
                          <a:lnTo>
                            <a:pt x="93" y="167"/>
                          </a:lnTo>
                          <a:lnTo>
                            <a:pt x="92" y="169"/>
                          </a:lnTo>
                          <a:lnTo>
                            <a:pt x="92" y="172"/>
                          </a:lnTo>
                          <a:lnTo>
                            <a:pt x="92" y="175"/>
                          </a:lnTo>
                          <a:lnTo>
                            <a:pt x="92" y="176"/>
                          </a:lnTo>
                          <a:lnTo>
                            <a:pt x="92" y="178"/>
                          </a:lnTo>
                          <a:lnTo>
                            <a:pt x="93" y="179"/>
                          </a:lnTo>
                          <a:lnTo>
                            <a:pt x="93" y="181"/>
                          </a:lnTo>
                          <a:lnTo>
                            <a:pt x="94" y="182"/>
                          </a:lnTo>
                          <a:lnTo>
                            <a:pt x="94" y="183"/>
                          </a:lnTo>
                          <a:lnTo>
                            <a:pt x="95" y="185"/>
                          </a:lnTo>
                          <a:lnTo>
                            <a:pt x="93" y="185"/>
                          </a:lnTo>
                          <a:lnTo>
                            <a:pt x="90" y="185"/>
                          </a:lnTo>
                          <a:lnTo>
                            <a:pt x="89" y="185"/>
                          </a:lnTo>
                          <a:lnTo>
                            <a:pt x="87" y="185"/>
                          </a:lnTo>
                          <a:lnTo>
                            <a:pt x="86" y="185"/>
                          </a:lnTo>
                          <a:lnTo>
                            <a:pt x="83" y="185"/>
                          </a:lnTo>
                          <a:lnTo>
                            <a:pt x="82" y="185"/>
                          </a:lnTo>
                          <a:lnTo>
                            <a:pt x="81" y="185"/>
                          </a:lnTo>
                          <a:lnTo>
                            <a:pt x="79" y="183"/>
                          </a:lnTo>
                          <a:lnTo>
                            <a:pt x="77" y="182"/>
                          </a:lnTo>
                          <a:lnTo>
                            <a:pt x="76" y="179"/>
                          </a:lnTo>
                          <a:lnTo>
                            <a:pt x="76" y="176"/>
                          </a:lnTo>
                          <a:lnTo>
                            <a:pt x="75" y="172"/>
                          </a:lnTo>
                          <a:lnTo>
                            <a:pt x="75" y="169"/>
                          </a:lnTo>
                          <a:lnTo>
                            <a:pt x="74" y="167"/>
                          </a:lnTo>
                          <a:lnTo>
                            <a:pt x="74" y="164"/>
                          </a:lnTo>
                          <a:lnTo>
                            <a:pt x="71" y="164"/>
                          </a:lnTo>
                          <a:lnTo>
                            <a:pt x="69" y="164"/>
                          </a:lnTo>
                          <a:lnTo>
                            <a:pt x="67" y="162"/>
                          </a:lnTo>
                          <a:lnTo>
                            <a:pt x="64" y="161"/>
                          </a:lnTo>
                          <a:lnTo>
                            <a:pt x="63" y="160"/>
                          </a:lnTo>
                          <a:lnTo>
                            <a:pt x="62" y="158"/>
                          </a:lnTo>
                          <a:lnTo>
                            <a:pt x="62" y="157"/>
                          </a:lnTo>
                          <a:lnTo>
                            <a:pt x="61" y="154"/>
                          </a:lnTo>
                          <a:lnTo>
                            <a:pt x="58" y="155"/>
                          </a:lnTo>
                          <a:lnTo>
                            <a:pt x="55" y="157"/>
                          </a:lnTo>
                          <a:lnTo>
                            <a:pt x="50" y="160"/>
                          </a:lnTo>
                          <a:lnTo>
                            <a:pt x="46" y="161"/>
                          </a:lnTo>
                          <a:lnTo>
                            <a:pt x="42" y="164"/>
                          </a:lnTo>
                          <a:lnTo>
                            <a:pt x="36" y="165"/>
                          </a:lnTo>
                          <a:lnTo>
                            <a:pt x="32" y="167"/>
                          </a:lnTo>
                          <a:lnTo>
                            <a:pt x="29" y="167"/>
                          </a:lnTo>
                          <a:lnTo>
                            <a:pt x="28" y="171"/>
                          </a:lnTo>
                          <a:lnTo>
                            <a:pt x="26" y="175"/>
                          </a:lnTo>
                          <a:lnTo>
                            <a:pt x="24" y="176"/>
                          </a:lnTo>
                          <a:lnTo>
                            <a:pt x="22" y="179"/>
                          </a:lnTo>
                          <a:lnTo>
                            <a:pt x="19" y="181"/>
                          </a:lnTo>
                          <a:lnTo>
                            <a:pt x="17" y="181"/>
                          </a:lnTo>
                          <a:lnTo>
                            <a:pt x="14" y="182"/>
                          </a:lnTo>
                          <a:lnTo>
                            <a:pt x="11" y="182"/>
                          </a:lnTo>
                          <a:lnTo>
                            <a:pt x="9" y="182"/>
                          </a:lnTo>
                          <a:lnTo>
                            <a:pt x="7" y="179"/>
                          </a:lnTo>
                          <a:lnTo>
                            <a:pt x="5" y="178"/>
                          </a:lnTo>
                          <a:lnTo>
                            <a:pt x="4" y="175"/>
                          </a:lnTo>
                          <a:lnTo>
                            <a:pt x="3" y="172"/>
                          </a:lnTo>
                          <a:lnTo>
                            <a:pt x="1" y="169"/>
                          </a:lnTo>
                          <a:lnTo>
                            <a:pt x="0" y="167"/>
                          </a:lnTo>
                          <a:lnTo>
                            <a:pt x="0" y="164"/>
                          </a:lnTo>
                          <a:lnTo>
                            <a:pt x="0" y="162"/>
                          </a:lnTo>
                          <a:lnTo>
                            <a:pt x="1" y="162"/>
                          </a:lnTo>
                          <a:lnTo>
                            <a:pt x="3" y="162"/>
                          </a:lnTo>
                          <a:lnTo>
                            <a:pt x="4" y="162"/>
                          </a:lnTo>
                          <a:lnTo>
                            <a:pt x="5" y="162"/>
                          </a:lnTo>
                          <a:lnTo>
                            <a:pt x="7" y="162"/>
                          </a:lnTo>
                          <a:lnTo>
                            <a:pt x="9" y="162"/>
                          </a:lnTo>
                          <a:lnTo>
                            <a:pt x="12" y="160"/>
                          </a:lnTo>
                          <a:lnTo>
                            <a:pt x="16" y="157"/>
                          </a:lnTo>
                          <a:lnTo>
                            <a:pt x="18" y="154"/>
                          </a:lnTo>
                          <a:lnTo>
                            <a:pt x="19" y="150"/>
                          </a:lnTo>
                          <a:lnTo>
                            <a:pt x="22" y="146"/>
                          </a:lnTo>
                          <a:lnTo>
                            <a:pt x="24" y="143"/>
                          </a:lnTo>
                          <a:lnTo>
                            <a:pt x="26" y="140"/>
                          </a:lnTo>
                          <a:lnTo>
                            <a:pt x="30" y="13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grpSp>
          <p:grpSp>
            <p:nvGrpSpPr>
              <p:cNvPr id="383" name="Group 45">
                <a:extLst>
                  <a:ext uri="{FF2B5EF4-FFF2-40B4-BE49-F238E27FC236}">
                    <a16:creationId xmlns:a16="http://schemas.microsoft.com/office/drawing/2014/main" id="{38D7F81D-CA3E-4CBE-8A17-0967BA24AF88}"/>
                  </a:ext>
                </a:extLst>
              </p:cNvPr>
              <p:cNvGrpSpPr>
                <a:grpSpLocks/>
              </p:cNvGrpSpPr>
              <p:nvPr/>
            </p:nvGrpSpPr>
            <p:grpSpPr bwMode="auto">
              <a:xfrm>
                <a:off x="4330" y="2180"/>
                <a:ext cx="1264" cy="1572"/>
                <a:chOff x="4330" y="2180"/>
                <a:chExt cx="1264" cy="1572"/>
              </a:xfrm>
            </p:grpSpPr>
            <p:sp>
              <p:nvSpPr>
                <p:cNvPr id="384" name="Freeform 46">
                  <a:extLst>
                    <a:ext uri="{FF2B5EF4-FFF2-40B4-BE49-F238E27FC236}">
                      <a16:creationId xmlns:a16="http://schemas.microsoft.com/office/drawing/2014/main" id="{77700EFF-5885-41BD-9025-DBF0F96FE626}"/>
                    </a:ext>
                  </a:extLst>
                </p:cNvPr>
                <p:cNvSpPr>
                  <a:spLocks/>
                </p:cNvSpPr>
                <p:nvPr/>
              </p:nvSpPr>
              <p:spPr bwMode="gray">
                <a:xfrm>
                  <a:off x="4358" y="2180"/>
                  <a:ext cx="149" cy="342"/>
                </a:xfrm>
                <a:custGeom>
                  <a:avLst/>
                  <a:gdLst>
                    <a:gd name="T0" fmla="*/ 130 w 149"/>
                    <a:gd name="T1" fmla="*/ 142 h 342"/>
                    <a:gd name="T2" fmla="*/ 121 w 149"/>
                    <a:gd name="T3" fmla="*/ 142 h 342"/>
                    <a:gd name="T4" fmla="*/ 109 w 149"/>
                    <a:gd name="T5" fmla="*/ 143 h 342"/>
                    <a:gd name="T6" fmla="*/ 98 w 149"/>
                    <a:gd name="T7" fmla="*/ 153 h 342"/>
                    <a:gd name="T8" fmla="*/ 102 w 149"/>
                    <a:gd name="T9" fmla="*/ 175 h 342"/>
                    <a:gd name="T10" fmla="*/ 111 w 149"/>
                    <a:gd name="T11" fmla="*/ 197 h 342"/>
                    <a:gd name="T12" fmla="*/ 114 w 149"/>
                    <a:gd name="T13" fmla="*/ 208 h 342"/>
                    <a:gd name="T14" fmla="*/ 114 w 149"/>
                    <a:gd name="T15" fmla="*/ 215 h 342"/>
                    <a:gd name="T16" fmla="*/ 104 w 149"/>
                    <a:gd name="T17" fmla="*/ 211 h 342"/>
                    <a:gd name="T18" fmla="*/ 98 w 149"/>
                    <a:gd name="T19" fmla="*/ 197 h 342"/>
                    <a:gd name="T20" fmla="*/ 84 w 149"/>
                    <a:gd name="T21" fmla="*/ 181 h 342"/>
                    <a:gd name="T22" fmla="*/ 64 w 149"/>
                    <a:gd name="T23" fmla="*/ 168 h 342"/>
                    <a:gd name="T24" fmla="*/ 40 w 149"/>
                    <a:gd name="T25" fmla="*/ 158 h 342"/>
                    <a:gd name="T26" fmla="*/ 50 w 149"/>
                    <a:gd name="T27" fmla="*/ 182 h 342"/>
                    <a:gd name="T28" fmla="*/ 50 w 149"/>
                    <a:gd name="T29" fmla="*/ 193 h 342"/>
                    <a:gd name="T30" fmla="*/ 47 w 149"/>
                    <a:gd name="T31" fmla="*/ 210 h 342"/>
                    <a:gd name="T32" fmla="*/ 40 w 149"/>
                    <a:gd name="T33" fmla="*/ 229 h 342"/>
                    <a:gd name="T34" fmla="*/ 42 w 149"/>
                    <a:gd name="T35" fmla="*/ 247 h 342"/>
                    <a:gd name="T36" fmla="*/ 51 w 149"/>
                    <a:gd name="T37" fmla="*/ 257 h 342"/>
                    <a:gd name="T38" fmla="*/ 54 w 149"/>
                    <a:gd name="T39" fmla="*/ 265 h 342"/>
                    <a:gd name="T40" fmla="*/ 55 w 149"/>
                    <a:gd name="T41" fmla="*/ 271 h 342"/>
                    <a:gd name="T42" fmla="*/ 65 w 149"/>
                    <a:gd name="T43" fmla="*/ 297 h 342"/>
                    <a:gd name="T44" fmla="*/ 91 w 149"/>
                    <a:gd name="T45" fmla="*/ 326 h 342"/>
                    <a:gd name="T46" fmla="*/ 101 w 149"/>
                    <a:gd name="T47" fmla="*/ 338 h 342"/>
                    <a:gd name="T48" fmla="*/ 92 w 149"/>
                    <a:gd name="T49" fmla="*/ 342 h 342"/>
                    <a:gd name="T50" fmla="*/ 84 w 149"/>
                    <a:gd name="T51" fmla="*/ 340 h 342"/>
                    <a:gd name="T52" fmla="*/ 73 w 149"/>
                    <a:gd name="T53" fmla="*/ 332 h 342"/>
                    <a:gd name="T54" fmla="*/ 59 w 149"/>
                    <a:gd name="T55" fmla="*/ 317 h 342"/>
                    <a:gd name="T56" fmla="*/ 44 w 149"/>
                    <a:gd name="T57" fmla="*/ 297 h 342"/>
                    <a:gd name="T58" fmla="*/ 29 w 149"/>
                    <a:gd name="T59" fmla="*/ 285 h 342"/>
                    <a:gd name="T60" fmla="*/ 25 w 149"/>
                    <a:gd name="T61" fmla="*/ 286 h 342"/>
                    <a:gd name="T62" fmla="*/ 24 w 149"/>
                    <a:gd name="T63" fmla="*/ 276 h 342"/>
                    <a:gd name="T64" fmla="*/ 24 w 149"/>
                    <a:gd name="T65" fmla="*/ 267 h 342"/>
                    <a:gd name="T66" fmla="*/ 25 w 149"/>
                    <a:gd name="T67" fmla="*/ 257 h 342"/>
                    <a:gd name="T68" fmla="*/ 27 w 149"/>
                    <a:gd name="T69" fmla="*/ 246 h 342"/>
                    <a:gd name="T70" fmla="*/ 31 w 149"/>
                    <a:gd name="T71" fmla="*/ 228 h 342"/>
                    <a:gd name="T72" fmla="*/ 39 w 149"/>
                    <a:gd name="T73" fmla="*/ 182 h 342"/>
                    <a:gd name="T74" fmla="*/ 29 w 149"/>
                    <a:gd name="T75" fmla="*/ 151 h 342"/>
                    <a:gd name="T76" fmla="*/ 18 w 149"/>
                    <a:gd name="T77" fmla="*/ 125 h 342"/>
                    <a:gd name="T78" fmla="*/ 19 w 149"/>
                    <a:gd name="T79" fmla="*/ 112 h 342"/>
                    <a:gd name="T80" fmla="*/ 24 w 149"/>
                    <a:gd name="T81" fmla="*/ 105 h 342"/>
                    <a:gd name="T82" fmla="*/ 16 w 149"/>
                    <a:gd name="T83" fmla="*/ 74 h 342"/>
                    <a:gd name="T84" fmla="*/ 1 w 149"/>
                    <a:gd name="T85" fmla="*/ 46 h 342"/>
                    <a:gd name="T86" fmla="*/ 7 w 149"/>
                    <a:gd name="T87" fmla="*/ 12 h 342"/>
                    <a:gd name="T88" fmla="*/ 29 w 149"/>
                    <a:gd name="T89" fmla="*/ 3 h 342"/>
                    <a:gd name="T90" fmla="*/ 45 w 149"/>
                    <a:gd name="T91" fmla="*/ 7 h 342"/>
                    <a:gd name="T92" fmla="*/ 53 w 149"/>
                    <a:gd name="T93" fmla="*/ 15 h 342"/>
                    <a:gd name="T94" fmla="*/ 60 w 149"/>
                    <a:gd name="T95" fmla="*/ 37 h 342"/>
                    <a:gd name="T96" fmla="*/ 65 w 149"/>
                    <a:gd name="T97" fmla="*/ 64 h 342"/>
                    <a:gd name="T98" fmla="*/ 72 w 149"/>
                    <a:gd name="T99" fmla="*/ 61 h 342"/>
                    <a:gd name="T100" fmla="*/ 76 w 149"/>
                    <a:gd name="T101" fmla="*/ 49 h 342"/>
                    <a:gd name="T102" fmla="*/ 82 w 149"/>
                    <a:gd name="T103" fmla="*/ 50 h 342"/>
                    <a:gd name="T104" fmla="*/ 88 w 149"/>
                    <a:gd name="T105" fmla="*/ 56 h 342"/>
                    <a:gd name="T106" fmla="*/ 94 w 149"/>
                    <a:gd name="T107" fmla="*/ 50 h 342"/>
                    <a:gd name="T108" fmla="*/ 100 w 149"/>
                    <a:gd name="T109" fmla="*/ 42 h 342"/>
                    <a:gd name="T110" fmla="*/ 109 w 149"/>
                    <a:gd name="T111" fmla="*/ 43 h 342"/>
                    <a:gd name="T112" fmla="*/ 115 w 149"/>
                    <a:gd name="T113" fmla="*/ 51 h 342"/>
                    <a:gd name="T114" fmla="*/ 130 w 149"/>
                    <a:gd name="T115" fmla="*/ 78 h 342"/>
                    <a:gd name="T116" fmla="*/ 148 w 149"/>
                    <a:gd name="T117" fmla="*/ 115 h 342"/>
                    <a:gd name="T118" fmla="*/ 147 w 149"/>
                    <a:gd name="T119" fmla="*/ 130 h 342"/>
                    <a:gd name="T120" fmla="*/ 142 w 149"/>
                    <a:gd name="T121" fmla="*/ 136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9"/>
                    <a:gd name="T184" fmla="*/ 0 h 342"/>
                    <a:gd name="T185" fmla="*/ 149 w 149"/>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9" h="342">
                      <a:moveTo>
                        <a:pt x="139" y="142"/>
                      </a:moveTo>
                      <a:lnTo>
                        <a:pt x="135" y="142"/>
                      </a:lnTo>
                      <a:lnTo>
                        <a:pt x="133" y="142"/>
                      </a:lnTo>
                      <a:lnTo>
                        <a:pt x="130" y="142"/>
                      </a:lnTo>
                      <a:lnTo>
                        <a:pt x="128" y="142"/>
                      </a:lnTo>
                      <a:lnTo>
                        <a:pt x="126" y="142"/>
                      </a:lnTo>
                      <a:lnTo>
                        <a:pt x="123" y="142"/>
                      </a:lnTo>
                      <a:lnTo>
                        <a:pt x="121" y="142"/>
                      </a:lnTo>
                      <a:lnTo>
                        <a:pt x="120" y="142"/>
                      </a:lnTo>
                      <a:lnTo>
                        <a:pt x="117" y="142"/>
                      </a:lnTo>
                      <a:lnTo>
                        <a:pt x="114" y="142"/>
                      </a:lnTo>
                      <a:lnTo>
                        <a:pt x="109" y="143"/>
                      </a:lnTo>
                      <a:lnTo>
                        <a:pt x="105" y="144"/>
                      </a:lnTo>
                      <a:lnTo>
                        <a:pt x="102" y="146"/>
                      </a:lnTo>
                      <a:lnTo>
                        <a:pt x="100" y="148"/>
                      </a:lnTo>
                      <a:lnTo>
                        <a:pt x="98" y="153"/>
                      </a:lnTo>
                      <a:lnTo>
                        <a:pt x="97" y="157"/>
                      </a:lnTo>
                      <a:lnTo>
                        <a:pt x="98" y="164"/>
                      </a:lnTo>
                      <a:lnTo>
                        <a:pt x="100" y="169"/>
                      </a:lnTo>
                      <a:lnTo>
                        <a:pt x="102" y="175"/>
                      </a:lnTo>
                      <a:lnTo>
                        <a:pt x="104" y="181"/>
                      </a:lnTo>
                      <a:lnTo>
                        <a:pt x="108" y="185"/>
                      </a:lnTo>
                      <a:lnTo>
                        <a:pt x="110" y="190"/>
                      </a:lnTo>
                      <a:lnTo>
                        <a:pt x="111" y="197"/>
                      </a:lnTo>
                      <a:lnTo>
                        <a:pt x="114" y="204"/>
                      </a:lnTo>
                      <a:lnTo>
                        <a:pt x="114" y="206"/>
                      </a:lnTo>
                      <a:lnTo>
                        <a:pt x="114" y="207"/>
                      </a:lnTo>
                      <a:lnTo>
                        <a:pt x="114" y="208"/>
                      </a:lnTo>
                      <a:lnTo>
                        <a:pt x="114" y="210"/>
                      </a:lnTo>
                      <a:lnTo>
                        <a:pt x="114" y="211"/>
                      </a:lnTo>
                      <a:lnTo>
                        <a:pt x="114" y="214"/>
                      </a:lnTo>
                      <a:lnTo>
                        <a:pt x="114" y="215"/>
                      </a:lnTo>
                      <a:lnTo>
                        <a:pt x="114" y="217"/>
                      </a:lnTo>
                      <a:lnTo>
                        <a:pt x="109" y="215"/>
                      </a:lnTo>
                      <a:lnTo>
                        <a:pt x="107" y="213"/>
                      </a:lnTo>
                      <a:lnTo>
                        <a:pt x="104" y="211"/>
                      </a:lnTo>
                      <a:lnTo>
                        <a:pt x="102" y="208"/>
                      </a:lnTo>
                      <a:lnTo>
                        <a:pt x="101" y="204"/>
                      </a:lnTo>
                      <a:lnTo>
                        <a:pt x="100" y="201"/>
                      </a:lnTo>
                      <a:lnTo>
                        <a:pt x="98" y="197"/>
                      </a:lnTo>
                      <a:lnTo>
                        <a:pt x="97" y="194"/>
                      </a:lnTo>
                      <a:lnTo>
                        <a:pt x="95" y="188"/>
                      </a:lnTo>
                      <a:lnTo>
                        <a:pt x="90" y="185"/>
                      </a:lnTo>
                      <a:lnTo>
                        <a:pt x="84" y="181"/>
                      </a:lnTo>
                      <a:lnTo>
                        <a:pt x="77" y="178"/>
                      </a:lnTo>
                      <a:lnTo>
                        <a:pt x="71" y="175"/>
                      </a:lnTo>
                      <a:lnTo>
                        <a:pt x="66" y="171"/>
                      </a:lnTo>
                      <a:lnTo>
                        <a:pt x="64" y="168"/>
                      </a:lnTo>
                      <a:lnTo>
                        <a:pt x="63" y="164"/>
                      </a:lnTo>
                      <a:lnTo>
                        <a:pt x="61" y="161"/>
                      </a:lnTo>
                      <a:lnTo>
                        <a:pt x="60" y="157"/>
                      </a:lnTo>
                      <a:lnTo>
                        <a:pt x="40" y="158"/>
                      </a:lnTo>
                      <a:lnTo>
                        <a:pt x="48" y="174"/>
                      </a:lnTo>
                      <a:lnTo>
                        <a:pt x="48" y="176"/>
                      </a:lnTo>
                      <a:lnTo>
                        <a:pt x="50" y="179"/>
                      </a:lnTo>
                      <a:lnTo>
                        <a:pt x="50" y="182"/>
                      </a:lnTo>
                      <a:lnTo>
                        <a:pt x="50" y="185"/>
                      </a:lnTo>
                      <a:lnTo>
                        <a:pt x="50" y="188"/>
                      </a:lnTo>
                      <a:lnTo>
                        <a:pt x="50" y="190"/>
                      </a:lnTo>
                      <a:lnTo>
                        <a:pt x="50" y="193"/>
                      </a:lnTo>
                      <a:lnTo>
                        <a:pt x="50" y="196"/>
                      </a:lnTo>
                      <a:lnTo>
                        <a:pt x="50" y="201"/>
                      </a:lnTo>
                      <a:lnTo>
                        <a:pt x="48" y="206"/>
                      </a:lnTo>
                      <a:lnTo>
                        <a:pt x="47" y="210"/>
                      </a:lnTo>
                      <a:lnTo>
                        <a:pt x="45" y="214"/>
                      </a:lnTo>
                      <a:lnTo>
                        <a:pt x="42" y="218"/>
                      </a:lnTo>
                      <a:lnTo>
                        <a:pt x="41" y="224"/>
                      </a:lnTo>
                      <a:lnTo>
                        <a:pt x="40" y="229"/>
                      </a:lnTo>
                      <a:lnTo>
                        <a:pt x="40" y="236"/>
                      </a:lnTo>
                      <a:lnTo>
                        <a:pt x="40" y="240"/>
                      </a:lnTo>
                      <a:lnTo>
                        <a:pt x="40" y="245"/>
                      </a:lnTo>
                      <a:lnTo>
                        <a:pt x="42" y="247"/>
                      </a:lnTo>
                      <a:lnTo>
                        <a:pt x="44" y="252"/>
                      </a:lnTo>
                      <a:lnTo>
                        <a:pt x="46" y="253"/>
                      </a:lnTo>
                      <a:lnTo>
                        <a:pt x="48" y="254"/>
                      </a:lnTo>
                      <a:lnTo>
                        <a:pt x="51" y="257"/>
                      </a:lnTo>
                      <a:lnTo>
                        <a:pt x="54" y="257"/>
                      </a:lnTo>
                      <a:lnTo>
                        <a:pt x="54" y="260"/>
                      </a:lnTo>
                      <a:lnTo>
                        <a:pt x="54" y="262"/>
                      </a:lnTo>
                      <a:lnTo>
                        <a:pt x="54" y="265"/>
                      </a:lnTo>
                      <a:lnTo>
                        <a:pt x="54" y="267"/>
                      </a:lnTo>
                      <a:lnTo>
                        <a:pt x="55" y="268"/>
                      </a:lnTo>
                      <a:lnTo>
                        <a:pt x="55" y="269"/>
                      </a:lnTo>
                      <a:lnTo>
                        <a:pt x="55" y="271"/>
                      </a:lnTo>
                      <a:lnTo>
                        <a:pt x="57" y="272"/>
                      </a:lnTo>
                      <a:lnTo>
                        <a:pt x="57" y="282"/>
                      </a:lnTo>
                      <a:lnTo>
                        <a:pt x="60" y="289"/>
                      </a:lnTo>
                      <a:lnTo>
                        <a:pt x="65" y="297"/>
                      </a:lnTo>
                      <a:lnTo>
                        <a:pt x="71" y="304"/>
                      </a:lnTo>
                      <a:lnTo>
                        <a:pt x="78" y="313"/>
                      </a:lnTo>
                      <a:lnTo>
                        <a:pt x="84" y="319"/>
                      </a:lnTo>
                      <a:lnTo>
                        <a:pt x="91" y="326"/>
                      </a:lnTo>
                      <a:lnTo>
                        <a:pt x="97" y="331"/>
                      </a:lnTo>
                      <a:lnTo>
                        <a:pt x="103" y="335"/>
                      </a:lnTo>
                      <a:lnTo>
                        <a:pt x="102" y="336"/>
                      </a:lnTo>
                      <a:lnTo>
                        <a:pt x="101" y="338"/>
                      </a:lnTo>
                      <a:lnTo>
                        <a:pt x="100" y="338"/>
                      </a:lnTo>
                      <a:lnTo>
                        <a:pt x="97" y="339"/>
                      </a:lnTo>
                      <a:lnTo>
                        <a:pt x="95" y="340"/>
                      </a:lnTo>
                      <a:lnTo>
                        <a:pt x="92" y="342"/>
                      </a:lnTo>
                      <a:lnTo>
                        <a:pt x="90" y="342"/>
                      </a:lnTo>
                      <a:lnTo>
                        <a:pt x="89" y="342"/>
                      </a:lnTo>
                      <a:lnTo>
                        <a:pt x="86" y="342"/>
                      </a:lnTo>
                      <a:lnTo>
                        <a:pt x="84" y="340"/>
                      </a:lnTo>
                      <a:lnTo>
                        <a:pt x="82" y="339"/>
                      </a:lnTo>
                      <a:lnTo>
                        <a:pt x="79" y="336"/>
                      </a:lnTo>
                      <a:lnTo>
                        <a:pt x="77" y="333"/>
                      </a:lnTo>
                      <a:lnTo>
                        <a:pt x="73" y="332"/>
                      </a:lnTo>
                      <a:lnTo>
                        <a:pt x="70" y="331"/>
                      </a:lnTo>
                      <a:lnTo>
                        <a:pt x="65" y="329"/>
                      </a:lnTo>
                      <a:lnTo>
                        <a:pt x="63" y="322"/>
                      </a:lnTo>
                      <a:lnTo>
                        <a:pt x="59" y="317"/>
                      </a:lnTo>
                      <a:lnTo>
                        <a:pt x="55" y="313"/>
                      </a:lnTo>
                      <a:lnTo>
                        <a:pt x="52" y="307"/>
                      </a:lnTo>
                      <a:lnTo>
                        <a:pt x="48" y="303"/>
                      </a:lnTo>
                      <a:lnTo>
                        <a:pt x="44" y="297"/>
                      </a:lnTo>
                      <a:lnTo>
                        <a:pt x="39" y="292"/>
                      </a:lnTo>
                      <a:lnTo>
                        <a:pt x="32" y="285"/>
                      </a:lnTo>
                      <a:lnTo>
                        <a:pt x="31" y="285"/>
                      </a:lnTo>
                      <a:lnTo>
                        <a:pt x="29" y="285"/>
                      </a:lnTo>
                      <a:lnTo>
                        <a:pt x="28" y="286"/>
                      </a:lnTo>
                      <a:lnTo>
                        <a:pt x="27" y="286"/>
                      </a:lnTo>
                      <a:lnTo>
                        <a:pt x="26" y="286"/>
                      </a:lnTo>
                      <a:lnTo>
                        <a:pt x="25" y="286"/>
                      </a:lnTo>
                      <a:lnTo>
                        <a:pt x="24" y="285"/>
                      </a:lnTo>
                      <a:lnTo>
                        <a:pt x="24" y="282"/>
                      </a:lnTo>
                      <a:lnTo>
                        <a:pt x="24" y="279"/>
                      </a:lnTo>
                      <a:lnTo>
                        <a:pt x="24" y="276"/>
                      </a:lnTo>
                      <a:lnTo>
                        <a:pt x="24" y="274"/>
                      </a:lnTo>
                      <a:lnTo>
                        <a:pt x="24" y="271"/>
                      </a:lnTo>
                      <a:lnTo>
                        <a:pt x="24" y="269"/>
                      </a:lnTo>
                      <a:lnTo>
                        <a:pt x="24" y="267"/>
                      </a:lnTo>
                      <a:lnTo>
                        <a:pt x="24" y="265"/>
                      </a:lnTo>
                      <a:lnTo>
                        <a:pt x="24" y="262"/>
                      </a:lnTo>
                      <a:lnTo>
                        <a:pt x="25" y="260"/>
                      </a:lnTo>
                      <a:lnTo>
                        <a:pt x="25" y="257"/>
                      </a:lnTo>
                      <a:lnTo>
                        <a:pt x="26" y="254"/>
                      </a:lnTo>
                      <a:lnTo>
                        <a:pt x="26" y="252"/>
                      </a:lnTo>
                      <a:lnTo>
                        <a:pt x="27" y="249"/>
                      </a:lnTo>
                      <a:lnTo>
                        <a:pt x="27" y="246"/>
                      </a:lnTo>
                      <a:lnTo>
                        <a:pt x="28" y="243"/>
                      </a:lnTo>
                      <a:lnTo>
                        <a:pt x="28" y="242"/>
                      </a:lnTo>
                      <a:lnTo>
                        <a:pt x="29" y="236"/>
                      </a:lnTo>
                      <a:lnTo>
                        <a:pt x="31" y="228"/>
                      </a:lnTo>
                      <a:lnTo>
                        <a:pt x="33" y="218"/>
                      </a:lnTo>
                      <a:lnTo>
                        <a:pt x="35" y="206"/>
                      </a:lnTo>
                      <a:lnTo>
                        <a:pt x="38" y="194"/>
                      </a:lnTo>
                      <a:lnTo>
                        <a:pt x="39" y="182"/>
                      </a:lnTo>
                      <a:lnTo>
                        <a:pt x="40" y="171"/>
                      </a:lnTo>
                      <a:lnTo>
                        <a:pt x="38" y="165"/>
                      </a:lnTo>
                      <a:lnTo>
                        <a:pt x="33" y="158"/>
                      </a:lnTo>
                      <a:lnTo>
                        <a:pt x="29" y="151"/>
                      </a:lnTo>
                      <a:lnTo>
                        <a:pt x="26" y="146"/>
                      </a:lnTo>
                      <a:lnTo>
                        <a:pt x="22" y="139"/>
                      </a:lnTo>
                      <a:lnTo>
                        <a:pt x="20" y="132"/>
                      </a:lnTo>
                      <a:lnTo>
                        <a:pt x="18" y="125"/>
                      </a:lnTo>
                      <a:lnTo>
                        <a:pt x="18" y="119"/>
                      </a:lnTo>
                      <a:lnTo>
                        <a:pt x="18" y="116"/>
                      </a:lnTo>
                      <a:lnTo>
                        <a:pt x="18" y="114"/>
                      </a:lnTo>
                      <a:lnTo>
                        <a:pt x="19" y="112"/>
                      </a:lnTo>
                      <a:lnTo>
                        <a:pt x="20" y="111"/>
                      </a:lnTo>
                      <a:lnTo>
                        <a:pt x="21" y="108"/>
                      </a:lnTo>
                      <a:lnTo>
                        <a:pt x="22" y="107"/>
                      </a:lnTo>
                      <a:lnTo>
                        <a:pt x="24" y="105"/>
                      </a:lnTo>
                      <a:lnTo>
                        <a:pt x="24" y="104"/>
                      </a:lnTo>
                      <a:lnTo>
                        <a:pt x="22" y="93"/>
                      </a:lnTo>
                      <a:lnTo>
                        <a:pt x="20" y="82"/>
                      </a:lnTo>
                      <a:lnTo>
                        <a:pt x="16" y="74"/>
                      </a:lnTo>
                      <a:lnTo>
                        <a:pt x="12" y="67"/>
                      </a:lnTo>
                      <a:lnTo>
                        <a:pt x="7" y="61"/>
                      </a:lnTo>
                      <a:lnTo>
                        <a:pt x="3" y="54"/>
                      </a:lnTo>
                      <a:lnTo>
                        <a:pt x="1" y="46"/>
                      </a:lnTo>
                      <a:lnTo>
                        <a:pt x="0" y="35"/>
                      </a:lnTo>
                      <a:lnTo>
                        <a:pt x="1" y="25"/>
                      </a:lnTo>
                      <a:lnTo>
                        <a:pt x="3" y="18"/>
                      </a:lnTo>
                      <a:lnTo>
                        <a:pt x="7" y="12"/>
                      </a:lnTo>
                      <a:lnTo>
                        <a:pt x="12" y="8"/>
                      </a:lnTo>
                      <a:lnTo>
                        <a:pt x="18" y="5"/>
                      </a:lnTo>
                      <a:lnTo>
                        <a:pt x="24" y="4"/>
                      </a:lnTo>
                      <a:lnTo>
                        <a:pt x="29" y="3"/>
                      </a:lnTo>
                      <a:lnTo>
                        <a:pt x="38" y="0"/>
                      </a:lnTo>
                      <a:lnTo>
                        <a:pt x="40" y="3"/>
                      </a:lnTo>
                      <a:lnTo>
                        <a:pt x="42" y="5"/>
                      </a:lnTo>
                      <a:lnTo>
                        <a:pt x="45" y="7"/>
                      </a:lnTo>
                      <a:lnTo>
                        <a:pt x="47" y="10"/>
                      </a:lnTo>
                      <a:lnTo>
                        <a:pt x="48" y="12"/>
                      </a:lnTo>
                      <a:lnTo>
                        <a:pt x="51" y="14"/>
                      </a:lnTo>
                      <a:lnTo>
                        <a:pt x="53" y="15"/>
                      </a:lnTo>
                      <a:lnTo>
                        <a:pt x="57" y="15"/>
                      </a:lnTo>
                      <a:lnTo>
                        <a:pt x="58" y="22"/>
                      </a:lnTo>
                      <a:lnTo>
                        <a:pt x="59" y="29"/>
                      </a:lnTo>
                      <a:lnTo>
                        <a:pt x="60" y="37"/>
                      </a:lnTo>
                      <a:lnTo>
                        <a:pt x="61" y="46"/>
                      </a:lnTo>
                      <a:lnTo>
                        <a:pt x="63" y="53"/>
                      </a:lnTo>
                      <a:lnTo>
                        <a:pt x="64" y="60"/>
                      </a:lnTo>
                      <a:lnTo>
                        <a:pt x="65" y="64"/>
                      </a:lnTo>
                      <a:lnTo>
                        <a:pt x="67" y="65"/>
                      </a:lnTo>
                      <a:lnTo>
                        <a:pt x="70" y="65"/>
                      </a:lnTo>
                      <a:lnTo>
                        <a:pt x="71" y="62"/>
                      </a:lnTo>
                      <a:lnTo>
                        <a:pt x="72" y="61"/>
                      </a:lnTo>
                      <a:lnTo>
                        <a:pt x="73" y="57"/>
                      </a:lnTo>
                      <a:lnTo>
                        <a:pt x="75" y="54"/>
                      </a:lnTo>
                      <a:lnTo>
                        <a:pt x="76" y="51"/>
                      </a:lnTo>
                      <a:lnTo>
                        <a:pt x="76" y="49"/>
                      </a:lnTo>
                      <a:lnTo>
                        <a:pt x="76" y="47"/>
                      </a:lnTo>
                      <a:lnTo>
                        <a:pt x="78" y="49"/>
                      </a:lnTo>
                      <a:lnTo>
                        <a:pt x="79" y="49"/>
                      </a:lnTo>
                      <a:lnTo>
                        <a:pt x="82" y="50"/>
                      </a:lnTo>
                      <a:lnTo>
                        <a:pt x="83" y="51"/>
                      </a:lnTo>
                      <a:lnTo>
                        <a:pt x="84" y="53"/>
                      </a:lnTo>
                      <a:lnTo>
                        <a:pt x="85" y="54"/>
                      </a:lnTo>
                      <a:lnTo>
                        <a:pt x="88" y="56"/>
                      </a:lnTo>
                      <a:lnTo>
                        <a:pt x="89" y="56"/>
                      </a:lnTo>
                      <a:lnTo>
                        <a:pt x="91" y="54"/>
                      </a:lnTo>
                      <a:lnTo>
                        <a:pt x="92" y="53"/>
                      </a:lnTo>
                      <a:lnTo>
                        <a:pt x="94" y="50"/>
                      </a:lnTo>
                      <a:lnTo>
                        <a:pt x="95" y="47"/>
                      </a:lnTo>
                      <a:lnTo>
                        <a:pt x="96" y="44"/>
                      </a:lnTo>
                      <a:lnTo>
                        <a:pt x="97" y="43"/>
                      </a:lnTo>
                      <a:lnTo>
                        <a:pt x="100" y="42"/>
                      </a:lnTo>
                      <a:lnTo>
                        <a:pt x="102" y="40"/>
                      </a:lnTo>
                      <a:lnTo>
                        <a:pt x="104" y="40"/>
                      </a:lnTo>
                      <a:lnTo>
                        <a:pt x="107" y="42"/>
                      </a:lnTo>
                      <a:lnTo>
                        <a:pt x="109" y="43"/>
                      </a:lnTo>
                      <a:lnTo>
                        <a:pt x="110" y="44"/>
                      </a:lnTo>
                      <a:lnTo>
                        <a:pt x="111" y="47"/>
                      </a:lnTo>
                      <a:lnTo>
                        <a:pt x="114" y="49"/>
                      </a:lnTo>
                      <a:lnTo>
                        <a:pt x="115" y="51"/>
                      </a:lnTo>
                      <a:lnTo>
                        <a:pt x="115" y="53"/>
                      </a:lnTo>
                      <a:lnTo>
                        <a:pt x="120" y="61"/>
                      </a:lnTo>
                      <a:lnTo>
                        <a:pt x="126" y="69"/>
                      </a:lnTo>
                      <a:lnTo>
                        <a:pt x="130" y="78"/>
                      </a:lnTo>
                      <a:lnTo>
                        <a:pt x="136" y="87"/>
                      </a:lnTo>
                      <a:lnTo>
                        <a:pt x="141" y="97"/>
                      </a:lnTo>
                      <a:lnTo>
                        <a:pt x="146" y="105"/>
                      </a:lnTo>
                      <a:lnTo>
                        <a:pt x="148" y="115"/>
                      </a:lnTo>
                      <a:lnTo>
                        <a:pt x="149" y="123"/>
                      </a:lnTo>
                      <a:lnTo>
                        <a:pt x="149" y="126"/>
                      </a:lnTo>
                      <a:lnTo>
                        <a:pt x="148" y="128"/>
                      </a:lnTo>
                      <a:lnTo>
                        <a:pt x="147" y="130"/>
                      </a:lnTo>
                      <a:lnTo>
                        <a:pt x="146" y="132"/>
                      </a:lnTo>
                      <a:lnTo>
                        <a:pt x="145" y="133"/>
                      </a:lnTo>
                      <a:lnTo>
                        <a:pt x="143" y="135"/>
                      </a:lnTo>
                      <a:lnTo>
                        <a:pt x="142" y="136"/>
                      </a:lnTo>
                      <a:lnTo>
                        <a:pt x="141" y="136"/>
                      </a:lnTo>
                      <a:lnTo>
                        <a:pt x="139" y="14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385" name="Group 47">
                  <a:extLst>
                    <a:ext uri="{FF2B5EF4-FFF2-40B4-BE49-F238E27FC236}">
                      <a16:creationId xmlns:a16="http://schemas.microsoft.com/office/drawing/2014/main" id="{7B18770B-E053-42E7-ACAC-2F73324D5054}"/>
                    </a:ext>
                  </a:extLst>
                </p:cNvPr>
                <p:cNvGrpSpPr>
                  <a:grpSpLocks/>
                </p:cNvGrpSpPr>
                <p:nvPr/>
              </p:nvGrpSpPr>
              <p:grpSpPr bwMode="auto">
                <a:xfrm>
                  <a:off x="4572" y="2888"/>
                  <a:ext cx="715" cy="785"/>
                  <a:chOff x="4572" y="2912"/>
                  <a:chExt cx="715" cy="785"/>
                </a:xfrm>
              </p:grpSpPr>
              <p:sp>
                <p:nvSpPr>
                  <p:cNvPr id="450" name="Freeform 48">
                    <a:extLst>
                      <a:ext uri="{FF2B5EF4-FFF2-40B4-BE49-F238E27FC236}">
                        <a16:creationId xmlns:a16="http://schemas.microsoft.com/office/drawing/2014/main" id="{EDDDEAC9-5613-4F2A-807E-AAFF7EB0B335}"/>
                      </a:ext>
                    </a:extLst>
                  </p:cNvPr>
                  <p:cNvSpPr>
                    <a:spLocks/>
                  </p:cNvSpPr>
                  <p:nvPr/>
                </p:nvSpPr>
                <p:spPr bwMode="gray">
                  <a:xfrm>
                    <a:off x="4989" y="3629"/>
                    <a:ext cx="69" cy="68"/>
                  </a:xfrm>
                  <a:custGeom>
                    <a:avLst/>
                    <a:gdLst>
                      <a:gd name="T0" fmla="*/ 6 w 69"/>
                      <a:gd name="T1" fmla="*/ 68 h 68"/>
                      <a:gd name="T2" fmla="*/ 4 w 69"/>
                      <a:gd name="T3" fmla="*/ 65 h 68"/>
                      <a:gd name="T4" fmla="*/ 3 w 69"/>
                      <a:gd name="T5" fmla="*/ 64 h 68"/>
                      <a:gd name="T6" fmla="*/ 3 w 69"/>
                      <a:gd name="T7" fmla="*/ 62 h 68"/>
                      <a:gd name="T8" fmla="*/ 2 w 69"/>
                      <a:gd name="T9" fmla="*/ 59 h 68"/>
                      <a:gd name="T10" fmla="*/ 1 w 69"/>
                      <a:gd name="T11" fmla="*/ 58 h 68"/>
                      <a:gd name="T12" fmla="*/ 0 w 69"/>
                      <a:gd name="T13" fmla="*/ 57 h 68"/>
                      <a:gd name="T14" fmla="*/ 0 w 69"/>
                      <a:gd name="T15" fmla="*/ 54 h 68"/>
                      <a:gd name="T16" fmla="*/ 0 w 69"/>
                      <a:gd name="T17" fmla="*/ 52 h 68"/>
                      <a:gd name="T18" fmla="*/ 0 w 69"/>
                      <a:gd name="T19" fmla="*/ 44 h 68"/>
                      <a:gd name="T20" fmla="*/ 1 w 69"/>
                      <a:gd name="T21" fmla="*/ 37 h 68"/>
                      <a:gd name="T22" fmla="*/ 2 w 69"/>
                      <a:gd name="T23" fmla="*/ 29 h 68"/>
                      <a:gd name="T24" fmla="*/ 4 w 69"/>
                      <a:gd name="T25" fmla="*/ 21 h 68"/>
                      <a:gd name="T26" fmla="*/ 7 w 69"/>
                      <a:gd name="T27" fmla="*/ 13 h 68"/>
                      <a:gd name="T28" fmla="*/ 10 w 69"/>
                      <a:gd name="T29" fmla="*/ 6 h 68"/>
                      <a:gd name="T30" fmla="*/ 13 w 69"/>
                      <a:gd name="T31" fmla="*/ 2 h 68"/>
                      <a:gd name="T32" fmla="*/ 16 w 69"/>
                      <a:gd name="T33" fmla="*/ 0 h 68"/>
                      <a:gd name="T34" fmla="*/ 20 w 69"/>
                      <a:gd name="T35" fmla="*/ 0 h 68"/>
                      <a:gd name="T36" fmla="*/ 22 w 69"/>
                      <a:gd name="T37" fmla="*/ 2 h 68"/>
                      <a:gd name="T38" fmla="*/ 24 w 69"/>
                      <a:gd name="T39" fmla="*/ 3 h 68"/>
                      <a:gd name="T40" fmla="*/ 27 w 69"/>
                      <a:gd name="T41" fmla="*/ 6 h 68"/>
                      <a:gd name="T42" fmla="*/ 28 w 69"/>
                      <a:gd name="T43" fmla="*/ 7 h 68"/>
                      <a:gd name="T44" fmla="*/ 30 w 69"/>
                      <a:gd name="T45" fmla="*/ 9 h 68"/>
                      <a:gd name="T46" fmla="*/ 32 w 69"/>
                      <a:gd name="T47" fmla="*/ 10 h 68"/>
                      <a:gd name="T48" fmla="*/ 34 w 69"/>
                      <a:gd name="T49" fmla="*/ 10 h 68"/>
                      <a:gd name="T50" fmla="*/ 37 w 69"/>
                      <a:gd name="T51" fmla="*/ 10 h 68"/>
                      <a:gd name="T52" fmla="*/ 40 w 69"/>
                      <a:gd name="T53" fmla="*/ 9 h 68"/>
                      <a:gd name="T54" fmla="*/ 42 w 69"/>
                      <a:gd name="T55" fmla="*/ 7 h 68"/>
                      <a:gd name="T56" fmla="*/ 45 w 69"/>
                      <a:gd name="T57" fmla="*/ 6 h 68"/>
                      <a:gd name="T58" fmla="*/ 47 w 69"/>
                      <a:gd name="T59" fmla="*/ 4 h 68"/>
                      <a:gd name="T60" fmla="*/ 49 w 69"/>
                      <a:gd name="T61" fmla="*/ 3 h 68"/>
                      <a:gd name="T62" fmla="*/ 53 w 69"/>
                      <a:gd name="T63" fmla="*/ 2 h 68"/>
                      <a:gd name="T64" fmla="*/ 54 w 69"/>
                      <a:gd name="T65" fmla="*/ 0 h 68"/>
                      <a:gd name="T66" fmla="*/ 69 w 69"/>
                      <a:gd name="T67" fmla="*/ 0 h 68"/>
                      <a:gd name="T68" fmla="*/ 66 w 69"/>
                      <a:gd name="T69" fmla="*/ 9 h 68"/>
                      <a:gd name="T70" fmla="*/ 61 w 69"/>
                      <a:gd name="T71" fmla="*/ 16 h 68"/>
                      <a:gd name="T72" fmla="*/ 55 w 69"/>
                      <a:gd name="T73" fmla="*/ 22 h 68"/>
                      <a:gd name="T74" fmla="*/ 49 w 69"/>
                      <a:gd name="T75" fmla="*/ 29 h 68"/>
                      <a:gd name="T76" fmla="*/ 45 w 69"/>
                      <a:gd name="T77" fmla="*/ 35 h 68"/>
                      <a:gd name="T78" fmla="*/ 40 w 69"/>
                      <a:gd name="T79" fmla="*/ 40 h 68"/>
                      <a:gd name="T80" fmla="*/ 37 w 69"/>
                      <a:gd name="T81" fmla="*/ 47 h 68"/>
                      <a:gd name="T82" fmla="*/ 36 w 69"/>
                      <a:gd name="T83" fmla="*/ 55 h 68"/>
                      <a:gd name="T84" fmla="*/ 36 w 69"/>
                      <a:gd name="T85" fmla="*/ 54 h 68"/>
                      <a:gd name="T86" fmla="*/ 35 w 69"/>
                      <a:gd name="T87" fmla="*/ 52 h 68"/>
                      <a:gd name="T88" fmla="*/ 35 w 69"/>
                      <a:gd name="T89" fmla="*/ 50 h 68"/>
                      <a:gd name="T90" fmla="*/ 34 w 69"/>
                      <a:gd name="T91" fmla="*/ 49 h 68"/>
                      <a:gd name="T92" fmla="*/ 30 w 69"/>
                      <a:gd name="T93" fmla="*/ 50 h 68"/>
                      <a:gd name="T94" fmla="*/ 28 w 69"/>
                      <a:gd name="T95" fmla="*/ 54 h 68"/>
                      <a:gd name="T96" fmla="*/ 26 w 69"/>
                      <a:gd name="T97" fmla="*/ 57 h 68"/>
                      <a:gd name="T98" fmla="*/ 23 w 69"/>
                      <a:gd name="T99" fmla="*/ 59 h 68"/>
                      <a:gd name="T100" fmla="*/ 20 w 69"/>
                      <a:gd name="T101" fmla="*/ 62 h 68"/>
                      <a:gd name="T102" fmla="*/ 15 w 69"/>
                      <a:gd name="T103" fmla="*/ 65 h 68"/>
                      <a:gd name="T104" fmla="*/ 11 w 69"/>
                      <a:gd name="T105" fmla="*/ 66 h 68"/>
                      <a:gd name="T106" fmla="*/ 6 w 69"/>
                      <a:gd name="T107" fmla="*/ 68 h 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9"/>
                      <a:gd name="T163" fmla="*/ 0 h 68"/>
                      <a:gd name="T164" fmla="*/ 69 w 69"/>
                      <a:gd name="T165" fmla="*/ 68 h 6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9" h="68">
                        <a:moveTo>
                          <a:pt x="6" y="68"/>
                        </a:moveTo>
                        <a:lnTo>
                          <a:pt x="4" y="65"/>
                        </a:lnTo>
                        <a:lnTo>
                          <a:pt x="3" y="64"/>
                        </a:lnTo>
                        <a:lnTo>
                          <a:pt x="3" y="62"/>
                        </a:lnTo>
                        <a:lnTo>
                          <a:pt x="2" y="59"/>
                        </a:lnTo>
                        <a:lnTo>
                          <a:pt x="1" y="58"/>
                        </a:lnTo>
                        <a:lnTo>
                          <a:pt x="0" y="57"/>
                        </a:lnTo>
                        <a:lnTo>
                          <a:pt x="0" y="54"/>
                        </a:lnTo>
                        <a:lnTo>
                          <a:pt x="0" y="52"/>
                        </a:lnTo>
                        <a:lnTo>
                          <a:pt x="0" y="44"/>
                        </a:lnTo>
                        <a:lnTo>
                          <a:pt x="1" y="37"/>
                        </a:lnTo>
                        <a:lnTo>
                          <a:pt x="2" y="29"/>
                        </a:lnTo>
                        <a:lnTo>
                          <a:pt x="4" y="21"/>
                        </a:lnTo>
                        <a:lnTo>
                          <a:pt x="7" y="13"/>
                        </a:lnTo>
                        <a:lnTo>
                          <a:pt x="10" y="6"/>
                        </a:lnTo>
                        <a:lnTo>
                          <a:pt x="13" y="2"/>
                        </a:lnTo>
                        <a:lnTo>
                          <a:pt x="16" y="0"/>
                        </a:lnTo>
                        <a:lnTo>
                          <a:pt x="20" y="0"/>
                        </a:lnTo>
                        <a:lnTo>
                          <a:pt x="22" y="2"/>
                        </a:lnTo>
                        <a:lnTo>
                          <a:pt x="24" y="3"/>
                        </a:lnTo>
                        <a:lnTo>
                          <a:pt x="27" y="6"/>
                        </a:lnTo>
                        <a:lnTo>
                          <a:pt x="28" y="7"/>
                        </a:lnTo>
                        <a:lnTo>
                          <a:pt x="30" y="9"/>
                        </a:lnTo>
                        <a:lnTo>
                          <a:pt x="32" y="10"/>
                        </a:lnTo>
                        <a:lnTo>
                          <a:pt x="34" y="10"/>
                        </a:lnTo>
                        <a:lnTo>
                          <a:pt x="37" y="10"/>
                        </a:lnTo>
                        <a:lnTo>
                          <a:pt x="40" y="9"/>
                        </a:lnTo>
                        <a:lnTo>
                          <a:pt x="42" y="7"/>
                        </a:lnTo>
                        <a:lnTo>
                          <a:pt x="45" y="6"/>
                        </a:lnTo>
                        <a:lnTo>
                          <a:pt x="47" y="4"/>
                        </a:lnTo>
                        <a:lnTo>
                          <a:pt x="49" y="3"/>
                        </a:lnTo>
                        <a:lnTo>
                          <a:pt x="53" y="2"/>
                        </a:lnTo>
                        <a:lnTo>
                          <a:pt x="54" y="0"/>
                        </a:lnTo>
                        <a:lnTo>
                          <a:pt x="69" y="0"/>
                        </a:lnTo>
                        <a:lnTo>
                          <a:pt x="66" y="9"/>
                        </a:lnTo>
                        <a:lnTo>
                          <a:pt x="61" y="16"/>
                        </a:lnTo>
                        <a:lnTo>
                          <a:pt x="55" y="22"/>
                        </a:lnTo>
                        <a:lnTo>
                          <a:pt x="49" y="29"/>
                        </a:lnTo>
                        <a:lnTo>
                          <a:pt x="45" y="35"/>
                        </a:lnTo>
                        <a:lnTo>
                          <a:pt x="40" y="40"/>
                        </a:lnTo>
                        <a:lnTo>
                          <a:pt x="37" y="47"/>
                        </a:lnTo>
                        <a:lnTo>
                          <a:pt x="36" y="55"/>
                        </a:lnTo>
                        <a:lnTo>
                          <a:pt x="36" y="54"/>
                        </a:lnTo>
                        <a:lnTo>
                          <a:pt x="35" y="52"/>
                        </a:lnTo>
                        <a:lnTo>
                          <a:pt x="35" y="50"/>
                        </a:lnTo>
                        <a:lnTo>
                          <a:pt x="34" y="49"/>
                        </a:lnTo>
                        <a:lnTo>
                          <a:pt x="30" y="50"/>
                        </a:lnTo>
                        <a:lnTo>
                          <a:pt x="28" y="54"/>
                        </a:lnTo>
                        <a:lnTo>
                          <a:pt x="26" y="57"/>
                        </a:lnTo>
                        <a:lnTo>
                          <a:pt x="23" y="59"/>
                        </a:lnTo>
                        <a:lnTo>
                          <a:pt x="20" y="62"/>
                        </a:lnTo>
                        <a:lnTo>
                          <a:pt x="15" y="65"/>
                        </a:lnTo>
                        <a:lnTo>
                          <a:pt x="11" y="66"/>
                        </a:lnTo>
                        <a:lnTo>
                          <a:pt x="6" y="6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51" name="Freeform 49">
                    <a:extLst>
                      <a:ext uri="{FF2B5EF4-FFF2-40B4-BE49-F238E27FC236}">
                        <a16:creationId xmlns:a16="http://schemas.microsoft.com/office/drawing/2014/main" id="{149AF4ED-773E-42F2-9B39-62A2BE282105}"/>
                      </a:ext>
                    </a:extLst>
                  </p:cNvPr>
                  <p:cNvSpPr>
                    <a:spLocks/>
                  </p:cNvSpPr>
                  <p:nvPr/>
                </p:nvSpPr>
                <p:spPr bwMode="gray">
                  <a:xfrm>
                    <a:off x="4572" y="2912"/>
                    <a:ext cx="715" cy="672"/>
                  </a:xfrm>
                  <a:custGeom>
                    <a:avLst/>
                    <a:gdLst>
                      <a:gd name="T0" fmla="*/ 59 w 715"/>
                      <a:gd name="T1" fmla="*/ 282 h 672"/>
                      <a:gd name="T2" fmla="*/ 99 w 715"/>
                      <a:gd name="T3" fmla="*/ 249 h 672"/>
                      <a:gd name="T4" fmla="*/ 129 w 715"/>
                      <a:gd name="T5" fmla="*/ 239 h 672"/>
                      <a:gd name="T6" fmla="*/ 176 w 715"/>
                      <a:gd name="T7" fmla="*/ 225 h 672"/>
                      <a:gd name="T8" fmla="*/ 209 w 715"/>
                      <a:gd name="T9" fmla="*/ 173 h 672"/>
                      <a:gd name="T10" fmla="*/ 226 w 715"/>
                      <a:gd name="T11" fmla="*/ 158 h 672"/>
                      <a:gd name="T12" fmla="*/ 235 w 715"/>
                      <a:gd name="T13" fmla="*/ 161 h 672"/>
                      <a:gd name="T14" fmla="*/ 241 w 715"/>
                      <a:gd name="T15" fmla="*/ 143 h 672"/>
                      <a:gd name="T16" fmla="*/ 254 w 715"/>
                      <a:gd name="T17" fmla="*/ 119 h 672"/>
                      <a:gd name="T18" fmla="*/ 275 w 715"/>
                      <a:gd name="T19" fmla="*/ 106 h 672"/>
                      <a:gd name="T20" fmla="*/ 294 w 715"/>
                      <a:gd name="T21" fmla="*/ 82 h 672"/>
                      <a:gd name="T22" fmla="*/ 320 w 715"/>
                      <a:gd name="T23" fmla="*/ 104 h 672"/>
                      <a:gd name="T24" fmla="*/ 334 w 715"/>
                      <a:gd name="T25" fmla="*/ 108 h 672"/>
                      <a:gd name="T26" fmla="*/ 346 w 715"/>
                      <a:gd name="T27" fmla="*/ 99 h 672"/>
                      <a:gd name="T28" fmla="*/ 383 w 715"/>
                      <a:gd name="T29" fmla="*/ 48 h 672"/>
                      <a:gd name="T30" fmla="*/ 395 w 715"/>
                      <a:gd name="T31" fmla="*/ 21 h 672"/>
                      <a:gd name="T32" fmla="*/ 422 w 715"/>
                      <a:gd name="T33" fmla="*/ 32 h 672"/>
                      <a:gd name="T34" fmla="*/ 460 w 715"/>
                      <a:gd name="T35" fmla="*/ 40 h 672"/>
                      <a:gd name="T36" fmla="*/ 475 w 715"/>
                      <a:gd name="T37" fmla="*/ 41 h 672"/>
                      <a:gd name="T38" fmla="*/ 445 w 715"/>
                      <a:gd name="T39" fmla="*/ 104 h 672"/>
                      <a:gd name="T40" fmla="*/ 469 w 715"/>
                      <a:gd name="T41" fmla="*/ 129 h 672"/>
                      <a:gd name="T42" fmla="*/ 499 w 715"/>
                      <a:gd name="T43" fmla="*/ 150 h 672"/>
                      <a:gd name="T44" fmla="*/ 539 w 715"/>
                      <a:gd name="T45" fmla="*/ 165 h 672"/>
                      <a:gd name="T46" fmla="*/ 579 w 715"/>
                      <a:gd name="T47" fmla="*/ 23 h 672"/>
                      <a:gd name="T48" fmla="*/ 597 w 715"/>
                      <a:gd name="T49" fmla="*/ 29 h 672"/>
                      <a:gd name="T50" fmla="*/ 599 w 715"/>
                      <a:gd name="T51" fmla="*/ 55 h 672"/>
                      <a:gd name="T52" fmla="*/ 603 w 715"/>
                      <a:gd name="T53" fmla="*/ 89 h 672"/>
                      <a:gd name="T54" fmla="*/ 620 w 715"/>
                      <a:gd name="T55" fmla="*/ 114 h 672"/>
                      <a:gd name="T56" fmla="*/ 639 w 715"/>
                      <a:gd name="T57" fmla="*/ 210 h 672"/>
                      <a:gd name="T58" fmla="*/ 655 w 715"/>
                      <a:gd name="T59" fmla="*/ 231 h 672"/>
                      <a:gd name="T60" fmla="*/ 682 w 715"/>
                      <a:gd name="T61" fmla="*/ 286 h 672"/>
                      <a:gd name="T62" fmla="*/ 684 w 715"/>
                      <a:gd name="T63" fmla="*/ 306 h 672"/>
                      <a:gd name="T64" fmla="*/ 714 w 715"/>
                      <a:gd name="T65" fmla="*/ 348 h 672"/>
                      <a:gd name="T66" fmla="*/ 704 w 715"/>
                      <a:gd name="T67" fmla="*/ 391 h 672"/>
                      <a:gd name="T68" fmla="*/ 655 w 715"/>
                      <a:gd name="T69" fmla="*/ 512 h 672"/>
                      <a:gd name="T70" fmla="*/ 594 w 715"/>
                      <a:gd name="T71" fmla="*/ 576 h 672"/>
                      <a:gd name="T72" fmla="*/ 552 w 715"/>
                      <a:gd name="T73" fmla="*/ 637 h 672"/>
                      <a:gd name="T74" fmla="*/ 527 w 715"/>
                      <a:gd name="T75" fmla="*/ 650 h 672"/>
                      <a:gd name="T76" fmla="*/ 477 w 715"/>
                      <a:gd name="T77" fmla="*/ 669 h 672"/>
                      <a:gd name="T78" fmla="*/ 456 w 715"/>
                      <a:gd name="T79" fmla="*/ 657 h 672"/>
                      <a:gd name="T80" fmla="*/ 428 w 715"/>
                      <a:gd name="T81" fmla="*/ 666 h 672"/>
                      <a:gd name="T82" fmla="*/ 390 w 715"/>
                      <a:gd name="T83" fmla="*/ 629 h 672"/>
                      <a:gd name="T84" fmla="*/ 385 w 715"/>
                      <a:gd name="T85" fmla="*/ 590 h 672"/>
                      <a:gd name="T86" fmla="*/ 377 w 715"/>
                      <a:gd name="T87" fmla="*/ 581 h 672"/>
                      <a:gd name="T88" fmla="*/ 399 w 715"/>
                      <a:gd name="T89" fmla="*/ 533 h 672"/>
                      <a:gd name="T90" fmla="*/ 356 w 715"/>
                      <a:gd name="T91" fmla="*/ 569 h 672"/>
                      <a:gd name="T92" fmla="*/ 334 w 715"/>
                      <a:gd name="T93" fmla="*/ 521 h 672"/>
                      <a:gd name="T94" fmla="*/ 285 w 715"/>
                      <a:gd name="T95" fmla="*/ 498 h 672"/>
                      <a:gd name="T96" fmla="*/ 210 w 715"/>
                      <a:gd name="T97" fmla="*/ 517 h 672"/>
                      <a:gd name="T98" fmla="*/ 156 w 715"/>
                      <a:gd name="T99" fmla="*/ 548 h 672"/>
                      <a:gd name="T100" fmla="*/ 51 w 715"/>
                      <a:gd name="T101" fmla="*/ 577 h 672"/>
                      <a:gd name="T102" fmla="*/ 1 w 715"/>
                      <a:gd name="T103" fmla="*/ 549 h 672"/>
                      <a:gd name="T104" fmla="*/ 30 w 715"/>
                      <a:gd name="T105" fmla="*/ 514 h 672"/>
                      <a:gd name="T106" fmla="*/ 23 w 715"/>
                      <a:gd name="T107" fmla="*/ 467 h 672"/>
                      <a:gd name="T108" fmla="*/ 19 w 715"/>
                      <a:gd name="T109" fmla="*/ 389 h 672"/>
                      <a:gd name="T110" fmla="*/ 23 w 715"/>
                      <a:gd name="T111" fmla="*/ 369 h 672"/>
                      <a:gd name="T112" fmla="*/ 37 w 715"/>
                      <a:gd name="T113" fmla="*/ 371 h 672"/>
                      <a:gd name="T114" fmla="*/ 30 w 715"/>
                      <a:gd name="T115" fmla="*/ 336 h 672"/>
                      <a:gd name="T116" fmla="*/ 43 w 715"/>
                      <a:gd name="T117" fmla="*/ 310 h 672"/>
                      <a:gd name="T118" fmla="*/ 44 w 715"/>
                      <a:gd name="T119" fmla="*/ 278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15"/>
                      <a:gd name="T181" fmla="*/ 0 h 672"/>
                      <a:gd name="T182" fmla="*/ 715 w 715"/>
                      <a:gd name="T183" fmla="*/ 672 h 6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15" h="672">
                        <a:moveTo>
                          <a:pt x="44" y="278"/>
                        </a:moveTo>
                        <a:lnTo>
                          <a:pt x="45" y="281"/>
                        </a:lnTo>
                        <a:lnTo>
                          <a:pt x="46" y="282"/>
                        </a:lnTo>
                        <a:lnTo>
                          <a:pt x="48" y="285"/>
                        </a:lnTo>
                        <a:lnTo>
                          <a:pt x="49" y="285"/>
                        </a:lnTo>
                        <a:lnTo>
                          <a:pt x="50" y="286"/>
                        </a:lnTo>
                        <a:lnTo>
                          <a:pt x="51" y="288"/>
                        </a:lnTo>
                        <a:lnTo>
                          <a:pt x="52" y="289"/>
                        </a:lnTo>
                        <a:lnTo>
                          <a:pt x="54" y="290"/>
                        </a:lnTo>
                        <a:lnTo>
                          <a:pt x="56" y="288"/>
                        </a:lnTo>
                        <a:lnTo>
                          <a:pt x="58" y="285"/>
                        </a:lnTo>
                        <a:lnTo>
                          <a:pt x="59" y="282"/>
                        </a:lnTo>
                        <a:lnTo>
                          <a:pt x="61" y="279"/>
                        </a:lnTo>
                        <a:lnTo>
                          <a:pt x="63" y="277"/>
                        </a:lnTo>
                        <a:lnTo>
                          <a:pt x="64" y="274"/>
                        </a:lnTo>
                        <a:lnTo>
                          <a:pt x="65" y="271"/>
                        </a:lnTo>
                        <a:lnTo>
                          <a:pt x="68" y="268"/>
                        </a:lnTo>
                        <a:lnTo>
                          <a:pt x="73" y="264"/>
                        </a:lnTo>
                        <a:lnTo>
                          <a:pt x="77" y="260"/>
                        </a:lnTo>
                        <a:lnTo>
                          <a:pt x="82" y="258"/>
                        </a:lnTo>
                        <a:lnTo>
                          <a:pt x="87" y="257"/>
                        </a:lnTo>
                        <a:lnTo>
                          <a:pt x="92" y="254"/>
                        </a:lnTo>
                        <a:lnTo>
                          <a:pt x="96" y="253"/>
                        </a:lnTo>
                        <a:lnTo>
                          <a:pt x="99" y="249"/>
                        </a:lnTo>
                        <a:lnTo>
                          <a:pt x="102" y="243"/>
                        </a:lnTo>
                        <a:lnTo>
                          <a:pt x="106" y="244"/>
                        </a:lnTo>
                        <a:lnTo>
                          <a:pt x="108" y="246"/>
                        </a:lnTo>
                        <a:lnTo>
                          <a:pt x="109" y="246"/>
                        </a:lnTo>
                        <a:lnTo>
                          <a:pt x="111" y="244"/>
                        </a:lnTo>
                        <a:lnTo>
                          <a:pt x="112" y="244"/>
                        </a:lnTo>
                        <a:lnTo>
                          <a:pt x="113" y="244"/>
                        </a:lnTo>
                        <a:lnTo>
                          <a:pt x="115" y="243"/>
                        </a:lnTo>
                        <a:lnTo>
                          <a:pt x="117" y="243"/>
                        </a:lnTo>
                        <a:lnTo>
                          <a:pt x="121" y="243"/>
                        </a:lnTo>
                        <a:lnTo>
                          <a:pt x="125" y="240"/>
                        </a:lnTo>
                        <a:lnTo>
                          <a:pt x="129" y="239"/>
                        </a:lnTo>
                        <a:lnTo>
                          <a:pt x="132" y="236"/>
                        </a:lnTo>
                        <a:lnTo>
                          <a:pt x="137" y="233"/>
                        </a:lnTo>
                        <a:lnTo>
                          <a:pt x="140" y="231"/>
                        </a:lnTo>
                        <a:lnTo>
                          <a:pt x="145" y="229"/>
                        </a:lnTo>
                        <a:lnTo>
                          <a:pt x="151" y="228"/>
                        </a:lnTo>
                        <a:lnTo>
                          <a:pt x="155" y="228"/>
                        </a:lnTo>
                        <a:lnTo>
                          <a:pt x="158" y="228"/>
                        </a:lnTo>
                        <a:lnTo>
                          <a:pt x="162" y="228"/>
                        </a:lnTo>
                        <a:lnTo>
                          <a:pt x="165" y="228"/>
                        </a:lnTo>
                        <a:lnTo>
                          <a:pt x="170" y="226"/>
                        </a:lnTo>
                        <a:lnTo>
                          <a:pt x="174" y="226"/>
                        </a:lnTo>
                        <a:lnTo>
                          <a:pt x="176" y="225"/>
                        </a:lnTo>
                        <a:lnTo>
                          <a:pt x="180" y="224"/>
                        </a:lnTo>
                        <a:lnTo>
                          <a:pt x="184" y="221"/>
                        </a:lnTo>
                        <a:lnTo>
                          <a:pt x="189" y="215"/>
                        </a:lnTo>
                        <a:lnTo>
                          <a:pt x="194" y="210"/>
                        </a:lnTo>
                        <a:lnTo>
                          <a:pt x="199" y="204"/>
                        </a:lnTo>
                        <a:lnTo>
                          <a:pt x="203" y="197"/>
                        </a:lnTo>
                        <a:lnTo>
                          <a:pt x="207" y="190"/>
                        </a:lnTo>
                        <a:lnTo>
                          <a:pt x="210" y="183"/>
                        </a:lnTo>
                        <a:lnTo>
                          <a:pt x="212" y="178"/>
                        </a:lnTo>
                        <a:lnTo>
                          <a:pt x="212" y="176"/>
                        </a:lnTo>
                        <a:lnTo>
                          <a:pt x="210" y="175"/>
                        </a:lnTo>
                        <a:lnTo>
                          <a:pt x="209" y="173"/>
                        </a:lnTo>
                        <a:lnTo>
                          <a:pt x="208" y="172"/>
                        </a:lnTo>
                        <a:lnTo>
                          <a:pt x="208" y="171"/>
                        </a:lnTo>
                        <a:lnTo>
                          <a:pt x="212" y="167"/>
                        </a:lnTo>
                        <a:lnTo>
                          <a:pt x="214" y="164"/>
                        </a:lnTo>
                        <a:lnTo>
                          <a:pt x="215" y="161"/>
                        </a:lnTo>
                        <a:lnTo>
                          <a:pt x="218" y="158"/>
                        </a:lnTo>
                        <a:lnTo>
                          <a:pt x="219" y="156"/>
                        </a:lnTo>
                        <a:lnTo>
                          <a:pt x="220" y="154"/>
                        </a:lnTo>
                        <a:lnTo>
                          <a:pt x="222" y="152"/>
                        </a:lnTo>
                        <a:lnTo>
                          <a:pt x="225" y="150"/>
                        </a:lnTo>
                        <a:lnTo>
                          <a:pt x="225" y="154"/>
                        </a:lnTo>
                        <a:lnTo>
                          <a:pt x="226" y="158"/>
                        </a:lnTo>
                        <a:lnTo>
                          <a:pt x="227" y="161"/>
                        </a:lnTo>
                        <a:lnTo>
                          <a:pt x="228" y="164"/>
                        </a:lnTo>
                        <a:lnTo>
                          <a:pt x="230" y="167"/>
                        </a:lnTo>
                        <a:lnTo>
                          <a:pt x="231" y="169"/>
                        </a:lnTo>
                        <a:lnTo>
                          <a:pt x="232" y="172"/>
                        </a:lnTo>
                        <a:lnTo>
                          <a:pt x="233" y="173"/>
                        </a:lnTo>
                        <a:lnTo>
                          <a:pt x="234" y="171"/>
                        </a:lnTo>
                        <a:lnTo>
                          <a:pt x="234" y="167"/>
                        </a:lnTo>
                        <a:lnTo>
                          <a:pt x="235" y="165"/>
                        </a:lnTo>
                        <a:lnTo>
                          <a:pt x="235" y="164"/>
                        </a:lnTo>
                        <a:lnTo>
                          <a:pt x="235" y="163"/>
                        </a:lnTo>
                        <a:lnTo>
                          <a:pt x="235" y="161"/>
                        </a:lnTo>
                        <a:lnTo>
                          <a:pt x="235" y="158"/>
                        </a:lnTo>
                        <a:lnTo>
                          <a:pt x="235" y="157"/>
                        </a:lnTo>
                        <a:lnTo>
                          <a:pt x="237" y="156"/>
                        </a:lnTo>
                        <a:lnTo>
                          <a:pt x="238" y="153"/>
                        </a:lnTo>
                        <a:lnTo>
                          <a:pt x="238" y="152"/>
                        </a:lnTo>
                        <a:lnTo>
                          <a:pt x="238" y="149"/>
                        </a:lnTo>
                        <a:lnTo>
                          <a:pt x="238" y="146"/>
                        </a:lnTo>
                        <a:lnTo>
                          <a:pt x="238" y="145"/>
                        </a:lnTo>
                        <a:lnTo>
                          <a:pt x="239" y="142"/>
                        </a:lnTo>
                        <a:lnTo>
                          <a:pt x="240" y="140"/>
                        </a:lnTo>
                        <a:lnTo>
                          <a:pt x="240" y="142"/>
                        </a:lnTo>
                        <a:lnTo>
                          <a:pt x="241" y="143"/>
                        </a:lnTo>
                        <a:lnTo>
                          <a:pt x="241" y="145"/>
                        </a:lnTo>
                        <a:lnTo>
                          <a:pt x="241" y="146"/>
                        </a:lnTo>
                        <a:lnTo>
                          <a:pt x="241" y="147"/>
                        </a:lnTo>
                        <a:lnTo>
                          <a:pt x="254" y="147"/>
                        </a:lnTo>
                        <a:lnTo>
                          <a:pt x="254" y="142"/>
                        </a:lnTo>
                        <a:lnTo>
                          <a:pt x="253" y="138"/>
                        </a:lnTo>
                        <a:lnTo>
                          <a:pt x="253" y="133"/>
                        </a:lnTo>
                        <a:lnTo>
                          <a:pt x="254" y="131"/>
                        </a:lnTo>
                        <a:lnTo>
                          <a:pt x="254" y="128"/>
                        </a:lnTo>
                        <a:lnTo>
                          <a:pt x="254" y="125"/>
                        </a:lnTo>
                        <a:lnTo>
                          <a:pt x="254" y="122"/>
                        </a:lnTo>
                        <a:lnTo>
                          <a:pt x="254" y="119"/>
                        </a:lnTo>
                        <a:lnTo>
                          <a:pt x="258" y="119"/>
                        </a:lnTo>
                        <a:lnTo>
                          <a:pt x="260" y="119"/>
                        </a:lnTo>
                        <a:lnTo>
                          <a:pt x="263" y="121"/>
                        </a:lnTo>
                        <a:lnTo>
                          <a:pt x="264" y="121"/>
                        </a:lnTo>
                        <a:lnTo>
                          <a:pt x="265" y="121"/>
                        </a:lnTo>
                        <a:lnTo>
                          <a:pt x="266" y="121"/>
                        </a:lnTo>
                        <a:lnTo>
                          <a:pt x="268" y="119"/>
                        </a:lnTo>
                        <a:lnTo>
                          <a:pt x="270" y="117"/>
                        </a:lnTo>
                        <a:lnTo>
                          <a:pt x="271" y="114"/>
                        </a:lnTo>
                        <a:lnTo>
                          <a:pt x="272" y="111"/>
                        </a:lnTo>
                        <a:lnTo>
                          <a:pt x="274" y="108"/>
                        </a:lnTo>
                        <a:lnTo>
                          <a:pt x="275" y="106"/>
                        </a:lnTo>
                        <a:lnTo>
                          <a:pt x="276" y="104"/>
                        </a:lnTo>
                        <a:lnTo>
                          <a:pt x="277" y="101"/>
                        </a:lnTo>
                        <a:lnTo>
                          <a:pt x="278" y="97"/>
                        </a:lnTo>
                        <a:lnTo>
                          <a:pt x="282" y="99"/>
                        </a:lnTo>
                        <a:lnTo>
                          <a:pt x="284" y="99"/>
                        </a:lnTo>
                        <a:lnTo>
                          <a:pt x="287" y="96"/>
                        </a:lnTo>
                        <a:lnTo>
                          <a:pt x="288" y="93"/>
                        </a:lnTo>
                        <a:lnTo>
                          <a:pt x="289" y="89"/>
                        </a:lnTo>
                        <a:lnTo>
                          <a:pt x="290" y="86"/>
                        </a:lnTo>
                        <a:lnTo>
                          <a:pt x="290" y="82"/>
                        </a:lnTo>
                        <a:lnTo>
                          <a:pt x="291" y="80"/>
                        </a:lnTo>
                        <a:lnTo>
                          <a:pt x="294" y="82"/>
                        </a:lnTo>
                        <a:lnTo>
                          <a:pt x="296" y="82"/>
                        </a:lnTo>
                        <a:lnTo>
                          <a:pt x="299" y="82"/>
                        </a:lnTo>
                        <a:lnTo>
                          <a:pt x="301" y="82"/>
                        </a:lnTo>
                        <a:lnTo>
                          <a:pt x="303" y="82"/>
                        </a:lnTo>
                        <a:lnTo>
                          <a:pt x="306" y="82"/>
                        </a:lnTo>
                        <a:lnTo>
                          <a:pt x="308" y="82"/>
                        </a:lnTo>
                        <a:lnTo>
                          <a:pt x="310" y="82"/>
                        </a:lnTo>
                        <a:lnTo>
                          <a:pt x="314" y="85"/>
                        </a:lnTo>
                        <a:lnTo>
                          <a:pt x="316" y="89"/>
                        </a:lnTo>
                        <a:lnTo>
                          <a:pt x="318" y="94"/>
                        </a:lnTo>
                        <a:lnTo>
                          <a:pt x="319" y="99"/>
                        </a:lnTo>
                        <a:lnTo>
                          <a:pt x="320" y="104"/>
                        </a:lnTo>
                        <a:lnTo>
                          <a:pt x="321" y="108"/>
                        </a:lnTo>
                        <a:lnTo>
                          <a:pt x="322" y="111"/>
                        </a:lnTo>
                        <a:lnTo>
                          <a:pt x="325" y="113"/>
                        </a:lnTo>
                        <a:lnTo>
                          <a:pt x="326" y="113"/>
                        </a:lnTo>
                        <a:lnTo>
                          <a:pt x="327" y="113"/>
                        </a:lnTo>
                        <a:lnTo>
                          <a:pt x="327" y="111"/>
                        </a:lnTo>
                        <a:lnTo>
                          <a:pt x="328" y="111"/>
                        </a:lnTo>
                        <a:lnTo>
                          <a:pt x="329" y="110"/>
                        </a:lnTo>
                        <a:lnTo>
                          <a:pt x="331" y="108"/>
                        </a:lnTo>
                        <a:lnTo>
                          <a:pt x="332" y="107"/>
                        </a:lnTo>
                        <a:lnTo>
                          <a:pt x="333" y="108"/>
                        </a:lnTo>
                        <a:lnTo>
                          <a:pt x="334" y="108"/>
                        </a:lnTo>
                        <a:lnTo>
                          <a:pt x="335" y="108"/>
                        </a:lnTo>
                        <a:lnTo>
                          <a:pt x="337" y="108"/>
                        </a:lnTo>
                        <a:lnTo>
                          <a:pt x="338" y="108"/>
                        </a:lnTo>
                        <a:lnTo>
                          <a:pt x="339" y="107"/>
                        </a:lnTo>
                        <a:lnTo>
                          <a:pt x="340" y="107"/>
                        </a:lnTo>
                        <a:lnTo>
                          <a:pt x="343" y="107"/>
                        </a:lnTo>
                        <a:lnTo>
                          <a:pt x="345" y="107"/>
                        </a:lnTo>
                        <a:lnTo>
                          <a:pt x="346" y="106"/>
                        </a:lnTo>
                        <a:lnTo>
                          <a:pt x="346" y="104"/>
                        </a:lnTo>
                        <a:lnTo>
                          <a:pt x="347" y="103"/>
                        </a:lnTo>
                        <a:lnTo>
                          <a:pt x="347" y="101"/>
                        </a:lnTo>
                        <a:lnTo>
                          <a:pt x="346" y="99"/>
                        </a:lnTo>
                        <a:lnTo>
                          <a:pt x="346" y="94"/>
                        </a:lnTo>
                        <a:lnTo>
                          <a:pt x="347" y="90"/>
                        </a:lnTo>
                        <a:lnTo>
                          <a:pt x="349" y="86"/>
                        </a:lnTo>
                        <a:lnTo>
                          <a:pt x="351" y="82"/>
                        </a:lnTo>
                        <a:lnTo>
                          <a:pt x="353" y="79"/>
                        </a:lnTo>
                        <a:lnTo>
                          <a:pt x="356" y="75"/>
                        </a:lnTo>
                        <a:lnTo>
                          <a:pt x="358" y="71"/>
                        </a:lnTo>
                        <a:lnTo>
                          <a:pt x="360" y="67"/>
                        </a:lnTo>
                        <a:lnTo>
                          <a:pt x="362" y="62"/>
                        </a:lnTo>
                        <a:lnTo>
                          <a:pt x="369" y="55"/>
                        </a:lnTo>
                        <a:lnTo>
                          <a:pt x="376" y="50"/>
                        </a:lnTo>
                        <a:lnTo>
                          <a:pt x="383" y="48"/>
                        </a:lnTo>
                        <a:lnTo>
                          <a:pt x="390" y="47"/>
                        </a:lnTo>
                        <a:lnTo>
                          <a:pt x="395" y="47"/>
                        </a:lnTo>
                        <a:lnTo>
                          <a:pt x="401" y="46"/>
                        </a:lnTo>
                        <a:lnTo>
                          <a:pt x="404" y="44"/>
                        </a:lnTo>
                        <a:lnTo>
                          <a:pt x="407" y="40"/>
                        </a:lnTo>
                        <a:lnTo>
                          <a:pt x="404" y="36"/>
                        </a:lnTo>
                        <a:lnTo>
                          <a:pt x="402" y="33"/>
                        </a:lnTo>
                        <a:lnTo>
                          <a:pt x="401" y="30"/>
                        </a:lnTo>
                        <a:lnTo>
                          <a:pt x="399" y="28"/>
                        </a:lnTo>
                        <a:lnTo>
                          <a:pt x="397" y="26"/>
                        </a:lnTo>
                        <a:lnTo>
                          <a:pt x="396" y="23"/>
                        </a:lnTo>
                        <a:lnTo>
                          <a:pt x="395" y="21"/>
                        </a:lnTo>
                        <a:lnTo>
                          <a:pt x="396" y="18"/>
                        </a:lnTo>
                        <a:lnTo>
                          <a:pt x="399" y="18"/>
                        </a:lnTo>
                        <a:lnTo>
                          <a:pt x="401" y="16"/>
                        </a:lnTo>
                        <a:lnTo>
                          <a:pt x="403" y="16"/>
                        </a:lnTo>
                        <a:lnTo>
                          <a:pt x="406" y="16"/>
                        </a:lnTo>
                        <a:lnTo>
                          <a:pt x="407" y="15"/>
                        </a:lnTo>
                        <a:lnTo>
                          <a:pt x="409" y="14"/>
                        </a:lnTo>
                        <a:lnTo>
                          <a:pt x="412" y="14"/>
                        </a:lnTo>
                        <a:lnTo>
                          <a:pt x="413" y="12"/>
                        </a:lnTo>
                        <a:lnTo>
                          <a:pt x="415" y="21"/>
                        </a:lnTo>
                        <a:lnTo>
                          <a:pt x="419" y="26"/>
                        </a:lnTo>
                        <a:lnTo>
                          <a:pt x="422" y="32"/>
                        </a:lnTo>
                        <a:lnTo>
                          <a:pt x="427" y="36"/>
                        </a:lnTo>
                        <a:lnTo>
                          <a:pt x="433" y="39"/>
                        </a:lnTo>
                        <a:lnTo>
                          <a:pt x="439" y="41"/>
                        </a:lnTo>
                        <a:lnTo>
                          <a:pt x="445" y="41"/>
                        </a:lnTo>
                        <a:lnTo>
                          <a:pt x="451" y="43"/>
                        </a:lnTo>
                        <a:lnTo>
                          <a:pt x="452" y="43"/>
                        </a:lnTo>
                        <a:lnTo>
                          <a:pt x="453" y="41"/>
                        </a:lnTo>
                        <a:lnTo>
                          <a:pt x="454" y="41"/>
                        </a:lnTo>
                        <a:lnTo>
                          <a:pt x="456" y="41"/>
                        </a:lnTo>
                        <a:lnTo>
                          <a:pt x="457" y="40"/>
                        </a:lnTo>
                        <a:lnTo>
                          <a:pt x="459" y="40"/>
                        </a:lnTo>
                        <a:lnTo>
                          <a:pt x="460" y="40"/>
                        </a:lnTo>
                        <a:lnTo>
                          <a:pt x="462" y="40"/>
                        </a:lnTo>
                        <a:lnTo>
                          <a:pt x="463" y="40"/>
                        </a:lnTo>
                        <a:lnTo>
                          <a:pt x="464" y="41"/>
                        </a:lnTo>
                        <a:lnTo>
                          <a:pt x="465" y="43"/>
                        </a:lnTo>
                        <a:lnTo>
                          <a:pt x="466" y="43"/>
                        </a:lnTo>
                        <a:lnTo>
                          <a:pt x="468" y="44"/>
                        </a:lnTo>
                        <a:lnTo>
                          <a:pt x="469" y="44"/>
                        </a:lnTo>
                        <a:lnTo>
                          <a:pt x="470" y="44"/>
                        </a:lnTo>
                        <a:lnTo>
                          <a:pt x="472" y="44"/>
                        </a:lnTo>
                        <a:lnTo>
                          <a:pt x="474" y="44"/>
                        </a:lnTo>
                        <a:lnTo>
                          <a:pt x="474" y="43"/>
                        </a:lnTo>
                        <a:lnTo>
                          <a:pt x="475" y="41"/>
                        </a:lnTo>
                        <a:lnTo>
                          <a:pt x="476" y="40"/>
                        </a:lnTo>
                        <a:lnTo>
                          <a:pt x="476" y="39"/>
                        </a:lnTo>
                        <a:lnTo>
                          <a:pt x="477" y="37"/>
                        </a:lnTo>
                        <a:lnTo>
                          <a:pt x="477" y="53"/>
                        </a:lnTo>
                        <a:lnTo>
                          <a:pt x="476" y="57"/>
                        </a:lnTo>
                        <a:lnTo>
                          <a:pt x="472" y="62"/>
                        </a:lnTo>
                        <a:lnTo>
                          <a:pt x="469" y="71"/>
                        </a:lnTo>
                        <a:lnTo>
                          <a:pt x="463" y="79"/>
                        </a:lnTo>
                        <a:lnTo>
                          <a:pt x="458" y="87"/>
                        </a:lnTo>
                        <a:lnTo>
                          <a:pt x="452" y="96"/>
                        </a:lnTo>
                        <a:lnTo>
                          <a:pt x="449" y="101"/>
                        </a:lnTo>
                        <a:lnTo>
                          <a:pt x="445" y="104"/>
                        </a:lnTo>
                        <a:lnTo>
                          <a:pt x="450" y="107"/>
                        </a:lnTo>
                        <a:lnTo>
                          <a:pt x="452" y="110"/>
                        </a:lnTo>
                        <a:lnTo>
                          <a:pt x="454" y="114"/>
                        </a:lnTo>
                        <a:lnTo>
                          <a:pt x="456" y="117"/>
                        </a:lnTo>
                        <a:lnTo>
                          <a:pt x="457" y="119"/>
                        </a:lnTo>
                        <a:lnTo>
                          <a:pt x="458" y="122"/>
                        </a:lnTo>
                        <a:lnTo>
                          <a:pt x="459" y="125"/>
                        </a:lnTo>
                        <a:lnTo>
                          <a:pt x="462" y="128"/>
                        </a:lnTo>
                        <a:lnTo>
                          <a:pt x="464" y="129"/>
                        </a:lnTo>
                        <a:lnTo>
                          <a:pt x="465" y="129"/>
                        </a:lnTo>
                        <a:lnTo>
                          <a:pt x="466" y="129"/>
                        </a:lnTo>
                        <a:lnTo>
                          <a:pt x="469" y="129"/>
                        </a:lnTo>
                        <a:lnTo>
                          <a:pt x="470" y="129"/>
                        </a:lnTo>
                        <a:lnTo>
                          <a:pt x="471" y="129"/>
                        </a:lnTo>
                        <a:lnTo>
                          <a:pt x="474" y="129"/>
                        </a:lnTo>
                        <a:lnTo>
                          <a:pt x="475" y="129"/>
                        </a:lnTo>
                        <a:lnTo>
                          <a:pt x="478" y="131"/>
                        </a:lnTo>
                        <a:lnTo>
                          <a:pt x="482" y="133"/>
                        </a:lnTo>
                        <a:lnTo>
                          <a:pt x="484" y="136"/>
                        </a:lnTo>
                        <a:lnTo>
                          <a:pt x="487" y="139"/>
                        </a:lnTo>
                        <a:lnTo>
                          <a:pt x="489" y="142"/>
                        </a:lnTo>
                        <a:lnTo>
                          <a:pt x="491" y="145"/>
                        </a:lnTo>
                        <a:lnTo>
                          <a:pt x="495" y="147"/>
                        </a:lnTo>
                        <a:lnTo>
                          <a:pt x="499" y="150"/>
                        </a:lnTo>
                        <a:lnTo>
                          <a:pt x="502" y="153"/>
                        </a:lnTo>
                        <a:lnTo>
                          <a:pt x="506" y="156"/>
                        </a:lnTo>
                        <a:lnTo>
                          <a:pt x="509" y="160"/>
                        </a:lnTo>
                        <a:lnTo>
                          <a:pt x="512" y="164"/>
                        </a:lnTo>
                        <a:lnTo>
                          <a:pt x="514" y="169"/>
                        </a:lnTo>
                        <a:lnTo>
                          <a:pt x="516" y="172"/>
                        </a:lnTo>
                        <a:lnTo>
                          <a:pt x="520" y="175"/>
                        </a:lnTo>
                        <a:lnTo>
                          <a:pt x="524" y="176"/>
                        </a:lnTo>
                        <a:lnTo>
                          <a:pt x="527" y="175"/>
                        </a:lnTo>
                        <a:lnTo>
                          <a:pt x="531" y="173"/>
                        </a:lnTo>
                        <a:lnTo>
                          <a:pt x="534" y="171"/>
                        </a:lnTo>
                        <a:lnTo>
                          <a:pt x="539" y="165"/>
                        </a:lnTo>
                        <a:lnTo>
                          <a:pt x="545" y="156"/>
                        </a:lnTo>
                        <a:lnTo>
                          <a:pt x="551" y="143"/>
                        </a:lnTo>
                        <a:lnTo>
                          <a:pt x="554" y="129"/>
                        </a:lnTo>
                        <a:lnTo>
                          <a:pt x="558" y="115"/>
                        </a:lnTo>
                        <a:lnTo>
                          <a:pt x="560" y="103"/>
                        </a:lnTo>
                        <a:lnTo>
                          <a:pt x="561" y="92"/>
                        </a:lnTo>
                        <a:lnTo>
                          <a:pt x="563" y="78"/>
                        </a:lnTo>
                        <a:lnTo>
                          <a:pt x="565" y="67"/>
                        </a:lnTo>
                        <a:lnTo>
                          <a:pt x="569" y="54"/>
                        </a:lnTo>
                        <a:lnTo>
                          <a:pt x="572" y="44"/>
                        </a:lnTo>
                        <a:lnTo>
                          <a:pt x="576" y="34"/>
                        </a:lnTo>
                        <a:lnTo>
                          <a:pt x="579" y="23"/>
                        </a:lnTo>
                        <a:lnTo>
                          <a:pt x="582" y="12"/>
                        </a:lnTo>
                        <a:lnTo>
                          <a:pt x="583" y="0"/>
                        </a:lnTo>
                        <a:lnTo>
                          <a:pt x="584" y="4"/>
                        </a:lnTo>
                        <a:lnTo>
                          <a:pt x="585" y="8"/>
                        </a:lnTo>
                        <a:lnTo>
                          <a:pt x="588" y="12"/>
                        </a:lnTo>
                        <a:lnTo>
                          <a:pt x="590" y="16"/>
                        </a:lnTo>
                        <a:lnTo>
                          <a:pt x="594" y="21"/>
                        </a:lnTo>
                        <a:lnTo>
                          <a:pt x="596" y="23"/>
                        </a:lnTo>
                        <a:lnTo>
                          <a:pt x="598" y="26"/>
                        </a:lnTo>
                        <a:lnTo>
                          <a:pt x="599" y="28"/>
                        </a:lnTo>
                        <a:lnTo>
                          <a:pt x="598" y="29"/>
                        </a:lnTo>
                        <a:lnTo>
                          <a:pt x="597" y="29"/>
                        </a:lnTo>
                        <a:lnTo>
                          <a:pt x="596" y="29"/>
                        </a:lnTo>
                        <a:lnTo>
                          <a:pt x="595" y="30"/>
                        </a:lnTo>
                        <a:lnTo>
                          <a:pt x="594" y="30"/>
                        </a:lnTo>
                        <a:lnTo>
                          <a:pt x="594" y="34"/>
                        </a:lnTo>
                        <a:lnTo>
                          <a:pt x="595" y="37"/>
                        </a:lnTo>
                        <a:lnTo>
                          <a:pt x="595" y="40"/>
                        </a:lnTo>
                        <a:lnTo>
                          <a:pt x="596" y="41"/>
                        </a:lnTo>
                        <a:lnTo>
                          <a:pt x="597" y="44"/>
                        </a:lnTo>
                        <a:lnTo>
                          <a:pt x="598" y="46"/>
                        </a:lnTo>
                        <a:lnTo>
                          <a:pt x="599" y="48"/>
                        </a:lnTo>
                        <a:lnTo>
                          <a:pt x="599" y="53"/>
                        </a:lnTo>
                        <a:lnTo>
                          <a:pt x="599" y="55"/>
                        </a:lnTo>
                        <a:lnTo>
                          <a:pt x="599" y="60"/>
                        </a:lnTo>
                        <a:lnTo>
                          <a:pt x="598" y="62"/>
                        </a:lnTo>
                        <a:lnTo>
                          <a:pt x="597" y="65"/>
                        </a:lnTo>
                        <a:lnTo>
                          <a:pt x="597" y="67"/>
                        </a:lnTo>
                        <a:lnTo>
                          <a:pt x="596" y="69"/>
                        </a:lnTo>
                        <a:lnTo>
                          <a:pt x="596" y="72"/>
                        </a:lnTo>
                        <a:lnTo>
                          <a:pt x="596" y="75"/>
                        </a:lnTo>
                        <a:lnTo>
                          <a:pt x="596" y="79"/>
                        </a:lnTo>
                        <a:lnTo>
                          <a:pt x="597" y="82"/>
                        </a:lnTo>
                        <a:lnTo>
                          <a:pt x="598" y="85"/>
                        </a:lnTo>
                        <a:lnTo>
                          <a:pt x="601" y="87"/>
                        </a:lnTo>
                        <a:lnTo>
                          <a:pt x="603" y="89"/>
                        </a:lnTo>
                        <a:lnTo>
                          <a:pt x="605" y="92"/>
                        </a:lnTo>
                        <a:lnTo>
                          <a:pt x="608" y="92"/>
                        </a:lnTo>
                        <a:lnTo>
                          <a:pt x="610" y="92"/>
                        </a:lnTo>
                        <a:lnTo>
                          <a:pt x="610" y="94"/>
                        </a:lnTo>
                        <a:lnTo>
                          <a:pt x="611" y="96"/>
                        </a:lnTo>
                        <a:lnTo>
                          <a:pt x="613" y="97"/>
                        </a:lnTo>
                        <a:lnTo>
                          <a:pt x="614" y="99"/>
                        </a:lnTo>
                        <a:lnTo>
                          <a:pt x="615" y="99"/>
                        </a:lnTo>
                        <a:lnTo>
                          <a:pt x="616" y="100"/>
                        </a:lnTo>
                        <a:lnTo>
                          <a:pt x="617" y="100"/>
                        </a:lnTo>
                        <a:lnTo>
                          <a:pt x="619" y="100"/>
                        </a:lnTo>
                        <a:lnTo>
                          <a:pt x="620" y="114"/>
                        </a:lnTo>
                        <a:lnTo>
                          <a:pt x="621" y="128"/>
                        </a:lnTo>
                        <a:lnTo>
                          <a:pt x="622" y="140"/>
                        </a:lnTo>
                        <a:lnTo>
                          <a:pt x="624" y="153"/>
                        </a:lnTo>
                        <a:lnTo>
                          <a:pt x="626" y="165"/>
                        </a:lnTo>
                        <a:lnTo>
                          <a:pt x="628" y="178"/>
                        </a:lnTo>
                        <a:lnTo>
                          <a:pt x="629" y="190"/>
                        </a:lnTo>
                        <a:lnTo>
                          <a:pt x="629" y="203"/>
                        </a:lnTo>
                        <a:lnTo>
                          <a:pt x="630" y="205"/>
                        </a:lnTo>
                        <a:lnTo>
                          <a:pt x="632" y="207"/>
                        </a:lnTo>
                        <a:lnTo>
                          <a:pt x="634" y="207"/>
                        </a:lnTo>
                        <a:lnTo>
                          <a:pt x="636" y="208"/>
                        </a:lnTo>
                        <a:lnTo>
                          <a:pt x="639" y="210"/>
                        </a:lnTo>
                        <a:lnTo>
                          <a:pt x="641" y="210"/>
                        </a:lnTo>
                        <a:lnTo>
                          <a:pt x="644" y="211"/>
                        </a:lnTo>
                        <a:lnTo>
                          <a:pt x="645" y="214"/>
                        </a:lnTo>
                        <a:lnTo>
                          <a:pt x="646" y="217"/>
                        </a:lnTo>
                        <a:lnTo>
                          <a:pt x="647" y="218"/>
                        </a:lnTo>
                        <a:lnTo>
                          <a:pt x="648" y="221"/>
                        </a:lnTo>
                        <a:lnTo>
                          <a:pt x="649" y="222"/>
                        </a:lnTo>
                        <a:lnTo>
                          <a:pt x="651" y="224"/>
                        </a:lnTo>
                        <a:lnTo>
                          <a:pt x="652" y="225"/>
                        </a:lnTo>
                        <a:lnTo>
                          <a:pt x="654" y="225"/>
                        </a:lnTo>
                        <a:lnTo>
                          <a:pt x="655" y="226"/>
                        </a:lnTo>
                        <a:lnTo>
                          <a:pt x="655" y="231"/>
                        </a:lnTo>
                        <a:lnTo>
                          <a:pt x="657" y="239"/>
                        </a:lnTo>
                        <a:lnTo>
                          <a:pt x="659" y="247"/>
                        </a:lnTo>
                        <a:lnTo>
                          <a:pt x="661" y="257"/>
                        </a:lnTo>
                        <a:lnTo>
                          <a:pt x="664" y="265"/>
                        </a:lnTo>
                        <a:lnTo>
                          <a:pt x="666" y="274"/>
                        </a:lnTo>
                        <a:lnTo>
                          <a:pt x="669" y="279"/>
                        </a:lnTo>
                        <a:lnTo>
                          <a:pt x="670" y="284"/>
                        </a:lnTo>
                        <a:lnTo>
                          <a:pt x="671" y="284"/>
                        </a:lnTo>
                        <a:lnTo>
                          <a:pt x="673" y="285"/>
                        </a:lnTo>
                        <a:lnTo>
                          <a:pt x="676" y="285"/>
                        </a:lnTo>
                        <a:lnTo>
                          <a:pt x="679" y="286"/>
                        </a:lnTo>
                        <a:lnTo>
                          <a:pt x="682" y="286"/>
                        </a:lnTo>
                        <a:lnTo>
                          <a:pt x="685" y="286"/>
                        </a:lnTo>
                        <a:lnTo>
                          <a:pt x="688" y="288"/>
                        </a:lnTo>
                        <a:lnTo>
                          <a:pt x="690" y="288"/>
                        </a:lnTo>
                        <a:lnTo>
                          <a:pt x="689" y="290"/>
                        </a:lnTo>
                        <a:lnTo>
                          <a:pt x="688" y="293"/>
                        </a:lnTo>
                        <a:lnTo>
                          <a:pt x="688" y="295"/>
                        </a:lnTo>
                        <a:lnTo>
                          <a:pt x="686" y="295"/>
                        </a:lnTo>
                        <a:lnTo>
                          <a:pt x="686" y="296"/>
                        </a:lnTo>
                        <a:lnTo>
                          <a:pt x="684" y="296"/>
                        </a:lnTo>
                        <a:lnTo>
                          <a:pt x="683" y="297"/>
                        </a:lnTo>
                        <a:lnTo>
                          <a:pt x="680" y="299"/>
                        </a:lnTo>
                        <a:lnTo>
                          <a:pt x="684" y="306"/>
                        </a:lnTo>
                        <a:lnTo>
                          <a:pt x="686" y="313"/>
                        </a:lnTo>
                        <a:lnTo>
                          <a:pt x="690" y="320"/>
                        </a:lnTo>
                        <a:lnTo>
                          <a:pt x="695" y="327"/>
                        </a:lnTo>
                        <a:lnTo>
                          <a:pt x="698" y="334"/>
                        </a:lnTo>
                        <a:lnTo>
                          <a:pt x="703" y="341"/>
                        </a:lnTo>
                        <a:lnTo>
                          <a:pt x="707" y="346"/>
                        </a:lnTo>
                        <a:lnTo>
                          <a:pt x="710" y="353"/>
                        </a:lnTo>
                        <a:lnTo>
                          <a:pt x="711" y="352"/>
                        </a:lnTo>
                        <a:lnTo>
                          <a:pt x="713" y="352"/>
                        </a:lnTo>
                        <a:lnTo>
                          <a:pt x="713" y="350"/>
                        </a:lnTo>
                        <a:lnTo>
                          <a:pt x="714" y="349"/>
                        </a:lnTo>
                        <a:lnTo>
                          <a:pt x="714" y="348"/>
                        </a:lnTo>
                        <a:lnTo>
                          <a:pt x="715" y="346"/>
                        </a:lnTo>
                        <a:lnTo>
                          <a:pt x="715" y="345"/>
                        </a:lnTo>
                        <a:lnTo>
                          <a:pt x="715" y="343"/>
                        </a:lnTo>
                        <a:lnTo>
                          <a:pt x="715" y="345"/>
                        </a:lnTo>
                        <a:lnTo>
                          <a:pt x="715" y="346"/>
                        </a:lnTo>
                        <a:lnTo>
                          <a:pt x="715" y="348"/>
                        </a:lnTo>
                        <a:lnTo>
                          <a:pt x="715" y="349"/>
                        </a:lnTo>
                        <a:lnTo>
                          <a:pt x="715" y="350"/>
                        </a:lnTo>
                        <a:lnTo>
                          <a:pt x="715" y="352"/>
                        </a:lnTo>
                        <a:lnTo>
                          <a:pt x="715" y="355"/>
                        </a:lnTo>
                        <a:lnTo>
                          <a:pt x="715" y="356"/>
                        </a:lnTo>
                        <a:lnTo>
                          <a:pt x="704" y="391"/>
                        </a:lnTo>
                        <a:lnTo>
                          <a:pt x="704" y="402"/>
                        </a:lnTo>
                        <a:lnTo>
                          <a:pt x="703" y="413"/>
                        </a:lnTo>
                        <a:lnTo>
                          <a:pt x="701" y="423"/>
                        </a:lnTo>
                        <a:lnTo>
                          <a:pt x="696" y="433"/>
                        </a:lnTo>
                        <a:lnTo>
                          <a:pt x="691" y="442"/>
                        </a:lnTo>
                        <a:lnTo>
                          <a:pt x="686" y="452"/>
                        </a:lnTo>
                        <a:lnTo>
                          <a:pt x="680" y="460"/>
                        </a:lnTo>
                        <a:lnTo>
                          <a:pt x="677" y="469"/>
                        </a:lnTo>
                        <a:lnTo>
                          <a:pt x="672" y="477"/>
                        </a:lnTo>
                        <a:lnTo>
                          <a:pt x="666" y="488"/>
                        </a:lnTo>
                        <a:lnTo>
                          <a:pt x="661" y="499"/>
                        </a:lnTo>
                        <a:lnTo>
                          <a:pt x="655" y="512"/>
                        </a:lnTo>
                        <a:lnTo>
                          <a:pt x="648" y="521"/>
                        </a:lnTo>
                        <a:lnTo>
                          <a:pt x="640" y="530"/>
                        </a:lnTo>
                        <a:lnTo>
                          <a:pt x="636" y="533"/>
                        </a:lnTo>
                        <a:lnTo>
                          <a:pt x="632" y="535"/>
                        </a:lnTo>
                        <a:lnTo>
                          <a:pt x="627" y="537"/>
                        </a:lnTo>
                        <a:lnTo>
                          <a:pt x="621" y="537"/>
                        </a:lnTo>
                        <a:lnTo>
                          <a:pt x="620" y="545"/>
                        </a:lnTo>
                        <a:lnTo>
                          <a:pt x="617" y="553"/>
                        </a:lnTo>
                        <a:lnTo>
                          <a:pt x="613" y="559"/>
                        </a:lnTo>
                        <a:lnTo>
                          <a:pt x="607" y="566"/>
                        </a:lnTo>
                        <a:lnTo>
                          <a:pt x="601" y="572"/>
                        </a:lnTo>
                        <a:lnTo>
                          <a:pt x="594" y="576"/>
                        </a:lnTo>
                        <a:lnTo>
                          <a:pt x="588" y="581"/>
                        </a:lnTo>
                        <a:lnTo>
                          <a:pt x="583" y="587"/>
                        </a:lnTo>
                        <a:lnTo>
                          <a:pt x="578" y="592"/>
                        </a:lnTo>
                        <a:lnTo>
                          <a:pt x="574" y="597"/>
                        </a:lnTo>
                        <a:lnTo>
                          <a:pt x="572" y="602"/>
                        </a:lnTo>
                        <a:lnTo>
                          <a:pt x="570" y="608"/>
                        </a:lnTo>
                        <a:lnTo>
                          <a:pt x="567" y="612"/>
                        </a:lnTo>
                        <a:lnTo>
                          <a:pt x="564" y="618"/>
                        </a:lnTo>
                        <a:lnTo>
                          <a:pt x="560" y="623"/>
                        </a:lnTo>
                        <a:lnTo>
                          <a:pt x="554" y="629"/>
                        </a:lnTo>
                        <a:lnTo>
                          <a:pt x="553" y="633"/>
                        </a:lnTo>
                        <a:lnTo>
                          <a:pt x="552" y="637"/>
                        </a:lnTo>
                        <a:lnTo>
                          <a:pt x="551" y="640"/>
                        </a:lnTo>
                        <a:lnTo>
                          <a:pt x="550" y="643"/>
                        </a:lnTo>
                        <a:lnTo>
                          <a:pt x="548" y="645"/>
                        </a:lnTo>
                        <a:lnTo>
                          <a:pt x="547" y="648"/>
                        </a:lnTo>
                        <a:lnTo>
                          <a:pt x="545" y="648"/>
                        </a:lnTo>
                        <a:lnTo>
                          <a:pt x="542" y="650"/>
                        </a:lnTo>
                        <a:lnTo>
                          <a:pt x="539" y="650"/>
                        </a:lnTo>
                        <a:lnTo>
                          <a:pt x="535" y="650"/>
                        </a:lnTo>
                        <a:lnTo>
                          <a:pt x="533" y="650"/>
                        </a:lnTo>
                        <a:lnTo>
                          <a:pt x="531" y="650"/>
                        </a:lnTo>
                        <a:lnTo>
                          <a:pt x="529" y="650"/>
                        </a:lnTo>
                        <a:lnTo>
                          <a:pt x="527" y="650"/>
                        </a:lnTo>
                        <a:lnTo>
                          <a:pt x="526" y="650"/>
                        </a:lnTo>
                        <a:lnTo>
                          <a:pt x="524" y="650"/>
                        </a:lnTo>
                        <a:lnTo>
                          <a:pt x="520" y="650"/>
                        </a:lnTo>
                        <a:lnTo>
                          <a:pt x="515" y="652"/>
                        </a:lnTo>
                        <a:lnTo>
                          <a:pt x="512" y="654"/>
                        </a:lnTo>
                        <a:lnTo>
                          <a:pt x="506" y="658"/>
                        </a:lnTo>
                        <a:lnTo>
                          <a:pt x="500" y="661"/>
                        </a:lnTo>
                        <a:lnTo>
                          <a:pt x="494" y="665"/>
                        </a:lnTo>
                        <a:lnTo>
                          <a:pt x="485" y="669"/>
                        </a:lnTo>
                        <a:lnTo>
                          <a:pt x="477" y="672"/>
                        </a:lnTo>
                        <a:lnTo>
                          <a:pt x="477" y="670"/>
                        </a:lnTo>
                        <a:lnTo>
                          <a:pt x="477" y="669"/>
                        </a:lnTo>
                        <a:lnTo>
                          <a:pt x="477" y="668"/>
                        </a:lnTo>
                        <a:lnTo>
                          <a:pt x="477" y="666"/>
                        </a:lnTo>
                        <a:lnTo>
                          <a:pt x="472" y="666"/>
                        </a:lnTo>
                        <a:lnTo>
                          <a:pt x="470" y="665"/>
                        </a:lnTo>
                        <a:lnTo>
                          <a:pt x="468" y="662"/>
                        </a:lnTo>
                        <a:lnTo>
                          <a:pt x="465" y="659"/>
                        </a:lnTo>
                        <a:lnTo>
                          <a:pt x="465" y="657"/>
                        </a:lnTo>
                        <a:lnTo>
                          <a:pt x="464" y="654"/>
                        </a:lnTo>
                        <a:lnTo>
                          <a:pt x="464" y="651"/>
                        </a:lnTo>
                        <a:lnTo>
                          <a:pt x="464" y="650"/>
                        </a:lnTo>
                        <a:lnTo>
                          <a:pt x="460" y="652"/>
                        </a:lnTo>
                        <a:lnTo>
                          <a:pt x="456" y="657"/>
                        </a:lnTo>
                        <a:lnTo>
                          <a:pt x="452" y="659"/>
                        </a:lnTo>
                        <a:lnTo>
                          <a:pt x="447" y="664"/>
                        </a:lnTo>
                        <a:lnTo>
                          <a:pt x="444" y="666"/>
                        </a:lnTo>
                        <a:lnTo>
                          <a:pt x="440" y="669"/>
                        </a:lnTo>
                        <a:lnTo>
                          <a:pt x="437" y="670"/>
                        </a:lnTo>
                        <a:lnTo>
                          <a:pt x="434" y="672"/>
                        </a:lnTo>
                        <a:lnTo>
                          <a:pt x="433" y="672"/>
                        </a:lnTo>
                        <a:lnTo>
                          <a:pt x="432" y="670"/>
                        </a:lnTo>
                        <a:lnTo>
                          <a:pt x="431" y="670"/>
                        </a:lnTo>
                        <a:lnTo>
                          <a:pt x="431" y="669"/>
                        </a:lnTo>
                        <a:lnTo>
                          <a:pt x="429" y="668"/>
                        </a:lnTo>
                        <a:lnTo>
                          <a:pt x="428" y="666"/>
                        </a:lnTo>
                        <a:lnTo>
                          <a:pt x="428" y="665"/>
                        </a:lnTo>
                        <a:lnTo>
                          <a:pt x="421" y="664"/>
                        </a:lnTo>
                        <a:lnTo>
                          <a:pt x="414" y="664"/>
                        </a:lnTo>
                        <a:lnTo>
                          <a:pt x="407" y="661"/>
                        </a:lnTo>
                        <a:lnTo>
                          <a:pt x="401" y="658"/>
                        </a:lnTo>
                        <a:lnTo>
                          <a:pt x="396" y="655"/>
                        </a:lnTo>
                        <a:lnTo>
                          <a:pt x="391" y="651"/>
                        </a:lnTo>
                        <a:lnTo>
                          <a:pt x="388" y="645"/>
                        </a:lnTo>
                        <a:lnTo>
                          <a:pt x="387" y="640"/>
                        </a:lnTo>
                        <a:lnTo>
                          <a:pt x="388" y="636"/>
                        </a:lnTo>
                        <a:lnTo>
                          <a:pt x="389" y="631"/>
                        </a:lnTo>
                        <a:lnTo>
                          <a:pt x="390" y="629"/>
                        </a:lnTo>
                        <a:lnTo>
                          <a:pt x="391" y="627"/>
                        </a:lnTo>
                        <a:lnTo>
                          <a:pt x="393" y="625"/>
                        </a:lnTo>
                        <a:lnTo>
                          <a:pt x="395" y="622"/>
                        </a:lnTo>
                        <a:lnTo>
                          <a:pt x="395" y="619"/>
                        </a:lnTo>
                        <a:lnTo>
                          <a:pt x="396" y="615"/>
                        </a:lnTo>
                        <a:lnTo>
                          <a:pt x="396" y="599"/>
                        </a:lnTo>
                        <a:lnTo>
                          <a:pt x="400" y="592"/>
                        </a:lnTo>
                        <a:lnTo>
                          <a:pt x="385" y="592"/>
                        </a:lnTo>
                        <a:lnTo>
                          <a:pt x="383" y="597"/>
                        </a:lnTo>
                        <a:lnTo>
                          <a:pt x="384" y="594"/>
                        </a:lnTo>
                        <a:lnTo>
                          <a:pt x="385" y="592"/>
                        </a:lnTo>
                        <a:lnTo>
                          <a:pt x="385" y="590"/>
                        </a:lnTo>
                        <a:lnTo>
                          <a:pt x="387" y="588"/>
                        </a:lnTo>
                        <a:lnTo>
                          <a:pt x="388" y="587"/>
                        </a:lnTo>
                        <a:lnTo>
                          <a:pt x="389" y="585"/>
                        </a:lnTo>
                        <a:lnTo>
                          <a:pt x="390" y="584"/>
                        </a:lnTo>
                        <a:lnTo>
                          <a:pt x="391" y="581"/>
                        </a:lnTo>
                        <a:lnTo>
                          <a:pt x="391" y="567"/>
                        </a:lnTo>
                        <a:lnTo>
                          <a:pt x="388" y="569"/>
                        </a:lnTo>
                        <a:lnTo>
                          <a:pt x="385" y="570"/>
                        </a:lnTo>
                        <a:lnTo>
                          <a:pt x="383" y="573"/>
                        </a:lnTo>
                        <a:lnTo>
                          <a:pt x="381" y="576"/>
                        </a:lnTo>
                        <a:lnTo>
                          <a:pt x="379" y="579"/>
                        </a:lnTo>
                        <a:lnTo>
                          <a:pt x="377" y="581"/>
                        </a:lnTo>
                        <a:lnTo>
                          <a:pt x="375" y="583"/>
                        </a:lnTo>
                        <a:lnTo>
                          <a:pt x="372" y="584"/>
                        </a:lnTo>
                        <a:lnTo>
                          <a:pt x="364" y="584"/>
                        </a:lnTo>
                        <a:lnTo>
                          <a:pt x="369" y="579"/>
                        </a:lnTo>
                        <a:lnTo>
                          <a:pt x="375" y="572"/>
                        </a:lnTo>
                        <a:lnTo>
                          <a:pt x="379" y="566"/>
                        </a:lnTo>
                        <a:lnTo>
                          <a:pt x="383" y="559"/>
                        </a:lnTo>
                        <a:lnTo>
                          <a:pt x="388" y="553"/>
                        </a:lnTo>
                        <a:lnTo>
                          <a:pt x="391" y="546"/>
                        </a:lnTo>
                        <a:lnTo>
                          <a:pt x="396" y="541"/>
                        </a:lnTo>
                        <a:lnTo>
                          <a:pt x="400" y="534"/>
                        </a:lnTo>
                        <a:lnTo>
                          <a:pt x="399" y="533"/>
                        </a:lnTo>
                        <a:lnTo>
                          <a:pt x="396" y="533"/>
                        </a:lnTo>
                        <a:lnTo>
                          <a:pt x="395" y="534"/>
                        </a:lnTo>
                        <a:lnTo>
                          <a:pt x="393" y="535"/>
                        </a:lnTo>
                        <a:lnTo>
                          <a:pt x="390" y="537"/>
                        </a:lnTo>
                        <a:lnTo>
                          <a:pt x="389" y="540"/>
                        </a:lnTo>
                        <a:lnTo>
                          <a:pt x="387" y="541"/>
                        </a:lnTo>
                        <a:lnTo>
                          <a:pt x="385" y="542"/>
                        </a:lnTo>
                        <a:lnTo>
                          <a:pt x="382" y="545"/>
                        </a:lnTo>
                        <a:lnTo>
                          <a:pt x="377" y="549"/>
                        </a:lnTo>
                        <a:lnTo>
                          <a:pt x="370" y="556"/>
                        </a:lnTo>
                        <a:lnTo>
                          <a:pt x="363" y="562"/>
                        </a:lnTo>
                        <a:lnTo>
                          <a:pt x="356" y="569"/>
                        </a:lnTo>
                        <a:lnTo>
                          <a:pt x="350" y="574"/>
                        </a:lnTo>
                        <a:lnTo>
                          <a:pt x="345" y="579"/>
                        </a:lnTo>
                        <a:lnTo>
                          <a:pt x="343" y="580"/>
                        </a:lnTo>
                        <a:lnTo>
                          <a:pt x="343" y="537"/>
                        </a:lnTo>
                        <a:lnTo>
                          <a:pt x="339" y="535"/>
                        </a:lnTo>
                        <a:lnTo>
                          <a:pt x="337" y="535"/>
                        </a:lnTo>
                        <a:lnTo>
                          <a:pt x="335" y="534"/>
                        </a:lnTo>
                        <a:lnTo>
                          <a:pt x="334" y="533"/>
                        </a:lnTo>
                        <a:lnTo>
                          <a:pt x="333" y="530"/>
                        </a:lnTo>
                        <a:lnTo>
                          <a:pt x="333" y="528"/>
                        </a:lnTo>
                        <a:lnTo>
                          <a:pt x="333" y="526"/>
                        </a:lnTo>
                        <a:lnTo>
                          <a:pt x="334" y="521"/>
                        </a:lnTo>
                        <a:lnTo>
                          <a:pt x="331" y="517"/>
                        </a:lnTo>
                        <a:lnTo>
                          <a:pt x="326" y="513"/>
                        </a:lnTo>
                        <a:lnTo>
                          <a:pt x="320" y="509"/>
                        </a:lnTo>
                        <a:lnTo>
                          <a:pt x="315" y="506"/>
                        </a:lnTo>
                        <a:lnTo>
                          <a:pt x="309" y="501"/>
                        </a:lnTo>
                        <a:lnTo>
                          <a:pt x="303" y="498"/>
                        </a:lnTo>
                        <a:lnTo>
                          <a:pt x="297" y="497"/>
                        </a:lnTo>
                        <a:lnTo>
                          <a:pt x="291" y="495"/>
                        </a:lnTo>
                        <a:lnTo>
                          <a:pt x="289" y="497"/>
                        </a:lnTo>
                        <a:lnTo>
                          <a:pt x="288" y="497"/>
                        </a:lnTo>
                        <a:lnTo>
                          <a:pt x="287" y="498"/>
                        </a:lnTo>
                        <a:lnTo>
                          <a:pt x="285" y="498"/>
                        </a:lnTo>
                        <a:lnTo>
                          <a:pt x="283" y="499"/>
                        </a:lnTo>
                        <a:lnTo>
                          <a:pt x="282" y="501"/>
                        </a:lnTo>
                        <a:lnTo>
                          <a:pt x="282" y="502"/>
                        </a:lnTo>
                        <a:lnTo>
                          <a:pt x="281" y="505"/>
                        </a:lnTo>
                        <a:lnTo>
                          <a:pt x="254" y="505"/>
                        </a:lnTo>
                        <a:lnTo>
                          <a:pt x="247" y="509"/>
                        </a:lnTo>
                        <a:lnTo>
                          <a:pt x="240" y="510"/>
                        </a:lnTo>
                        <a:lnTo>
                          <a:pt x="234" y="513"/>
                        </a:lnTo>
                        <a:lnTo>
                          <a:pt x="228" y="513"/>
                        </a:lnTo>
                        <a:lnTo>
                          <a:pt x="222" y="514"/>
                        </a:lnTo>
                        <a:lnTo>
                          <a:pt x="216" y="516"/>
                        </a:lnTo>
                        <a:lnTo>
                          <a:pt x="210" y="517"/>
                        </a:lnTo>
                        <a:lnTo>
                          <a:pt x="203" y="519"/>
                        </a:lnTo>
                        <a:lnTo>
                          <a:pt x="200" y="520"/>
                        </a:lnTo>
                        <a:lnTo>
                          <a:pt x="195" y="523"/>
                        </a:lnTo>
                        <a:lnTo>
                          <a:pt x="189" y="524"/>
                        </a:lnTo>
                        <a:lnTo>
                          <a:pt x="183" y="527"/>
                        </a:lnTo>
                        <a:lnTo>
                          <a:pt x="176" y="530"/>
                        </a:lnTo>
                        <a:lnTo>
                          <a:pt x="170" y="533"/>
                        </a:lnTo>
                        <a:lnTo>
                          <a:pt x="167" y="535"/>
                        </a:lnTo>
                        <a:lnTo>
                          <a:pt x="164" y="537"/>
                        </a:lnTo>
                        <a:lnTo>
                          <a:pt x="161" y="541"/>
                        </a:lnTo>
                        <a:lnTo>
                          <a:pt x="158" y="544"/>
                        </a:lnTo>
                        <a:lnTo>
                          <a:pt x="156" y="548"/>
                        </a:lnTo>
                        <a:lnTo>
                          <a:pt x="155" y="551"/>
                        </a:lnTo>
                        <a:lnTo>
                          <a:pt x="152" y="553"/>
                        </a:lnTo>
                        <a:lnTo>
                          <a:pt x="149" y="555"/>
                        </a:lnTo>
                        <a:lnTo>
                          <a:pt x="146" y="556"/>
                        </a:lnTo>
                        <a:lnTo>
                          <a:pt x="143" y="556"/>
                        </a:lnTo>
                        <a:lnTo>
                          <a:pt x="92" y="556"/>
                        </a:lnTo>
                        <a:lnTo>
                          <a:pt x="83" y="560"/>
                        </a:lnTo>
                        <a:lnTo>
                          <a:pt x="76" y="563"/>
                        </a:lnTo>
                        <a:lnTo>
                          <a:pt x="70" y="567"/>
                        </a:lnTo>
                        <a:lnTo>
                          <a:pt x="64" y="570"/>
                        </a:lnTo>
                        <a:lnTo>
                          <a:pt x="58" y="574"/>
                        </a:lnTo>
                        <a:lnTo>
                          <a:pt x="51" y="577"/>
                        </a:lnTo>
                        <a:lnTo>
                          <a:pt x="43" y="579"/>
                        </a:lnTo>
                        <a:lnTo>
                          <a:pt x="32" y="580"/>
                        </a:lnTo>
                        <a:lnTo>
                          <a:pt x="25" y="579"/>
                        </a:lnTo>
                        <a:lnTo>
                          <a:pt x="19" y="579"/>
                        </a:lnTo>
                        <a:lnTo>
                          <a:pt x="13" y="576"/>
                        </a:lnTo>
                        <a:lnTo>
                          <a:pt x="8" y="573"/>
                        </a:lnTo>
                        <a:lnTo>
                          <a:pt x="5" y="570"/>
                        </a:lnTo>
                        <a:lnTo>
                          <a:pt x="2" y="566"/>
                        </a:lnTo>
                        <a:lnTo>
                          <a:pt x="0" y="560"/>
                        </a:lnTo>
                        <a:lnTo>
                          <a:pt x="0" y="555"/>
                        </a:lnTo>
                        <a:lnTo>
                          <a:pt x="0" y="552"/>
                        </a:lnTo>
                        <a:lnTo>
                          <a:pt x="1" y="549"/>
                        </a:lnTo>
                        <a:lnTo>
                          <a:pt x="4" y="549"/>
                        </a:lnTo>
                        <a:lnTo>
                          <a:pt x="6" y="548"/>
                        </a:lnTo>
                        <a:lnTo>
                          <a:pt x="8" y="548"/>
                        </a:lnTo>
                        <a:lnTo>
                          <a:pt x="11" y="546"/>
                        </a:lnTo>
                        <a:lnTo>
                          <a:pt x="13" y="546"/>
                        </a:lnTo>
                        <a:lnTo>
                          <a:pt x="14" y="546"/>
                        </a:lnTo>
                        <a:lnTo>
                          <a:pt x="18" y="544"/>
                        </a:lnTo>
                        <a:lnTo>
                          <a:pt x="21" y="540"/>
                        </a:lnTo>
                        <a:lnTo>
                          <a:pt x="24" y="534"/>
                        </a:lnTo>
                        <a:lnTo>
                          <a:pt x="26" y="528"/>
                        </a:lnTo>
                        <a:lnTo>
                          <a:pt x="29" y="521"/>
                        </a:lnTo>
                        <a:lnTo>
                          <a:pt x="30" y="514"/>
                        </a:lnTo>
                        <a:lnTo>
                          <a:pt x="31" y="507"/>
                        </a:lnTo>
                        <a:lnTo>
                          <a:pt x="32" y="501"/>
                        </a:lnTo>
                        <a:lnTo>
                          <a:pt x="31" y="497"/>
                        </a:lnTo>
                        <a:lnTo>
                          <a:pt x="30" y="493"/>
                        </a:lnTo>
                        <a:lnTo>
                          <a:pt x="29" y="490"/>
                        </a:lnTo>
                        <a:lnTo>
                          <a:pt x="26" y="487"/>
                        </a:lnTo>
                        <a:lnTo>
                          <a:pt x="24" y="484"/>
                        </a:lnTo>
                        <a:lnTo>
                          <a:pt x="23" y="483"/>
                        </a:lnTo>
                        <a:lnTo>
                          <a:pt x="21" y="479"/>
                        </a:lnTo>
                        <a:lnTo>
                          <a:pt x="21" y="476"/>
                        </a:lnTo>
                        <a:lnTo>
                          <a:pt x="21" y="470"/>
                        </a:lnTo>
                        <a:lnTo>
                          <a:pt x="23" y="467"/>
                        </a:lnTo>
                        <a:lnTo>
                          <a:pt x="24" y="465"/>
                        </a:lnTo>
                        <a:lnTo>
                          <a:pt x="26" y="462"/>
                        </a:lnTo>
                        <a:lnTo>
                          <a:pt x="29" y="460"/>
                        </a:lnTo>
                        <a:lnTo>
                          <a:pt x="30" y="458"/>
                        </a:lnTo>
                        <a:lnTo>
                          <a:pt x="31" y="455"/>
                        </a:lnTo>
                        <a:lnTo>
                          <a:pt x="32" y="451"/>
                        </a:lnTo>
                        <a:lnTo>
                          <a:pt x="31" y="441"/>
                        </a:lnTo>
                        <a:lnTo>
                          <a:pt x="30" y="430"/>
                        </a:lnTo>
                        <a:lnTo>
                          <a:pt x="27" y="420"/>
                        </a:lnTo>
                        <a:lnTo>
                          <a:pt x="25" y="409"/>
                        </a:lnTo>
                        <a:lnTo>
                          <a:pt x="21" y="399"/>
                        </a:lnTo>
                        <a:lnTo>
                          <a:pt x="19" y="389"/>
                        </a:lnTo>
                        <a:lnTo>
                          <a:pt x="17" y="381"/>
                        </a:lnTo>
                        <a:lnTo>
                          <a:pt x="14" y="373"/>
                        </a:lnTo>
                        <a:lnTo>
                          <a:pt x="14" y="360"/>
                        </a:lnTo>
                        <a:lnTo>
                          <a:pt x="15" y="363"/>
                        </a:lnTo>
                        <a:lnTo>
                          <a:pt x="17" y="366"/>
                        </a:lnTo>
                        <a:lnTo>
                          <a:pt x="17" y="369"/>
                        </a:lnTo>
                        <a:lnTo>
                          <a:pt x="18" y="370"/>
                        </a:lnTo>
                        <a:lnTo>
                          <a:pt x="19" y="373"/>
                        </a:lnTo>
                        <a:lnTo>
                          <a:pt x="20" y="374"/>
                        </a:lnTo>
                        <a:lnTo>
                          <a:pt x="21" y="377"/>
                        </a:lnTo>
                        <a:lnTo>
                          <a:pt x="23" y="378"/>
                        </a:lnTo>
                        <a:lnTo>
                          <a:pt x="23" y="369"/>
                        </a:lnTo>
                        <a:lnTo>
                          <a:pt x="24" y="370"/>
                        </a:lnTo>
                        <a:lnTo>
                          <a:pt x="24" y="371"/>
                        </a:lnTo>
                        <a:lnTo>
                          <a:pt x="25" y="374"/>
                        </a:lnTo>
                        <a:lnTo>
                          <a:pt x="26" y="375"/>
                        </a:lnTo>
                        <a:lnTo>
                          <a:pt x="27" y="377"/>
                        </a:lnTo>
                        <a:lnTo>
                          <a:pt x="29" y="377"/>
                        </a:lnTo>
                        <a:lnTo>
                          <a:pt x="30" y="378"/>
                        </a:lnTo>
                        <a:lnTo>
                          <a:pt x="32" y="378"/>
                        </a:lnTo>
                        <a:lnTo>
                          <a:pt x="32" y="377"/>
                        </a:lnTo>
                        <a:lnTo>
                          <a:pt x="33" y="374"/>
                        </a:lnTo>
                        <a:lnTo>
                          <a:pt x="36" y="373"/>
                        </a:lnTo>
                        <a:lnTo>
                          <a:pt x="37" y="371"/>
                        </a:lnTo>
                        <a:lnTo>
                          <a:pt x="38" y="369"/>
                        </a:lnTo>
                        <a:lnTo>
                          <a:pt x="39" y="367"/>
                        </a:lnTo>
                        <a:lnTo>
                          <a:pt x="40" y="366"/>
                        </a:lnTo>
                        <a:lnTo>
                          <a:pt x="40" y="363"/>
                        </a:lnTo>
                        <a:lnTo>
                          <a:pt x="39" y="359"/>
                        </a:lnTo>
                        <a:lnTo>
                          <a:pt x="38" y="355"/>
                        </a:lnTo>
                        <a:lnTo>
                          <a:pt x="37" y="352"/>
                        </a:lnTo>
                        <a:lnTo>
                          <a:pt x="34" y="349"/>
                        </a:lnTo>
                        <a:lnTo>
                          <a:pt x="33" y="346"/>
                        </a:lnTo>
                        <a:lnTo>
                          <a:pt x="31" y="342"/>
                        </a:lnTo>
                        <a:lnTo>
                          <a:pt x="30" y="339"/>
                        </a:lnTo>
                        <a:lnTo>
                          <a:pt x="30" y="336"/>
                        </a:lnTo>
                        <a:lnTo>
                          <a:pt x="30" y="332"/>
                        </a:lnTo>
                        <a:lnTo>
                          <a:pt x="31" y="328"/>
                        </a:lnTo>
                        <a:lnTo>
                          <a:pt x="32" y="325"/>
                        </a:lnTo>
                        <a:lnTo>
                          <a:pt x="34" y="323"/>
                        </a:lnTo>
                        <a:lnTo>
                          <a:pt x="37" y="320"/>
                        </a:lnTo>
                        <a:lnTo>
                          <a:pt x="38" y="317"/>
                        </a:lnTo>
                        <a:lnTo>
                          <a:pt x="40" y="316"/>
                        </a:lnTo>
                        <a:lnTo>
                          <a:pt x="43" y="316"/>
                        </a:lnTo>
                        <a:lnTo>
                          <a:pt x="43" y="314"/>
                        </a:lnTo>
                        <a:lnTo>
                          <a:pt x="43" y="313"/>
                        </a:lnTo>
                        <a:lnTo>
                          <a:pt x="43" y="311"/>
                        </a:lnTo>
                        <a:lnTo>
                          <a:pt x="43" y="310"/>
                        </a:lnTo>
                        <a:lnTo>
                          <a:pt x="43" y="309"/>
                        </a:lnTo>
                        <a:lnTo>
                          <a:pt x="43" y="307"/>
                        </a:lnTo>
                        <a:lnTo>
                          <a:pt x="43" y="304"/>
                        </a:lnTo>
                        <a:lnTo>
                          <a:pt x="43" y="303"/>
                        </a:lnTo>
                        <a:lnTo>
                          <a:pt x="43" y="300"/>
                        </a:lnTo>
                        <a:lnTo>
                          <a:pt x="43" y="296"/>
                        </a:lnTo>
                        <a:lnTo>
                          <a:pt x="43" y="293"/>
                        </a:lnTo>
                        <a:lnTo>
                          <a:pt x="43" y="290"/>
                        </a:lnTo>
                        <a:lnTo>
                          <a:pt x="44" y="288"/>
                        </a:lnTo>
                        <a:lnTo>
                          <a:pt x="44" y="285"/>
                        </a:lnTo>
                        <a:lnTo>
                          <a:pt x="44" y="282"/>
                        </a:lnTo>
                        <a:lnTo>
                          <a:pt x="44" y="27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sp>
              <p:nvSpPr>
                <p:cNvPr id="386" name="Freeform 50">
                  <a:extLst>
                    <a:ext uri="{FF2B5EF4-FFF2-40B4-BE49-F238E27FC236}">
                      <a16:creationId xmlns:a16="http://schemas.microsoft.com/office/drawing/2014/main" id="{ED916851-60C5-4F3F-A13E-471F3DC70E3D}"/>
                    </a:ext>
                  </a:extLst>
                </p:cNvPr>
                <p:cNvSpPr>
                  <a:spLocks/>
                </p:cNvSpPr>
                <p:nvPr/>
              </p:nvSpPr>
              <p:spPr bwMode="gray">
                <a:xfrm>
                  <a:off x="4454" y="2315"/>
                  <a:ext cx="91" cy="97"/>
                </a:xfrm>
                <a:custGeom>
                  <a:avLst/>
                  <a:gdLst>
                    <a:gd name="T0" fmla="*/ 45 w 91"/>
                    <a:gd name="T1" fmla="*/ 4 h 97"/>
                    <a:gd name="T2" fmla="*/ 50 w 91"/>
                    <a:gd name="T3" fmla="*/ 7 h 97"/>
                    <a:gd name="T4" fmla="*/ 55 w 91"/>
                    <a:gd name="T5" fmla="*/ 8 h 97"/>
                    <a:gd name="T6" fmla="*/ 58 w 91"/>
                    <a:gd name="T7" fmla="*/ 11 h 97"/>
                    <a:gd name="T8" fmla="*/ 63 w 91"/>
                    <a:gd name="T9" fmla="*/ 7 h 97"/>
                    <a:gd name="T10" fmla="*/ 69 w 91"/>
                    <a:gd name="T11" fmla="*/ 1 h 97"/>
                    <a:gd name="T12" fmla="*/ 75 w 91"/>
                    <a:gd name="T13" fmla="*/ 1 h 97"/>
                    <a:gd name="T14" fmla="*/ 82 w 91"/>
                    <a:gd name="T15" fmla="*/ 1 h 97"/>
                    <a:gd name="T16" fmla="*/ 91 w 91"/>
                    <a:gd name="T17" fmla="*/ 32 h 97"/>
                    <a:gd name="T18" fmla="*/ 83 w 91"/>
                    <a:gd name="T19" fmla="*/ 41 h 97"/>
                    <a:gd name="T20" fmla="*/ 74 w 91"/>
                    <a:gd name="T21" fmla="*/ 54 h 97"/>
                    <a:gd name="T22" fmla="*/ 65 w 91"/>
                    <a:gd name="T23" fmla="*/ 68 h 97"/>
                    <a:gd name="T24" fmla="*/ 63 w 91"/>
                    <a:gd name="T25" fmla="*/ 83 h 97"/>
                    <a:gd name="T26" fmla="*/ 57 w 91"/>
                    <a:gd name="T27" fmla="*/ 86 h 97"/>
                    <a:gd name="T28" fmla="*/ 53 w 91"/>
                    <a:gd name="T29" fmla="*/ 90 h 97"/>
                    <a:gd name="T30" fmla="*/ 49 w 91"/>
                    <a:gd name="T31" fmla="*/ 94 h 97"/>
                    <a:gd name="T32" fmla="*/ 42 w 91"/>
                    <a:gd name="T33" fmla="*/ 97 h 97"/>
                    <a:gd name="T34" fmla="*/ 32 w 91"/>
                    <a:gd name="T35" fmla="*/ 95 h 97"/>
                    <a:gd name="T36" fmla="*/ 22 w 91"/>
                    <a:gd name="T37" fmla="*/ 91 h 97"/>
                    <a:gd name="T38" fmla="*/ 16 w 91"/>
                    <a:gd name="T39" fmla="*/ 87 h 97"/>
                    <a:gd name="T40" fmla="*/ 13 w 91"/>
                    <a:gd name="T41" fmla="*/ 80 h 97"/>
                    <a:gd name="T42" fmla="*/ 12 w 91"/>
                    <a:gd name="T43" fmla="*/ 79 h 97"/>
                    <a:gd name="T44" fmla="*/ 13 w 91"/>
                    <a:gd name="T45" fmla="*/ 76 h 97"/>
                    <a:gd name="T46" fmla="*/ 14 w 91"/>
                    <a:gd name="T47" fmla="*/ 72 h 97"/>
                    <a:gd name="T48" fmla="*/ 16 w 91"/>
                    <a:gd name="T49" fmla="*/ 69 h 97"/>
                    <a:gd name="T50" fmla="*/ 13 w 91"/>
                    <a:gd name="T51" fmla="*/ 55 h 97"/>
                    <a:gd name="T52" fmla="*/ 7 w 91"/>
                    <a:gd name="T53" fmla="*/ 46 h 97"/>
                    <a:gd name="T54" fmla="*/ 3 w 91"/>
                    <a:gd name="T55" fmla="*/ 34 h 97"/>
                    <a:gd name="T56" fmla="*/ 0 w 91"/>
                    <a:gd name="T57" fmla="*/ 21 h 97"/>
                    <a:gd name="T58" fmla="*/ 3 w 91"/>
                    <a:gd name="T59" fmla="*/ 12 h 97"/>
                    <a:gd name="T60" fmla="*/ 8 w 91"/>
                    <a:gd name="T61" fmla="*/ 8 h 97"/>
                    <a:gd name="T62" fmla="*/ 16 w 91"/>
                    <a:gd name="T63" fmla="*/ 6 h 97"/>
                    <a:gd name="T64" fmla="*/ 22 w 91"/>
                    <a:gd name="T65" fmla="*/ 6 h 97"/>
                    <a:gd name="T66" fmla="*/ 26 w 91"/>
                    <a:gd name="T67" fmla="*/ 6 h 97"/>
                    <a:gd name="T68" fmla="*/ 31 w 91"/>
                    <a:gd name="T69" fmla="*/ 4 h 97"/>
                    <a:gd name="T70" fmla="*/ 36 w 91"/>
                    <a:gd name="T71" fmla="*/ 3 h 97"/>
                    <a:gd name="T72" fmla="*/ 42 w 91"/>
                    <a:gd name="T73" fmla="*/ 3 h 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1"/>
                    <a:gd name="T112" fmla="*/ 0 h 97"/>
                    <a:gd name="T113" fmla="*/ 91 w 91"/>
                    <a:gd name="T114" fmla="*/ 97 h 9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1" h="97">
                      <a:moveTo>
                        <a:pt x="42" y="3"/>
                      </a:moveTo>
                      <a:lnTo>
                        <a:pt x="45" y="4"/>
                      </a:lnTo>
                      <a:lnTo>
                        <a:pt x="48" y="6"/>
                      </a:lnTo>
                      <a:lnTo>
                        <a:pt x="50" y="7"/>
                      </a:lnTo>
                      <a:lnTo>
                        <a:pt x="52" y="8"/>
                      </a:lnTo>
                      <a:lnTo>
                        <a:pt x="55" y="8"/>
                      </a:lnTo>
                      <a:lnTo>
                        <a:pt x="56" y="10"/>
                      </a:lnTo>
                      <a:lnTo>
                        <a:pt x="58" y="11"/>
                      </a:lnTo>
                      <a:lnTo>
                        <a:pt x="61" y="12"/>
                      </a:lnTo>
                      <a:lnTo>
                        <a:pt x="63" y="7"/>
                      </a:lnTo>
                      <a:lnTo>
                        <a:pt x="65" y="4"/>
                      </a:lnTo>
                      <a:lnTo>
                        <a:pt x="69" y="1"/>
                      </a:lnTo>
                      <a:lnTo>
                        <a:pt x="71" y="1"/>
                      </a:lnTo>
                      <a:lnTo>
                        <a:pt x="75" y="1"/>
                      </a:lnTo>
                      <a:lnTo>
                        <a:pt x="78" y="1"/>
                      </a:lnTo>
                      <a:lnTo>
                        <a:pt x="82" y="1"/>
                      </a:lnTo>
                      <a:lnTo>
                        <a:pt x="85" y="0"/>
                      </a:lnTo>
                      <a:lnTo>
                        <a:pt x="91" y="32"/>
                      </a:lnTo>
                      <a:lnTo>
                        <a:pt x="88" y="36"/>
                      </a:lnTo>
                      <a:lnTo>
                        <a:pt x="83" y="41"/>
                      </a:lnTo>
                      <a:lnTo>
                        <a:pt x="78" y="47"/>
                      </a:lnTo>
                      <a:lnTo>
                        <a:pt x="74" y="54"/>
                      </a:lnTo>
                      <a:lnTo>
                        <a:pt x="70" y="61"/>
                      </a:lnTo>
                      <a:lnTo>
                        <a:pt x="65" y="68"/>
                      </a:lnTo>
                      <a:lnTo>
                        <a:pt x="64" y="76"/>
                      </a:lnTo>
                      <a:lnTo>
                        <a:pt x="63" y="83"/>
                      </a:lnTo>
                      <a:lnTo>
                        <a:pt x="61" y="84"/>
                      </a:lnTo>
                      <a:lnTo>
                        <a:pt x="57" y="86"/>
                      </a:lnTo>
                      <a:lnTo>
                        <a:pt x="56" y="87"/>
                      </a:lnTo>
                      <a:lnTo>
                        <a:pt x="53" y="90"/>
                      </a:lnTo>
                      <a:lnTo>
                        <a:pt x="51" y="93"/>
                      </a:lnTo>
                      <a:lnTo>
                        <a:pt x="49" y="94"/>
                      </a:lnTo>
                      <a:lnTo>
                        <a:pt x="45" y="97"/>
                      </a:lnTo>
                      <a:lnTo>
                        <a:pt x="42" y="97"/>
                      </a:lnTo>
                      <a:lnTo>
                        <a:pt x="37" y="97"/>
                      </a:lnTo>
                      <a:lnTo>
                        <a:pt x="32" y="95"/>
                      </a:lnTo>
                      <a:lnTo>
                        <a:pt x="27" y="94"/>
                      </a:lnTo>
                      <a:lnTo>
                        <a:pt x="22" y="91"/>
                      </a:lnTo>
                      <a:lnTo>
                        <a:pt x="18" y="90"/>
                      </a:lnTo>
                      <a:lnTo>
                        <a:pt x="16" y="87"/>
                      </a:lnTo>
                      <a:lnTo>
                        <a:pt x="13" y="83"/>
                      </a:lnTo>
                      <a:lnTo>
                        <a:pt x="13" y="80"/>
                      </a:lnTo>
                      <a:lnTo>
                        <a:pt x="12" y="80"/>
                      </a:lnTo>
                      <a:lnTo>
                        <a:pt x="12" y="79"/>
                      </a:lnTo>
                      <a:lnTo>
                        <a:pt x="13" y="77"/>
                      </a:lnTo>
                      <a:lnTo>
                        <a:pt x="13" y="76"/>
                      </a:lnTo>
                      <a:lnTo>
                        <a:pt x="13" y="74"/>
                      </a:lnTo>
                      <a:lnTo>
                        <a:pt x="14" y="72"/>
                      </a:lnTo>
                      <a:lnTo>
                        <a:pt x="14" y="71"/>
                      </a:lnTo>
                      <a:lnTo>
                        <a:pt x="16" y="69"/>
                      </a:lnTo>
                      <a:lnTo>
                        <a:pt x="14" y="62"/>
                      </a:lnTo>
                      <a:lnTo>
                        <a:pt x="13" y="55"/>
                      </a:lnTo>
                      <a:lnTo>
                        <a:pt x="11" y="50"/>
                      </a:lnTo>
                      <a:lnTo>
                        <a:pt x="7" y="46"/>
                      </a:lnTo>
                      <a:lnTo>
                        <a:pt x="5" y="40"/>
                      </a:lnTo>
                      <a:lnTo>
                        <a:pt x="3" y="34"/>
                      </a:lnTo>
                      <a:lnTo>
                        <a:pt x="1" y="29"/>
                      </a:lnTo>
                      <a:lnTo>
                        <a:pt x="0" y="21"/>
                      </a:lnTo>
                      <a:lnTo>
                        <a:pt x="1" y="17"/>
                      </a:lnTo>
                      <a:lnTo>
                        <a:pt x="3" y="12"/>
                      </a:lnTo>
                      <a:lnTo>
                        <a:pt x="5" y="10"/>
                      </a:lnTo>
                      <a:lnTo>
                        <a:pt x="8" y="8"/>
                      </a:lnTo>
                      <a:lnTo>
                        <a:pt x="12" y="7"/>
                      </a:lnTo>
                      <a:lnTo>
                        <a:pt x="16" y="6"/>
                      </a:lnTo>
                      <a:lnTo>
                        <a:pt x="19" y="6"/>
                      </a:lnTo>
                      <a:lnTo>
                        <a:pt x="22" y="6"/>
                      </a:lnTo>
                      <a:lnTo>
                        <a:pt x="24" y="6"/>
                      </a:lnTo>
                      <a:lnTo>
                        <a:pt x="26" y="6"/>
                      </a:lnTo>
                      <a:lnTo>
                        <a:pt x="29" y="4"/>
                      </a:lnTo>
                      <a:lnTo>
                        <a:pt x="31" y="4"/>
                      </a:lnTo>
                      <a:lnTo>
                        <a:pt x="33" y="4"/>
                      </a:lnTo>
                      <a:lnTo>
                        <a:pt x="36" y="3"/>
                      </a:lnTo>
                      <a:lnTo>
                        <a:pt x="38" y="3"/>
                      </a:lnTo>
                      <a:lnTo>
                        <a:pt x="42" y="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387" name="Group 51">
                  <a:extLst>
                    <a:ext uri="{FF2B5EF4-FFF2-40B4-BE49-F238E27FC236}">
                      <a16:creationId xmlns:a16="http://schemas.microsoft.com/office/drawing/2014/main" id="{A848979C-CBA8-420A-9563-800ED5A6F958}"/>
                    </a:ext>
                  </a:extLst>
                </p:cNvPr>
                <p:cNvGrpSpPr>
                  <a:grpSpLocks/>
                </p:cNvGrpSpPr>
                <p:nvPr/>
              </p:nvGrpSpPr>
              <p:grpSpPr bwMode="auto">
                <a:xfrm>
                  <a:off x="5271" y="3451"/>
                  <a:ext cx="323" cy="301"/>
                  <a:chOff x="5271" y="3475"/>
                  <a:chExt cx="323" cy="301"/>
                </a:xfrm>
              </p:grpSpPr>
              <p:sp>
                <p:nvSpPr>
                  <p:cNvPr id="447" name="Freeform 52">
                    <a:extLst>
                      <a:ext uri="{FF2B5EF4-FFF2-40B4-BE49-F238E27FC236}">
                        <a16:creationId xmlns:a16="http://schemas.microsoft.com/office/drawing/2014/main" id="{DABF53D7-4467-4808-B3EF-DD97646F5ADF}"/>
                      </a:ext>
                    </a:extLst>
                  </p:cNvPr>
                  <p:cNvSpPr>
                    <a:spLocks/>
                  </p:cNvSpPr>
                  <p:nvPr/>
                </p:nvSpPr>
                <p:spPr bwMode="gray">
                  <a:xfrm>
                    <a:off x="5271" y="3759"/>
                    <a:ext cx="18" cy="17"/>
                  </a:xfrm>
                  <a:custGeom>
                    <a:avLst/>
                    <a:gdLst>
                      <a:gd name="T0" fmla="*/ 0 w 18"/>
                      <a:gd name="T1" fmla="*/ 17 h 17"/>
                      <a:gd name="T2" fmla="*/ 0 w 18"/>
                      <a:gd name="T3" fmla="*/ 14 h 17"/>
                      <a:gd name="T4" fmla="*/ 2 w 18"/>
                      <a:gd name="T5" fmla="*/ 11 h 17"/>
                      <a:gd name="T6" fmla="*/ 3 w 18"/>
                      <a:gd name="T7" fmla="*/ 9 h 17"/>
                      <a:gd name="T8" fmla="*/ 7 w 18"/>
                      <a:gd name="T9" fmla="*/ 6 h 17"/>
                      <a:gd name="T10" fmla="*/ 9 w 18"/>
                      <a:gd name="T11" fmla="*/ 5 h 17"/>
                      <a:gd name="T12" fmla="*/ 14 w 18"/>
                      <a:gd name="T13" fmla="*/ 3 h 17"/>
                      <a:gd name="T14" fmla="*/ 16 w 18"/>
                      <a:gd name="T15" fmla="*/ 1 h 17"/>
                      <a:gd name="T16" fmla="*/ 18 w 18"/>
                      <a:gd name="T17" fmla="*/ 0 h 17"/>
                      <a:gd name="T18" fmla="*/ 18 w 18"/>
                      <a:gd name="T19" fmla="*/ 9 h 17"/>
                      <a:gd name="T20" fmla="*/ 15 w 18"/>
                      <a:gd name="T21" fmla="*/ 11 h 17"/>
                      <a:gd name="T22" fmla="*/ 11 w 18"/>
                      <a:gd name="T23" fmla="*/ 12 h 17"/>
                      <a:gd name="T24" fmla="*/ 9 w 18"/>
                      <a:gd name="T25" fmla="*/ 14 h 17"/>
                      <a:gd name="T26" fmla="*/ 8 w 18"/>
                      <a:gd name="T27" fmla="*/ 16 h 17"/>
                      <a:gd name="T28" fmla="*/ 7 w 18"/>
                      <a:gd name="T29" fmla="*/ 16 h 17"/>
                      <a:gd name="T30" fmla="*/ 5 w 18"/>
                      <a:gd name="T31" fmla="*/ 17 h 17"/>
                      <a:gd name="T32" fmla="*/ 2 w 18"/>
                      <a:gd name="T33" fmla="*/ 17 h 17"/>
                      <a:gd name="T34" fmla="*/ 0 w 18"/>
                      <a:gd name="T35" fmla="*/ 17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7"/>
                      <a:gd name="T56" fmla="*/ 18 w 18"/>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7">
                        <a:moveTo>
                          <a:pt x="0" y="17"/>
                        </a:moveTo>
                        <a:lnTo>
                          <a:pt x="0" y="14"/>
                        </a:lnTo>
                        <a:lnTo>
                          <a:pt x="2" y="11"/>
                        </a:lnTo>
                        <a:lnTo>
                          <a:pt x="3" y="9"/>
                        </a:lnTo>
                        <a:lnTo>
                          <a:pt x="7" y="6"/>
                        </a:lnTo>
                        <a:lnTo>
                          <a:pt x="9" y="5"/>
                        </a:lnTo>
                        <a:lnTo>
                          <a:pt x="14" y="3"/>
                        </a:lnTo>
                        <a:lnTo>
                          <a:pt x="16" y="1"/>
                        </a:lnTo>
                        <a:lnTo>
                          <a:pt x="18" y="0"/>
                        </a:lnTo>
                        <a:lnTo>
                          <a:pt x="18" y="9"/>
                        </a:lnTo>
                        <a:lnTo>
                          <a:pt x="15" y="11"/>
                        </a:lnTo>
                        <a:lnTo>
                          <a:pt x="11" y="12"/>
                        </a:lnTo>
                        <a:lnTo>
                          <a:pt x="9" y="14"/>
                        </a:lnTo>
                        <a:lnTo>
                          <a:pt x="8" y="16"/>
                        </a:lnTo>
                        <a:lnTo>
                          <a:pt x="7" y="16"/>
                        </a:lnTo>
                        <a:lnTo>
                          <a:pt x="5" y="17"/>
                        </a:lnTo>
                        <a:lnTo>
                          <a:pt x="2" y="17"/>
                        </a:lnTo>
                        <a:lnTo>
                          <a:pt x="0" y="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48" name="Freeform 53">
                    <a:extLst>
                      <a:ext uri="{FF2B5EF4-FFF2-40B4-BE49-F238E27FC236}">
                        <a16:creationId xmlns:a16="http://schemas.microsoft.com/office/drawing/2014/main" id="{2F957CB2-4914-493A-A4E8-D487762E4962}"/>
                      </a:ext>
                    </a:extLst>
                  </p:cNvPr>
                  <p:cNvSpPr>
                    <a:spLocks/>
                  </p:cNvSpPr>
                  <p:nvPr/>
                </p:nvSpPr>
                <p:spPr bwMode="gray">
                  <a:xfrm>
                    <a:off x="5277" y="3619"/>
                    <a:ext cx="193" cy="142"/>
                  </a:xfrm>
                  <a:custGeom>
                    <a:avLst/>
                    <a:gdLst>
                      <a:gd name="T0" fmla="*/ 2 w 193"/>
                      <a:gd name="T1" fmla="*/ 117 h 142"/>
                      <a:gd name="T2" fmla="*/ 12 w 193"/>
                      <a:gd name="T3" fmla="*/ 115 h 142"/>
                      <a:gd name="T4" fmla="*/ 17 w 193"/>
                      <a:gd name="T5" fmla="*/ 113 h 142"/>
                      <a:gd name="T6" fmla="*/ 21 w 193"/>
                      <a:gd name="T7" fmla="*/ 107 h 142"/>
                      <a:gd name="T8" fmla="*/ 25 w 193"/>
                      <a:gd name="T9" fmla="*/ 99 h 142"/>
                      <a:gd name="T10" fmla="*/ 28 w 193"/>
                      <a:gd name="T11" fmla="*/ 100 h 142"/>
                      <a:gd name="T12" fmla="*/ 32 w 193"/>
                      <a:gd name="T13" fmla="*/ 100 h 142"/>
                      <a:gd name="T14" fmla="*/ 35 w 193"/>
                      <a:gd name="T15" fmla="*/ 100 h 142"/>
                      <a:gd name="T16" fmla="*/ 38 w 193"/>
                      <a:gd name="T17" fmla="*/ 99 h 142"/>
                      <a:gd name="T18" fmla="*/ 44 w 193"/>
                      <a:gd name="T19" fmla="*/ 95 h 142"/>
                      <a:gd name="T20" fmla="*/ 49 w 193"/>
                      <a:gd name="T21" fmla="*/ 89 h 142"/>
                      <a:gd name="T22" fmla="*/ 53 w 193"/>
                      <a:gd name="T23" fmla="*/ 82 h 142"/>
                      <a:gd name="T24" fmla="*/ 57 w 193"/>
                      <a:gd name="T25" fmla="*/ 78 h 142"/>
                      <a:gd name="T26" fmla="*/ 72 w 193"/>
                      <a:gd name="T27" fmla="*/ 73 h 142"/>
                      <a:gd name="T28" fmla="*/ 86 w 193"/>
                      <a:gd name="T29" fmla="*/ 67 h 142"/>
                      <a:gd name="T30" fmla="*/ 101 w 193"/>
                      <a:gd name="T31" fmla="*/ 60 h 142"/>
                      <a:gd name="T32" fmla="*/ 114 w 193"/>
                      <a:gd name="T33" fmla="*/ 52 h 142"/>
                      <a:gd name="T34" fmla="*/ 116 w 193"/>
                      <a:gd name="T35" fmla="*/ 52 h 142"/>
                      <a:gd name="T36" fmla="*/ 118 w 193"/>
                      <a:gd name="T37" fmla="*/ 52 h 142"/>
                      <a:gd name="T38" fmla="*/ 123 w 193"/>
                      <a:gd name="T39" fmla="*/ 50 h 142"/>
                      <a:gd name="T40" fmla="*/ 132 w 193"/>
                      <a:gd name="T41" fmla="*/ 46 h 142"/>
                      <a:gd name="T42" fmla="*/ 140 w 193"/>
                      <a:gd name="T43" fmla="*/ 39 h 142"/>
                      <a:gd name="T44" fmla="*/ 147 w 193"/>
                      <a:gd name="T45" fmla="*/ 30 h 142"/>
                      <a:gd name="T46" fmla="*/ 154 w 193"/>
                      <a:gd name="T47" fmla="*/ 24 h 142"/>
                      <a:gd name="T48" fmla="*/ 162 w 193"/>
                      <a:gd name="T49" fmla="*/ 19 h 142"/>
                      <a:gd name="T50" fmla="*/ 169 w 193"/>
                      <a:gd name="T51" fmla="*/ 10 h 142"/>
                      <a:gd name="T52" fmla="*/ 178 w 193"/>
                      <a:gd name="T53" fmla="*/ 3 h 142"/>
                      <a:gd name="T54" fmla="*/ 184 w 193"/>
                      <a:gd name="T55" fmla="*/ 3 h 142"/>
                      <a:gd name="T56" fmla="*/ 186 w 193"/>
                      <a:gd name="T57" fmla="*/ 9 h 142"/>
                      <a:gd name="T58" fmla="*/ 188 w 193"/>
                      <a:gd name="T59" fmla="*/ 12 h 142"/>
                      <a:gd name="T60" fmla="*/ 192 w 193"/>
                      <a:gd name="T61" fmla="*/ 13 h 142"/>
                      <a:gd name="T62" fmla="*/ 191 w 193"/>
                      <a:gd name="T63" fmla="*/ 24 h 142"/>
                      <a:gd name="T64" fmla="*/ 179 w 193"/>
                      <a:gd name="T65" fmla="*/ 45 h 142"/>
                      <a:gd name="T66" fmla="*/ 164 w 193"/>
                      <a:gd name="T67" fmla="*/ 61 h 142"/>
                      <a:gd name="T68" fmla="*/ 147 w 193"/>
                      <a:gd name="T69" fmla="*/ 70 h 142"/>
                      <a:gd name="T70" fmla="*/ 136 w 193"/>
                      <a:gd name="T71" fmla="*/ 74 h 142"/>
                      <a:gd name="T72" fmla="*/ 134 w 193"/>
                      <a:gd name="T73" fmla="*/ 78 h 142"/>
                      <a:gd name="T74" fmla="*/ 132 w 193"/>
                      <a:gd name="T75" fmla="*/ 80 h 142"/>
                      <a:gd name="T76" fmla="*/ 127 w 193"/>
                      <a:gd name="T77" fmla="*/ 80 h 142"/>
                      <a:gd name="T78" fmla="*/ 121 w 193"/>
                      <a:gd name="T79" fmla="*/ 80 h 142"/>
                      <a:gd name="T80" fmla="*/ 115 w 193"/>
                      <a:gd name="T81" fmla="*/ 81 h 142"/>
                      <a:gd name="T82" fmla="*/ 109 w 193"/>
                      <a:gd name="T83" fmla="*/ 84 h 142"/>
                      <a:gd name="T84" fmla="*/ 105 w 193"/>
                      <a:gd name="T85" fmla="*/ 84 h 142"/>
                      <a:gd name="T86" fmla="*/ 99 w 193"/>
                      <a:gd name="T87" fmla="*/ 91 h 142"/>
                      <a:gd name="T88" fmla="*/ 84 w 193"/>
                      <a:gd name="T89" fmla="*/ 111 h 142"/>
                      <a:gd name="T90" fmla="*/ 63 w 193"/>
                      <a:gd name="T91" fmla="*/ 129 h 142"/>
                      <a:gd name="T92" fmla="*/ 38 w 193"/>
                      <a:gd name="T93" fmla="*/ 140 h 142"/>
                      <a:gd name="T94" fmla="*/ 23 w 193"/>
                      <a:gd name="T95" fmla="*/ 142 h 142"/>
                      <a:gd name="T96" fmla="*/ 19 w 193"/>
                      <a:gd name="T97" fmla="*/ 140 h 142"/>
                      <a:gd name="T98" fmla="*/ 16 w 193"/>
                      <a:gd name="T99" fmla="*/ 138 h 142"/>
                      <a:gd name="T100" fmla="*/ 13 w 193"/>
                      <a:gd name="T101" fmla="*/ 136 h 142"/>
                      <a:gd name="T102" fmla="*/ 0 w 193"/>
                      <a:gd name="T103" fmla="*/ 129 h 1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3"/>
                      <a:gd name="T157" fmla="*/ 0 h 142"/>
                      <a:gd name="T158" fmla="*/ 193 w 193"/>
                      <a:gd name="T159" fmla="*/ 142 h 1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3" h="142">
                        <a:moveTo>
                          <a:pt x="0" y="129"/>
                        </a:moveTo>
                        <a:lnTo>
                          <a:pt x="2" y="117"/>
                        </a:lnTo>
                        <a:lnTo>
                          <a:pt x="7" y="117"/>
                        </a:lnTo>
                        <a:lnTo>
                          <a:pt x="12" y="115"/>
                        </a:lnTo>
                        <a:lnTo>
                          <a:pt x="15" y="114"/>
                        </a:lnTo>
                        <a:lnTo>
                          <a:pt x="17" y="113"/>
                        </a:lnTo>
                        <a:lnTo>
                          <a:pt x="20" y="110"/>
                        </a:lnTo>
                        <a:lnTo>
                          <a:pt x="21" y="107"/>
                        </a:lnTo>
                        <a:lnTo>
                          <a:pt x="23" y="102"/>
                        </a:lnTo>
                        <a:lnTo>
                          <a:pt x="25" y="99"/>
                        </a:lnTo>
                        <a:lnTo>
                          <a:pt x="27" y="99"/>
                        </a:lnTo>
                        <a:lnTo>
                          <a:pt x="28" y="100"/>
                        </a:lnTo>
                        <a:lnTo>
                          <a:pt x="29" y="100"/>
                        </a:lnTo>
                        <a:lnTo>
                          <a:pt x="32" y="100"/>
                        </a:lnTo>
                        <a:lnTo>
                          <a:pt x="33" y="100"/>
                        </a:lnTo>
                        <a:lnTo>
                          <a:pt x="35" y="100"/>
                        </a:lnTo>
                        <a:lnTo>
                          <a:pt x="37" y="99"/>
                        </a:lnTo>
                        <a:lnTo>
                          <a:pt x="38" y="99"/>
                        </a:lnTo>
                        <a:lnTo>
                          <a:pt x="41" y="98"/>
                        </a:lnTo>
                        <a:lnTo>
                          <a:pt x="44" y="95"/>
                        </a:lnTo>
                        <a:lnTo>
                          <a:pt x="46" y="92"/>
                        </a:lnTo>
                        <a:lnTo>
                          <a:pt x="49" y="89"/>
                        </a:lnTo>
                        <a:lnTo>
                          <a:pt x="51" y="85"/>
                        </a:lnTo>
                        <a:lnTo>
                          <a:pt x="53" y="82"/>
                        </a:lnTo>
                        <a:lnTo>
                          <a:pt x="54" y="81"/>
                        </a:lnTo>
                        <a:lnTo>
                          <a:pt x="57" y="78"/>
                        </a:lnTo>
                        <a:lnTo>
                          <a:pt x="64" y="75"/>
                        </a:lnTo>
                        <a:lnTo>
                          <a:pt x="72" y="73"/>
                        </a:lnTo>
                        <a:lnTo>
                          <a:pt x="79" y="70"/>
                        </a:lnTo>
                        <a:lnTo>
                          <a:pt x="86" y="67"/>
                        </a:lnTo>
                        <a:lnTo>
                          <a:pt x="93" y="64"/>
                        </a:lnTo>
                        <a:lnTo>
                          <a:pt x="101" y="60"/>
                        </a:lnTo>
                        <a:lnTo>
                          <a:pt x="108" y="56"/>
                        </a:lnTo>
                        <a:lnTo>
                          <a:pt x="114" y="52"/>
                        </a:lnTo>
                        <a:lnTo>
                          <a:pt x="115" y="52"/>
                        </a:lnTo>
                        <a:lnTo>
                          <a:pt x="116" y="52"/>
                        </a:lnTo>
                        <a:lnTo>
                          <a:pt x="117" y="52"/>
                        </a:lnTo>
                        <a:lnTo>
                          <a:pt x="118" y="52"/>
                        </a:lnTo>
                        <a:lnTo>
                          <a:pt x="120" y="52"/>
                        </a:lnTo>
                        <a:lnTo>
                          <a:pt x="123" y="50"/>
                        </a:lnTo>
                        <a:lnTo>
                          <a:pt x="127" y="49"/>
                        </a:lnTo>
                        <a:lnTo>
                          <a:pt x="132" y="46"/>
                        </a:lnTo>
                        <a:lnTo>
                          <a:pt x="135" y="43"/>
                        </a:lnTo>
                        <a:lnTo>
                          <a:pt x="140" y="39"/>
                        </a:lnTo>
                        <a:lnTo>
                          <a:pt x="143" y="34"/>
                        </a:lnTo>
                        <a:lnTo>
                          <a:pt x="147" y="30"/>
                        </a:lnTo>
                        <a:lnTo>
                          <a:pt x="149" y="26"/>
                        </a:lnTo>
                        <a:lnTo>
                          <a:pt x="154" y="24"/>
                        </a:lnTo>
                        <a:lnTo>
                          <a:pt x="159" y="21"/>
                        </a:lnTo>
                        <a:lnTo>
                          <a:pt x="162" y="19"/>
                        </a:lnTo>
                        <a:lnTo>
                          <a:pt x="166" y="14"/>
                        </a:lnTo>
                        <a:lnTo>
                          <a:pt x="169" y="10"/>
                        </a:lnTo>
                        <a:lnTo>
                          <a:pt x="173" y="6"/>
                        </a:lnTo>
                        <a:lnTo>
                          <a:pt x="178" y="3"/>
                        </a:lnTo>
                        <a:lnTo>
                          <a:pt x="183" y="0"/>
                        </a:lnTo>
                        <a:lnTo>
                          <a:pt x="184" y="3"/>
                        </a:lnTo>
                        <a:lnTo>
                          <a:pt x="185" y="6"/>
                        </a:lnTo>
                        <a:lnTo>
                          <a:pt x="186" y="9"/>
                        </a:lnTo>
                        <a:lnTo>
                          <a:pt x="187" y="10"/>
                        </a:lnTo>
                        <a:lnTo>
                          <a:pt x="188" y="12"/>
                        </a:lnTo>
                        <a:lnTo>
                          <a:pt x="190" y="12"/>
                        </a:lnTo>
                        <a:lnTo>
                          <a:pt x="192" y="13"/>
                        </a:lnTo>
                        <a:lnTo>
                          <a:pt x="193" y="13"/>
                        </a:lnTo>
                        <a:lnTo>
                          <a:pt x="191" y="24"/>
                        </a:lnTo>
                        <a:lnTo>
                          <a:pt x="185" y="34"/>
                        </a:lnTo>
                        <a:lnTo>
                          <a:pt x="179" y="45"/>
                        </a:lnTo>
                        <a:lnTo>
                          <a:pt x="172" y="54"/>
                        </a:lnTo>
                        <a:lnTo>
                          <a:pt x="164" y="61"/>
                        </a:lnTo>
                        <a:lnTo>
                          <a:pt x="155" y="67"/>
                        </a:lnTo>
                        <a:lnTo>
                          <a:pt x="147" y="70"/>
                        </a:lnTo>
                        <a:lnTo>
                          <a:pt x="138" y="71"/>
                        </a:lnTo>
                        <a:lnTo>
                          <a:pt x="136" y="74"/>
                        </a:lnTo>
                        <a:lnTo>
                          <a:pt x="135" y="77"/>
                        </a:lnTo>
                        <a:lnTo>
                          <a:pt x="134" y="78"/>
                        </a:lnTo>
                        <a:lnTo>
                          <a:pt x="133" y="78"/>
                        </a:lnTo>
                        <a:lnTo>
                          <a:pt x="132" y="80"/>
                        </a:lnTo>
                        <a:lnTo>
                          <a:pt x="129" y="80"/>
                        </a:lnTo>
                        <a:lnTo>
                          <a:pt x="127" y="80"/>
                        </a:lnTo>
                        <a:lnTo>
                          <a:pt x="124" y="78"/>
                        </a:lnTo>
                        <a:lnTo>
                          <a:pt x="121" y="80"/>
                        </a:lnTo>
                        <a:lnTo>
                          <a:pt x="118" y="81"/>
                        </a:lnTo>
                        <a:lnTo>
                          <a:pt x="115" y="81"/>
                        </a:lnTo>
                        <a:lnTo>
                          <a:pt x="113" y="82"/>
                        </a:lnTo>
                        <a:lnTo>
                          <a:pt x="109" y="84"/>
                        </a:lnTo>
                        <a:lnTo>
                          <a:pt x="107" y="84"/>
                        </a:lnTo>
                        <a:lnTo>
                          <a:pt x="105" y="84"/>
                        </a:lnTo>
                        <a:lnTo>
                          <a:pt x="103" y="81"/>
                        </a:lnTo>
                        <a:lnTo>
                          <a:pt x="99" y="91"/>
                        </a:lnTo>
                        <a:lnTo>
                          <a:pt x="92" y="100"/>
                        </a:lnTo>
                        <a:lnTo>
                          <a:pt x="84" y="111"/>
                        </a:lnTo>
                        <a:lnTo>
                          <a:pt x="73" y="121"/>
                        </a:lnTo>
                        <a:lnTo>
                          <a:pt x="63" y="129"/>
                        </a:lnTo>
                        <a:lnTo>
                          <a:pt x="51" y="136"/>
                        </a:lnTo>
                        <a:lnTo>
                          <a:pt x="38" y="140"/>
                        </a:lnTo>
                        <a:lnTo>
                          <a:pt x="27" y="142"/>
                        </a:lnTo>
                        <a:lnTo>
                          <a:pt x="23" y="142"/>
                        </a:lnTo>
                        <a:lnTo>
                          <a:pt x="20" y="142"/>
                        </a:lnTo>
                        <a:lnTo>
                          <a:pt x="19" y="140"/>
                        </a:lnTo>
                        <a:lnTo>
                          <a:pt x="17" y="139"/>
                        </a:lnTo>
                        <a:lnTo>
                          <a:pt x="16" y="138"/>
                        </a:lnTo>
                        <a:lnTo>
                          <a:pt x="15" y="138"/>
                        </a:lnTo>
                        <a:lnTo>
                          <a:pt x="13" y="136"/>
                        </a:lnTo>
                        <a:lnTo>
                          <a:pt x="10" y="135"/>
                        </a:lnTo>
                        <a:lnTo>
                          <a:pt x="0" y="12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49" name="Freeform 54">
                    <a:extLst>
                      <a:ext uri="{FF2B5EF4-FFF2-40B4-BE49-F238E27FC236}">
                        <a16:creationId xmlns:a16="http://schemas.microsoft.com/office/drawing/2014/main" id="{83070CEA-6050-429B-A6A3-F3DC6FB7F0B6}"/>
                      </a:ext>
                    </a:extLst>
                  </p:cNvPr>
                  <p:cNvSpPr>
                    <a:spLocks/>
                  </p:cNvSpPr>
                  <p:nvPr/>
                </p:nvSpPr>
                <p:spPr bwMode="gray">
                  <a:xfrm>
                    <a:off x="5484" y="3475"/>
                    <a:ext cx="110" cy="169"/>
                  </a:xfrm>
                  <a:custGeom>
                    <a:avLst/>
                    <a:gdLst>
                      <a:gd name="T0" fmla="*/ 24 w 110"/>
                      <a:gd name="T1" fmla="*/ 108 h 169"/>
                      <a:gd name="T2" fmla="*/ 39 w 110"/>
                      <a:gd name="T3" fmla="*/ 95 h 169"/>
                      <a:gd name="T4" fmla="*/ 52 w 110"/>
                      <a:gd name="T5" fmla="*/ 80 h 169"/>
                      <a:gd name="T6" fmla="*/ 53 w 110"/>
                      <a:gd name="T7" fmla="*/ 72 h 169"/>
                      <a:gd name="T8" fmla="*/ 57 w 110"/>
                      <a:gd name="T9" fmla="*/ 58 h 169"/>
                      <a:gd name="T10" fmla="*/ 60 w 110"/>
                      <a:gd name="T11" fmla="*/ 49 h 169"/>
                      <a:gd name="T12" fmla="*/ 55 w 110"/>
                      <a:gd name="T13" fmla="*/ 29 h 169"/>
                      <a:gd name="T14" fmla="*/ 54 w 110"/>
                      <a:gd name="T15" fmla="*/ 5 h 169"/>
                      <a:gd name="T16" fmla="*/ 57 w 110"/>
                      <a:gd name="T17" fmla="*/ 0 h 169"/>
                      <a:gd name="T18" fmla="*/ 60 w 110"/>
                      <a:gd name="T19" fmla="*/ 0 h 169"/>
                      <a:gd name="T20" fmla="*/ 65 w 110"/>
                      <a:gd name="T21" fmla="*/ 9 h 169"/>
                      <a:gd name="T22" fmla="*/ 71 w 110"/>
                      <a:gd name="T23" fmla="*/ 19 h 169"/>
                      <a:gd name="T24" fmla="*/ 73 w 110"/>
                      <a:gd name="T25" fmla="*/ 33 h 169"/>
                      <a:gd name="T26" fmla="*/ 69 w 110"/>
                      <a:gd name="T27" fmla="*/ 40 h 169"/>
                      <a:gd name="T28" fmla="*/ 63 w 110"/>
                      <a:gd name="T29" fmla="*/ 49 h 169"/>
                      <a:gd name="T30" fmla="*/ 63 w 110"/>
                      <a:gd name="T31" fmla="*/ 59 h 169"/>
                      <a:gd name="T32" fmla="*/ 65 w 110"/>
                      <a:gd name="T33" fmla="*/ 62 h 169"/>
                      <a:gd name="T34" fmla="*/ 71 w 110"/>
                      <a:gd name="T35" fmla="*/ 63 h 169"/>
                      <a:gd name="T36" fmla="*/ 72 w 110"/>
                      <a:gd name="T37" fmla="*/ 59 h 169"/>
                      <a:gd name="T38" fmla="*/ 71 w 110"/>
                      <a:gd name="T39" fmla="*/ 54 h 169"/>
                      <a:gd name="T40" fmla="*/ 76 w 110"/>
                      <a:gd name="T41" fmla="*/ 63 h 169"/>
                      <a:gd name="T42" fmla="*/ 83 w 110"/>
                      <a:gd name="T43" fmla="*/ 77 h 169"/>
                      <a:gd name="T44" fmla="*/ 91 w 110"/>
                      <a:gd name="T45" fmla="*/ 86 h 169"/>
                      <a:gd name="T46" fmla="*/ 97 w 110"/>
                      <a:gd name="T47" fmla="*/ 81 h 169"/>
                      <a:gd name="T48" fmla="*/ 106 w 110"/>
                      <a:gd name="T49" fmla="*/ 76 h 169"/>
                      <a:gd name="T50" fmla="*/ 109 w 110"/>
                      <a:gd name="T51" fmla="*/ 86 h 169"/>
                      <a:gd name="T52" fmla="*/ 97 w 110"/>
                      <a:gd name="T53" fmla="*/ 102 h 169"/>
                      <a:gd name="T54" fmla="*/ 76 w 110"/>
                      <a:gd name="T55" fmla="*/ 112 h 169"/>
                      <a:gd name="T56" fmla="*/ 61 w 110"/>
                      <a:gd name="T57" fmla="*/ 118 h 169"/>
                      <a:gd name="T58" fmla="*/ 58 w 110"/>
                      <a:gd name="T59" fmla="*/ 125 h 169"/>
                      <a:gd name="T60" fmla="*/ 57 w 110"/>
                      <a:gd name="T61" fmla="*/ 134 h 169"/>
                      <a:gd name="T62" fmla="*/ 42 w 110"/>
                      <a:gd name="T63" fmla="*/ 149 h 169"/>
                      <a:gd name="T64" fmla="*/ 19 w 110"/>
                      <a:gd name="T65" fmla="*/ 165 h 169"/>
                      <a:gd name="T66" fmla="*/ 4 w 110"/>
                      <a:gd name="T67" fmla="*/ 169 h 169"/>
                      <a:gd name="T68" fmla="*/ 1 w 110"/>
                      <a:gd name="T69" fmla="*/ 166 h 169"/>
                      <a:gd name="T70" fmla="*/ 0 w 110"/>
                      <a:gd name="T71" fmla="*/ 160 h 169"/>
                      <a:gd name="T72" fmla="*/ 2 w 110"/>
                      <a:gd name="T73" fmla="*/ 152 h 169"/>
                      <a:gd name="T74" fmla="*/ 13 w 110"/>
                      <a:gd name="T75" fmla="*/ 146 h 169"/>
                      <a:gd name="T76" fmla="*/ 21 w 110"/>
                      <a:gd name="T77" fmla="*/ 144 h 169"/>
                      <a:gd name="T78" fmla="*/ 21 w 110"/>
                      <a:gd name="T79" fmla="*/ 140 h 169"/>
                      <a:gd name="T80" fmla="*/ 21 w 110"/>
                      <a:gd name="T81" fmla="*/ 133 h 169"/>
                      <a:gd name="T82" fmla="*/ 18 w 110"/>
                      <a:gd name="T83" fmla="*/ 125 h 169"/>
                      <a:gd name="T84" fmla="*/ 9 w 110"/>
                      <a:gd name="T85" fmla="*/ 123 h 1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169"/>
                      <a:gd name="T131" fmla="*/ 110 w 110"/>
                      <a:gd name="T132" fmla="*/ 169 h 1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169">
                        <a:moveTo>
                          <a:pt x="13" y="115"/>
                        </a:moveTo>
                        <a:lnTo>
                          <a:pt x="19" y="112"/>
                        </a:lnTo>
                        <a:lnTo>
                          <a:pt x="24" y="108"/>
                        </a:lnTo>
                        <a:lnTo>
                          <a:pt x="29" y="104"/>
                        </a:lnTo>
                        <a:lnTo>
                          <a:pt x="34" y="100"/>
                        </a:lnTo>
                        <a:lnTo>
                          <a:pt x="39" y="95"/>
                        </a:lnTo>
                        <a:lnTo>
                          <a:pt x="42" y="90"/>
                        </a:lnTo>
                        <a:lnTo>
                          <a:pt x="47" y="86"/>
                        </a:lnTo>
                        <a:lnTo>
                          <a:pt x="52" y="80"/>
                        </a:lnTo>
                        <a:lnTo>
                          <a:pt x="52" y="79"/>
                        </a:lnTo>
                        <a:lnTo>
                          <a:pt x="52" y="76"/>
                        </a:lnTo>
                        <a:lnTo>
                          <a:pt x="53" y="72"/>
                        </a:lnTo>
                        <a:lnTo>
                          <a:pt x="53" y="67"/>
                        </a:lnTo>
                        <a:lnTo>
                          <a:pt x="54" y="62"/>
                        </a:lnTo>
                        <a:lnTo>
                          <a:pt x="57" y="58"/>
                        </a:lnTo>
                        <a:lnTo>
                          <a:pt x="59" y="55"/>
                        </a:lnTo>
                        <a:lnTo>
                          <a:pt x="63" y="52"/>
                        </a:lnTo>
                        <a:lnTo>
                          <a:pt x="60" y="49"/>
                        </a:lnTo>
                        <a:lnTo>
                          <a:pt x="58" y="44"/>
                        </a:lnTo>
                        <a:lnTo>
                          <a:pt x="57" y="36"/>
                        </a:lnTo>
                        <a:lnTo>
                          <a:pt x="55" y="29"/>
                        </a:lnTo>
                        <a:lnTo>
                          <a:pt x="54" y="20"/>
                        </a:lnTo>
                        <a:lnTo>
                          <a:pt x="54" y="12"/>
                        </a:lnTo>
                        <a:lnTo>
                          <a:pt x="54" y="5"/>
                        </a:lnTo>
                        <a:lnTo>
                          <a:pt x="54" y="0"/>
                        </a:lnTo>
                        <a:lnTo>
                          <a:pt x="55" y="0"/>
                        </a:lnTo>
                        <a:lnTo>
                          <a:pt x="57" y="0"/>
                        </a:lnTo>
                        <a:lnTo>
                          <a:pt x="58" y="0"/>
                        </a:lnTo>
                        <a:lnTo>
                          <a:pt x="59" y="0"/>
                        </a:lnTo>
                        <a:lnTo>
                          <a:pt x="60" y="0"/>
                        </a:lnTo>
                        <a:lnTo>
                          <a:pt x="61" y="2"/>
                        </a:lnTo>
                        <a:lnTo>
                          <a:pt x="63" y="7"/>
                        </a:lnTo>
                        <a:lnTo>
                          <a:pt x="65" y="9"/>
                        </a:lnTo>
                        <a:lnTo>
                          <a:pt x="67" y="12"/>
                        </a:lnTo>
                        <a:lnTo>
                          <a:pt x="70" y="16"/>
                        </a:lnTo>
                        <a:lnTo>
                          <a:pt x="71" y="19"/>
                        </a:lnTo>
                        <a:lnTo>
                          <a:pt x="73" y="25"/>
                        </a:lnTo>
                        <a:lnTo>
                          <a:pt x="73" y="29"/>
                        </a:lnTo>
                        <a:lnTo>
                          <a:pt x="73" y="33"/>
                        </a:lnTo>
                        <a:lnTo>
                          <a:pt x="72" y="36"/>
                        </a:lnTo>
                        <a:lnTo>
                          <a:pt x="70" y="39"/>
                        </a:lnTo>
                        <a:lnTo>
                          <a:pt x="69" y="40"/>
                        </a:lnTo>
                        <a:lnTo>
                          <a:pt x="66" y="44"/>
                        </a:lnTo>
                        <a:lnTo>
                          <a:pt x="64" y="47"/>
                        </a:lnTo>
                        <a:lnTo>
                          <a:pt x="63" y="49"/>
                        </a:lnTo>
                        <a:lnTo>
                          <a:pt x="63" y="52"/>
                        </a:lnTo>
                        <a:lnTo>
                          <a:pt x="63" y="56"/>
                        </a:lnTo>
                        <a:lnTo>
                          <a:pt x="63" y="59"/>
                        </a:lnTo>
                        <a:lnTo>
                          <a:pt x="63" y="61"/>
                        </a:lnTo>
                        <a:lnTo>
                          <a:pt x="64" y="62"/>
                        </a:lnTo>
                        <a:lnTo>
                          <a:pt x="65" y="62"/>
                        </a:lnTo>
                        <a:lnTo>
                          <a:pt x="66" y="63"/>
                        </a:lnTo>
                        <a:lnTo>
                          <a:pt x="69" y="63"/>
                        </a:lnTo>
                        <a:lnTo>
                          <a:pt x="71" y="63"/>
                        </a:lnTo>
                        <a:lnTo>
                          <a:pt x="72" y="62"/>
                        </a:lnTo>
                        <a:lnTo>
                          <a:pt x="72" y="61"/>
                        </a:lnTo>
                        <a:lnTo>
                          <a:pt x="72" y="59"/>
                        </a:lnTo>
                        <a:lnTo>
                          <a:pt x="72" y="58"/>
                        </a:lnTo>
                        <a:lnTo>
                          <a:pt x="71" y="55"/>
                        </a:lnTo>
                        <a:lnTo>
                          <a:pt x="71" y="54"/>
                        </a:lnTo>
                        <a:lnTo>
                          <a:pt x="71" y="52"/>
                        </a:lnTo>
                        <a:lnTo>
                          <a:pt x="73" y="58"/>
                        </a:lnTo>
                        <a:lnTo>
                          <a:pt x="76" y="63"/>
                        </a:lnTo>
                        <a:lnTo>
                          <a:pt x="77" y="69"/>
                        </a:lnTo>
                        <a:lnTo>
                          <a:pt x="79" y="73"/>
                        </a:lnTo>
                        <a:lnTo>
                          <a:pt x="83" y="77"/>
                        </a:lnTo>
                        <a:lnTo>
                          <a:pt x="85" y="81"/>
                        </a:lnTo>
                        <a:lnTo>
                          <a:pt x="87" y="84"/>
                        </a:lnTo>
                        <a:lnTo>
                          <a:pt x="91" y="86"/>
                        </a:lnTo>
                        <a:lnTo>
                          <a:pt x="92" y="84"/>
                        </a:lnTo>
                        <a:lnTo>
                          <a:pt x="95" y="83"/>
                        </a:lnTo>
                        <a:lnTo>
                          <a:pt x="97" y="81"/>
                        </a:lnTo>
                        <a:lnTo>
                          <a:pt x="101" y="80"/>
                        </a:lnTo>
                        <a:lnTo>
                          <a:pt x="103" y="77"/>
                        </a:lnTo>
                        <a:lnTo>
                          <a:pt x="106" y="76"/>
                        </a:lnTo>
                        <a:lnTo>
                          <a:pt x="109" y="76"/>
                        </a:lnTo>
                        <a:lnTo>
                          <a:pt x="110" y="76"/>
                        </a:lnTo>
                        <a:lnTo>
                          <a:pt x="109" y="86"/>
                        </a:lnTo>
                        <a:lnTo>
                          <a:pt x="105" y="93"/>
                        </a:lnTo>
                        <a:lnTo>
                          <a:pt x="102" y="98"/>
                        </a:lnTo>
                        <a:lnTo>
                          <a:pt x="97" y="102"/>
                        </a:lnTo>
                        <a:lnTo>
                          <a:pt x="91" y="106"/>
                        </a:lnTo>
                        <a:lnTo>
                          <a:pt x="85" y="109"/>
                        </a:lnTo>
                        <a:lnTo>
                          <a:pt x="76" y="112"/>
                        </a:lnTo>
                        <a:lnTo>
                          <a:pt x="67" y="115"/>
                        </a:lnTo>
                        <a:lnTo>
                          <a:pt x="64" y="116"/>
                        </a:lnTo>
                        <a:lnTo>
                          <a:pt x="61" y="118"/>
                        </a:lnTo>
                        <a:lnTo>
                          <a:pt x="60" y="120"/>
                        </a:lnTo>
                        <a:lnTo>
                          <a:pt x="59" y="122"/>
                        </a:lnTo>
                        <a:lnTo>
                          <a:pt x="58" y="125"/>
                        </a:lnTo>
                        <a:lnTo>
                          <a:pt x="58" y="128"/>
                        </a:lnTo>
                        <a:lnTo>
                          <a:pt x="57" y="131"/>
                        </a:lnTo>
                        <a:lnTo>
                          <a:pt x="57" y="134"/>
                        </a:lnTo>
                        <a:lnTo>
                          <a:pt x="53" y="138"/>
                        </a:lnTo>
                        <a:lnTo>
                          <a:pt x="48" y="144"/>
                        </a:lnTo>
                        <a:lnTo>
                          <a:pt x="42" y="149"/>
                        </a:lnTo>
                        <a:lnTo>
                          <a:pt x="35" y="155"/>
                        </a:lnTo>
                        <a:lnTo>
                          <a:pt x="26" y="160"/>
                        </a:lnTo>
                        <a:lnTo>
                          <a:pt x="19" y="165"/>
                        </a:lnTo>
                        <a:lnTo>
                          <a:pt x="12" y="167"/>
                        </a:lnTo>
                        <a:lnTo>
                          <a:pt x="6" y="169"/>
                        </a:lnTo>
                        <a:lnTo>
                          <a:pt x="4" y="169"/>
                        </a:lnTo>
                        <a:lnTo>
                          <a:pt x="3" y="167"/>
                        </a:lnTo>
                        <a:lnTo>
                          <a:pt x="2" y="167"/>
                        </a:lnTo>
                        <a:lnTo>
                          <a:pt x="1" y="166"/>
                        </a:lnTo>
                        <a:lnTo>
                          <a:pt x="1" y="165"/>
                        </a:lnTo>
                        <a:lnTo>
                          <a:pt x="0" y="162"/>
                        </a:lnTo>
                        <a:lnTo>
                          <a:pt x="0" y="160"/>
                        </a:lnTo>
                        <a:lnTo>
                          <a:pt x="0" y="159"/>
                        </a:lnTo>
                        <a:lnTo>
                          <a:pt x="1" y="155"/>
                        </a:lnTo>
                        <a:lnTo>
                          <a:pt x="2" y="152"/>
                        </a:lnTo>
                        <a:lnTo>
                          <a:pt x="6" y="151"/>
                        </a:lnTo>
                        <a:lnTo>
                          <a:pt x="9" y="148"/>
                        </a:lnTo>
                        <a:lnTo>
                          <a:pt x="13" y="146"/>
                        </a:lnTo>
                        <a:lnTo>
                          <a:pt x="16" y="145"/>
                        </a:lnTo>
                        <a:lnTo>
                          <a:pt x="19" y="145"/>
                        </a:lnTo>
                        <a:lnTo>
                          <a:pt x="21" y="144"/>
                        </a:lnTo>
                        <a:lnTo>
                          <a:pt x="21" y="142"/>
                        </a:lnTo>
                        <a:lnTo>
                          <a:pt x="21" y="141"/>
                        </a:lnTo>
                        <a:lnTo>
                          <a:pt x="21" y="140"/>
                        </a:lnTo>
                        <a:lnTo>
                          <a:pt x="21" y="138"/>
                        </a:lnTo>
                        <a:lnTo>
                          <a:pt x="21" y="137"/>
                        </a:lnTo>
                        <a:lnTo>
                          <a:pt x="21" y="133"/>
                        </a:lnTo>
                        <a:lnTo>
                          <a:pt x="20" y="128"/>
                        </a:lnTo>
                        <a:lnTo>
                          <a:pt x="19" y="126"/>
                        </a:lnTo>
                        <a:lnTo>
                          <a:pt x="18" y="125"/>
                        </a:lnTo>
                        <a:lnTo>
                          <a:pt x="15" y="123"/>
                        </a:lnTo>
                        <a:lnTo>
                          <a:pt x="13" y="123"/>
                        </a:lnTo>
                        <a:lnTo>
                          <a:pt x="9" y="123"/>
                        </a:lnTo>
                        <a:lnTo>
                          <a:pt x="6" y="123"/>
                        </a:lnTo>
                        <a:lnTo>
                          <a:pt x="13" y="11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388" name="Group 55">
                  <a:extLst>
                    <a:ext uri="{FF2B5EF4-FFF2-40B4-BE49-F238E27FC236}">
                      <a16:creationId xmlns:a16="http://schemas.microsoft.com/office/drawing/2014/main" id="{8C7CDF34-C0F6-4C33-91F7-8308C95D83CF}"/>
                    </a:ext>
                  </a:extLst>
                </p:cNvPr>
                <p:cNvGrpSpPr>
                  <a:grpSpLocks/>
                </p:cNvGrpSpPr>
                <p:nvPr/>
              </p:nvGrpSpPr>
              <p:grpSpPr bwMode="auto">
                <a:xfrm>
                  <a:off x="5135" y="2670"/>
                  <a:ext cx="214" cy="225"/>
                  <a:chOff x="5135" y="2694"/>
                  <a:chExt cx="214" cy="225"/>
                </a:xfrm>
              </p:grpSpPr>
              <p:sp>
                <p:nvSpPr>
                  <p:cNvPr id="442" name="Freeform 56">
                    <a:extLst>
                      <a:ext uri="{FF2B5EF4-FFF2-40B4-BE49-F238E27FC236}">
                        <a16:creationId xmlns:a16="http://schemas.microsoft.com/office/drawing/2014/main" id="{84113651-AF50-4E68-9A94-BD224353CBC6}"/>
                      </a:ext>
                    </a:extLst>
                  </p:cNvPr>
                  <p:cNvSpPr>
                    <a:spLocks/>
                  </p:cNvSpPr>
                  <p:nvPr/>
                </p:nvSpPr>
                <p:spPr bwMode="gray">
                  <a:xfrm>
                    <a:off x="5291" y="2870"/>
                    <a:ext cx="23" cy="31"/>
                  </a:xfrm>
                  <a:custGeom>
                    <a:avLst/>
                    <a:gdLst>
                      <a:gd name="T0" fmla="*/ 0 w 23"/>
                      <a:gd name="T1" fmla="*/ 0 h 31"/>
                      <a:gd name="T2" fmla="*/ 1 w 23"/>
                      <a:gd name="T3" fmla="*/ 5 h 31"/>
                      <a:gd name="T4" fmla="*/ 1 w 23"/>
                      <a:gd name="T5" fmla="*/ 12 h 31"/>
                      <a:gd name="T6" fmla="*/ 2 w 23"/>
                      <a:gd name="T7" fmla="*/ 16 h 31"/>
                      <a:gd name="T8" fmla="*/ 5 w 23"/>
                      <a:gd name="T9" fmla="*/ 20 h 31"/>
                      <a:gd name="T10" fmla="*/ 7 w 23"/>
                      <a:gd name="T11" fmla="*/ 24 h 31"/>
                      <a:gd name="T12" fmla="*/ 9 w 23"/>
                      <a:gd name="T13" fmla="*/ 27 h 31"/>
                      <a:gd name="T14" fmla="*/ 10 w 23"/>
                      <a:gd name="T15" fmla="*/ 28 h 31"/>
                      <a:gd name="T16" fmla="*/ 12 w 23"/>
                      <a:gd name="T17" fmla="*/ 31 h 31"/>
                      <a:gd name="T18" fmla="*/ 14 w 23"/>
                      <a:gd name="T19" fmla="*/ 28 h 31"/>
                      <a:gd name="T20" fmla="*/ 15 w 23"/>
                      <a:gd name="T21" fmla="*/ 27 h 31"/>
                      <a:gd name="T22" fmla="*/ 19 w 23"/>
                      <a:gd name="T23" fmla="*/ 24 h 31"/>
                      <a:gd name="T24" fmla="*/ 20 w 23"/>
                      <a:gd name="T25" fmla="*/ 22 h 31"/>
                      <a:gd name="T26" fmla="*/ 22 w 23"/>
                      <a:gd name="T27" fmla="*/ 19 h 31"/>
                      <a:gd name="T28" fmla="*/ 23 w 23"/>
                      <a:gd name="T29" fmla="*/ 18 h 31"/>
                      <a:gd name="T30" fmla="*/ 23 w 23"/>
                      <a:gd name="T31" fmla="*/ 15 h 31"/>
                      <a:gd name="T32" fmla="*/ 23 w 23"/>
                      <a:gd name="T33" fmla="*/ 13 h 31"/>
                      <a:gd name="T34" fmla="*/ 23 w 23"/>
                      <a:gd name="T35" fmla="*/ 11 h 31"/>
                      <a:gd name="T36" fmla="*/ 23 w 23"/>
                      <a:gd name="T37" fmla="*/ 9 h 31"/>
                      <a:gd name="T38" fmla="*/ 23 w 23"/>
                      <a:gd name="T39" fmla="*/ 7 h 31"/>
                      <a:gd name="T40" fmla="*/ 23 w 23"/>
                      <a:gd name="T41" fmla="*/ 4 h 31"/>
                      <a:gd name="T42" fmla="*/ 23 w 23"/>
                      <a:gd name="T43" fmla="*/ 3 h 31"/>
                      <a:gd name="T44" fmla="*/ 23 w 23"/>
                      <a:gd name="T45" fmla="*/ 1 h 31"/>
                      <a:gd name="T46" fmla="*/ 23 w 23"/>
                      <a:gd name="T47" fmla="*/ 0 h 31"/>
                      <a:gd name="T48" fmla="*/ 21 w 23"/>
                      <a:gd name="T49" fmla="*/ 0 h 31"/>
                      <a:gd name="T50" fmla="*/ 19 w 23"/>
                      <a:gd name="T51" fmla="*/ 0 h 31"/>
                      <a:gd name="T52" fmla="*/ 14 w 23"/>
                      <a:gd name="T53" fmla="*/ 0 h 31"/>
                      <a:gd name="T54" fmla="*/ 12 w 23"/>
                      <a:gd name="T55" fmla="*/ 0 h 31"/>
                      <a:gd name="T56" fmla="*/ 9 w 23"/>
                      <a:gd name="T57" fmla="*/ 0 h 31"/>
                      <a:gd name="T58" fmla="*/ 7 w 23"/>
                      <a:gd name="T59" fmla="*/ 0 h 31"/>
                      <a:gd name="T60" fmla="*/ 3 w 23"/>
                      <a:gd name="T61" fmla="*/ 0 h 31"/>
                      <a:gd name="T62" fmla="*/ 0 w 23"/>
                      <a:gd name="T63" fmla="*/ 0 h 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31"/>
                      <a:gd name="T98" fmla="*/ 23 w 23"/>
                      <a:gd name="T99" fmla="*/ 31 h 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31">
                        <a:moveTo>
                          <a:pt x="0" y="0"/>
                        </a:moveTo>
                        <a:lnTo>
                          <a:pt x="1" y="5"/>
                        </a:lnTo>
                        <a:lnTo>
                          <a:pt x="1" y="12"/>
                        </a:lnTo>
                        <a:lnTo>
                          <a:pt x="2" y="16"/>
                        </a:lnTo>
                        <a:lnTo>
                          <a:pt x="5" y="20"/>
                        </a:lnTo>
                        <a:lnTo>
                          <a:pt x="7" y="24"/>
                        </a:lnTo>
                        <a:lnTo>
                          <a:pt x="9" y="27"/>
                        </a:lnTo>
                        <a:lnTo>
                          <a:pt x="10" y="28"/>
                        </a:lnTo>
                        <a:lnTo>
                          <a:pt x="12" y="31"/>
                        </a:lnTo>
                        <a:lnTo>
                          <a:pt x="14" y="28"/>
                        </a:lnTo>
                        <a:lnTo>
                          <a:pt x="15" y="27"/>
                        </a:lnTo>
                        <a:lnTo>
                          <a:pt x="19" y="24"/>
                        </a:lnTo>
                        <a:lnTo>
                          <a:pt x="20" y="22"/>
                        </a:lnTo>
                        <a:lnTo>
                          <a:pt x="22" y="19"/>
                        </a:lnTo>
                        <a:lnTo>
                          <a:pt x="23" y="18"/>
                        </a:lnTo>
                        <a:lnTo>
                          <a:pt x="23" y="15"/>
                        </a:lnTo>
                        <a:lnTo>
                          <a:pt x="23" y="13"/>
                        </a:lnTo>
                        <a:lnTo>
                          <a:pt x="23" y="11"/>
                        </a:lnTo>
                        <a:lnTo>
                          <a:pt x="23" y="9"/>
                        </a:lnTo>
                        <a:lnTo>
                          <a:pt x="23" y="7"/>
                        </a:lnTo>
                        <a:lnTo>
                          <a:pt x="23" y="4"/>
                        </a:lnTo>
                        <a:lnTo>
                          <a:pt x="23" y="3"/>
                        </a:lnTo>
                        <a:lnTo>
                          <a:pt x="23" y="1"/>
                        </a:lnTo>
                        <a:lnTo>
                          <a:pt x="23" y="0"/>
                        </a:lnTo>
                        <a:lnTo>
                          <a:pt x="21" y="0"/>
                        </a:lnTo>
                        <a:lnTo>
                          <a:pt x="19" y="0"/>
                        </a:lnTo>
                        <a:lnTo>
                          <a:pt x="14" y="0"/>
                        </a:lnTo>
                        <a:lnTo>
                          <a:pt x="12" y="0"/>
                        </a:lnTo>
                        <a:lnTo>
                          <a:pt x="9" y="0"/>
                        </a:lnTo>
                        <a:lnTo>
                          <a:pt x="7" y="0"/>
                        </a:lnTo>
                        <a:lnTo>
                          <a:pt x="3"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43" name="Freeform 57">
                    <a:extLst>
                      <a:ext uri="{FF2B5EF4-FFF2-40B4-BE49-F238E27FC236}">
                        <a16:creationId xmlns:a16="http://schemas.microsoft.com/office/drawing/2014/main" id="{7A73A2A1-AD4D-49BC-9F11-D985976ACD62}"/>
                      </a:ext>
                    </a:extLst>
                  </p:cNvPr>
                  <p:cNvSpPr>
                    <a:spLocks/>
                  </p:cNvSpPr>
                  <p:nvPr/>
                </p:nvSpPr>
                <p:spPr bwMode="gray">
                  <a:xfrm>
                    <a:off x="5196" y="2694"/>
                    <a:ext cx="10" cy="8"/>
                  </a:xfrm>
                  <a:custGeom>
                    <a:avLst/>
                    <a:gdLst>
                      <a:gd name="T0" fmla="*/ 0 w 10"/>
                      <a:gd name="T1" fmla="*/ 0 h 8"/>
                      <a:gd name="T2" fmla="*/ 0 w 10"/>
                      <a:gd name="T3" fmla="*/ 3 h 8"/>
                      <a:gd name="T4" fmla="*/ 1 w 10"/>
                      <a:gd name="T5" fmla="*/ 3 h 8"/>
                      <a:gd name="T6" fmla="*/ 3 w 10"/>
                      <a:gd name="T7" fmla="*/ 4 h 8"/>
                      <a:gd name="T8" fmla="*/ 4 w 10"/>
                      <a:gd name="T9" fmla="*/ 4 h 8"/>
                      <a:gd name="T10" fmla="*/ 5 w 10"/>
                      <a:gd name="T11" fmla="*/ 5 h 8"/>
                      <a:gd name="T12" fmla="*/ 8 w 10"/>
                      <a:gd name="T13" fmla="*/ 5 h 8"/>
                      <a:gd name="T14" fmla="*/ 9 w 10"/>
                      <a:gd name="T15" fmla="*/ 8 h 8"/>
                      <a:gd name="T16" fmla="*/ 10 w 10"/>
                      <a:gd name="T17" fmla="*/ 8 h 8"/>
                      <a:gd name="T18" fmla="*/ 9 w 10"/>
                      <a:gd name="T19" fmla="*/ 5 h 8"/>
                      <a:gd name="T20" fmla="*/ 9 w 10"/>
                      <a:gd name="T21" fmla="*/ 4 h 8"/>
                      <a:gd name="T22" fmla="*/ 8 w 10"/>
                      <a:gd name="T23" fmla="*/ 4 h 8"/>
                      <a:gd name="T24" fmla="*/ 5 w 10"/>
                      <a:gd name="T25" fmla="*/ 3 h 8"/>
                      <a:gd name="T26" fmla="*/ 4 w 10"/>
                      <a:gd name="T27" fmla="*/ 3 h 8"/>
                      <a:gd name="T28" fmla="*/ 3 w 10"/>
                      <a:gd name="T29" fmla="*/ 0 h 8"/>
                      <a:gd name="T30" fmla="*/ 1 w 10"/>
                      <a:gd name="T31" fmla="*/ 0 h 8"/>
                      <a:gd name="T32" fmla="*/ 0 w 10"/>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8"/>
                      <a:gd name="T53" fmla="*/ 10 w 10"/>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8">
                        <a:moveTo>
                          <a:pt x="0" y="0"/>
                        </a:moveTo>
                        <a:lnTo>
                          <a:pt x="0" y="3"/>
                        </a:lnTo>
                        <a:lnTo>
                          <a:pt x="1" y="3"/>
                        </a:lnTo>
                        <a:lnTo>
                          <a:pt x="3" y="4"/>
                        </a:lnTo>
                        <a:lnTo>
                          <a:pt x="4" y="4"/>
                        </a:lnTo>
                        <a:lnTo>
                          <a:pt x="5" y="5"/>
                        </a:lnTo>
                        <a:lnTo>
                          <a:pt x="8" y="5"/>
                        </a:lnTo>
                        <a:lnTo>
                          <a:pt x="9" y="8"/>
                        </a:lnTo>
                        <a:lnTo>
                          <a:pt x="10" y="8"/>
                        </a:lnTo>
                        <a:lnTo>
                          <a:pt x="9" y="5"/>
                        </a:lnTo>
                        <a:lnTo>
                          <a:pt x="9" y="4"/>
                        </a:lnTo>
                        <a:lnTo>
                          <a:pt x="8" y="4"/>
                        </a:lnTo>
                        <a:lnTo>
                          <a:pt x="5" y="3"/>
                        </a:lnTo>
                        <a:lnTo>
                          <a:pt x="4" y="3"/>
                        </a:lnTo>
                        <a:lnTo>
                          <a:pt x="3" y="0"/>
                        </a:lnTo>
                        <a:lnTo>
                          <a:pt x="1"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44" name="Freeform 58">
                    <a:extLst>
                      <a:ext uri="{FF2B5EF4-FFF2-40B4-BE49-F238E27FC236}">
                        <a16:creationId xmlns:a16="http://schemas.microsoft.com/office/drawing/2014/main" id="{4E76AE70-4A44-443A-92C9-01AD87C15380}"/>
                      </a:ext>
                    </a:extLst>
                  </p:cNvPr>
                  <p:cNvSpPr>
                    <a:spLocks/>
                  </p:cNvSpPr>
                  <p:nvPr/>
                </p:nvSpPr>
                <p:spPr bwMode="gray">
                  <a:xfrm>
                    <a:off x="5306" y="2905"/>
                    <a:ext cx="8" cy="14"/>
                  </a:xfrm>
                  <a:custGeom>
                    <a:avLst/>
                    <a:gdLst>
                      <a:gd name="T0" fmla="*/ 8 w 8"/>
                      <a:gd name="T1" fmla="*/ 0 h 14"/>
                      <a:gd name="T2" fmla="*/ 0 w 8"/>
                      <a:gd name="T3" fmla="*/ 8 h 14"/>
                      <a:gd name="T4" fmla="*/ 3 w 8"/>
                      <a:gd name="T5" fmla="*/ 8 h 14"/>
                      <a:gd name="T6" fmla="*/ 4 w 8"/>
                      <a:gd name="T7" fmla="*/ 9 h 14"/>
                      <a:gd name="T8" fmla="*/ 5 w 8"/>
                      <a:gd name="T9" fmla="*/ 9 h 14"/>
                      <a:gd name="T10" fmla="*/ 5 w 8"/>
                      <a:gd name="T11" fmla="*/ 11 h 14"/>
                      <a:gd name="T12" fmla="*/ 7 w 8"/>
                      <a:gd name="T13" fmla="*/ 11 h 14"/>
                      <a:gd name="T14" fmla="*/ 8 w 8"/>
                      <a:gd name="T15" fmla="*/ 13 h 14"/>
                      <a:gd name="T16" fmla="*/ 8 w 8"/>
                      <a:gd name="T17" fmla="*/ 14 h 14"/>
                      <a:gd name="T18" fmla="*/ 8 w 8"/>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4"/>
                      <a:gd name="T32" fmla="*/ 8 w 8"/>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4">
                        <a:moveTo>
                          <a:pt x="8" y="0"/>
                        </a:moveTo>
                        <a:lnTo>
                          <a:pt x="0" y="8"/>
                        </a:lnTo>
                        <a:lnTo>
                          <a:pt x="3" y="8"/>
                        </a:lnTo>
                        <a:lnTo>
                          <a:pt x="4" y="9"/>
                        </a:lnTo>
                        <a:lnTo>
                          <a:pt x="5" y="9"/>
                        </a:lnTo>
                        <a:lnTo>
                          <a:pt x="5" y="11"/>
                        </a:lnTo>
                        <a:lnTo>
                          <a:pt x="7" y="11"/>
                        </a:lnTo>
                        <a:lnTo>
                          <a:pt x="8" y="13"/>
                        </a:lnTo>
                        <a:lnTo>
                          <a:pt x="8" y="14"/>
                        </a:lnTo>
                        <a:lnTo>
                          <a:pt x="8"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45" name="Freeform 59">
                    <a:extLst>
                      <a:ext uri="{FF2B5EF4-FFF2-40B4-BE49-F238E27FC236}">
                        <a16:creationId xmlns:a16="http://schemas.microsoft.com/office/drawing/2014/main" id="{51D28348-F67D-47B4-9D7C-DC340F1BA5B3}"/>
                      </a:ext>
                    </a:extLst>
                  </p:cNvPr>
                  <p:cNvSpPr>
                    <a:spLocks/>
                  </p:cNvSpPr>
                  <p:nvPr/>
                </p:nvSpPr>
                <p:spPr bwMode="gray">
                  <a:xfrm>
                    <a:off x="5135" y="2729"/>
                    <a:ext cx="169" cy="190"/>
                  </a:xfrm>
                  <a:custGeom>
                    <a:avLst/>
                    <a:gdLst>
                      <a:gd name="T0" fmla="*/ 29 w 169"/>
                      <a:gd name="T1" fmla="*/ 8 h 190"/>
                      <a:gd name="T2" fmla="*/ 56 w 169"/>
                      <a:gd name="T3" fmla="*/ 22 h 190"/>
                      <a:gd name="T4" fmla="*/ 70 w 169"/>
                      <a:gd name="T5" fmla="*/ 35 h 190"/>
                      <a:gd name="T6" fmla="*/ 83 w 169"/>
                      <a:gd name="T7" fmla="*/ 46 h 190"/>
                      <a:gd name="T8" fmla="*/ 93 w 169"/>
                      <a:gd name="T9" fmla="*/ 57 h 190"/>
                      <a:gd name="T10" fmla="*/ 93 w 169"/>
                      <a:gd name="T11" fmla="*/ 61 h 190"/>
                      <a:gd name="T12" fmla="*/ 93 w 169"/>
                      <a:gd name="T13" fmla="*/ 64 h 190"/>
                      <a:gd name="T14" fmla="*/ 94 w 169"/>
                      <a:gd name="T15" fmla="*/ 67 h 190"/>
                      <a:gd name="T16" fmla="*/ 97 w 169"/>
                      <a:gd name="T17" fmla="*/ 71 h 190"/>
                      <a:gd name="T18" fmla="*/ 108 w 169"/>
                      <a:gd name="T19" fmla="*/ 82 h 190"/>
                      <a:gd name="T20" fmla="*/ 118 w 169"/>
                      <a:gd name="T21" fmla="*/ 92 h 190"/>
                      <a:gd name="T22" fmla="*/ 124 w 169"/>
                      <a:gd name="T23" fmla="*/ 96 h 190"/>
                      <a:gd name="T24" fmla="*/ 121 w 169"/>
                      <a:gd name="T25" fmla="*/ 97 h 190"/>
                      <a:gd name="T26" fmla="*/ 119 w 169"/>
                      <a:gd name="T27" fmla="*/ 99 h 190"/>
                      <a:gd name="T28" fmla="*/ 116 w 169"/>
                      <a:gd name="T29" fmla="*/ 99 h 190"/>
                      <a:gd name="T30" fmla="*/ 115 w 169"/>
                      <a:gd name="T31" fmla="*/ 100 h 190"/>
                      <a:gd name="T32" fmla="*/ 115 w 169"/>
                      <a:gd name="T33" fmla="*/ 103 h 190"/>
                      <a:gd name="T34" fmla="*/ 115 w 169"/>
                      <a:gd name="T35" fmla="*/ 106 h 190"/>
                      <a:gd name="T36" fmla="*/ 115 w 169"/>
                      <a:gd name="T37" fmla="*/ 108 h 190"/>
                      <a:gd name="T38" fmla="*/ 118 w 169"/>
                      <a:gd name="T39" fmla="*/ 121 h 190"/>
                      <a:gd name="T40" fmla="*/ 124 w 169"/>
                      <a:gd name="T41" fmla="*/ 135 h 190"/>
                      <a:gd name="T42" fmla="*/ 134 w 169"/>
                      <a:gd name="T43" fmla="*/ 146 h 190"/>
                      <a:gd name="T44" fmla="*/ 144 w 169"/>
                      <a:gd name="T45" fmla="*/ 150 h 190"/>
                      <a:gd name="T46" fmla="*/ 146 w 169"/>
                      <a:gd name="T47" fmla="*/ 160 h 190"/>
                      <a:gd name="T48" fmla="*/ 152 w 169"/>
                      <a:gd name="T49" fmla="*/ 165 h 190"/>
                      <a:gd name="T50" fmla="*/ 158 w 169"/>
                      <a:gd name="T51" fmla="*/ 169 h 190"/>
                      <a:gd name="T52" fmla="*/ 160 w 169"/>
                      <a:gd name="T53" fmla="*/ 175 h 190"/>
                      <a:gd name="T54" fmla="*/ 161 w 169"/>
                      <a:gd name="T55" fmla="*/ 176 h 190"/>
                      <a:gd name="T56" fmla="*/ 164 w 169"/>
                      <a:gd name="T57" fmla="*/ 176 h 190"/>
                      <a:gd name="T58" fmla="*/ 167 w 169"/>
                      <a:gd name="T59" fmla="*/ 178 h 190"/>
                      <a:gd name="T60" fmla="*/ 169 w 169"/>
                      <a:gd name="T61" fmla="*/ 180 h 190"/>
                      <a:gd name="T62" fmla="*/ 167 w 169"/>
                      <a:gd name="T63" fmla="*/ 185 h 190"/>
                      <a:gd name="T64" fmla="*/ 164 w 169"/>
                      <a:gd name="T65" fmla="*/ 187 h 190"/>
                      <a:gd name="T66" fmla="*/ 160 w 169"/>
                      <a:gd name="T67" fmla="*/ 190 h 190"/>
                      <a:gd name="T68" fmla="*/ 148 w 169"/>
                      <a:gd name="T69" fmla="*/ 189 h 190"/>
                      <a:gd name="T70" fmla="*/ 133 w 169"/>
                      <a:gd name="T71" fmla="*/ 183 h 190"/>
                      <a:gd name="T72" fmla="*/ 114 w 169"/>
                      <a:gd name="T73" fmla="*/ 168 h 190"/>
                      <a:gd name="T74" fmla="*/ 96 w 169"/>
                      <a:gd name="T75" fmla="*/ 144 h 190"/>
                      <a:gd name="T76" fmla="*/ 81 w 169"/>
                      <a:gd name="T77" fmla="*/ 128 h 190"/>
                      <a:gd name="T78" fmla="*/ 69 w 169"/>
                      <a:gd name="T79" fmla="*/ 122 h 190"/>
                      <a:gd name="T80" fmla="*/ 56 w 169"/>
                      <a:gd name="T81" fmla="*/ 122 h 190"/>
                      <a:gd name="T82" fmla="*/ 47 w 169"/>
                      <a:gd name="T83" fmla="*/ 125 h 190"/>
                      <a:gd name="T84" fmla="*/ 43 w 169"/>
                      <a:gd name="T85" fmla="*/ 129 h 190"/>
                      <a:gd name="T86" fmla="*/ 38 w 169"/>
                      <a:gd name="T87" fmla="*/ 135 h 190"/>
                      <a:gd name="T88" fmla="*/ 37 w 169"/>
                      <a:gd name="T89" fmla="*/ 138 h 190"/>
                      <a:gd name="T90" fmla="*/ 40 w 169"/>
                      <a:gd name="T91" fmla="*/ 139 h 190"/>
                      <a:gd name="T92" fmla="*/ 44 w 169"/>
                      <a:gd name="T93" fmla="*/ 143 h 190"/>
                      <a:gd name="T94" fmla="*/ 44 w 169"/>
                      <a:gd name="T95" fmla="*/ 147 h 190"/>
                      <a:gd name="T96" fmla="*/ 43 w 169"/>
                      <a:gd name="T97" fmla="*/ 151 h 190"/>
                      <a:gd name="T98" fmla="*/ 39 w 169"/>
                      <a:gd name="T99" fmla="*/ 155 h 190"/>
                      <a:gd name="T100" fmla="*/ 37 w 169"/>
                      <a:gd name="T101" fmla="*/ 161 h 190"/>
                      <a:gd name="T102" fmla="*/ 34 w 169"/>
                      <a:gd name="T103" fmla="*/ 162 h 190"/>
                      <a:gd name="T104" fmla="*/ 25 w 169"/>
                      <a:gd name="T105" fmla="*/ 157 h 190"/>
                      <a:gd name="T106" fmla="*/ 19 w 169"/>
                      <a:gd name="T107" fmla="*/ 160 h 190"/>
                      <a:gd name="T108" fmla="*/ 12 w 169"/>
                      <a:gd name="T109" fmla="*/ 161 h 190"/>
                      <a:gd name="T110" fmla="*/ 7 w 169"/>
                      <a:gd name="T111" fmla="*/ 162 h 190"/>
                      <a:gd name="T112" fmla="*/ 0 w 169"/>
                      <a:gd name="T113" fmla="*/ 94 h 190"/>
                      <a:gd name="T114" fmla="*/ 7 w 169"/>
                      <a:gd name="T115" fmla="*/ 0 h 19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9"/>
                      <a:gd name="T175" fmla="*/ 0 h 190"/>
                      <a:gd name="T176" fmla="*/ 169 w 169"/>
                      <a:gd name="T177" fmla="*/ 190 h 19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9" h="190">
                        <a:moveTo>
                          <a:pt x="7" y="0"/>
                        </a:moveTo>
                        <a:lnTo>
                          <a:pt x="29" y="8"/>
                        </a:lnTo>
                        <a:lnTo>
                          <a:pt x="45" y="15"/>
                        </a:lnTo>
                        <a:lnTo>
                          <a:pt x="56" y="22"/>
                        </a:lnTo>
                        <a:lnTo>
                          <a:pt x="63" y="28"/>
                        </a:lnTo>
                        <a:lnTo>
                          <a:pt x="70" y="35"/>
                        </a:lnTo>
                        <a:lnTo>
                          <a:pt x="76" y="41"/>
                        </a:lnTo>
                        <a:lnTo>
                          <a:pt x="83" y="46"/>
                        </a:lnTo>
                        <a:lnTo>
                          <a:pt x="94" y="54"/>
                        </a:lnTo>
                        <a:lnTo>
                          <a:pt x="93" y="57"/>
                        </a:lnTo>
                        <a:lnTo>
                          <a:pt x="93" y="60"/>
                        </a:lnTo>
                        <a:lnTo>
                          <a:pt x="93" y="61"/>
                        </a:lnTo>
                        <a:lnTo>
                          <a:pt x="93" y="62"/>
                        </a:lnTo>
                        <a:lnTo>
                          <a:pt x="93" y="64"/>
                        </a:lnTo>
                        <a:lnTo>
                          <a:pt x="94" y="65"/>
                        </a:lnTo>
                        <a:lnTo>
                          <a:pt x="94" y="67"/>
                        </a:lnTo>
                        <a:lnTo>
                          <a:pt x="95" y="68"/>
                        </a:lnTo>
                        <a:lnTo>
                          <a:pt x="97" y="71"/>
                        </a:lnTo>
                        <a:lnTo>
                          <a:pt x="102" y="76"/>
                        </a:lnTo>
                        <a:lnTo>
                          <a:pt x="108" y="82"/>
                        </a:lnTo>
                        <a:lnTo>
                          <a:pt x="113" y="86"/>
                        </a:lnTo>
                        <a:lnTo>
                          <a:pt x="118" y="92"/>
                        </a:lnTo>
                        <a:lnTo>
                          <a:pt x="121" y="94"/>
                        </a:lnTo>
                        <a:lnTo>
                          <a:pt x="124" y="96"/>
                        </a:lnTo>
                        <a:lnTo>
                          <a:pt x="122" y="97"/>
                        </a:lnTo>
                        <a:lnTo>
                          <a:pt x="121" y="97"/>
                        </a:lnTo>
                        <a:lnTo>
                          <a:pt x="120" y="99"/>
                        </a:lnTo>
                        <a:lnTo>
                          <a:pt x="119" y="99"/>
                        </a:lnTo>
                        <a:lnTo>
                          <a:pt x="118" y="99"/>
                        </a:lnTo>
                        <a:lnTo>
                          <a:pt x="116" y="99"/>
                        </a:lnTo>
                        <a:lnTo>
                          <a:pt x="115" y="99"/>
                        </a:lnTo>
                        <a:lnTo>
                          <a:pt x="115" y="100"/>
                        </a:lnTo>
                        <a:lnTo>
                          <a:pt x="115" y="101"/>
                        </a:lnTo>
                        <a:lnTo>
                          <a:pt x="115" y="103"/>
                        </a:lnTo>
                        <a:lnTo>
                          <a:pt x="115" y="104"/>
                        </a:lnTo>
                        <a:lnTo>
                          <a:pt x="115" y="106"/>
                        </a:lnTo>
                        <a:lnTo>
                          <a:pt x="115" y="107"/>
                        </a:lnTo>
                        <a:lnTo>
                          <a:pt x="115" y="108"/>
                        </a:lnTo>
                        <a:lnTo>
                          <a:pt x="115" y="115"/>
                        </a:lnTo>
                        <a:lnTo>
                          <a:pt x="118" y="121"/>
                        </a:lnTo>
                        <a:lnTo>
                          <a:pt x="120" y="128"/>
                        </a:lnTo>
                        <a:lnTo>
                          <a:pt x="124" y="135"/>
                        </a:lnTo>
                        <a:lnTo>
                          <a:pt x="129" y="140"/>
                        </a:lnTo>
                        <a:lnTo>
                          <a:pt x="134" y="146"/>
                        </a:lnTo>
                        <a:lnTo>
                          <a:pt x="139" y="148"/>
                        </a:lnTo>
                        <a:lnTo>
                          <a:pt x="144" y="150"/>
                        </a:lnTo>
                        <a:lnTo>
                          <a:pt x="145" y="155"/>
                        </a:lnTo>
                        <a:lnTo>
                          <a:pt x="146" y="160"/>
                        </a:lnTo>
                        <a:lnTo>
                          <a:pt x="148" y="162"/>
                        </a:lnTo>
                        <a:lnTo>
                          <a:pt x="152" y="165"/>
                        </a:lnTo>
                        <a:lnTo>
                          <a:pt x="156" y="167"/>
                        </a:lnTo>
                        <a:lnTo>
                          <a:pt x="158" y="169"/>
                        </a:lnTo>
                        <a:lnTo>
                          <a:pt x="160" y="172"/>
                        </a:lnTo>
                        <a:lnTo>
                          <a:pt x="160" y="175"/>
                        </a:lnTo>
                        <a:lnTo>
                          <a:pt x="160" y="176"/>
                        </a:lnTo>
                        <a:lnTo>
                          <a:pt x="161" y="176"/>
                        </a:lnTo>
                        <a:lnTo>
                          <a:pt x="163" y="176"/>
                        </a:lnTo>
                        <a:lnTo>
                          <a:pt x="164" y="176"/>
                        </a:lnTo>
                        <a:lnTo>
                          <a:pt x="165" y="178"/>
                        </a:lnTo>
                        <a:lnTo>
                          <a:pt x="167" y="178"/>
                        </a:lnTo>
                        <a:lnTo>
                          <a:pt x="169" y="178"/>
                        </a:lnTo>
                        <a:lnTo>
                          <a:pt x="169" y="180"/>
                        </a:lnTo>
                        <a:lnTo>
                          <a:pt x="169" y="182"/>
                        </a:lnTo>
                        <a:lnTo>
                          <a:pt x="167" y="185"/>
                        </a:lnTo>
                        <a:lnTo>
                          <a:pt x="165" y="186"/>
                        </a:lnTo>
                        <a:lnTo>
                          <a:pt x="164" y="187"/>
                        </a:lnTo>
                        <a:lnTo>
                          <a:pt x="161" y="189"/>
                        </a:lnTo>
                        <a:lnTo>
                          <a:pt x="160" y="190"/>
                        </a:lnTo>
                        <a:lnTo>
                          <a:pt x="158" y="190"/>
                        </a:lnTo>
                        <a:lnTo>
                          <a:pt x="148" y="189"/>
                        </a:lnTo>
                        <a:lnTo>
                          <a:pt x="140" y="187"/>
                        </a:lnTo>
                        <a:lnTo>
                          <a:pt x="133" y="183"/>
                        </a:lnTo>
                        <a:lnTo>
                          <a:pt x="125" y="179"/>
                        </a:lnTo>
                        <a:lnTo>
                          <a:pt x="114" y="168"/>
                        </a:lnTo>
                        <a:lnTo>
                          <a:pt x="105" y="155"/>
                        </a:lnTo>
                        <a:lnTo>
                          <a:pt x="96" y="144"/>
                        </a:lnTo>
                        <a:lnTo>
                          <a:pt x="87" y="132"/>
                        </a:lnTo>
                        <a:lnTo>
                          <a:pt x="81" y="128"/>
                        </a:lnTo>
                        <a:lnTo>
                          <a:pt x="76" y="124"/>
                        </a:lnTo>
                        <a:lnTo>
                          <a:pt x="69" y="122"/>
                        </a:lnTo>
                        <a:lnTo>
                          <a:pt x="62" y="121"/>
                        </a:lnTo>
                        <a:lnTo>
                          <a:pt x="56" y="122"/>
                        </a:lnTo>
                        <a:lnTo>
                          <a:pt x="51" y="122"/>
                        </a:lnTo>
                        <a:lnTo>
                          <a:pt x="47" y="125"/>
                        </a:lnTo>
                        <a:lnTo>
                          <a:pt x="45" y="127"/>
                        </a:lnTo>
                        <a:lnTo>
                          <a:pt x="43" y="129"/>
                        </a:lnTo>
                        <a:lnTo>
                          <a:pt x="40" y="132"/>
                        </a:lnTo>
                        <a:lnTo>
                          <a:pt x="38" y="135"/>
                        </a:lnTo>
                        <a:lnTo>
                          <a:pt x="34" y="136"/>
                        </a:lnTo>
                        <a:lnTo>
                          <a:pt x="37" y="138"/>
                        </a:lnTo>
                        <a:lnTo>
                          <a:pt x="39" y="139"/>
                        </a:lnTo>
                        <a:lnTo>
                          <a:pt x="40" y="139"/>
                        </a:lnTo>
                        <a:lnTo>
                          <a:pt x="43" y="140"/>
                        </a:lnTo>
                        <a:lnTo>
                          <a:pt x="44" y="143"/>
                        </a:lnTo>
                        <a:lnTo>
                          <a:pt x="44" y="144"/>
                        </a:lnTo>
                        <a:lnTo>
                          <a:pt x="44" y="147"/>
                        </a:lnTo>
                        <a:lnTo>
                          <a:pt x="44" y="148"/>
                        </a:lnTo>
                        <a:lnTo>
                          <a:pt x="43" y="151"/>
                        </a:lnTo>
                        <a:lnTo>
                          <a:pt x="43" y="153"/>
                        </a:lnTo>
                        <a:lnTo>
                          <a:pt x="39" y="155"/>
                        </a:lnTo>
                        <a:lnTo>
                          <a:pt x="38" y="158"/>
                        </a:lnTo>
                        <a:lnTo>
                          <a:pt x="37" y="161"/>
                        </a:lnTo>
                        <a:lnTo>
                          <a:pt x="36" y="162"/>
                        </a:lnTo>
                        <a:lnTo>
                          <a:pt x="34" y="162"/>
                        </a:lnTo>
                        <a:lnTo>
                          <a:pt x="29" y="155"/>
                        </a:lnTo>
                        <a:lnTo>
                          <a:pt x="25" y="157"/>
                        </a:lnTo>
                        <a:lnTo>
                          <a:pt x="23" y="158"/>
                        </a:lnTo>
                        <a:lnTo>
                          <a:pt x="19" y="160"/>
                        </a:lnTo>
                        <a:lnTo>
                          <a:pt x="15" y="161"/>
                        </a:lnTo>
                        <a:lnTo>
                          <a:pt x="12" y="161"/>
                        </a:lnTo>
                        <a:lnTo>
                          <a:pt x="9" y="162"/>
                        </a:lnTo>
                        <a:lnTo>
                          <a:pt x="7" y="162"/>
                        </a:lnTo>
                        <a:lnTo>
                          <a:pt x="5" y="104"/>
                        </a:lnTo>
                        <a:lnTo>
                          <a:pt x="0" y="94"/>
                        </a:lnTo>
                        <a:lnTo>
                          <a:pt x="5" y="89"/>
                        </a:lnTo>
                        <a:lnTo>
                          <a:pt x="7"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46" name="Freeform 60">
                    <a:extLst>
                      <a:ext uri="{FF2B5EF4-FFF2-40B4-BE49-F238E27FC236}">
                        <a16:creationId xmlns:a16="http://schemas.microsoft.com/office/drawing/2014/main" id="{B05EEB38-3A84-462E-AC61-6A7E0AB21C16}"/>
                      </a:ext>
                    </a:extLst>
                  </p:cNvPr>
                  <p:cNvSpPr>
                    <a:spLocks/>
                  </p:cNvSpPr>
                  <p:nvPr/>
                </p:nvSpPr>
                <p:spPr bwMode="gray">
                  <a:xfrm>
                    <a:off x="5271" y="2722"/>
                    <a:ext cx="78" cy="94"/>
                  </a:xfrm>
                  <a:custGeom>
                    <a:avLst/>
                    <a:gdLst>
                      <a:gd name="T0" fmla="*/ 45 w 78"/>
                      <a:gd name="T1" fmla="*/ 2 h 94"/>
                      <a:gd name="T2" fmla="*/ 59 w 78"/>
                      <a:gd name="T3" fmla="*/ 11 h 94"/>
                      <a:gd name="T4" fmla="*/ 71 w 78"/>
                      <a:gd name="T5" fmla="*/ 25 h 94"/>
                      <a:gd name="T6" fmla="*/ 77 w 78"/>
                      <a:gd name="T7" fmla="*/ 39 h 94"/>
                      <a:gd name="T8" fmla="*/ 77 w 78"/>
                      <a:gd name="T9" fmla="*/ 53 h 94"/>
                      <a:gd name="T10" fmla="*/ 68 w 78"/>
                      <a:gd name="T11" fmla="*/ 69 h 94"/>
                      <a:gd name="T12" fmla="*/ 52 w 78"/>
                      <a:gd name="T13" fmla="*/ 86 h 94"/>
                      <a:gd name="T14" fmla="*/ 35 w 78"/>
                      <a:gd name="T15" fmla="*/ 93 h 94"/>
                      <a:gd name="T16" fmla="*/ 22 w 78"/>
                      <a:gd name="T17" fmla="*/ 94 h 94"/>
                      <a:gd name="T18" fmla="*/ 15 w 78"/>
                      <a:gd name="T19" fmla="*/ 91 h 94"/>
                      <a:gd name="T20" fmla="*/ 9 w 78"/>
                      <a:gd name="T21" fmla="*/ 89 h 94"/>
                      <a:gd name="T22" fmla="*/ 2 w 78"/>
                      <a:gd name="T23" fmla="*/ 87 h 94"/>
                      <a:gd name="T24" fmla="*/ 0 w 78"/>
                      <a:gd name="T25" fmla="*/ 83 h 94"/>
                      <a:gd name="T26" fmla="*/ 2 w 78"/>
                      <a:gd name="T27" fmla="*/ 79 h 94"/>
                      <a:gd name="T28" fmla="*/ 6 w 78"/>
                      <a:gd name="T29" fmla="*/ 75 h 94"/>
                      <a:gd name="T30" fmla="*/ 9 w 78"/>
                      <a:gd name="T31" fmla="*/ 73 h 94"/>
                      <a:gd name="T32" fmla="*/ 13 w 78"/>
                      <a:gd name="T33" fmla="*/ 73 h 94"/>
                      <a:gd name="T34" fmla="*/ 14 w 78"/>
                      <a:gd name="T35" fmla="*/ 76 h 94"/>
                      <a:gd name="T36" fmla="*/ 14 w 78"/>
                      <a:gd name="T37" fmla="*/ 79 h 94"/>
                      <a:gd name="T38" fmla="*/ 14 w 78"/>
                      <a:gd name="T39" fmla="*/ 82 h 94"/>
                      <a:gd name="T40" fmla="*/ 18 w 78"/>
                      <a:gd name="T41" fmla="*/ 79 h 94"/>
                      <a:gd name="T42" fmla="*/ 21 w 78"/>
                      <a:gd name="T43" fmla="*/ 76 h 94"/>
                      <a:gd name="T44" fmla="*/ 23 w 78"/>
                      <a:gd name="T45" fmla="*/ 73 h 94"/>
                      <a:gd name="T46" fmla="*/ 26 w 78"/>
                      <a:gd name="T47" fmla="*/ 68 h 94"/>
                      <a:gd name="T48" fmla="*/ 28 w 78"/>
                      <a:gd name="T49" fmla="*/ 69 h 94"/>
                      <a:gd name="T50" fmla="*/ 30 w 78"/>
                      <a:gd name="T51" fmla="*/ 68 h 94"/>
                      <a:gd name="T52" fmla="*/ 35 w 78"/>
                      <a:gd name="T53" fmla="*/ 68 h 94"/>
                      <a:gd name="T54" fmla="*/ 46 w 78"/>
                      <a:gd name="T55" fmla="*/ 62 h 94"/>
                      <a:gd name="T56" fmla="*/ 60 w 78"/>
                      <a:gd name="T57" fmla="*/ 53 h 94"/>
                      <a:gd name="T58" fmla="*/ 68 w 78"/>
                      <a:gd name="T59" fmla="*/ 43 h 94"/>
                      <a:gd name="T60" fmla="*/ 70 w 78"/>
                      <a:gd name="T61" fmla="*/ 36 h 94"/>
                      <a:gd name="T62" fmla="*/ 68 w 78"/>
                      <a:gd name="T63" fmla="*/ 33 h 94"/>
                      <a:gd name="T64" fmla="*/ 66 w 78"/>
                      <a:gd name="T65" fmla="*/ 30 h 94"/>
                      <a:gd name="T66" fmla="*/ 64 w 78"/>
                      <a:gd name="T67" fmla="*/ 28 h 94"/>
                      <a:gd name="T68" fmla="*/ 62 w 78"/>
                      <a:gd name="T69" fmla="*/ 26 h 94"/>
                      <a:gd name="T70" fmla="*/ 60 w 78"/>
                      <a:gd name="T71" fmla="*/ 25 h 94"/>
                      <a:gd name="T72" fmla="*/ 57 w 78"/>
                      <a:gd name="T73" fmla="*/ 22 h 94"/>
                      <a:gd name="T74" fmla="*/ 55 w 78"/>
                      <a:gd name="T75" fmla="*/ 20 h 94"/>
                      <a:gd name="T76" fmla="*/ 42 w 78"/>
                      <a:gd name="T77" fmla="*/ 17 h 94"/>
                      <a:gd name="T78" fmla="*/ 42 w 78"/>
                      <a:gd name="T79" fmla="*/ 14 h 94"/>
                      <a:gd name="T80" fmla="*/ 42 w 78"/>
                      <a:gd name="T81" fmla="*/ 11 h 94"/>
                      <a:gd name="T82" fmla="*/ 42 w 78"/>
                      <a:gd name="T83" fmla="*/ 9 h 94"/>
                      <a:gd name="T84" fmla="*/ 40 w 78"/>
                      <a:gd name="T85" fmla="*/ 6 h 94"/>
                      <a:gd name="T86" fmla="*/ 35 w 78"/>
                      <a:gd name="T87" fmla="*/ 3 h 94"/>
                      <a:gd name="T88" fmla="*/ 32 w 78"/>
                      <a:gd name="T89" fmla="*/ 2 h 94"/>
                      <a:gd name="T90" fmla="*/ 27 w 78"/>
                      <a:gd name="T91" fmla="*/ 3 h 94"/>
                      <a:gd name="T92" fmla="*/ 27 w 78"/>
                      <a:gd name="T93" fmla="*/ 4 h 94"/>
                      <a:gd name="T94" fmla="*/ 30 w 78"/>
                      <a:gd name="T95" fmla="*/ 2 h 94"/>
                      <a:gd name="T96" fmla="*/ 33 w 78"/>
                      <a:gd name="T97" fmla="*/ 0 h 94"/>
                      <a:gd name="T98" fmla="*/ 36 w 78"/>
                      <a:gd name="T99" fmla="*/ 0 h 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4"/>
                      <a:gd name="T152" fmla="*/ 78 w 78"/>
                      <a:gd name="T153" fmla="*/ 94 h 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4">
                        <a:moveTo>
                          <a:pt x="39" y="0"/>
                        </a:moveTo>
                        <a:lnTo>
                          <a:pt x="45" y="2"/>
                        </a:lnTo>
                        <a:lnTo>
                          <a:pt x="52" y="6"/>
                        </a:lnTo>
                        <a:lnTo>
                          <a:pt x="59" y="11"/>
                        </a:lnTo>
                        <a:lnTo>
                          <a:pt x="65" y="17"/>
                        </a:lnTo>
                        <a:lnTo>
                          <a:pt x="71" y="25"/>
                        </a:lnTo>
                        <a:lnTo>
                          <a:pt x="74" y="32"/>
                        </a:lnTo>
                        <a:lnTo>
                          <a:pt x="77" y="39"/>
                        </a:lnTo>
                        <a:lnTo>
                          <a:pt x="78" y="43"/>
                        </a:lnTo>
                        <a:lnTo>
                          <a:pt x="77" y="53"/>
                        </a:lnTo>
                        <a:lnTo>
                          <a:pt x="73" y="61"/>
                        </a:lnTo>
                        <a:lnTo>
                          <a:pt x="68" y="69"/>
                        </a:lnTo>
                        <a:lnTo>
                          <a:pt x="61" y="79"/>
                        </a:lnTo>
                        <a:lnTo>
                          <a:pt x="52" y="86"/>
                        </a:lnTo>
                        <a:lnTo>
                          <a:pt x="44" y="90"/>
                        </a:lnTo>
                        <a:lnTo>
                          <a:pt x="35" y="93"/>
                        </a:lnTo>
                        <a:lnTo>
                          <a:pt x="26" y="94"/>
                        </a:lnTo>
                        <a:lnTo>
                          <a:pt x="22" y="94"/>
                        </a:lnTo>
                        <a:lnTo>
                          <a:pt x="20" y="93"/>
                        </a:lnTo>
                        <a:lnTo>
                          <a:pt x="15" y="91"/>
                        </a:lnTo>
                        <a:lnTo>
                          <a:pt x="12" y="90"/>
                        </a:lnTo>
                        <a:lnTo>
                          <a:pt x="9" y="89"/>
                        </a:lnTo>
                        <a:lnTo>
                          <a:pt x="6" y="89"/>
                        </a:lnTo>
                        <a:lnTo>
                          <a:pt x="2" y="87"/>
                        </a:lnTo>
                        <a:lnTo>
                          <a:pt x="0" y="87"/>
                        </a:lnTo>
                        <a:lnTo>
                          <a:pt x="0" y="83"/>
                        </a:lnTo>
                        <a:lnTo>
                          <a:pt x="1" y="80"/>
                        </a:lnTo>
                        <a:lnTo>
                          <a:pt x="2" y="79"/>
                        </a:lnTo>
                        <a:lnTo>
                          <a:pt x="4" y="76"/>
                        </a:lnTo>
                        <a:lnTo>
                          <a:pt x="6" y="75"/>
                        </a:lnTo>
                        <a:lnTo>
                          <a:pt x="8" y="73"/>
                        </a:lnTo>
                        <a:lnTo>
                          <a:pt x="9" y="73"/>
                        </a:lnTo>
                        <a:lnTo>
                          <a:pt x="12" y="72"/>
                        </a:lnTo>
                        <a:lnTo>
                          <a:pt x="13" y="73"/>
                        </a:lnTo>
                        <a:lnTo>
                          <a:pt x="13" y="75"/>
                        </a:lnTo>
                        <a:lnTo>
                          <a:pt x="14" y="76"/>
                        </a:lnTo>
                        <a:lnTo>
                          <a:pt x="14" y="77"/>
                        </a:lnTo>
                        <a:lnTo>
                          <a:pt x="14" y="79"/>
                        </a:lnTo>
                        <a:lnTo>
                          <a:pt x="14" y="80"/>
                        </a:lnTo>
                        <a:lnTo>
                          <a:pt x="14" y="82"/>
                        </a:lnTo>
                        <a:lnTo>
                          <a:pt x="16" y="80"/>
                        </a:lnTo>
                        <a:lnTo>
                          <a:pt x="18" y="79"/>
                        </a:lnTo>
                        <a:lnTo>
                          <a:pt x="20" y="77"/>
                        </a:lnTo>
                        <a:lnTo>
                          <a:pt x="21" y="76"/>
                        </a:lnTo>
                        <a:lnTo>
                          <a:pt x="22" y="75"/>
                        </a:lnTo>
                        <a:lnTo>
                          <a:pt x="23" y="73"/>
                        </a:lnTo>
                        <a:lnTo>
                          <a:pt x="24" y="72"/>
                        </a:lnTo>
                        <a:lnTo>
                          <a:pt x="26" y="68"/>
                        </a:lnTo>
                        <a:lnTo>
                          <a:pt x="27" y="69"/>
                        </a:lnTo>
                        <a:lnTo>
                          <a:pt x="28" y="69"/>
                        </a:lnTo>
                        <a:lnTo>
                          <a:pt x="29" y="69"/>
                        </a:lnTo>
                        <a:lnTo>
                          <a:pt x="30" y="68"/>
                        </a:lnTo>
                        <a:lnTo>
                          <a:pt x="32" y="68"/>
                        </a:lnTo>
                        <a:lnTo>
                          <a:pt x="35" y="68"/>
                        </a:lnTo>
                        <a:lnTo>
                          <a:pt x="40" y="65"/>
                        </a:lnTo>
                        <a:lnTo>
                          <a:pt x="46" y="62"/>
                        </a:lnTo>
                        <a:lnTo>
                          <a:pt x="53" y="58"/>
                        </a:lnTo>
                        <a:lnTo>
                          <a:pt x="60" y="53"/>
                        </a:lnTo>
                        <a:lnTo>
                          <a:pt x="65" y="49"/>
                        </a:lnTo>
                        <a:lnTo>
                          <a:pt x="68" y="43"/>
                        </a:lnTo>
                        <a:lnTo>
                          <a:pt x="70" y="39"/>
                        </a:lnTo>
                        <a:lnTo>
                          <a:pt x="70" y="36"/>
                        </a:lnTo>
                        <a:lnTo>
                          <a:pt x="68" y="35"/>
                        </a:lnTo>
                        <a:lnTo>
                          <a:pt x="68" y="33"/>
                        </a:lnTo>
                        <a:lnTo>
                          <a:pt x="67" y="32"/>
                        </a:lnTo>
                        <a:lnTo>
                          <a:pt x="66" y="30"/>
                        </a:lnTo>
                        <a:lnTo>
                          <a:pt x="65" y="29"/>
                        </a:lnTo>
                        <a:lnTo>
                          <a:pt x="64" y="28"/>
                        </a:lnTo>
                        <a:lnTo>
                          <a:pt x="64" y="26"/>
                        </a:lnTo>
                        <a:lnTo>
                          <a:pt x="62" y="26"/>
                        </a:lnTo>
                        <a:lnTo>
                          <a:pt x="61" y="25"/>
                        </a:lnTo>
                        <a:lnTo>
                          <a:pt x="60" y="25"/>
                        </a:lnTo>
                        <a:lnTo>
                          <a:pt x="59" y="22"/>
                        </a:lnTo>
                        <a:lnTo>
                          <a:pt x="57" y="22"/>
                        </a:lnTo>
                        <a:lnTo>
                          <a:pt x="57" y="21"/>
                        </a:lnTo>
                        <a:lnTo>
                          <a:pt x="55" y="20"/>
                        </a:lnTo>
                        <a:lnTo>
                          <a:pt x="55" y="17"/>
                        </a:lnTo>
                        <a:lnTo>
                          <a:pt x="42" y="17"/>
                        </a:lnTo>
                        <a:lnTo>
                          <a:pt x="42" y="15"/>
                        </a:lnTo>
                        <a:lnTo>
                          <a:pt x="42" y="14"/>
                        </a:lnTo>
                        <a:lnTo>
                          <a:pt x="42" y="13"/>
                        </a:lnTo>
                        <a:lnTo>
                          <a:pt x="42" y="11"/>
                        </a:lnTo>
                        <a:lnTo>
                          <a:pt x="42" y="10"/>
                        </a:lnTo>
                        <a:lnTo>
                          <a:pt x="42" y="9"/>
                        </a:lnTo>
                        <a:lnTo>
                          <a:pt x="42" y="7"/>
                        </a:lnTo>
                        <a:lnTo>
                          <a:pt x="40" y="6"/>
                        </a:lnTo>
                        <a:lnTo>
                          <a:pt x="38" y="4"/>
                        </a:lnTo>
                        <a:lnTo>
                          <a:pt x="35" y="3"/>
                        </a:lnTo>
                        <a:lnTo>
                          <a:pt x="34" y="3"/>
                        </a:lnTo>
                        <a:lnTo>
                          <a:pt x="32" y="2"/>
                        </a:lnTo>
                        <a:lnTo>
                          <a:pt x="29" y="3"/>
                        </a:lnTo>
                        <a:lnTo>
                          <a:pt x="27" y="3"/>
                        </a:lnTo>
                        <a:lnTo>
                          <a:pt x="26" y="4"/>
                        </a:lnTo>
                        <a:lnTo>
                          <a:pt x="27" y="4"/>
                        </a:lnTo>
                        <a:lnTo>
                          <a:pt x="28" y="3"/>
                        </a:lnTo>
                        <a:lnTo>
                          <a:pt x="30" y="2"/>
                        </a:lnTo>
                        <a:lnTo>
                          <a:pt x="32" y="2"/>
                        </a:lnTo>
                        <a:lnTo>
                          <a:pt x="33" y="0"/>
                        </a:lnTo>
                        <a:lnTo>
                          <a:pt x="34" y="0"/>
                        </a:lnTo>
                        <a:lnTo>
                          <a:pt x="36" y="0"/>
                        </a:lnTo>
                        <a:lnTo>
                          <a:pt x="39"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389" name="Group 61">
                  <a:extLst>
                    <a:ext uri="{FF2B5EF4-FFF2-40B4-BE49-F238E27FC236}">
                      <a16:creationId xmlns:a16="http://schemas.microsoft.com/office/drawing/2014/main" id="{EBCD8834-C0B5-4913-BBFD-04097FC3D6BB}"/>
                    </a:ext>
                  </a:extLst>
                </p:cNvPr>
                <p:cNvGrpSpPr>
                  <a:grpSpLocks/>
                </p:cNvGrpSpPr>
                <p:nvPr/>
              </p:nvGrpSpPr>
              <p:grpSpPr bwMode="auto">
                <a:xfrm>
                  <a:off x="4717" y="2210"/>
                  <a:ext cx="169" cy="308"/>
                  <a:chOff x="4717" y="2234"/>
                  <a:chExt cx="169" cy="308"/>
                </a:xfrm>
              </p:grpSpPr>
              <p:sp>
                <p:nvSpPr>
                  <p:cNvPr id="427" name="Freeform 62">
                    <a:extLst>
                      <a:ext uri="{FF2B5EF4-FFF2-40B4-BE49-F238E27FC236}">
                        <a16:creationId xmlns:a16="http://schemas.microsoft.com/office/drawing/2014/main" id="{B3C27C89-1125-4AB5-AEF7-8FAACF5F1B4D}"/>
                      </a:ext>
                    </a:extLst>
                  </p:cNvPr>
                  <p:cNvSpPr>
                    <a:spLocks/>
                  </p:cNvSpPr>
                  <p:nvPr/>
                </p:nvSpPr>
                <p:spPr bwMode="gray">
                  <a:xfrm>
                    <a:off x="4802" y="2414"/>
                    <a:ext cx="22" cy="47"/>
                  </a:xfrm>
                  <a:custGeom>
                    <a:avLst/>
                    <a:gdLst>
                      <a:gd name="T0" fmla="*/ 14 w 22"/>
                      <a:gd name="T1" fmla="*/ 47 h 47"/>
                      <a:gd name="T2" fmla="*/ 15 w 22"/>
                      <a:gd name="T3" fmla="*/ 47 h 47"/>
                      <a:gd name="T4" fmla="*/ 17 w 22"/>
                      <a:gd name="T5" fmla="*/ 45 h 47"/>
                      <a:gd name="T6" fmla="*/ 18 w 22"/>
                      <a:gd name="T7" fmla="*/ 44 h 47"/>
                      <a:gd name="T8" fmla="*/ 20 w 22"/>
                      <a:gd name="T9" fmla="*/ 41 h 47"/>
                      <a:gd name="T10" fmla="*/ 20 w 22"/>
                      <a:gd name="T11" fmla="*/ 40 h 47"/>
                      <a:gd name="T12" fmla="*/ 21 w 22"/>
                      <a:gd name="T13" fmla="*/ 37 h 47"/>
                      <a:gd name="T14" fmla="*/ 21 w 22"/>
                      <a:gd name="T15" fmla="*/ 33 h 47"/>
                      <a:gd name="T16" fmla="*/ 22 w 22"/>
                      <a:gd name="T17" fmla="*/ 32 h 47"/>
                      <a:gd name="T18" fmla="*/ 22 w 22"/>
                      <a:gd name="T19" fmla="*/ 26 h 47"/>
                      <a:gd name="T20" fmla="*/ 21 w 22"/>
                      <a:gd name="T21" fmla="*/ 21 h 47"/>
                      <a:gd name="T22" fmla="*/ 21 w 22"/>
                      <a:gd name="T23" fmla="*/ 17 h 47"/>
                      <a:gd name="T24" fmla="*/ 20 w 22"/>
                      <a:gd name="T25" fmla="*/ 14 h 47"/>
                      <a:gd name="T26" fmla="*/ 20 w 22"/>
                      <a:gd name="T27" fmla="*/ 9 h 47"/>
                      <a:gd name="T28" fmla="*/ 18 w 22"/>
                      <a:gd name="T29" fmla="*/ 6 h 47"/>
                      <a:gd name="T30" fmla="*/ 17 w 22"/>
                      <a:gd name="T31" fmla="*/ 3 h 47"/>
                      <a:gd name="T32" fmla="*/ 14 w 22"/>
                      <a:gd name="T33" fmla="*/ 0 h 47"/>
                      <a:gd name="T34" fmla="*/ 11 w 22"/>
                      <a:gd name="T35" fmla="*/ 3 h 47"/>
                      <a:gd name="T36" fmla="*/ 9 w 22"/>
                      <a:gd name="T37" fmla="*/ 7 h 47"/>
                      <a:gd name="T38" fmla="*/ 8 w 22"/>
                      <a:gd name="T39" fmla="*/ 11 h 47"/>
                      <a:gd name="T40" fmla="*/ 7 w 22"/>
                      <a:gd name="T41" fmla="*/ 17 h 47"/>
                      <a:gd name="T42" fmla="*/ 4 w 22"/>
                      <a:gd name="T43" fmla="*/ 21 h 47"/>
                      <a:gd name="T44" fmla="*/ 3 w 22"/>
                      <a:gd name="T45" fmla="*/ 25 h 47"/>
                      <a:gd name="T46" fmla="*/ 2 w 22"/>
                      <a:gd name="T47" fmla="*/ 28 h 47"/>
                      <a:gd name="T48" fmla="*/ 0 w 22"/>
                      <a:gd name="T49" fmla="*/ 29 h 47"/>
                      <a:gd name="T50" fmla="*/ 1 w 22"/>
                      <a:gd name="T51" fmla="*/ 30 h 47"/>
                      <a:gd name="T52" fmla="*/ 1 w 22"/>
                      <a:gd name="T53" fmla="*/ 33 h 47"/>
                      <a:gd name="T54" fmla="*/ 2 w 22"/>
                      <a:gd name="T55" fmla="*/ 37 h 47"/>
                      <a:gd name="T56" fmla="*/ 4 w 22"/>
                      <a:gd name="T57" fmla="*/ 40 h 47"/>
                      <a:gd name="T58" fmla="*/ 7 w 22"/>
                      <a:gd name="T59" fmla="*/ 43 h 47"/>
                      <a:gd name="T60" fmla="*/ 9 w 22"/>
                      <a:gd name="T61" fmla="*/ 45 h 47"/>
                      <a:gd name="T62" fmla="*/ 11 w 22"/>
                      <a:gd name="T63" fmla="*/ 47 h 47"/>
                      <a:gd name="T64" fmla="*/ 14 w 22"/>
                      <a:gd name="T65" fmla="*/ 47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47"/>
                      <a:gd name="T101" fmla="*/ 22 w 22"/>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47">
                        <a:moveTo>
                          <a:pt x="14" y="47"/>
                        </a:moveTo>
                        <a:lnTo>
                          <a:pt x="15" y="47"/>
                        </a:lnTo>
                        <a:lnTo>
                          <a:pt x="17" y="45"/>
                        </a:lnTo>
                        <a:lnTo>
                          <a:pt x="18" y="44"/>
                        </a:lnTo>
                        <a:lnTo>
                          <a:pt x="20" y="41"/>
                        </a:lnTo>
                        <a:lnTo>
                          <a:pt x="20" y="40"/>
                        </a:lnTo>
                        <a:lnTo>
                          <a:pt x="21" y="37"/>
                        </a:lnTo>
                        <a:lnTo>
                          <a:pt x="21" y="33"/>
                        </a:lnTo>
                        <a:lnTo>
                          <a:pt x="22" y="32"/>
                        </a:lnTo>
                        <a:lnTo>
                          <a:pt x="22" y="26"/>
                        </a:lnTo>
                        <a:lnTo>
                          <a:pt x="21" y="21"/>
                        </a:lnTo>
                        <a:lnTo>
                          <a:pt x="21" y="17"/>
                        </a:lnTo>
                        <a:lnTo>
                          <a:pt x="20" y="14"/>
                        </a:lnTo>
                        <a:lnTo>
                          <a:pt x="20" y="9"/>
                        </a:lnTo>
                        <a:lnTo>
                          <a:pt x="18" y="6"/>
                        </a:lnTo>
                        <a:lnTo>
                          <a:pt x="17" y="3"/>
                        </a:lnTo>
                        <a:lnTo>
                          <a:pt x="14" y="0"/>
                        </a:lnTo>
                        <a:lnTo>
                          <a:pt x="11" y="3"/>
                        </a:lnTo>
                        <a:lnTo>
                          <a:pt x="9" y="7"/>
                        </a:lnTo>
                        <a:lnTo>
                          <a:pt x="8" y="11"/>
                        </a:lnTo>
                        <a:lnTo>
                          <a:pt x="7" y="17"/>
                        </a:lnTo>
                        <a:lnTo>
                          <a:pt x="4" y="21"/>
                        </a:lnTo>
                        <a:lnTo>
                          <a:pt x="3" y="25"/>
                        </a:lnTo>
                        <a:lnTo>
                          <a:pt x="2" y="28"/>
                        </a:lnTo>
                        <a:lnTo>
                          <a:pt x="0" y="29"/>
                        </a:lnTo>
                        <a:lnTo>
                          <a:pt x="1" y="30"/>
                        </a:lnTo>
                        <a:lnTo>
                          <a:pt x="1" y="33"/>
                        </a:lnTo>
                        <a:lnTo>
                          <a:pt x="2" y="37"/>
                        </a:lnTo>
                        <a:lnTo>
                          <a:pt x="4" y="40"/>
                        </a:lnTo>
                        <a:lnTo>
                          <a:pt x="7" y="43"/>
                        </a:lnTo>
                        <a:lnTo>
                          <a:pt x="9" y="45"/>
                        </a:lnTo>
                        <a:lnTo>
                          <a:pt x="11" y="47"/>
                        </a:lnTo>
                        <a:lnTo>
                          <a:pt x="14" y="4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28" name="Freeform 63">
                    <a:extLst>
                      <a:ext uri="{FF2B5EF4-FFF2-40B4-BE49-F238E27FC236}">
                        <a16:creationId xmlns:a16="http://schemas.microsoft.com/office/drawing/2014/main" id="{CB2B81DD-C687-47BF-B1A5-38008615C49E}"/>
                      </a:ext>
                    </a:extLst>
                  </p:cNvPr>
                  <p:cNvSpPr>
                    <a:spLocks/>
                  </p:cNvSpPr>
                  <p:nvPr/>
                </p:nvSpPr>
                <p:spPr bwMode="gray">
                  <a:xfrm>
                    <a:off x="4834" y="2382"/>
                    <a:ext cx="26" cy="31"/>
                  </a:xfrm>
                  <a:custGeom>
                    <a:avLst/>
                    <a:gdLst>
                      <a:gd name="T0" fmla="*/ 0 w 26"/>
                      <a:gd name="T1" fmla="*/ 4 h 31"/>
                      <a:gd name="T2" fmla="*/ 3 w 26"/>
                      <a:gd name="T3" fmla="*/ 7 h 31"/>
                      <a:gd name="T4" fmla="*/ 7 w 26"/>
                      <a:gd name="T5" fmla="*/ 11 h 31"/>
                      <a:gd name="T6" fmla="*/ 9 w 26"/>
                      <a:gd name="T7" fmla="*/ 14 h 31"/>
                      <a:gd name="T8" fmla="*/ 13 w 26"/>
                      <a:gd name="T9" fmla="*/ 18 h 31"/>
                      <a:gd name="T10" fmla="*/ 15 w 26"/>
                      <a:gd name="T11" fmla="*/ 21 h 31"/>
                      <a:gd name="T12" fmla="*/ 16 w 26"/>
                      <a:gd name="T13" fmla="*/ 24 h 31"/>
                      <a:gd name="T14" fmla="*/ 17 w 26"/>
                      <a:gd name="T15" fmla="*/ 29 h 31"/>
                      <a:gd name="T16" fmla="*/ 20 w 26"/>
                      <a:gd name="T17" fmla="*/ 31 h 31"/>
                      <a:gd name="T18" fmla="*/ 26 w 26"/>
                      <a:gd name="T19" fmla="*/ 31 h 31"/>
                      <a:gd name="T20" fmla="*/ 24 w 26"/>
                      <a:gd name="T21" fmla="*/ 26 h 31"/>
                      <a:gd name="T22" fmla="*/ 23 w 26"/>
                      <a:gd name="T23" fmla="*/ 21 h 31"/>
                      <a:gd name="T24" fmla="*/ 22 w 26"/>
                      <a:gd name="T25" fmla="*/ 16 h 31"/>
                      <a:gd name="T26" fmla="*/ 22 w 26"/>
                      <a:gd name="T27" fmla="*/ 14 h 31"/>
                      <a:gd name="T28" fmla="*/ 22 w 26"/>
                      <a:gd name="T29" fmla="*/ 12 h 31"/>
                      <a:gd name="T30" fmla="*/ 22 w 26"/>
                      <a:gd name="T31" fmla="*/ 10 h 31"/>
                      <a:gd name="T32" fmla="*/ 23 w 26"/>
                      <a:gd name="T33" fmla="*/ 6 h 31"/>
                      <a:gd name="T34" fmla="*/ 26 w 26"/>
                      <a:gd name="T35" fmla="*/ 3 h 31"/>
                      <a:gd name="T36" fmla="*/ 22 w 26"/>
                      <a:gd name="T37" fmla="*/ 2 h 31"/>
                      <a:gd name="T38" fmla="*/ 20 w 26"/>
                      <a:gd name="T39" fmla="*/ 0 h 31"/>
                      <a:gd name="T40" fmla="*/ 15 w 26"/>
                      <a:gd name="T41" fmla="*/ 0 h 31"/>
                      <a:gd name="T42" fmla="*/ 13 w 26"/>
                      <a:gd name="T43" fmla="*/ 0 h 31"/>
                      <a:gd name="T44" fmla="*/ 9 w 26"/>
                      <a:gd name="T45" fmla="*/ 0 h 31"/>
                      <a:gd name="T46" fmla="*/ 7 w 26"/>
                      <a:gd name="T47" fmla="*/ 2 h 31"/>
                      <a:gd name="T48" fmla="*/ 3 w 26"/>
                      <a:gd name="T49" fmla="*/ 3 h 31"/>
                      <a:gd name="T50" fmla="*/ 0 w 26"/>
                      <a:gd name="T51" fmla="*/ 4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
                      <a:gd name="T79" fmla="*/ 0 h 31"/>
                      <a:gd name="T80" fmla="*/ 26 w 26"/>
                      <a:gd name="T81" fmla="*/ 31 h 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 h="31">
                        <a:moveTo>
                          <a:pt x="0" y="4"/>
                        </a:moveTo>
                        <a:lnTo>
                          <a:pt x="3" y="7"/>
                        </a:lnTo>
                        <a:lnTo>
                          <a:pt x="7" y="11"/>
                        </a:lnTo>
                        <a:lnTo>
                          <a:pt x="9" y="14"/>
                        </a:lnTo>
                        <a:lnTo>
                          <a:pt x="13" y="18"/>
                        </a:lnTo>
                        <a:lnTo>
                          <a:pt x="15" y="21"/>
                        </a:lnTo>
                        <a:lnTo>
                          <a:pt x="16" y="24"/>
                        </a:lnTo>
                        <a:lnTo>
                          <a:pt x="17" y="29"/>
                        </a:lnTo>
                        <a:lnTo>
                          <a:pt x="20" y="31"/>
                        </a:lnTo>
                        <a:lnTo>
                          <a:pt x="26" y="31"/>
                        </a:lnTo>
                        <a:lnTo>
                          <a:pt x="24" y="26"/>
                        </a:lnTo>
                        <a:lnTo>
                          <a:pt x="23" y="21"/>
                        </a:lnTo>
                        <a:lnTo>
                          <a:pt x="22" y="16"/>
                        </a:lnTo>
                        <a:lnTo>
                          <a:pt x="22" y="14"/>
                        </a:lnTo>
                        <a:lnTo>
                          <a:pt x="22" y="12"/>
                        </a:lnTo>
                        <a:lnTo>
                          <a:pt x="22" y="10"/>
                        </a:lnTo>
                        <a:lnTo>
                          <a:pt x="23" y="6"/>
                        </a:lnTo>
                        <a:lnTo>
                          <a:pt x="26" y="3"/>
                        </a:lnTo>
                        <a:lnTo>
                          <a:pt x="22" y="2"/>
                        </a:lnTo>
                        <a:lnTo>
                          <a:pt x="20" y="0"/>
                        </a:lnTo>
                        <a:lnTo>
                          <a:pt x="15" y="0"/>
                        </a:lnTo>
                        <a:lnTo>
                          <a:pt x="13" y="0"/>
                        </a:lnTo>
                        <a:lnTo>
                          <a:pt x="9" y="0"/>
                        </a:lnTo>
                        <a:lnTo>
                          <a:pt x="7" y="2"/>
                        </a:lnTo>
                        <a:lnTo>
                          <a:pt x="3" y="3"/>
                        </a:lnTo>
                        <a:lnTo>
                          <a:pt x="0" y="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29" name="Freeform 64">
                    <a:extLst>
                      <a:ext uri="{FF2B5EF4-FFF2-40B4-BE49-F238E27FC236}">
                        <a16:creationId xmlns:a16="http://schemas.microsoft.com/office/drawing/2014/main" id="{9A4068E3-80E9-4E69-A214-62F2C2DB8AFF}"/>
                      </a:ext>
                    </a:extLst>
                  </p:cNvPr>
                  <p:cNvSpPr>
                    <a:spLocks/>
                  </p:cNvSpPr>
                  <p:nvPr/>
                </p:nvSpPr>
                <p:spPr bwMode="gray">
                  <a:xfrm>
                    <a:off x="4808" y="2345"/>
                    <a:ext cx="6" cy="21"/>
                  </a:xfrm>
                  <a:custGeom>
                    <a:avLst/>
                    <a:gdLst>
                      <a:gd name="T0" fmla="*/ 6 w 6"/>
                      <a:gd name="T1" fmla="*/ 21 h 21"/>
                      <a:gd name="T2" fmla="*/ 6 w 6"/>
                      <a:gd name="T3" fmla="*/ 18 h 21"/>
                      <a:gd name="T4" fmla="*/ 6 w 6"/>
                      <a:gd name="T5" fmla="*/ 13 h 21"/>
                      <a:gd name="T6" fmla="*/ 6 w 6"/>
                      <a:gd name="T7" fmla="*/ 10 h 21"/>
                      <a:gd name="T8" fmla="*/ 6 w 6"/>
                      <a:gd name="T9" fmla="*/ 7 h 21"/>
                      <a:gd name="T10" fmla="*/ 6 w 6"/>
                      <a:gd name="T11" fmla="*/ 4 h 21"/>
                      <a:gd name="T12" fmla="*/ 6 w 6"/>
                      <a:gd name="T13" fmla="*/ 2 h 21"/>
                      <a:gd name="T14" fmla="*/ 5 w 6"/>
                      <a:gd name="T15" fmla="*/ 1 h 21"/>
                      <a:gd name="T16" fmla="*/ 5 w 6"/>
                      <a:gd name="T17" fmla="*/ 0 h 21"/>
                      <a:gd name="T18" fmla="*/ 2 w 6"/>
                      <a:gd name="T19" fmla="*/ 2 h 21"/>
                      <a:gd name="T20" fmla="*/ 2 w 6"/>
                      <a:gd name="T21" fmla="*/ 6 h 21"/>
                      <a:gd name="T22" fmla="*/ 0 w 6"/>
                      <a:gd name="T23" fmla="*/ 9 h 21"/>
                      <a:gd name="T24" fmla="*/ 0 w 6"/>
                      <a:gd name="T25" fmla="*/ 12 h 21"/>
                      <a:gd name="T26" fmla="*/ 2 w 6"/>
                      <a:gd name="T27" fmla="*/ 14 h 21"/>
                      <a:gd name="T28" fmla="*/ 2 w 6"/>
                      <a:gd name="T29" fmla="*/ 18 h 21"/>
                      <a:gd name="T30" fmla="*/ 5 w 6"/>
                      <a:gd name="T31" fmla="*/ 20 h 21"/>
                      <a:gd name="T32" fmla="*/ 6 w 6"/>
                      <a:gd name="T33" fmla="*/ 21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21"/>
                      <a:gd name="T53" fmla="*/ 6 w 6"/>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21">
                        <a:moveTo>
                          <a:pt x="6" y="21"/>
                        </a:moveTo>
                        <a:lnTo>
                          <a:pt x="6" y="18"/>
                        </a:lnTo>
                        <a:lnTo>
                          <a:pt x="6" y="13"/>
                        </a:lnTo>
                        <a:lnTo>
                          <a:pt x="6" y="10"/>
                        </a:lnTo>
                        <a:lnTo>
                          <a:pt x="6" y="7"/>
                        </a:lnTo>
                        <a:lnTo>
                          <a:pt x="6" y="4"/>
                        </a:lnTo>
                        <a:lnTo>
                          <a:pt x="6" y="2"/>
                        </a:lnTo>
                        <a:lnTo>
                          <a:pt x="5" y="1"/>
                        </a:lnTo>
                        <a:lnTo>
                          <a:pt x="5" y="0"/>
                        </a:lnTo>
                        <a:lnTo>
                          <a:pt x="2" y="2"/>
                        </a:lnTo>
                        <a:lnTo>
                          <a:pt x="2" y="6"/>
                        </a:lnTo>
                        <a:lnTo>
                          <a:pt x="0" y="9"/>
                        </a:lnTo>
                        <a:lnTo>
                          <a:pt x="0" y="12"/>
                        </a:lnTo>
                        <a:lnTo>
                          <a:pt x="2" y="14"/>
                        </a:lnTo>
                        <a:lnTo>
                          <a:pt x="2" y="18"/>
                        </a:lnTo>
                        <a:lnTo>
                          <a:pt x="5" y="20"/>
                        </a:lnTo>
                        <a:lnTo>
                          <a:pt x="6" y="2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30" name="Freeform 65">
                    <a:extLst>
                      <a:ext uri="{FF2B5EF4-FFF2-40B4-BE49-F238E27FC236}">
                        <a16:creationId xmlns:a16="http://schemas.microsoft.com/office/drawing/2014/main" id="{BAFFAD89-9C54-41A3-98BA-BF809F328211}"/>
                      </a:ext>
                    </a:extLst>
                  </p:cNvPr>
                  <p:cNvSpPr>
                    <a:spLocks/>
                  </p:cNvSpPr>
                  <p:nvPr/>
                </p:nvSpPr>
                <p:spPr bwMode="gray">
                  <a:xfrm>
                    <a:off x="4787" y="2345"/>
                    <a:ext cx="17" cy="14"/>
                  </a:xfrm>
                  <a:custGeom>
                    <a:avLst/>
                    <a:gdLst>
                      <a:gd name="T0" fmla="*/ 7 w 17"/>
                      <a:gd name="T1" fmla="*/ 0 h 14"/>
                      <a:gd name="T2" fmla="*/ 0 w 17"/>
                      <a:gd name="T3" fmla="*/ 14 h 14"/>
                      <a:gd name="T4" fmla="*/ 2 w 17"/>
                      <a:gd name="T5" fmla="*/ 14 h 14"/>
                      <a:gd name="T6" fmla="*/ 5 w 17"/>
                      <a:gd name="T7" fmla="*/ 14 h 14"/>
                      <a:gd name="T8" fmla="*/ 7 w 17"/>
                      <a:gd name="T9" fmla="*/ 14 h 14"/>
                      <a:gd name="T10" fmla="*/ 10 w 17"/>
                      <a:gd name="T11" fmla="*/ 14 h 14"/>
                      <a:gd name="T12" fmla="*/ 12 w 17"/>
                      <a:gd name="T13" fmla="*/ 13 h 14"/>
                      <a:gd name="T14" fmla="*/ 14 w 17"/>
                      <a:gd name="T15" fmla="*/ 13 h 14"/>
                      <a:gd name="T16" fmla="*/ 17 w 17"/>
                      <a:gd name="T17" fmla="*/ 9 h 14"/>
                      <a:gd name="T18" fmla="*/ 17 w 17"/>
                      <a:gd name="T19" fmla="*/ 7 h 14"/>
                      <a:gd name="T20" fmla="*/ 17 w 17"/>
                      <a:gd name="T21" fmla="*/ 0 h 14"/>
                      <a:gd name="T22" fmla="*/ 16 w 17"/>
                      <a:gd name="T23" fmla="*/ 0 h 14"/>
                      <a:gd name="T24" fmla="*/ 14 w 17"/>
                      <a:gd name="T25" fmla="*/ 0 h 14"/>
                      <a:gd name="T26" fmla="*/ 12 w 17"/>
                      <a:gd name="T27" fmla="*/ 0 h 14"/>
                      <a:gd name="T28" fmla="*/ 11 w 17"/>
                      <a:gd name="T29" fmla="*/ 0 h 14"/>
                      <a:gd name="T30" fmla="*/ 10 w 17"/>
                      <a:gd name="T31" fmla="*/ 0 h 14"/>
                      <a:gd name="T32" fmla="*/ 7 w 17"/>
                      <a:gd name="T33" fmla="*/ 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4"/>
                      <a:gd name="T53" fmla="*/ 17 w 17"/>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4">
                        <a:moveTo>
                          <a:pt x="7" y="0"/>
                        </a:moveTo>
                        <a:lnTo>
                          <a:pt x="0" y="14"/>
                        </a:lnTo>
                        <a:lnTo>
                          <a:pt x="2" y="14"/>
                        </a:lnTo>
                        <a:lnTo>
                          <a:pt x="5" y="14"/>
                        </a:lnTo>
                        <a:lnTo>
                          <a:pt x="7" y="14"/>
                        </a:lnTo>
                        <a:lnTo>
                          <a:pt x="10" y="14"/>
                        </a:lnTo>
                        <a:lnTo>
                          <a:pt x="12" y="13"/>
                        </a:lnTo>
                        <a:lnTo>
                          <a:pt x="14" y="13"/>
                        </a:lnTo>
                        <a:lnTo>
                          <a:pt x="17" y="9"/>
                        </a:lnTo>
                        <a:lnTo>
                          <a:pt x="17" y="7"/>
                        </a:lnTo>
                        <a:lnTo>
                          <a:pt x="17" y="0"/>
                        </a:lnTo>
                        <a:lnTo>
                          <a:pt x="16" y="0"/>
                        </a:lnTo>
                        <a:lnTo>
                          <a:pt x="14" y="0"/>
                        </a:lnTo>
                        <a:lnTo>
                          <a:pt x="12" y="0"/>
                        </a:lnTo>
                        <a:lnTo>
                          <a:pt x="11" y="0"/>
                        </a:lnTo>
                        <a:lnTo>
                          <a:pt x="10" y="0"/>
                        </a:lnTo>
                        <a:lnTo>
                          <a:pt x="7"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31" name="Freeform 66">
                    <a:extLst>
                      <a:ext uri="{FF2B5EF4-FFF2-40B4-BE49-F238E27FC236}">
                        <a16:creationId xmlns:a16="http://schemas.microsoft.com/office/drawing/2014/main" id="{DAB88FB0-B1DF-4128-A248-CCFBC594E4CB}"/>
                      </a:ext>
                    </a:extLst>
                  </p:cNvPr>
                  <p:cNvSpPr>
                    <a:spLocks/>
                  </p:cNvSpPr>
                  <p:nvPr/>
                </p:nvSpPr>
                <p:spPr bwMode="gray">
                  <a:xfrm>
                    <a:off x="4820" y="2370"/>
                    <a:ext cx="12" cy="9"/>
                  </a:xfrm>
                  <a:custGeom>
                    <a:avLst/>
                    <a:gdLst>
                      <a:gd name="T0" fmla="*/ 0 w 12"/>
                      <a:gd name="T1" fmla="*/ 0 h 9"/>
                      <a:gd name="T2" fmla="*/ 12 w 12"/>
                      <a:gd name="T3" fmla="*/ 9 h 9"/>
                      <a:gd name="T4" fmla="*/ 10 w 12"/>
                      <a:gd name="T5" fmla="*/ 9 h 9"/>
                      <a:gd name="T6" fmla="*/ 10 w 12"/>
                      <a:gd name="T7" fmla="*/ 0 h 9"/>
                      <a:gd name="T8" fmla="*/ 8 w 12"/>
                      <a:gd name="T9" fmla="*/ 0 h 9"/>
                      <a:gd name="T10" fmla="*/ 6 w 12"/>
                      <a:gd name="T11" fmla="*/ 0 h 9"/>
                      <a:gd name="T12" fmla="*/ 5 w 12"/>
                      <a:gd name="T13" fmla="*/ 0 h 9"/>
                      <a:gd name="T14" fmla="*/ 4 w 12"/>
                      <a:gd name="T15" fmla="*/ 0 h 9"/>
                      <a:gd name="T16" fmla="*/ 2 w 12"/>
                      <a:gd name="T17" fmla="*/ 0 h 9"/>
                      <a:gd name="T18" fmla="*/ 1 w 12"/>
                      <a:gd name="T19" fmla="*/ 0 h 9"/>
                      <a:gd name="T20" fmla="*/ 0 w 12"/>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9"/>
                      <a:gd name="T35" fmla="*/ 12 w 12"/>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9">
                        <a:moveTo>
                          <a:pt x="0" y="0"/>
                        </a:moveTo>
                        <a:lnTo>
                          <a:pt x="12" y="9"/>
                        </a:lnTo>
                        <a:lnTo>
                          <a:pt x="10" y="9"/>
                        </a:lnTo>
                        <a:lnTo>
                          <a:pt x="10" y="0"/>
                        </a:lnTo>
                        <a:lnTo>
                          <a:pt x="8" y="0"/>
                        </a:lnTo>
                        <a:lnTo>
                          <a:pt x="6" y="0"/>
                        </a:lnTo>
                        <a:lnTo>
                          <a:pt x="5" y="0"/>
                        </a:lnTo>
                        <a:lnTo>
                          <a:pt x="4" y="0"/>
                        </a:lnTo>
                        <a:lnTo>
                          <a:pt x="2" y="0"/>
                        </a:lnTo>
                        <a:lnTo>
                          <a:pt x="1"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32" name="Freeform 67">
                    <a:extLst>
                      <a:ext uri="{FF2B5EF4-FFF2-40B4-BE49-F238E27FC236}">
                        <a16:creationId xmlns:a16="http://schemas.microsoft.com/office/drawing/2014/main" id="{A8997302-65FC-4840-958A-C9AAF2F000DD}"/>
                      </a:ext>
                    </a:extLst>
                  </p:cNvPr>
                  <p:cNvSpPr>
                    <a:spLocks/>
                  </p:cNvSpPr>
                  <p:nvPr/>
                </p:nvSpPr>
                <p:spPr bwMode="gray">
                  <a:xfrm>
                    <a:off x="4790" y="2515"/>
                    <a:ext cx="21" cy="11"/>
                  </a:xfrm>
                  <a:custGeom>
                    <a:avLst/>
                    <a:gdLst>
                      <a:gd name="T0" fmla="*/ 18 w 21"/>
                      <a:gd name="T1" fmla="*/ 11 h 11"/>
                      <a:gd name="T2" fmla="*/ 18 w 21"/>
                      <a:gd name="T3" fmla="*/ 10 h 11"/>
                      <a:gd name="T4" fmla="*/ 18 w 21"/>
                      <a:gd name="T5" fmla="*/ 7 h 11"/>
                      <a:gd name="T6" fmla="*/ 20 w 21"/>
                      <a:gd name="T7" fmla="*/ 6 h 11"/>
                      <a:gd name="T8" fmla="*/ 20 w 21"/>
                      <a:gd name="T9" fmla="*/ 5 h 11"/>
                      <a:gd name="T10" fmla="*/ 20 w 21"/>
                      <a:gd name="T11" fmla="*/ 2 h 11"/>
                      <a:gd name="T12" fmla="*/ 21 w 21"/>
                      <a:gd name="T13" fmla="*/ 1 h 11"/>
                      <a:gd name="T14" fmla="*/ 21 w 21"/>
                      <a:gd name="T15" fmla="*/ 0 h 11"/>
                      <a:gd name="T16" fmla="*/ 18 w 21"/>
                      <a:gd name="T17" fmla="*/ 0 h 11"/>
                      <a:gd name="T18" fmla="*/ 15 w 21"/>
                      <a:gd name="T19" fmla="*/ 0 h 11"/>
                      <a:gd name="T20" fmla="*/ 12 w 21"/>
                      <a:gd name="T21" fmla="*/ 0 h 11"/>
                      <a:gd name="T22" fmla="*/ 9 w 21"/>
                      <a:gd name="T23" fmla="*/ 0 h 11"/>
                      <a:gd name="T24" fmla="*/ 7 w 21"/>
                      <a:gd name="T25" fmla="*/ 0 h 11"/>
                      <a:gd name="T26" fmla="*/ 3 w 21"/>
                      <a:gd name="T27" fmla="*/ 1 h 11"/>
                      <a:gd name="T28" fmla="*/ 1 w 21"/>
                      <a:gd name="T29" fmla="*/ 1 h 11"/>
                      <a:gd name="T30" fmla="*/ 0 w 21"/>
                      <a:gd name="T31" fmla="*/ 2 h 11"/>
                      <a:gd name="T32" fmla="*/ 2 w 21"/>
                      <a:gd name="T33" fmla="*/ 5 h 11"/>
                      <a:gd name="T34" fmla="*/ 3 w 21"/>
                      <a:gd name="T35" fmla="*/ 6 h 11"/>
                      <a:gd name="T36" fmla="*/ 7 w 21"/>
                      <a:gd name="T37" fmla="*/ 7 h 11"/>
                      <a:gd name="T38" fmla="*/ 9 w 21"/>
                      <a:gd name="T39" fmla="*/ 10 h 11"/>
                      <a:gd name="T40" fmla="*/ 12 w 21"/>
                      <a:gd name="T41" fmla="*/ 10 h 11"/>
                      <a:gd name="T42" fmla="*/ 13 w 21"/>
                      <a:gd name="T43" fmla="*/ 11 h 11"/>
                      <a:gd name="T44" fmla="*/ 15 w 21"/>
                      <a:gd name="T45" fmla="*/ 11 h 11"/>
                      <a:gd name="T46" fmla="*/ 18 w 21"/>
                      <a:gd name="T47" fmla="*/ 11 h 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1"/>
                      <a:gd name="T73" fmla="*/ 0 h 11"/>
                      <a:gd name="T74" fmla="*/ 21 w 21"/>
                      <a:gd name="T75" fmla="*/ 11 h 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1" h="11">
                        <a:moveTo>
                          <a:pt x="18" y="11"/>
                        </a:moveTo>
                        <a:lnTo>
                          <a:pt x="18" y="10"/>
                        </a:lnTo>
                        <a:lnTo>
                          <a:pt x="18" y="7"/>
                        </a:lnTo>
                        <a:lnTo>
                          <a:pt x="20" y="6"/>
                        </a:lnTo>
                        <a:lnTo>
                          <a:pt x="20" y="5"/>
                        </a:lnTo>
                        <a:lnTo>
                          <a:pt x="20" y="2"/>
                        </a:lnTo>
                        <a:lnTo>
                          <a:pt x="21" y="1"/>
                        </a:lnTo>
                        <a:lnTo>
                          <a:pt x="21" y="0"/>
                        </a:lnTo>
                        <a:lnTo>
                          <a:pt x="18" y="0"/>
                        </a:lnTo>
                        <a:lnTo>
                          <a:pt x="15" y="0"/>
                        </a:lnTo>
                        <a:lnTo>
                          <a:pt x="12" y="0"/>
                        </a:lnTo>
                        <a:lnTo>
                          <a:pt x="9" y="0"/>
                        </a:lnTo>
                        <a:lnTo>
                          <a:pt x="7" y="0"/>
                        </a:lnTo>
                        <a:lnTo>
                          <a:pt x="3" y="1"/>
                        </a:lnTo>
                        <a:lnTo>
                          <a:pt x="1" y="1"/>
                        </a:lnTo>
                        <a:lnTo>
                          <a:pt x="0" y="2"/>
                        </a:lnTo>
                        <a:lnTo>
                          <a:pt x="2" y="5"/>
                        </a:lnTo>
                        <a:lnTo>
                          <a:pt x="3" y="6"/>
                        </a:lnTo>
                        <a:lnTo>
                          <a:pt x="7" y="7"/>
                        </a:lnTo>
                        <a:lnTo>
                          <a:pt x="9" y="10"/>
                        </a:lnTo>
                        <a:lnTo>
                          <a:pt x="12" y="10"/>
                        </a:lnTo>
                        <a:lnTo>
                          <a:pt x="13" y="11"/>
                        </a:lnTo>
                        <a:lnTo>
                          <a:pt x="15" y="11"/>
                        </a:lnTo>
                        <a:lnTo>
                          <a:pt x="18" y="1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33" name="Freeform 68">
                    <a:extLst>
                      <a:ext uri="{FF2B5EF4-FFF2-40B4-BE49-F238E27FC236}">
                        <a16:creationId xmlns:a16="http://schemas.microsoft.com/office/drawing/2014/main" id="{89E140BF-C192-44BE-BDFA-993ACF008058}"/>
                      </a:ext>
                    </a:extLst>
                  </p:cNvPr>
                  <p:cNvSpPr>
                    <a:spLocks/>
                  </p:cNvSpPr>
                  <p:nvPr/>
                </p:nvSpPr>
                <p:spPr bwMode="gray">
                  <a:xfrm>
                    <a:off x="4779" y="2530"/>
                    <a:ext cx="13" cy="12"/>
                  </a:xfrm>
                  <a:custGeom>
                    <a:avLst/>
                    <a:gdLst>
                      <a:gd name="T0" fmla="*/ 9 w 13"/>
                      <a:gd name="T1" fmla="*/ 12 h 12"/>
                      <a:gd name="T2" fmla="*/ 13 w 13"/>
                      <a:gd name="T3" fmla="*/ 1 h 12"/>
                      <a:gd name="T4" fmla="*/ 9 w 13"/>
                      <a:gd name="T5" fmla="*/ 1 h 12"/>
                      <a:gd name="T6" fmla="*/ 8 w 13"/>
                      <a:gd name="T7" fmla="*/ 1 h 12"/>
                      <a:gd name="T8" fmla="*/ 7 w 13"/>
                      <a:gd name="T9" fmla="*/ 1 h 12"/>
                      <a:gd name="T10" fmla="*/ 6 w 13"/>
                      <a:gd name="T11" fmla="*/ 0 h 12"/>
                      <a:gd name="T12" fmla="*/ 5 w 13"/>
                      <a:gd name="T13" fmla="*/ 0 h 12"/>
                      <a:gd name="T14" fmla="*/ 2 w 13"/>
                      <a:gd name="T15" fmla="*/ 0 h 12"/>
                      <a:gd name="T16" fmla="*/ 1 w 13"/>
                      <a:gd name="T17" fmla="*/ 0 h 12"/>
                      <a:gd name="T18" fmla="*/ 0 w 13"/>
                      <a:gd name="T19" fmla="*/ 0 h 12"/>
                      <a:gd name="T20" fmla="*/ 9 w 13"/>
                      <a:gd name="T21" fmla="*/ 12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2"/>
                      <a:gd name="T35" fmla="*/ 13 w 13"/>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2">
                        <a:moveTo>
                          <a:pt x="9" y="12"/>
                        </a:moveTo>
                        <a:lnTo>
                          <a:pt x="13" y="1"/>
                        </a:lnTo>
                        <a:lnTo>
                          <a:pt x="9" y="1"/>
                        </a:lnTo>
                        <a:lnTo>
                          <a:pt x="8" y="1"/>
                        </a:lnTo>
                        <a:lnTo>
                          <a:pt x="7" y="1"/>
                        </a:lnTo>
                        <a:lnTo>
                          <a:pt x="6" y="0"/>
                        </a:lnTo>
                        <a:lnTo>
                          <a:pt x="5" y="0"/>
                        </a:lnTo>
                        <a:lnTo>
                          <a:pt x="2" y="0"/>
                        </a:lnTo>
                        <a:lnTo>
                          <a:pt x="1" y="0"/>
                        </a:lnTo>
                        <a:lnTo>
                          <a:pt x="0" y="0"/>
                        </a:lnTo>
                        <a:lnTo>
                          <a:pt x="9" y="1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34" name="Freeform 69">
                    <a:extLst>
                      <a:ext uri="{FF2B5EF4-FFF2-40B4-BE49-F238E27FC236}">
                        <a16:creationId xmlns:a16="http://schemas.microsoft.com/office/drawing/2014/main" id="{58D03ED3-F9A9-4EFF-B999-F2801FA852BE}"/>
                      </a:ext>
                    </a:extLst>
                  </p:cNvPr>
                  <p:cNvSpPr>
                    <a:spLocks/>
                  </p:cNvSpPr>
                  <p:nvPr/>
                </p:nvSpPr>
                <p:spPr bwMode="gray">
                  <a:xfrm>
                    <a:off x="4717" y="2411"/>
                    <a:ext cx="40" cy="68"/>
                  </a:xfrm>
                  <a:custGeom>
                    <a:avLst/>
                    <a:gdLst>
                      <a:gd name="T0" fmla="*/ 38 w 40"/>
                      <a:gd name="T1" fmla="*/ 0 h 68"/>
                      <a:gd name="T2" fmla="*/ 38 w 40"/>
                      <a:gd name="T3" fmla="*/ 2 h 68"/>
                      <a:gd name="T4" fmla="*/ 38 w 40"/>
                      <a:gd name="T5" fmla="*/ 3 h 68"/>
                      <a:gd name="T6" fmla="*/ 39 w 40"/>
                      <a:gd name="T7" fmla="*/ 3 h 68"/>
                      <a:gd name="T8" fmla="*/ 39 w 40"/>
                      <a:gd name="T9" fmla="*/ 5 h 68"/>
                      <a:gd name="T10" fmla="*/ 39 w 40"/>
                      <a:gd name="T11" fmla="*/ 6 h 68"/>
                      <a:gd name="T12" fmla="*/ 40 w 40"/>
                      <a:gd name="T13" fmla="*/ 6 h 68"/>
                      <a:gd name="T14" fmla="*/ 40 w 40"/>
                      <a:gd name="T15" fmla="*/ 7 h 68"/>
                      <a:gd name="T16" fmla="*/ 40 w 40"/>
                      <a:gd name="T17" fmla="*/ 9 h 68"/>
                      <a:gd name="T18" fmla="*/ 39 w 40"/>
                      <a:gd name="T19" fmla="*/ 14 h 68"/>
                      <a:gd name="T20" fmla="*/ 36 w 40"/>
                      <a:gd name="T21" fmla="*/ 24 h 68"/>
                      <a:gd name="T22" fmla="*/ 31 w 40"/>
                      <a:gd name="T23" fmla="*/ 32 h 68"/>
                      <a:gd name="T24" fmla="*/ 24 w 40"/>
                      <a:gd name="T25" fmla="*/ 42 h 68"/>
                      <a:gd name="T26" fmla="*/ 18 w 40"/>
                      <a:gd name="T27" fmla="*/ 50 h 68"/>
                      <a:gd name="T28" fmla="*/ 12 w 40"/>
                      <a:gd name="T29" fmla="*/ 58 h 68"/>
                      <a:gd name="T30" fmla="*/ 5 w 40"/>
                      <a:gd name="T31" fmla="*/ 65 h 68"/>
                      <a:gd name="T32" fmla="*/ 0 w 40"/>
                      <a:gd name="T33" fmla="*/ 68 h 68"/>
                      <a:gd name="T34" fmla="*/ 0 w 40"/>
                      <a:gd name="T35" fmla="*/ 67 h 68"/>
                      <a:gd name="T36" fmla="*/ 0 w 40"/>
                      <a:gd name="T37" fmla="*/ 65 h 68"/>
                      <a:gd name="T38" fmla="*/ 0 w 40"/>
                      <a:gd name="T39" fmla="*/ 64 h 68"/>
                      <a:gd name="T40" fmla="*/ 0 w 40"/>
                      <a:gd name="T41" fmla="*/ 62 h 68"/>
                      <a:gd name="T42" fmla="*/ 0 w 40"/>
                      <a:gd name="T43" fmla="*/ 61 h 68"/>
                      <a:gd name="T44" fmla="*/ 0 w 40"/>
                      <a:gd name="T45" fmla="*/ 60 h 68"/>
                      <a:gd name="T46" fmla="*/ 0 w 40"/>
                      <a:gd name="T47" fmla="*/ 57 h 68"/>
                      <a:gd name="T48" fmla="*/ 0 w 40"/>
                      <a:gd name="T49" fmla="*/ 55 h 68"/>
                      <a:gd name="T50" fmla="*/ 1 w 40"/>
                      <a:gd name="T51" fmla="*/ 54 h 68"/>
                      <a:gd name="T52" fmla="*/ 3 w 40"/>
                      <a:gd name="T53" fmla="*/ 53 h 68"/>
                      <a:gd name="T54" fmla="*/ 4 w 40"/>
                      <a:gd name="T55" fmla="*/ 50 h 68"/>
                      <a:gd name="T56" fmla="*/ 5 w 40"/>
                      <a:gd name="T57" fmla="*/ 49 h 68"/>
                      <a:gd name="T58" fmla="*/ 7 w 40"/>
                      <a:gd name="T59" fmla="*/ 47 h 68"/>
                      <a:gd name="T60" fmla="*/ 9 w 40"/>
                      <a:gd name="T61" fmla="*/ 46 h 68"/>
                      <a:gd name="T62" fmla="*/ 11 w 40"/>
                      <a:gd name="T63" fmla="*/ 45 h 68"/>
                      <a:gd name="T64" fmla="*/ 12 w 40"/>
                      <a:gd name="T65" fmla="*/ 45 h 68"/>
                      <a:gd name="T66" fmla="*/ 15 w 40"/>
                      <a:gd name="T67" fmla="*/ 39 h 68"/>
                      <a:gd name="T68" fmla="*/ 19 w 40"/>
                      <a:gd name="T69" fmla="*/ 32 h 68"/>
                      <a:gd name="T70" fmla="*/ 20 w 40"/>
                      <a:gd name="T71" fmla="*/ 26 h 68"/>
                      <a:gd name="T72" fmla="*/ 23 w 40"/>
                      <a:gd name="T73" fmla="*/ 21 h 68"/>
                      <a:gd name="T74" fmla="*/ 25 w 40"/>
                      <a:gd name="T75" fmla="*/ 13 h 68"/>
                      <a:gd name="T76" fmla="*/ 27 w 40"/>
                      <a:gd name="T77" fmla="*/ 9 h 68"/>
                      <a:gd name="T78" fmla="*/ 33 w 40"/>
                      <a:gd name="T79" fmla="*/ 5 h 68"/>
                      <a:gd name="T80" fmla="*/ 38 w 40"/>
                      <a:gd name="T81" fmla="*/ 0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
                      <a:gd name="T124" fmla="*/ 0 h 68"/>
                      <a:gd name="T125" fmla="*/ 40 w 40"/>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 h="68">
                        <a:moveTo>
                          <a:pt x="38" y="0"/>
                        </a:moveTo>
                        <a:lnTo>
                          <a:pt x="38" y="2"/>
                        </a:lnTo>
                        <a:lnTo>
                          <a:pt x="38" y="3"/>
                        </a:lnTo>
                        <a:lnTo>
                          <a:pt x="39" y="3"/>
                        </a:lnTo>
                        <a:lnTo>
                          <a:pt x="39" y="5"/>
                        </a:lnTo>
                        <a:lnTo>
                          <a:pt x="39" y="6"/>
                        </a:lnTo>
                        <a:lnTo>
                          <a:pt x="40" y="6"/>
                        </a:lnTo>
                        <a:lnTo>
                          <a:pt x="40" y="7"/>
                        </a:lnTo>
                        <a:lnTo>
                          <a:pt x="40" y="9"/>
                        </a:lnTo>
                        <a:lnTo>
                          <a:pt x="39" y="14"/>
                        </a:lnTo>
                        <a:lnTo>
                          <a:pt x="36" y="24"/>
                        </a:lnTo>
                        <a:lnTo>
                          <a:pt x="31" y="32"/>
                        </a:lnTo>
                        <a:lnTo>
                          <a:pt x="24" y="42"/>
                        </a:lnTo>
                        <a:lnTo>
                          <a:pt x="18" y="50"/>
                        </a:lnTo>
                        <a:lnTo>
                          <a:pt x="12" y="58"/>
                        </a:lnTo>
                        <a:lnTo>
                          <a:pt x="5" y="65"/>
                        </a:lnTo>
                        <a:lnTo>
                          <a:pt x="0" y="68"/>
                        </a:lnTo>
                        <a:lnTo>
                          <a:pt x="0" y="67"/>
                        </a:lnTo>
                        <a:lnTo>
                          <a:pt x="0" y="65"/>
                        </a:lnTo>
                        <a:lnTo>
                          <a:pt x="0" y="64"/>
                        </a:lnTo>
                        <a:lnTo>
                          <a:pt x="0" y="62"/>
                        </a:lnTo>
                        <a:lnTo>
                          <a:pt x="0" y="61"/>
                        </a:lnTo>
                        <a:lnTo>
                          <a:pt x="0" y="60"/>
                        </a:lnTo>
                        <a:lnTo>
                          <a:pt x="0" y="57"/>
                        </a:lnTo>
                        <a:lnTo>
                          <a:pt x="0" y="55"/>
                        </a:lnTo>
                        <a:lnTo>
                          <a:pt x="1" y="54"/>
                        </a:lnTo>
                        <a:lnTo>
                          <a:pt x="3" y="53"/>
                        </a:lnTo>
                        <a:lnTo>
                          <a:pt x="4" y="50"/>
                        </a:lnTo>
                        <a:lnTo>
                          <a:pt x="5" y="49"/>
                        </a:lnTo>
                        <a:lnTo>
                          <a:pt x="7" y="47"/>
                        </a:lnTo>
                        <a:lnTo>
                          <a:pt x="9" y="46"/>
                        </a:lnTo>
                        <a:lnTo>
                          <a:pt x="11" y="45"/>
                        </a:lnTo>
                        <a:lnTo>
                          <a:pt x="12" y="45"/>
                        </a:lnTo>
                        <a:lnTo>
                          <a:pt x="15" y="39"/>
                        </a:lnTo>
                        <a:lnTo>
                          <a:pt x="19" y="32"/>
                        </a:lnTo>
                        <a:lnTo>
                          <a:pt x="20" y="26"/>
                        </a:lnTo>
                        <a:lnTo>
                          <a:pt x="23" y="21"/>
                        </a:lnTo>
                        <a:lnTo>
                          <a:pt x="25" y="13"/>
                        </a:lnTo>
                        <a:lnTo>
                          <a:pt x="27" y="9"/>
                        </a:lnTo>
                        <a:lnTo>
                          <a:pt x="33" y="5"/>
                        </a:lnTo>
                        <a:lnTo>
                          <a:pt x="38"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35" name="Freeform 70">
                    <a:extLst>
                      <a:ext uri="{FF2B5EF4-FFF2-40B4-BE49-F238E27FC236}">
                        <a16:creationId xmlns:a16="http://schemas.microsoft.com/office/drawing/2014/main" id="{28F38406-1435-449A-8879-6265BD7E224D}"/>
                      </a:ext>
                    </a:extLst>
                  </p:cNvPr>
                  <p:cNvSpPr>
                    <a:spLocks/>
                  </p:cNvSpPr>
                  <p:nvPr/>
                </p:nvSpPr>
                <p:spPr bwMode="gray">
                  <a:xfrm>
                    <a:off x="4802" y="2434"/>
                    <a:ext cx="84" cy="105"/>
                  </a:xfrm>
                  <a:custGeom>
                    <a:avLst/>
                    <a:gdLst>
                      <a:gd name="T0" fmla="*/ 3 w 84"/>
                      <a:gd name="T1" fmla="*/ 70 h 105"/>
                      <a:gd name="T2" fmla="*/ 1 w 84"/>
                      <a:gd name="T3" fmla="*/ 66 h 105"/>
                      <a:gd name="T4" fmla="*/ 0 w 84"/>
                      <a:gd name="T5" fmla="*/ 61 h 105"/>
                      <a:gd name="T6" fmla="*/ 0 w 84"/>
                      <a:gd name="T7" fmla="*/ 56 h 105"/>
                      <a:gd name="T8" fmla="*/ 0 w 84"/>
                      <a:gd name="T9" fmla="*/ 52 h 105"/>
                      <a:gd name="T10" fmla="*/ 8 w 84"/>
                      <a:gd name="T11" fmla="*/ 48 h 105"/>
                      <a:gd name="T12" fmla="*/ 16 w 84"/>
                      <a:gd name="T13" fmla="*/ 40 h 105"/>
                      <a:gd name="T14" fmla="*/ 24 w 84"/>
                      <a:gd name="T15" fmla="*/ 34 h 105"/>
                      <a:gd name="T16" fmla="*/ 28 w 84"/>
                      <a:gd name="T17" fmla="*/ 34 h 105"/>
                      <a:gd name="T18" fmla="*/ 29 w 84"/>
                      <a:gd name="T19" fmla="*/ 37 h 105"/>
                      <a:gd name="T20" fmla="*/ 33 w 84"/>
                      <a:gd name="T21" fmla="*/ 43 h 105"/>
                      <a:gd name="T22" fmla="*/ 35 w 84"/>
                      <a:gd name="T23" fmla="*/ 44 h 105"/>
                      <a:gd name="T24" fmla="*/ 49 w 84"/>
                      <a:gd name="T25" fmla="*/ 34 h 105"/>
                      <a:gd name="T26" fmla="*/ 58 w 84"/>
                      <a:gd name="T27" fmla="*/ 14 h 105"/>
                      <a:gd name="T28" fmla="*/ 61 w 84"/>
                      <a:gd name="T29" fmla="*/ 1 h 105"/>
                      <a:gd name="T30" fmla="*/ 66 w 84"/>
                      <a:gd name="T31" fmla="*/ 4 h 105"/>
                      <a:gd name="T32" fmla="*/ 70 w 84"/>
                      <a:gd name="T33" fmla="*/ 5 h 105"/>
                      <a:gd name="T34" fmla="*/ 71 w 84"/>
                      <a:gd name="T35" fmla="*/ 11 h 105"/>
                      <a:gd name="T36" fmla="*/ 71 w 84"/>
                      <a:gd name="T37" fmla="*/ 18 h 105"/>
                      <a:gd name="T38" fmla="*/ 72 w 84"/>
                      <a:gd name="T39" fmla="*/ 22 h 105"/>
                      <a:gd name="T40" fmla="*/ 74 w 84"/>
                      <a:gd name="T41" fmla="*/ 27 h 105"/>
                      <a:gd name="T42" fmla="*/ 75 w 84"/>
                      <a:gd name="T43" fmla="*/ 31 h 105"/>
                      <a:gd name="T44" fmla="*/ 74 w 84"/>
                      <a:gd name="T45" fmla="*/ 40 h 105"/>
                      <a:gd name="T46" fmla="*/ 75 w 84"/>
                      <a:gd name="T47" fmla="*/ 44 h 105"/>
                      <a:gd name="T48" fmla="*/ 79 w 84"/>
                      <a:gd name="T49" fmla="*/ 51 h 105"/>
                      <a:gd name="T50" fmla="*/ 81 w 84"/>
                      <a:gd name="T51" fmla="*/ 61 h 105"/>
                      <a:gd name="T52" fmla="*/ 84 w 84"/>
                      <a:gd name="T53" fmla="*/ 72 h 105"/>
                      <a:gd name="T54" fmla="*/ 77 w 84"/>
                      <a:gd name="T55" fmla="*/ 88 h 105"/>
                      <a:gd name="T56" fmla="*/ 77 w 84"/>
                      <a:gd name="T57" fmla="*/ 77 h 105"/>
                      <a:gd name="T58" fmla="*/ 77 w 84"/>
                      <a:gd name="T59" fmla="*/ 73 h 105"/>
                      <a:gd name="T60" fmla="*/ 72 w 84"/>
                      <a:gd name="T61" fmla="*/ 73 h 105"/>
                      <a:gd name="T62" fmla="*/ 68 w 84"/>
                      <a:gd name="T63" fmla="*/ 72 h 105"/>
                      <a:gd name="T64" fmla="*/ 65 w 84"/>
                      <a:gd name="T65" fmla="*/ 73 h 105"/>
                      <a:gd name="T66" fmla="*/ 60 w 84"/>
                      <a:gd name="T67" fmla="*/ 87 h 105"/>
                      <a:gd name="T68" fmla="*/ 59 w 84"/>
                      <a:gd name="T69" fmla="*/ 101 h 105"/>
                      <a:gd name="T70" fmla="*/ 42 w 84"/>
                      <a:gd name="T71" fmla="*/ 101 h 105"/>
                      <a:gd name="T72" fmla="*/ 36 w 84"/>
                      <a:gd name="T73" fmla="*/ 91 h 105"/>
                      <a:gd name="T74" fmla="*/ 33 w 84"/>
                      <a:gd name="T75" fmla="*/ 83 h 105"/>
                      <a:gd name="T76" fmla="*/ 34 w 84"/>
                      <a:gd name="T77" fmla="*/ 75 h 105"/>
                      <a:gd name="T78" fmla="*/ 35 w 84"/>
                      <a:gd name="T79" fmla="*/ 72 h 105"/>
                      <a:gd name="T80" fmla="*/ 38 w 84"/>
                      <a:gd name="T81" fmla="*/ 66 h 105"/>
                      <a:gd name="T82" fmla="*/ 9 w 84"/>
                      <a:gd name="T83" fmla="*/ 62 h 105"/>
                      <a:gd name="T84" fmla="*/ 6 w 84"/>
                      <a:gd name="T85" fmla="*/ 66 h 105"/>
                      <a:gd name="T86" fmla="*/ 4 w 84"/>
                      <a:gd name="T87" fmla="*/ 72 h 1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4"/>
                      <a:gd name="T133" fmla="*/ 0 h 105"/>
                      <a:gd name="T134" fmla="*/ 84 w 84"/>
                      <a:gd name="T135" fmla="*/ 105 h 1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4" h="105">
                        <a:moveTo>
                          <a:pt x="4" y="73"/>
                        </a:moveTo>
                        <a:lnTo>
                          <a:pt x="3" y="72"/>
                        </a:lnTo>
                        <a:lnTo>
                          <a:pt x="3" y="70"/>
                        </a:lnTo>
                        <a:lnTo>
                          <a:pt x="2" y="69"/>
                        </a:lnTo>
                        <a:lnTo>
                          <a:pt x="2" y="68"/>
                        </a:lnTo>
                        <a:lnTo>
                          <a:pt x="1" y="66"/>
                        </a:lnTo>
                        <a:lnTo>
                          <a:pt x="1" y="65"/>
                        </a:lnTo>
                        <a:lnTo>
                          <a:pt x="1" y="63"/>
                        </a:lnTo>
                        <a:lnTo>
                          <a:pt x="0" y="61"/>
                        </a:lnTo>
                        <a:lnTo>
                          <a:pt x="0" y="59"/>
                        </a:lnTo>
                        <a:lnTo>
                          <a:pt x="0" y="58"/>
                        </a:lnTo>
                        <a:lnTo>
                          <a:pt x="0" y="56"/>
                        </a:lnTo>
                        <a:lnTo>
                          <a:pt x="0" y="55"/>
                        </a:lnTo>
                        <a:lnTo>
                          <a:pt x="0" y="54"/>
                        </a:lnTo>
                        <a:lnTo>
                          <a:pt x="0" y="52"/>
                        </a:lnTo>
                        <a:lnTo>
                          <a:pt x="0" y="51"/>
                        </a:lnTo>
                        <a:lnTo>
                          <a:pt x="4" y="51"/>
                        </a:lnTo>
                        <a:lnTo>
                          <a:pt x="8" y="48"/>
                        </a:lnTo>
                        <a:lnTo>
                          <a:pt x="12" y="45"/>
                        </a:lnTo>
                        <a:lnTo>
                          <a:pt x="14" y="43"/>
                        </a:lnTo>
                        <a:lnTo>
                          <a:pt x="16" y="40"/>
                        </a:lnTo>
                        <a:lnTo>
                          <a:pt x="19" y="37"/>
                        </a:lnTo>
                        <a:lnTo>
                          <a:pt x="22" y="34"/>
                        </a:lnTo>
                        <a:lnTo>
                          <a:pt x="24" y="34"/>
                        </a:lnTo>
                        <a:lnTo>
                          <a:pt x="26" y="34"/>
                        </a:lnTo>
                        <a:lnTo>
                          <a:pt x="27" y="34"/>
                        </a:lnTo>
                        <a:lnTo>
                          <a:pt x="28" y="34"/>
                        </a:lnTo>
                        <a:lnTo>
                          <a:pt x="29" y="34"/>
                        </a:lnTo>
                        <a:lnTo>
                          <a:pt x="29" y="36"/>
                        </a:lnTo>
                        <a:lnTo>
                          <a:pt x="29" y="37"/>
                        </a:lnTo>
                        <a:lnTo>
                          <a:pt x="30" y="40"/>
                        </a:lnTo>
                        <a:lnTo>
                          <a:pt x="32" y="41"/>
                        </a:lnTo>
                        <a:lnTo>
                          <a:pt x="33" y="43"/>
                        </a:lnTo>
                        <a:lnTo>
                          <a:pt x="34" y="43"/>
                        </a:lnTo>
                        <a:lnTo>
                          <a:pt x="34" y="44"/>
                        </a:lnTo>
                        <a:lnTo>
                          <a:pt x="35" y="44"/>
                        </a:lnTo>
                        <a:lnTo>
                          <a:pt x="41" y="43"/>
                        </a:lnTo>
                        <a:lnTo>
                          <a:pt x="46" y="40"/>
                        </a:lnTo>
                        <a:lnTo>
                          <a:pt x="49" y="34"/>
                        </a:lnTo>
                        <a:lnTo>
                          <a:pt x="53" y="29"/>
                        </a:lnTo>
                        <a:lnTo>
                          <a:pt x="55" y="21"/>
                        </a:lnTo>
                        <a:lnTo>
                          <a:pt x="58" y="14"/>
                        </a:lnTo>
                        <a:lnTo>
                          <a:pt x="60" y="7"/>
                        </a:lnTo>
                        <a:lnTo>
                          <a:pt x="61" y="0"/>
                        </a:lnTo>
                        <a:lnTo>
                          <a:pt x="61" y="1"/>
                        </a:lnTo>
                        <a:lnTo>
                          <a:pt x="64" y="2"/>
                        </a:lnTo>
                        <a:lnTo>
                          <a:pt x="65" y="2"/>
                        </a:lnTo>
                        <a:lnTo>
                          <a:pt x="66" y="4"/>
                        </a:lnTo>
                        <a:lnTo>
                          <a:pt x="67" y="4"/>
                        </a:lnTo>
                        <a:lnTo>
                          <a:pt x="68" y="5"/>
                        </a:lnTo>
                        <a:lnTo>
                          <a:pt x="70" y="5"/>
                        </a:lnTo>
                        <a:lnTo>
                          <a:pt x="71" y="5"/>
                        </a:lnTo>
                        <a:lnTo>
                          <a:pt x="71" y="8"/>
                        </a:lnTo>
                        <a:lnTo>
                          <a:pt x="71" y="11"/>
                        </a:lnTo>
                        <a:lnTo>
                          <a:pt x="71" y="14"/>
                        </a:lnTo>
                        <a:lnTo>
                          <a:pt x="71" y="15"/>
                        </a:lnTo>
                        <a:lnTo>
                          <a:pt x="71" y="18"/>
                        </a:lnTo>
                        <a:lnTo>
                          <a:pt x="71" y="19"/>
                        </a:lnTo>
                        <a:lnTo>
                          <a:pt x="71" y="21"/>
                        </a:lnTo>
                        <a:lnTo>
                          <a:pt x="72" y="22"/>
                        </a:lnTo>
                        <a:lnTo>
                          <a:pt x="73" y="23"/>
                        </a:lnTo>
                        <a:lnTo>
                          <a:pt x="74" y="25"/>
                        </a:lnTo>
                        <a:lnTo>
                          <a:pt x="74" y="27"/>
                        </a:lnTo>
                        <a:lnTo>
                          <a:pt x="75" y="29"/>
                        </a:lnTo>
                        <a:lnTo>
                          <a:pt x="77" y="29"/>
                        </a:lnTo>
                        <a:lnTo>
                          <a:pt x="75" y="31"/>
                        </a:lnTo>
                        <a:lnTo>
                          <a:pt x="74" y="34"/>
                        </a:lnTo>
                        <a:lnTo>
                          <a:pt x="74" y="37"/>
                        </a:lnTo>
                        <a:lnTo>
                          <a:pt x="74" y="40"/>
                        </a:lnTo>
                        <a:lnTo>
                          <a:pt x="74" y="41"/>
                        </a:lnTo>
                        <a:lnTo>
                          <a:pt x="74" y="43"/>
                        </a:lnTo>
                        <a:lnTo>
                          <a:pt x="75" y="44"/>
                        </a:lnTo>
                        <a:lnTo>
                          <a:pt x="77" y="44"/>
                        </a:lnTo>
                        <a:lnTo>
                          <a:pt x="78" y="48"/>
                        </a:lnTo>
                        <a:lnTo>
                          <a:pt x="79" y="51"/>
                        </a:lnTo>
                        <a:lnTo>
                          <a:pt x="79" y="54"/>
                        </a:lnTo>
                        <a:lnTo>
                          <a:pt x="80" y="58"/>
                        </a:lnTo>
                        <a:lnTo>
                          <a:pt x="81" y="61"/>
                        </a:lnTo>
                        <a:lnTo>
                          <a:pt x="81" y="65"/>
                        </a:lnTo>
                        <a:lnTo>
                          <a:pt x="83" y="68"/>
                        </a:lnTo>
                        <a:lnTo>
                          <a:pt x="84" y="72"/>
                        </a:lnTo>
                        <a:lnTo>
                          <a:pt x="79" y="92"/>
                        </a:lnTo>
                        <a:lnTo>
                          <a:pt x="78" y="89"/>
                        </a:lnTo>
                        <a:lnTo>
                          <a:pt x="77" y="88"/>
                        </a:lnTo>
                        <a:lnTo>
                          <a:pt x="77" y="84"/>
                        </a:lnTo>
                        <a:lnTo>
                          <a:pt x="77" y="81"/>
                        </a:lnTo>
                        <a:lnTo>
                          <a:pt x="77" y="77"/>
                        </a:lnTo>
                        <a:lnTo>
                          <a:pt x="77" y="76"/>
                        </a:lnTo>
                        <a:lnTo>
                          <a:pt x="77" y="75"/>
                        </a:lnTo>
                        <a:lnTo>
                          <a:pt x="77" y="73"/>
                        </a:lnTo>
                        <a:lnTo>
                          <a:pt x="75" y="73"/>
                        </a:lnTo>
                        <a:lnTo>
                          <a:pt x="74" y="73"/>
                        </a:lnTo>
                        <a:lnTo>
                          <a:pt x="72" y="73"/>
                        </a:lnTo>
                        <a:lnTo>
                          <a:pt x="71" y="73"/>
                        </a:lnTo>
                        <a:lnTo>
                          <a:pt x="70" y="73"/>
                        </a:lnTo>
                        <a:lnTo>
                          <a:pt x="68" y="72"/>
                        </a:lnTo>
                        <a:lnTo>
                          <a:pt x="67" y="70"/>
                        </a:lnTo>
                        <a:lnTo>
                          <a:pt x="66" y="69"/>
                        </a:lnTo>
                        <a:lnTo>
                          <a:pt x="65" y="73"/>
                        </a:lnTo>
                        <a:lnTo>
                          <a:pt x="61" y="77"/>
                        </a:lnTo>
                        <a:lnTo>
                          <a:pt x="60" y="83"/>
                        </a:lnTo>
                        <a:lnTo>
                          <a:pt x="60" y="87"/>
                        </a:lnTo>
                        <a:lnTo>
                          <a:pt x="59" y="91"/>
                        </a:lnTo>
                        <a:lnTo>
                          <a:pt x="59" y="95"/>
                        </a:lnTo>
                        <a:lnTo>
                          <a:pt x="59" y="101"/>
                        </a:lnTo>
                        <a:lnTo>
                          <a:pt x="59" y="105"/>
                        </a:lnTo>
                        <a:lnTo>
                          <a:pt x="44" y="105"/>
                        </a:lnTo>
                        <a:lnTo>
                          <a:pt x="42" y="101"/>
                        </a:lnTo>
                        <a:lnTo>
                          <a:pt x="40" y="98"/>
                        </a:lnTo>
                        <a:lnTo>
                          <a:pt x="39" y="94"/>
                        </a:lnTo>
                        <a:lnTo>
                          <a:pt x="36" y="91"/>
                        </a:lnTo>
                        <a:lnTo>
                          <a:pt x="35" y="87"/>
                        </a:lnTo>
                        <a:lnTo>
                          <a:pt x="34" y="84"/>
                        </a:lnTo>
                        <a:lnTo>
                          <a:pt x="33" y="83"/>
                        </a:lnTo>
                        <a:lnTo>
                          <a:pt x="32" y="80"/>
                        </a:lnTo>
                        <a:lnTo>
                          <a:pt x="33" y="76"/>
                        </a:lnTo>
                        <a:lnTo>
                          <a:pt x="34" y="75"/>
                        </a:lnTo>
                        <a:lnTo>
                          <a:pt x="34" y="73"/>
                        </a:lnTo>
                        <a:lnTo>
                          <a:pt x="35" y="73"/>
                        </a:lnTo>
                        <a:lnTo>
                          <a:pt x="35" y="72"/>
                        </a:lnTo>
                        <a:lnTo>
                          <a:pt x="36" y="70"/>
                        </a:lnTo>
                        <a:lnTo>
                          <a:pt x="36" y="69"/>
                        </a:lnTo>
                        <a:lnTo>
                          <a:pt x="38" y="66"/>
                        </a:lnTo>
                        <a:lnTo>
                          <a:pt x="29" y="61"/>
                        </a:lnTo>
                        <a:lnTo>
                          <a:pt x="10" y="61"/>
                        </a:lnTo>
                        <a:lnTo>
                          <a:pt x="9" y="62"/>
                        </a:lnTo>
                        <a:lnTo>
                          <a:pt x="8" y="62"/>
                        </a:lnTo>
                        <a:lnTo>
                          <a:pt x="7" y="63"/>
                        </a:lnTo>
                        <a:lnTo>
                          <a:pt x="6" y="66"/>
                        </a:lnTo>
                        <a:lnTo>
                          <a:pt x="6" y="68"/>
                        </a:lnTo>
                        <a:lnTo>
                          <a:pt x="4" y="70"/>
                        </a:lnTo>
                        <a:lnTo>
                          <a:pt x="4" y="72"/>
                        </a:lnTo>
                        <a:lnTo>
                          <a:pt x="4" y="7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36" name="Freeform 71">
                    <a:extLst>
                      <a:ext uri="{FF2B5EF4-FFF2-40B4-BE49-F238E27FC236}">
                        <a16:creationId xmlns:a16="http://schemas.microsoft.com/office/drawing/2014/main" id="{AE33291D-B8AB-491F-AE2E-C89B5C399268}"/>
                      </a:ext>
                    </a:extLst>
                  </p:cNvPr>
                  <p:cNvSpPr>
                    <a:spLocks/>
                  </p:cNvSpPr>
                  <p:nvPr/>
                </p:nvSpPr>
                <p:spPr bwMode="gray">
                  <a:xfrm>
                    <a:off x="4758" y="2354"/>
                    <a:ext cx="23" cy="34"/>
                  </a:xfrm>
                  <a:custGeom>
                    <a:avLst/>
                    <a:gdLst>
                      <a:gd name="T0" fmla="*/ 23 w 23"/>
                      <a:gd name="T1" fmla="*/ 17 h 34"/>
                      <a:gd name="T2" fmla="*/ 23 w 23"/>
                      <a:gd name="T3" fmla="*/ 34 h 34"/>
                      <a:gd name="T4" fmla="*/ 18 w 23"/>
                      <a:gd name="T5" fmla="*/ 32 h 34"/>
                      <a:gd name="T6" fmla="*/ 14 w 23"/>
                      <a:gd name="T7" fmla="*/ 27 h 34"/>
                      <a:gd name="T8" fmla="*/ 11 w 23"/>
                      <a:gd name="T9" fmla="*/ 22 h 34"/>
                      <a:gd name="T10" fmla="*/ 9 w 23"/>
                      <a:gd name="T11" fmla="*/ 18 h 34"/>
                      <a:gd name="T12" fmla="*/ 8 w 23"/>
                      <a:gd name="T13" fmla="*/ 14 h 34"/>
                      <a:gd name="T14" fmla="*/ 4 w 23"/>
                      <a:gd name="T15" fmla="*/ 10 h 34"/>
                      <a:gd name="T16" fmla="*/ 2 w 23"/>
                      <a:gd name="T17" fmla="*/ 4 h 34"/>
                      <a:gd name="T18" fmla="*/ 0 w 23"/>
                      <a:gd name="T19" fmla="*/ 0 h 34"/>
                      <a:gd name="T20" fmla="*/ 3 w 23"/>
                      <a:gd name="T21" fmla="*/ 2 h 34"/>
                      <a:gd name="T22" fmla="*/ 8 w 23"/>
                      <a:gd name="T23" fmla="*/ 3 h 34"/>
                      <a:gd name="T24" fmla="*/ 10 w 23"/>
                      <a:gd name="T25" fmla="*/ 6 h 34"/>
                      <a:gd name="T26" fmla="*/ 13 w 23"/>
                      <a:gd name="T27" fmla="*/ 7 h 34"/>
                      <a:gd name="T28" fmla="*/ 15 w 23"/>
                      <a:gd name="T29" fmla="*/ 10 h 34"/>
                      <a:gd name="T30" fmla="*/ 18 w 23"/>
                      <a:gd name="T31" fmla="*/ 11 h 34"/>
                      <a:gd name="T32" fmla="*/ 21 w 23"/>
                      <a:gd name="T33" fmla="*/ 14 h 34"/>
                      <a:gd name="T34" fmla="*/ 23 w 23"/>
                      <a:gd name="T35" fmla="*/ 1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34"/>
                      <a:gd name="T56" fmla="*/ 23 w 23"/>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34">
                        <a:moveTo>
                          <a:pt x="23" y="17"/>
                        </a:moveTo>
                        <a:lnTo>
                          <a:pt x="23" y="34"/>
                        </a:lnTo>
                        <a:lnTo>
                          <a:pt x="18" y="32"/>
                        </a:lnTo>
                        <a:lnTo>
                          <a:pt x="14" y="27"/>
                        </a:lnTo>
                        <a:lnTo>
                          <a:pt x="11" y="22"/>
                        </a:lnTo>
                        <a:lnTo>
                          <a:pt x="9" y="18"/>
                        </a:lnTo>
                        <a:lnTo>
                          <a:pt x="8" y="14"/>
                        </a:lnTo>
                        <a:lnTo>
                          <a:pt x="4" y="10"/>
                        </a:lnTo>
                        <a:lnTo>
                          <a:pt x="2" y="4"/>
                        </a:lnTo>
                        <a:lnTo>
                          <a:pt x="0" y="0"/>
                        </a:lnTo>
                        <a:lnTo>
                          <a:pt x="3" y="2"/>
                        </a:lnTo>
                        <a:lnTo>
                          <a:pt x="8" y="3"/>
                        </a:lnTo>
                        <a:lnTo>
                          <a:pt x="10" y="6"/>
                        </a:lnTo>
                        <a:lnTo>
                          <a:pt x="13" y="7"/>
                        </a:lnTo>
                        <a:lnTo>
                          <a:pt x="15" y="10"/>
                        </a:lnTo>
                        <a:lnTo>
                          <a:pt x="18" y="11"/>
                        </a:lnTo>
                        <a:lnTo>
                          <a:pt x="21" y="14"/>
                        </a:lnTo>
                        <a:lnTo>
                          <a:pt x="23" y="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37" name="Freeform 72">
                    <a:extLst>
                      <a:ext uri="{FF2B5EF4-FFF2-40B4-BE49-F238E27FC236}">
                        <a16:creationId xmlns:a16="http://schemas.microsoft.com/office/drawing/2014/main" id="{2D48FA93-9EA4-4B6C-9317-AA12B3C7A7A8}"/>
                      </a:ext>
                    </a:extLst>
                  </p:cNvPr>
                  <p:cNvSpPr>
                    <a:spLocks/>
                  </p:cNvSpPr>
                  <p:nvPr/>
                </p:nvSpPr>
                <p:spPr bwMode="gray">
                  <a:xfrm>
                    <a:off x="4792" y="2399"/>
                    <a:ext cx="16" cy="27"/>
                  </a:xfrm>
                  <a:custGeom>
                    <a:avLst/>
                    <a:gdLst>
                      <a:gd name="T0" fmla="*/ 1 w 16"/>
                      <a:gd name="T1" fmla="*/ 3 h 27"/>
                      <a:gd name="T2" fmla="*/ 5 w 16"/>
                      <a:gd name="T3" fmla="*/ 3 h 27"/>
                      <a:gd name="T4" fmla="*/ 7 w 16"/>
                      <a:gd name="T5" fmla="*/ 3 h 27"/>
                      <a:gd name="T6" fmla="*/ 10 w 16"/>
                      <a:gd name="T7" fmla="*/ 3 h 27"/>
                      <a:gd name="T8" fmla="*/ 11 w 16"/>
                      <a:gd name="T9" fmla="*/ 1 h 27"/>
                      <a:gd name="T10" fmla="*/ 13 w 16"/>
                      <a:gd name="T11" fmla="*/ 1 h 27"/>
                      <a:gd name="T12" fmla="*/ 14 w 16"/>
                      <a:gd name="T13" fmla="*/ 1 h 27"/>
                      <a:gd name="T14" fmla="*/ 15 w 16"/>
                      <a:gd name="T15" fmla="*/ 0 h 27"/>
                      <a:gd name="T16" fmla="*/ 16 w 16"/>
                      <a:gd name="T17" fmla="*/ 0 h 27"/>
                      <a:gd name="T18" fmla="*/ 16 w 16"/>
                      <a:gd name="T19" fmla="*/ 3 h 27"/>
                      <a:gd name="T20" fmla="*/ 16 w 16"/>
                      <a:gd name="T21" fmla="*/ 4 h 27"/>
                      <a:gd name="T22" fmla="*/ 16 w 16"/>
                      <a:gd name="T23" fmla="*/ 5 h 27"/>
                      <a:gd name="T24" fmla="*/ 16 w 16"/>
                      <a:gd name="T25" fmla="*/ 9 h 27"/>
                      <a:gd name="T26" fmla="*/ 16 w 16"/>
                      <a:gd name="T27" fmla="*/ 11 h 27"/>
                      <a:gd name="T28" fmla="*/ 16 w 16"/>
                      <a:gd name="T29" fmla="*/ 12 h 27"/>
                      <a:gd name="T30" fmla="*/ 16 w 16"/>
                      <a:gd name="T31" fmla="*/ 15 h 27"/>
                      <a:gd name="T32" fmla="*/ 16 w 16"/>
                      <a:gd name="T33" fmla="*/ 16 h 27"/>
                      <a:gd name="T34" fmla="*/ 16 w 16"/>
                      <a:gd name="T35" fmla="*/ 18 h 27"/>
                      <a:gd name="T36" fmla="*/ 16 w 16"/>
                      <a:gd name="T37" fmla="*/ 21 h 27"/>
                      <a:gd name="T38" fmla="*/ 15 w 16"/>
                      <a:gd name="T39" fmla="*/ 23 h 27"/>
                      <a:gd name="T40" fmla="*/ 15 w 16"/>
                      <a:gd name="T41" fmla="*/ 24 h 27"/>
                      <a:gd name="T42" fmla="*/ 14 w 16"/>
                      <a:gd name="T43" fmla="*/ 26 h 27"/>
                      <a:gd name="T44" fmla="*/ 14 w 16"/>
                      <a:gd name="T45" fmla="*/ 27 h 27"/>
                      <a:gd name="T46" fmla="*/ 13 w 16"/>
                      <a:gd name="T47" fmla="*/ 27 h 27"/>
                      <a:gd name="T48" fmla="*/ 11 w 16"/>
                      <a:gd name="T49" fmla="*/ 27 h 27"/>
                      <a:gd name="T50" fmla="*/ 8 w 16"/>
                      <a:gd name="T51" fmla="*/ 27 h 27"/>
                      <a:gd name="T52" fmla="*/ 6 w 16"/>
                      <a:gd name="T53" fmla="*/ 26 h 27"/>
                      <a:gd name="T54" fmla="*/ 3 w 16"/>
                      <a:gd name="T55" fmla="*/ 23 h 27"/>
                      <a:gd name="T56" fmla="*/ 1 w 16"/>
                      <a:gd name="T57" fmla="*/ 19 h 27"/>
                      <a:gd name="T58" fmla="*/ 0 w 16"/>
                      <a:gd name="T59" fmla="*/ 15 h 27"/>
                      <a:gd name="T60" fmla="*/ 0 w 16"/>
                      <a:gd name="T61" fmla="*/ 12 h 27"/>
                      <a:gd name="T62" fmla="*/ 0 w 16"/>
                      <a:gd name="T63" fmla="*/ 8 h 27"/>
                      <a:gd name="T64" fmla="*/ 0 w 16"/>
                      <a:gd name="T65" fmla="*/ 3 h 27"/>
                      <a:gd name="T66" fmla="*/ 1 w 16"/>
                      <a:gd name="T67" fmla="*/ 3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
                      <a:gd name="T103" fmla="*/ 0 h 27"/>
                      <a:gd name="T104" fmla="*/ 16 w 16"/>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 h="27">
                        <a:moveTo>
                          <a:pt x="1" y="3"/>
                        </a:moveTo>
                        <a:lnTo>
                          <a:pt x="5" y="3"/>
                        </a:lnTo>
                        <a:lnTo>
                          <a:pt x="7" y="3"/>
                        </a:lnTo>
                        <a:lnTo>
                          <a:pt x="10" y="3"/>
                        </a:lnTo>
                        <a:lnTo>
                          <a:pt x="11" y="1"/>
                        </a:lnTo>
                        <a:lnTo>
                          <a:pt x="13" y="1"/>
                        </a:lnTo>
                        <a:lnTo>
                          <a:pt x="14" y="1"/>
                        </a:lnTo>
                        <a:lnTo>
                          <a:pt x="15" y="0"/>
                        </a:lnTo>
                        <a:lnTo>
                          <a:pt x="16" y="0"/>
                        </a:lnTo>
                        <a:lnTo>
                          <a:pt x="16" y="3"/>
                        </a:lnTo>
                        <a:lnTo>
                          <a:pt x="16" y="4"/>
                        </a:lnTo>
                        <a:lnTo>
                          <a:pt x="16" y="5"/>
                        </a:lnTo>
                        <a:lnTo>
                          <a:pt x="16" y="9"/>
                        </a:lnTo>
                        <a:lnTo>
                          <a:pt x="16" y="11"/>
                        </a:lnTo>
                        <a:lnTo>
                          <a:pt x="16" y="12"/>
                        </a:lnTo>
                        <a:lnTo>
                          <a:pt x="16" y="15"/>
                        </a:lnTo>
                        <a:lnTo>
                          <a:pt x="16" y="16"/>
                        </a:lnTo>
                        <a:lnTo>
                          <a:pt x="16" y="18"/>
                        </a:lnTo>
                        <a:lnTo>
                          <a:pt x="16" y="21"/>
                        </a:lnTo>
                        <a:lnTo>
                          <a:pt x="15" y="23"/>
                        </a:lnTo>
                        <a:lnTo>
                          <a:pt x="15" y="24"/>
                        </a:lnTo>
                        <a:lnTo>
                          <a:pt x="14" y="26"/>
                        </a:lnTo>
                        <a:lnTo>
                          <a:pt x="14" y="27"/>
                        </a:lnTo>
                        <a:lnTo>
                          <a:pt x="13" y="27"/>
                        </a:lnTo>
                        <a:lnTo>
                          <a:pt x="11" y="27"/>
                        </a:lnTo>
                        <a:lnTo>
                          <a:pt x="8" y="27"/>
                        </a:lnTo>
                        <a:lnTo>
                          <a:pt x="6" y="26"/>
                        </a:lnTo>
                        <a:lnTo>
                          <a:pt x="3" y="23"/>
                        </a:lnTo>
                        <a:lnTo>
                          <a:pt x="1" y="19"/>
                        </a:lnTo>
                        <a:lnTo>
                          <a:pt x="0" y="15"/>
                        </a:lnTo>
                        <a:lnTo>
                          <a:pt x="0" y="12"/>
                        </a:lnTo>
                        <a:lnTo>
                          <a:pt x="0" y="8"/>
                        </a:lnTo>
                        <a:lnTo>
                          <a:pt x="0" y="3"/>
                        </a:lnTo>
                        <a:lnTo>
                          <a:pt x="1" y="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38" name="Freeform 73">
                    <a:extLst>
                      <a:ext uri="{FF2B5EF4-FFF2-40B4-BE49-F238E27FC236}">
                        <a16:creationId xmlns:a16="http://schemas.microsoft.com/office/drawing/2014/main" id="{8378F4A6-311B-45D3-9BCC-CBD08497DB0B}"/>
                      </a:ext>
                    </a:extLst>
                  </p:cNvPr>
                  <p:cNvSpPr>
                    <a:spLocks/>
                  </p:cNvSpPr>
                  <p:nvPr/>
                </p:nvSpPr>
                <p:spPr bwMode="gray">
                  <a:xfrm>
                    <a:off x="4740" y="2234"/>
                    <a:ext cx="52" cy="117"/>
                  </a:xfrm>
                  <a:custGeom>
                    <a:avLst/>
                    <a:gdLst>
                      <a:gd name="T0" fmla="*/ 21 w 52"/>
                      <a:gd name="T1" fmla="*/ 0 h 117"/>
                      <a:gd name="T2" fmla="*/ 23 w 52"/>
                      <a:gd name="T3" fmla="*/ 5 h 117"/>
                      <a:gd name="T4" fmla="*/ 26 w 52"/>
                      <a:gd name="T5" fmla="*/ 7 h 117"/>
                      <a:gd name="T6" fmla="*/ 29 w 52"/>
                      <a:gd name="T7" fmla="*/ 10 h 117"/>
                      <a:gd name="T8" fmla="*/ 33 w 52"/>
                      <a:gd name="T9" fmla="*/ 10 h 117"/>
                      <a:gd name="T10" fmla="*/ 35 w 52"/>
                      <a:gd name="T11" fmla="*/ 10 h 117"/>
                      <a:gd name="T12" fmla="*/ 37 w 52"/>
                      <a:gd name="T13" fmla="*/ 9 h 117"/>
                      <a:gd name="T14" fmla="*/ 40 w 52"/>
                      <a:gd name="T15" fmla="*/ 7 h 117"/>
                      <a:gd name="T16" fmla="*/ 41 w 52"/>
                      <a:gd name="T17" fmla="*/ 12 h 117"/>
                      <a:gd name="T18" fmla="*/ 43 w 52"/>
                      <a:gd name="T19" fmla="*/ 20 h 117"/>
                      <a:gd name="T20" fmla="*/ 46 w 52"/>
                      <a:gd name="T21" fmla="*/ 31 h 117"/>
                      <a:gd name="T22" fmla="*/ 49 w 52"/>
                      <a:gd name="T23" fmla="*/ 38 h 117"/>
                      <a:gd name="T24" fmla="*/ 51 w 52"/>
                      <a:gd name="T25" fmla="*/ 43 h 117"/>
                      <a:gd name="T26" fmla="*/ 47 w 52"/>
                      <a:gd name="T27" fmla="*/ 52 h 117"/>
                      <a:gd name="T28" fmla="*/ 42 w 52"/>
                      <a:gd name="T29" fmla="*/ 60 h 117"/>
                      <a:gd name="T30" fmla="*/ 38 w 52"/>
                      <a:gd name="T31" fmla="*/ 66 h 117"/>
                      <a:gd name="T32" fmla="*/ 38 w 52"/>
                      <a:gd name="T33" fmla="*/ 73 h 117"/>
                      <a:gd name="T34" fmla="*/ 38 w 52"/>
                      <a:gd name="T35" fmla="*/ 77 h 117"/>
                      <a:gd name="T36" fmla="*/ 40 w 52"/>
                      <a:gd name="T37" fmla="*/ 79 h 117"/>
                      <a:gd name="T38" fmla="*/ 38 w 52"/>
                      <a:gd name="T39" fmla="*/ 84 h 117"/>
                      <a:gd name="T40" fmla="*/ 40 w 52"/>
                      <a:gd name="T41" fmla="*/ 86 h 117"/>
                      <a:gd name="T42" fmla="*/ 42 w 52"/>
                      <a:gd name="T43" fmla="*/ 86 h 117"/>
                      <a:gd name="T44" fmla="*/ 45 w 52"/>
                      <a:gd name="T45" fmla="*/ 86 h 117"/>
                      <a:gd name="T46" fmla="*/ 47 w 52"/>
                      <a:gd name="T47" fmla="*/ 86 h 117"/>
                      <a:gd name="T48" fmla="*/ 46 w 52"/>
                      <a:gd name="T49" fmla="*/ 94 h 117"/>
                      <a:gd name="T50" fmla="*/ 45 w 52"/>
                      <a:gd name="T51" fmla="*/ 101 h 117"/>
                      <a:gd name="T52" fmla="*/ 45 w 52"/>
                      <a:gd name="T53" fmla="*/ 106 h 117"/>
                      <a:gd name="T54" fmla="*/ 47 w 52"/>
                      <a:gd name="T55" fmla="*/ 113 h 117"/>
                      <a:gd name="T56" fmla="*/ 45 w 52"/>
                      <a:gd name="T57" fmla="*/ 114 h 117"/>
                      <a:gd name="T58" fmla="*/ 42 w 52"/>
                      <a:gd name="T59" fmla="*/ 115 h 117"/>
                      <a:gd name="T60" fmla="*/ 40 w 52"/>
                      <a:gd name="T61" fmla="*/ 117 h 117"/>
                      <a:gd name="T62" fmla="*/ 35 w 52"/>
                      <a:gd name="T63" fmla="*/ 117 h 117"/>
                      <a:gd name="T64" fmla="*/ 31 w 52"/>
                      <a:gd name="T65" fmla="*/ 117 h 117"/>
                      <a:gd name="T66" fmla="*/ 27 w 52"/>
                      <a:gd name="T67" fmla="*/ 114 h 117"/>
                      <a:gd name="T68" fmla="*/ 25 w 52"/>
                      <a:gd name="T69" fmla="*/ 111 h 117"/>
                      <a:gd name="T70" fmla="*/ 22 w 52"/>
                      <a:gd name="T71" fmla="*/ 107 h 117"/>
                      <a:gd name="T72" fmla="*/ 25 w 52"/>
                      <a:gd name="T73" fmla="*/ 107 h 117"/>
                      <a:gd name="T74" fmla="*/ 27 w 52"/>
                      <a:gd name="T75" fmla="*/ 106 h 117"/>
                      <a:gd name="T76" fmla="*/ 28 w 52"/>
                      <a:gd name="T77" fmla="*/ 103 h 117"/>
                      <a:gd name="T78" fmla="*/ 25 w 52"/>
                      <a:gd name="T79" fmla="*/ 100 h 117"/>
                      <a:gd name="T80" fmla="*/ 15 w 52"/>
                      <a:gd name="T81" fmla="*/ 93 h 117"/>
                      <a:gd name="T82" fmla="*/ 6 w 52"/>
                      <a:gd name="T83" fmla="*/ 81 h 117"/>
                      <a:gd name="T84" fmla="*/ 1 w 52"/>
                      <a:gd name="T85" fmla="*/ 68 h 117"/>
                      <a:gd name="T86" fmla="*/ 0 w 52"/>
                      <a:gd name="T87" fmla="*/ 60 h 117"/>
                      <a:gd name="T88" fmla="*/ 0 w 52"/>
                      <a:gd name="T89" fmla="*/ 57 h 117"/>
                      <a:gd name="T90" fmla="*/ 0 w 52"/>
                      <a:gd name="T91" fmla="*/ 54 h 117"/>
                      <a:gd name="T92" fmla="*/ 0 w 52"/>
                      <a:gd name="T93" fmla="*/ 52 h 117"/>
                      <a:gd name="T94" fmla="*/ 12 w 52"/>
                      <a:gd name="T95" fmla="*/ 49 h 117"/>
                      <a:gd name="T96" fmla="*/ 12 w 52"/>
                      <a:gd name="T97" fmla="*/ 36 h 117"/>
                      <a:gd name="T98" fmla="*/ 14 w 52"/>
                      <a:gd name="T99" fmla="*/ 19 h 117"/>
                      <a:gd name="T100" fmla="*/ 12 w 52"/>
                      <a:gd name="T101" fmla="*/ 5 h 11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
                      <a:gd name="T154" fmla="*/ 0 h 117"/>
                      <a:gd name="T155" fmla="*/ 52 w 52"/>
                      <a:gd name="T156" fmla="*/ 117 h 11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 h="117">
                        <a:moveTo>
                          <a:pt x="11" y="0"/>
                        </a:moveTo>
                        <a:lnTo>
                          <a:pt x="21" y="0"/>
                        </a:lnTo>
                        <a:lnTo>
                          <a:pt x="21" y="3"/>
                        </a:lnTo>
                        <a:lnTo>
                          <a:pt x="23" y="5"/>
                        </a:lnTo>
                        <a:lnTo>
                          <a:pt x="25" y="7"/>
                        </a:lnTo>
                        <a:lnTo>
                          <a:pt x="26" y="7"/>
                        </a:lnTo>
                        <a:lnTo>
                          <a:pt x="28" y="9"/>
                        </a:lnTo>
                        <a:lnTo>
                          <a:pt x="29" y="10"/>
                        </a:lnTo>
                        <a:lnTo>
                          <a:pt x="32" y="10"/>
                        </a:lnTo>
                        <a:lnTo>
                          <a:pt x="33" y="10"/>
                        </a:lnTo>
                        <a:lnTo>
                          <a:pt x="34" y="10"/>
                        </a:lnTo>
                        <a:lnTo>
                          <a:pt x="35" y="10"/>
                        </a:lnTo>
                        <a:lnTo>
                          <a:pt x="35" y="9"/>
                        </a:lnTo>
                        <a:lnTo>
                          <a:pt x="37" y="9"/>
                        </a:lnTo>
                        <a:lnTo>
                          <a:pt x="38" y="9"/>
                        </a:lnTo>
                        <a:lnTo>
                          <a:pt x="40" y="7"/>
                        </a:lnTo>
                        <a:lnTo>
                          <a:pt x="41" y="7"/>
                        </a:lnTo>
                        <a:lnTo>
                          <a:pt x="41" y="12"/>
                        </a:lnTo>
                        <a:lnTo>
                          <a:pt x="42" y="16"/>
                        </a:lnTo>
                        <a:lnTo>
                          <a:pt x="43" y="20"/>
                        </a:lnTo>
                        <a:lnTo>
                          <a:pt x="45" y="24"/>
                        </a:lnTo>
                        <a:lnTo>
                          <a:pt x="46" y="31"/>
                        </a:lnTo>
                        <a:lnTo>
                          <a:pt x="48" y="33"/>
                        </a:lnTo>
                        <a:lnTo>
                          <a:pt x="49" y="38"/>
                        </a:lnTo>
                        <a:lnTo>
                          <a:pt x="52" y="39"/>
                        </a:lnTo>
                        <a:lnTo>
                          <a:pt x="51" y="43"/>
                        </a:lnTo>
                        <a:lnTo>
                          <a:pt x="48" y="47"/>
                        </a:lnTo>
                        <a:lnTo>
                          <a:pt x="47" y="52"/>
                        </a:lnTo>
                        <a:lnTo>
                          <a:pt x="45" y="56"/>
                        </a:lnTo>
                        <a:lnTo>
                          <a:pt x="42" y="60"/>
                        </a:lnTo>
                        <a:lnTo>
                          <a:pt x="40" y="63"/>
                        </a:lnTo>
                        <a:lnTo>
                          <a:pt x="38" y="66"/>
                        </a:lnTo>
                        <a:lnTo>
                          <a:pt x="38" y="68"/>
                        </a:lnTo>
                        <a:lnTo>
                          <a:pt x="38" y="73"/>
                        </a:lnTo>
                        <a:lnTo>
                          <a:pt x="38" y="75"/>
                        </a:lnTo>
                        <a:lnTo>
                          <a:pt x="38" y="77"/>
                        </a:lnTo>
                        <a:lnTo>
                          <a:pt x="40" y="78"/>
                        </a:lnTo>
                        <a:lnTo>
                          <a:pt x="40" y="79"/>
                        </a:lnTo>
                        <a:lnTo>
                          <a:pt x="40" y="82"/>
                        </a:lnTo>
                        <a:lnTo>
                          <a:pt x="38" y="84"/>
                        </a:lnTo>
                        <a:lnTo>
                          <a:pt x="38" y="86"/>
                        </a:lnTo>
                        <a:lnTo>
                          <a:pt x="40" y="86"/>
                        </a:lnTo>
                        <a:lnTo>
                          <a:pt x="41" y="86"/>
                        </a:lnTo>
                        <a:lnTo>
                          <a:pt x="42" y="86"/>
                        </a:lnTo>
                        <a:lnTo>
                          <a:pt x="43" y="86"/>
                        </a:lnTo>
                        <a:lnTo>
                          <a:pt x="45" y="86"/>
                        </a:lnTo>
                        <a:lnTo>
                          <a:pt x="46" y="86"/>
                        </a:lnTo>
                        <a:lnTo>
                          <a:pt x="47" y="86"/>
                        </a:lnTo>
                        <a:lnTo>
                          <a:pt x="46" y="92"/>
                        </a:lnTo>
                        <a:lnTo>
                          <a:pt x="46" y="94"/>
                        </a:lnTo>
                        <a:lnTo>
                          <a:pt x="45" y="99"/>
                        </a:lnTo>
                        <a:lnTo>
                          <a:pt x="45" y="101"/>
                        </a:lnTo>
                        <a:lnTo>
                          <a:pt x="45" y="103"/>
                        </a:lnTo>
                        <a:lnTo>
                          <a:pt x="45" y="106"/>
                        </a:lnTo>
                        <a:lnTo>
                          <a:pt x="46" y="108"/>
                        </a:lnTo>
                        <a:lnTo>
                          <a:pt x="47" y="113"/>
                        </a:lnTo>
                        <a:lnTo>
                          <a:pt x="46" y="113"/>
                        </a:lnTo>
                        <a:lnTo>
                          <a:pt x="45" y="114"/>
                        </a:lnTo>
                        <a:lnTo>
                          <a:pt x="43" y="115"/>
                        </a:lnTo>
                        <a:lnTo>
                          <a:pt x="42" y="115"/>
                        </a:lnTo>
                        <a:lnTo>
                          <a:pt x="41" y="117"/>
                        </a:lnTo>
                        <a:lnTo>
                          <a:pt x="40" y="117"/>
                        </a:lnTo>
                        <a:lnTo>
                          <a:pt x="38" y="117"/>
                        </a:lnTo>
                        <a:lnTo>
                          <a:pt x="35" y="117"/>
                        </a:lnTo>
                        <a:lnTo>
                          <a:pt x="33" y="117"/>
                        </a:lnTo>
                        <a:lnTo>
                          <a:pt x="31" y="117"/>
                        </a:lnTo>
                        <a:lnTo>
                          <a:pt x="28" y="115"/>
                        </a:lnTo>
                        <a:lnTo>
                          <a:pt x="27" y="114"/>
                        </a:lnTo>
                        <a:lnTo>
                          <a:pt x="26" y="113"/>
                        </a:lnTo>
                        <a:lnTo>
                          <a:pt x="25" y="111"/>
                        </a:lnTo>
                        <a:lnTo>
                          <a:pt x="23" y="110"/>
                        </a:lnTo>
                        <a:lnTo>
                          <a:pt x="22" y="107"/>
                        </a:lnTo>
                        <a:lnTo>
                          <a:pt x="23" y="107"/>
                        </a:lnTo>
                        <a:lnTo>
                          <a:pt x="25" y="107"/>
                        </a:lnTo>
                        <a:lnTo>
                          <a:pt x="26" y="106"/>
                        </a:lnTo>
                        <a:lnTo>
                          <a:pt x="27" y="106"/>
                        </a:lnTo>
                        <a:lnTo>
                          <a:pt x="27" y="104"/>
                        </a:lnTo>
                        <a:lnTo>
                          <a:pt x="28" y="103"/>
                        </a:lnTo>
                        <a:lnTo>
                          <a:pt x="29" y="103"/>
                        </a:lnTo>
                        <a:lnTo>
                          <a:pt x="25" y="100"/>
                        </a:lnTo>
                        <a:lnTo>
                          <a:pt x="20" y="97"/>
                        </a:lnTo>
                        <a:lnTo>
                          <a:pt x="15" y="93"/>
                        </a:lnTo>
                        <a:lnTo>
                          <a:pt x="9" y="86"/>
                        </a:lnTo>
                        <a:lnTo>
                          <a:pt x="6" y="81"/>
                        </a:lnTo>
                        <a:lnTo>
                          <a:pt x="3" y="75"/>
                        </a:lnTo>
                        <a:lnTo>
                          <a:pt x="1" y="68"/>
                        </a:lnTo>
                        <a:lnTo>
                          <a:pt x="0" y="61"/>
                        </a:lnTo>
                        <a:lnTo>
                          <a:pt x="0" y="60"/>
                        </a:lnTo>
                        <a:lnTo>
                          <a:pt x="0" y="59"/>
                        </a:lnTo>
                        <a:lnTo>
                          <a:pt x="0" y="57"/>
                        </a:lnTo>
                        <a:lnTo>
                          <a:pt x="0" y="56"/>
                        </a:lnTo>
                        <a:lnTo>
                          <a:pt x="0" y="54"/>
                        </a:lnTo>
                        <a:lnTo>
                          <a:pt x="0" y="53"/>
                        </a:lnTo>
                        <a:lnTo>
                          <a:pt x="0" y="52"/>
                        </a:lnTo>
                        <a:lnTo>
                          <a:pt x="11" y="52"/>
                        </a:lnTo>
                        <a:lnTo>
                          <a:pt x="12" y="49"/>
                        </a:lnTo>
                        <a:lnTo>
                          <a:pt x="12" y="43"/>
                        </a:lnTo>
                        <a:lnTo>
                          <a:pt x="12" y="36"/>
                        </a:lnTo>
                        <a:lnTo>
                          <a:pt x="14" y="27"/>
                        </a:lnTo>
                        <a:lnTo>
                          <a:pt x="14" y="19"/>
                        </a:lnTo>
                        <a:lnTo>
                          <a:pt x="14" y="12"/>
                        </a:lnTo>
                        <a:lnTo>
                          <a:pt x="12" y="5"/>
                        </a:lnTo>
                        <a:lnTo>
                          <a:pt x="11"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39" name="Freeform 74">
                    <a:extLst>
                      <a:ext uri="{FF2B5EF4-FFF2-40B4-BE49-F238E27FC236}">
                        <a16:creationId xmlns:a16="http://schemas.microsoft.com/office/drawing/2014/main" id="{9682244E-7615-4C46-A799-A55413C1AF23}"/>
                      </a:ext>
                    </a:extLst>
                  </p:cNvPr>
                  <p:cNvSpPr>
                    <a:spLocks/>
                  </p:cNvSpPr>
                  <p:nvPr/>
                </p:nvSpPr>
                <p:spPr bwMode="gray">
                  <a:xfrm>
                    <a:off x="4834" y="2407"/>
                    <a:ext cx="13" cy="16"/>
                  </a:xfrm>
                  <a:custGeom>
                    <a:avLst/>
                    <a:gdLst>
                      <a:gd name="T0" fmla="*/ 13 w 13"/>
                      <a:gd name="T1" fmla="*/ 16 h 16"/>
                      <a:gd name="T2" fmla="*/ 13 w 13"/>
                      <a:gd name="T3" fmla="*/ 0 h 16"/>
                      <a:gd name="T4" fmla="*/ 11 w 13"/>
                      <a:gd name="T5" fmla="*/ 0 h 16"/>
                      <a:gd name="T6" fmla="*/ 9 w 13"/>
                      <a:gd name="T7" fmla="*/ 0 h 16"/>
                      <a:gd name="T8" fmla="*/ 8 w 13"/>
                      <a:gd name="T9" fmla="*/ 0 h 16"/>
                      <a:gd name="T10" fmla="*/ 7 w 13"/>
                      <a:gd name="T11" fmla="*/ 2 h 16"/>
                      <a:gd name="T12" fmla="*/ 6 w 13"/>
                      <a:gd name="T13" fmla="*/ 2 h 16"/>
                      <a:gd name="T14" fmla="*/ 4 w 13"/>
                      <a:gd name="T15" fmla="*/ 3 h 16"/>
                      <a:gd name="T16" fmla="*/ 2 w 13"/>
                      <a:gd name="T17" fmla="*/ 5 h 16"/>
                      <a:gd name="T18" fmla="*/ 0 w 13"/>
                      <a:gd name="T19" fmla="*/ 5 h 16"/>
                      <a:gd name="T20" fmla="*/ 2 w 13"/>
                      <a:gd name="T21" fmla="*/ 8 h 16"/>
                      <a:gd name="T22" fmla="*/ 6 w 13"/>
                      <a:gd name="T23" fmla="*/ 10 h 16"/>
                      <a:gd name="T24" fmla="*/ 7 w 13"/>
                      <a:gd name="T25" fmla="*/ 11 h 16"/>
                      <a:gd name="T26" fmla="*/ 8 w 13"/>
                      <a:gd name="T27" fmla="*/ 13 h 16"/>
                      <a:gd name="T28" fmla="*/ 9 w 13"/>
                      <a:gd name="T29" fmla="*/ 13 h 16"/>
                      <a:gd name="T30" fmla="*/ 11 w 13"/>
                      <a:gd name="T31" fmla="*/ 15 h 16"/>
                      <a:gd name="T32" fmla="*/ 13 w 13"/>
                      <a:gd name="T33" fmla="*/ 16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6"/>
                      <a:gd name="T53" fmla="*/ 13 w 13"/>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6">
                        <a:moveTo>
                          <a:pt x="13" y="16"/>
                        </a:moveTo>
                        <a:lnTo>
                          <a:pt x="13" y="0"/>
                        </a:lnTo>
                        <a:lnTo>
                          <a:pt x="11" y="0"/>
                        </a:lnTo>
                        <a:lnTo>
                          <a:pt x="9" y="0"/>
                        </a:lnTo>
                        <a:lnTo>
                          <a:pt x="8" y="0"/>
                        </a:lnTo>
                        <a:lnTo>
                          <a:pt x="7" y="2"/>
                        </a:lnTo>
                        <a:lnTo>
                          <a:pt x="6" y="2"/>
                        </a:lnTo>
                        <a:lnTo>
                          <a:pt x="4" y="3"/>
                        </a:lnTo>
                        <a:lnTo>
                          <a:pt x="2" y="5"/>
                        </a:lnTo>
                        <a:lnTo>
                          <a:pt x="0" y="5"/>
                        </a:lnTo>
                        <a:lnTo>
                          <a:pt x="2" y="8"/>
                        </a:lnTo>
                        <a:lnTo>
                          <a:pt x="6" y="10"/>
                        </a:lnTo>
                        <a:lnTo>
                          <a:pt x="7" y="11"/>
                        </a:lnTo>
                        <a:lnTo>
                          <a:pt x="8" y="13"/>
                        </a:lnTo>
                        <a:lnTo>
                          <a:pt x="9" y="13"/>
                        </a:lnTo>
                        <a:lnTo>
                          <a:pt x="11" y="15"/>
                        </a:lnTo>
                        <a:lnTo>
                          <a:pt x="13" y="1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40" name="Freeform 75">
                    <a:extLst>
                      <a:ext uri="{FF2B5EF4-FFF2-40B4-BE49-F238E27FC236}">
                        <a16:creationId xmlns:a16="http://schemas.microsoft.com/office/drawing/2014/main" id="{4076BF63-3F76-4B21-ACA2-8DB01FFF9F8D}"/>
                      </a:ext>
                    </a:extLst>
                  </p:cNvPr>
                  <p:cNvSpPr>
                    <a:spLocks/>
                  </p:cNvSpPr>
                  <p:nvPr/>
                </p:nvSpPr>
                <p:spPr bwMode="gray">
                  <a:xfrm>
                    <a:off x="4812" y="2382"/>
                    <a:ext cx="13" cy="15"/>
                  </a:xfrm>
                  <a:custGeom>
                    <a:avLst/>
                    <a:gdLst>
                      <a:gd name="T0" fmla="*/ 0 w 13"/>
                      <a:gd name="T1" fmla="*/ 5 h 15"/>
                      <a:gd name="T2" fmla="*/ 2 w 13"/>
                      <a:gd name="T3" fmla="*/ 7 h 15"/>
                      <a:gd name="T4" fmla="*/ 4 w 13"/>
                      <a:gd name="T5" fmla="*/ 8 h 15"/>
                      <a:gd name="T6" fmla="*/ 5 w 13"/>
                      <a:gd name="T7" fmla="*/ 10 h 15"/>
                      <a:gd name="T8" fmla="*/ 6 w 13"/>
                      <a:gd name="T9" fmla="*/ 12 h 15"/>
                      <a:gd name="T10" fmla="*/ 7 w 13"/>
                      <a:gd name="T11" fmla="*/ 12 h 15"/>
                      <a:gd name="T12" fmla="*/ 11 w 13"/>
                      <a:gd name="T13" fmla="*/ 13 h 15"/>
                      <a:gd name="T14" fmla="*/ 12 w 13"/>
                      <a:gd name="T15" fmla="*/ 15 h 15"/>
                      <a:gd name="T16" fmla="*/ 13 w 13"/>
                      <a:gd name="T17" fmla="*/ 15 h 15"/>
                      <a:gd name="T18" fmla="*/ 13 w 13"/>
                      <a:gd name="T19" fmla="*/ 12 h 15"/>
                      <a:gd name="T20" fmla="*/ 13 w 13"/>
                      <a:gd name="T21" fmla="*/ 10 h 15"/>
                      <a:gd name="T22" fmla="*/ 13 w 13"/>
                      <a:gd name="T23" fmla="*/ 8 h 15"/>
                      <a:gd name="T24" fmla="*/ 12 w 13"/>
                      <a:gd name="T25" fmla="*/ 7 h 15"/>
                      <a:gd name="T26" fmla="*/ 12 w 13"/>
                      <a:gd name="T27" fmla="*/ 3 h 15"/>
                      <a:gd name="T28" fmla="*/ 11 w 13"/>
                      <a:gd name="T29" fmla="*/ 2 h 15"/>
                      <a:gd name="T30" fmla="*/ 11 w 13"/>
                      <a:gd name="T31" fmla="*/ 0 h 15"/>
                      <a:gd name="T32" fmla="*/ 9 w 13"/>
                      <a:gd name="T33" fmla="*/ 0 h 15"/>
                      <a:gd name="T34" fmla="*/ 7 w 13"/>
                      <a:gd name="T35" fmla="*/ 0 h 15"/>
                      <a:gd name="T36" fmla="*/ 7 w 13"/>
                      <a:gd name="T37" fmla="*/ 2 h 15"/>
                      <a:gd name="T38" fmla="*/ 6 w 13"/>
                      <a:gd name="T39" fmla="*/ 3 h 15"/>
                      <a:gd name="T40" fmla="*/ 5 w 13"/>
                      <a:gd name="T41" fmla="*/ 3 h 15"/>
                      <a:gd name="T42" fmla="*/ 4 w 13"/>
                      <a:gd name="T43" fmla="*/ 5 h 15"/>
                      <a:gd name="T44" fmla="*/ 2 w 13"/>
                      <a:gd name="T45" fmla="*/ 5 h 15"/>
                      <a:gd name="T46" fmla="*/ 0 w 13"/>
                      <a:gd name="T47" fmla="*/ 5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
                      <a:gd name="T73" fmla="*/ 0 h 15"/>
                      <a:gd name="T74" fmla="*/ 13 w 13"/>
                      <a:gd name="T75" fmla="*/ 15 h 1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 h="15">
                        <a:moveTo>
                          <a:pt x="0" y="5"/>
                        </a:moveTo>
                        <a:lnTo>
                          <a:pt x="2" y="7"/>
                        </a:lnTo>
                        <a:lnTo>
                          <a:pt x="4" y="8"/>
                        </a:lnTo>
                        <a:lnTo>
                          <a:pt x="5" y="10"/>
                        </a:lnTo>
                        <a:lnTo>
                          <a:pt x="6" y="12"/>
                        </a:lnTo>
                        <a:lnTo>
                          <a:pt x="7" y="12"/>
                        </a:lnTo>
                        <a:lnTo>
                          <a:pt x="11" y="13"/>
                        </a:lnTo>
                        <a:lnTo>
                          <a:pt x="12" y="15"/>
                        </a:lnTo>
                        <a:lnTo>
                          <a:pt x="13" y="15"/>
                        </a:lnTo>
                        <a:lnTo>
                          <a:pt x="13" y="12"/>
                        </a:lnTo>
                        <a:lnTo>
                          <a:pt x="13" y="10"/>
                        </a:lnTo>
                        <a:lnTo>
                          <a:pt x="13" y="8"/>
                        </a:lnTo>
                        <a:lnTo>
                          <a:pt x="12" y="7"/>
                        </a:lnTo>
                        <a:lnTo>
                          <a:pt x="12" y="3"/>
                        </a:lnTo>
                        <a:lnTo>
                          <a:pt x="11" y="2"/>
                        </a:lnTo>
                        <a:lnTo>
                          <a:pt x="11" y="0"/>
                        </a:lnTo>
                        <a:lnTo>
                          <a:pt x="9" y="0"/>
                        </a:lnTo>
                        <a:lnTo>
                          <a:pt x="7" y="0"/>
                        </a:lnTo>
                        <a:lnTo>
                          <a:pt x="7" y="2"/>
                        </a:lnTo>
                        <a:lnTo>
                          <a:pt x="6" y="3"/>
                        </a:lnTo>
                        <a:lnTo>
                          <a:pt x="5" y="3"/>
                        </a:lnTo>
                        <a:lnTo>
                          <a:pt x="4" y="5"/>
                        </a:lnTo>
                        <a:lnTo>
                          <a:pt x="2" y="5"/>
                        </a:lnTo>
                        <a:lnTo>
                          <a:pt x="0" y="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41" name="Freeform 76">
                    <a:extLst>
                      <a:ext uri="{FF2B5EF4-FFF2-40B4-BE49-F238E27FC236}">
                        <a16:creationId xmlns:a16="http://schemas.microsoft.com/office/drawing/2014/main" id="{76A006D5-D6E5-489C-834A-CEA566C48042}"/>
                      </a:ext>
                    </a:extLst>
                  </p:cNvPr>
                  <p:cNvSpPr>
                    <a:spLocks/>
                  </p:cNvSpPr>
                  <p:nvPr/>
                </p:nvSpPr>
                <p:spPr bwMode="gray">
                  <a:xfrm>
                    <a:off x="4790" y="2377"/>
                    <a:ext cx="5" cy="17"/>
                  </a:xfrm>
                  <a:custGeom>
                    <a:avLst/>
                    <a:gdLst>
                      <a:gd name="T0" fmla="*/ 0 w 5"/>
                      <a:gd name="T1" fmla="*/ 2 h 17"/>
                      <a:gd name="T2" fmla="*/ 0 w 5"/>
                      <a:gd name="T3" fmla="*/ 17 h 17"/>
                      <a:gd name="T4" fmla="*/ 2 w 5"/>
                      <a:gd name="T5" fmla="*/ 16 h 17"/>
                      <a:gd name="T6" fmla="*/ 3 w 5"/>
                      <a:gd name="T7" fmla="*/ 16 h 17"/>
                      <a:gd name="T8" fmla="*/ 5 w 5"/>
                      <a:gd name="T9" fmla="*/ 14 h 17"/>
                      <a:gd name="T10" fmla="*/ 5 w 5"/>
                      <a:gd name="T11" fmla="*/ 0 h 17"/>
                      <a:gd name="T12" fmla="*/ 0 w 5"/>
                      <a:gd name="T13" fmla="*/ 2 h 17"/>
                      <a:gd name="T14" fmla="*/ 0 60000 65536"/>
                      <a:gd name="T15" fmla="*/ 0 60000 65536"/>
                      <a:gd name="T16" fmla="*/ 0 60000 65536"/>
                      <a:gd name="T17" fmla="*/ 0 60000 65536"/>
                      <a:gd name="T18" fmla="*/ 0 60000 65536"/>
                      <a:gd name="T19" fmla="*/ 0 60000 65536"/>
                      <a:gd name="T20" fmla="*/ 0 60000 65536"/>
                      <a:gd name="T21" fmla="*/ 0 w 5"/>
                      <a:gd name="T22" fmla="*/ 0 h 17"/>
                      <a:gd name="T23" fmla="*/ 5 w 5"/>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7">
                        <a:moveTo>
                          <a:pt x="0" y="2"/>
                        </a:moveTo>
                        <a:lnTo>
                          <a:pt x="0" y="17"/>
                        </a:lnTo>
                        <a:lnTo>
                          <a:pt x="2" y="16"/>
                        </a:lnTo>
                        <a:lnTo>
                          <a:pt x="3" y="16"/>
                        </a:lnTo>
                        <a:lnTo>
                          <a:pt x="5" y="14"/>
                        </a:lnTo>
                        <a:lnTo>
                          <a:pt x="5" y="0"/>
                        </a:lnTo>
                        <a:lnTo>
                          <a:pt x="0" y="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sp>
              <p:nvSpPr>
                <p:cNvPr id="390" name="Freeform 77">
                  <a:extLst>
                    <a:ext uri="{FF2B5EF4-FFF2-40B4-BE49-F238E27FC236}">
                      <a16:creationId xmlns:a16="http://schemas.microsoft.com/office/drawing/2014/main" id="{4348A7DF-09F8-4B91-A816-F8F0EF377E40}"/>
                    </a:ext>
                  </a:extLst>
                </p:cNvPr>
                <p:cNvSpPr>
                  <a:spLocks/>
                </p:cNvSpPr>
                <p:nvPr/>
              </p:nvSpPr>
              <p:spPr bwMode="gray">
                <a:xfrm>
                  <a:off x="4661" y="2531"/>
                  <a:ext cx="34" cy="27"/>
                </a:xfrm>
                <a:custGeom>
                  <a:avLst/>
                  <a:gdLst>
                    <a:gd name="T0" fmla="*/ 0 w 34"/>
                    <a:gd name="T1" fmla="*/ 1 h 27"/>
                    <a:gd name="T2" fmla="*/ 4 w 34"/>
                    <a:gd name="T3" fmla="*/ 3 h 27"/>
                    <a:gd name="T4" fmla="*/ 7 w 34"/>
                    <a:gd name="T5" fmla="*/ 3 h 27"/>
                    <a:gd name="T6" fmla="*/ 12 w 34"/>
                    <a:gd name="T7" fmla="*/ 3 h 27"/>
                    <a:gd name="T8" fmla="*/ 14 w 34"/>
                    <a:gd name="T9" fmla="*/ 3 h 27"/>
                    <a:gd name="T10" fmla="*/ 17 w 34"/>
                    <a:gd name="T11" fmla="*/ 3 h 27"/>
                    <a:gd name="T12" fmla="*/ 19 w 34"/>
                    <a:gd name="T13" fmla="*/ 3 h 27"/>
                    <a:gd name="T14" fmla="*/ 21 w 34"/>
                    <a:gd name="T15" fmla="*/ 1 h 27"/>
                    <a:gd name="T16" fmla="*/ 23 w 34"/>
                    <a:gd name="T17" fmla="*/ 0 h 27"/>
                    <a:gd name="T18" fmla="*/ 27 w 34"/>
                    <a:gd name="T19" fmla="*/ 6 h 27"/>
                    <a:gd name="T20" fmla="*/ 31 w 34"/>
                    <a:gd name="T21" fmla="*/ 11 h 27"/>
                    <a:gd name="T22" fmla="*/ 32 w 34"/>
                    <a:gd name="T23" fmla="*/ 16 h 27"/>
                    <a:gd name="T24" fmla="*/ 34 w 34"/>
                    <a:gd name="T25" fmla="*/ 21 h 27"/>
                    <a:gd name="T26" fmla="*/ 34 w 34"/>
                    <a:gd name="T27" fmla="*/ 24 h 27"/>
                    <a:gd name="T28" fmla="*/ 33 w 34"/>
                    <a:gd name="T29" fmla="*/ 27 h 27"/>
                    <a:gd name="T30" fmla="*/ 31 w 34"/>
                    <a:gd name="T31" fmla="*/ 27 h 27"/>
                    <a:gd name="T32" fmla="*/ 28 w 34"/>
                    <a:gd name="T33" fmla="*/ 26 h 27"/>
                    <a:gd name="T34" fmla="*/ 23 w 34"/>
                    <a:gd name="T35" fmla="*/ 27 h 27"/>
                    <a:gd name="T36" fmla="*/ 19 w 34"/>
                    <a:gd name="T37" fmla="*/ 27 h 27"/>
                    <a:gd name="T38" fmla="*/ 16 w 34"/>
                    <a:gd name="T39" fmla="*/ 27 h 27"/>
                    <a:gd name="T40" fmla="*/ 13 w 34"/>
                    <a:gd name="T41" fmla="*/ 26 h 27"/>
                    <a:gd name="T42" fmla="*/ 10 w 34"/>
                    <a:gd name="T43" fmla="*/ 21 h 27"/>
                    <a:gd name="T44" fmla="*/ 6 w 34"/>
                    <a:gd name="T45" fmla="*/ 16 h 27"/>
                    <a:gd name="T46" fmla="*/ 4 w 34"/>
                    <a:gd name="T47" fmla="*/ 11 h 27"/>
                    <a:gd name="T48" fmla="*/ 4 w 34"/>
                    <a:gd name="T49" fmla="*/ 6 h 27"/>
                    <a:gd name="T50" fmla="*/ 4 w 34"/>
                    <a:gd name="T51" fmla="*/ 3 h 27"/>
                    <a:gd name="T52" fmla="*/ 5 w 34"/>
                    <a:gd name="T53" fmla="*/ 1 h 27"/>
                    <a:gd name="T54" fmla="*/ 5 w 34"/>
                    <a:gd name="T55" fmla="*/ 3 h 27"/>
                    <a:gd name="T56" fmla="*/ 4 w 34"/>
                    <a:gd name="T57" fmla="*/ 3 h 27"/>
                    <a:gd name="T58" fmla="*/ 4 w 34"/>
                    <a:gd name="T59" fmla="*/ 4 h 27"/>
                    <a:gd name="T60" fmla="*/ 4 w 34"/>
                    <a:gd name="T61" fmla="*/ 6 h 27"/>
                    <a:gd name="T62" fmla="*/ 5 w 34"/>
                    <a:gd name="T63" fmla="*/ 6 h 27"/>
                    <a:gd name="T64" fmla="*/ 5 w 34"/>
                    <a:gd name="T65" fmla="*/ 4 h 27"/>
                    <a:gd name="T66" fmla="*/ 6 w 34"/>
                    <a:gd name="T67" fmla="*/ 1 h 27"/>
                    <a:gd name="T68" fmla="*/ 0 w 34"/>
                    <a:gd name="T69" fmla="*/ 1 h 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27"/>
                    <a:gd name="T107" fmla="*/ 34 w 34"/>
                    <a:gd name="T108" fmla="*/ 27 h 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27">
                      <a:moveTo>
                        <a:pt x="0" y="1"/>
                      </a:moveTo>
                      <a:lnTo>
                        <a:pt x="4" y="3"/>
                      </a:lnTo>
                      <a:lnTo>
                        <a:pt x="7" y="3"/>
                      </a:lnTo>
                      <a:lnTo>
                        <a:pt x="12" y="3"/>
                      </a:lnTo>
                      <a:lnTo>
                        <a:pt x="14" y="3"/>
                      </a:lnTo>
                      <a:lnTo>
                        <a:pt x="17" y="3"/>
                      </a:lnTo>
                      <a:lnTo>
                        <a:pt x="19" y="3"/>
                      </a:lnTo>
                      <a:lnTo>
                        <a:pt x="21" y="1"/>
                      </a:lnTo>
                      <a:lnTo>
                        <a:pt x="23" y="0"/>
                      </a:lnTo>
                      <a:lnTo>
                        <a:pt x="27" y="6"/>
                      </a:lnTo>
                      <a:lnTo>
                        <a:pt x="31" y="11"/>
                      </a:lnTo>
                      <a:lnTo>
                        <a:pt x="32" y="16"/>
                      </a:lnTo>
                      <a:lnTo>
                        <a:pt x="34" y="21"/>
                      </a:lnTo>
                      <a:lnTo>
                        <a:pt x="34" y="24"/>
                      </a:lnTo>
                      <a:lnTo>
                        <a:pt x="33" y="27"/>
                      </a:lnTo>
                      <a:lnTo>
                        <a:pt x="31" y="27"/>
                      </a:lnTo>
                      <a:lnTo>
                        <a:pt x="28" y="26"/>
                      </a:lnTo>
                      <a:lnTo>
                        <a:pt x="23" y="27"/>
                      </a:lnTo>
                      <a:lnTo>
                        <a:pt x="19" y="27"/>
                      </a:lnTo>
                      <a:lnTo>
                        <a:pt x="16" y="27"/>
                      </a:lnTo>
                      <a:lnTo>
                        <a:pt x="13" y="26"/>
                      </a:lnTo>
                      <a:lnTo>
                        <a:pt x="10" y="21"/>
                      </a:lnTo>
                      <a:lnTo>
                        <a:pt x="6" y="16"/>
                      </a:lnTo>
                      <a:lnTo>
                        <a:pt x="4" y="11"/>
                      </a:lnTo>
                      <a:lnTo>
                        <a:pt x="4" y="6"/>
                      </a:lnTo>
                      <a:lnTo>
                        <a:pt x="4" y="3"/>
                      </a:lnTo>
                      <a:lnTo>
                        <a:pt x="5" y="1"/>
                      </a:lnTo>
                      <a:lnTo>
                        <a:pt x="5" y="3"/>
                      </a:lnTo>
                      <a:lnTo>
                        <a:pt x="4" y="3"/>
                      </a:lnTo>
                      <a:lnTo>
                        <a:pt x="4" y="4"/>
                      </a:lnTo>
                      <a:lnTo>
                        <a:pt x="4" y="6"/>
                      </a:lnTo>
                      <a:lnTo>
                        <a:pt x="5" y="6"/>
                      </a:lnTo>
                      <a:lnTo>
                        <a:pt x="5" y="4"/>
                      </a:lnTo>
                      <a:lnTo>
                        <a:pt x="6" y="1"/>
                      </a:lnTo>
                      <a:lnTo>
                        <a:pt x="0" y="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391" name="Group 78">
                  <a:extLst>
                    <a:ext uri="{FF2B5EF4-FFF2-40B4-BE49-F238E27FC236}">
                      <a16:creationId xmlns:a16="http://schemas.microsoft.com/office/drawing/2014/main" id="{1382C2BB-CAFD-40FF-A86E-3EA6A9EBB837}"/>
                    </a:ext>
                  </a:extLst>
                </p:cNvPr>
                <p:cNvGrpSpPr>
                  <a:grpSpLocks/>
                </p:cNvGrpSpPr>
                <p:nvPr/>
              </p:nvGrpSpPr>
              <p:grpSpPr bwMode="auto">
                <a:xfrm>
                  <a:off x="4420" y="2475"/>
                  <a:ext cx="331" cy="162"/>
                  <a:chOff x="4420" y="2499"/>
                  <a:chExt cx="331" cy="162"/>
                </a:xfrm>
              </p:grpSpPr>
              <p:sp>
                <p:nvSpPr>
                  <p:cNvPr id="425" name="Freeform 79">
                    <a:extLst>
                      <a:ext uri="{FF2B5EF4-FFF2-40B4-BE49-F238E27FC236}">
                        <a16:creationId xmlns:a16="http://schemas.microsoft.com/office/drawing/2014/main" id="{8C4D00EE-F980-4DD1-894B-F475EEC127A1}"/>
                      </a:ext>
                    </a:extLst>
                  </p:cNvPr>
                  <p:cNvSpPr>
                    <a:spLocks/>
                  </p:cNvSpPr>
                  <p:nvPr/>
                </p:nvSpPr>
                <p:spPr bwMode="gray">
                  <a:xfrm>
                    <a:off x="4593" y="2499"/>
                    <a:ext cx="158" cy="162"/>
                  </a:xfrm>
                  <a:custGeom>
                    <a:avLst/>
                    <a:gdLst>
                      <a:gd name="T0" fmla="*/ 137 w 158"/>
                      <a:gd name="T1" fmla="*/ 78 h 162"/>
                      <a:gd name="T2" fmla="*/ 129 w 158"/>
                      <a:gd name="T3" fmla="*/ 76 h 162"/>
                      <a:gd name="T4" fmla="*/ 121 w 158"/>
                      <a:gd name="T5" fmla="*/ 76 h 162"/>
                      <a:gd name="T6" fmla="*/ 116 w 158"/>
                      <a:gd name="T7" fmla="*/ 79 h 162"/>
                      <a:gd name="T8" fmla="*/ 111 w 158"/>
                      <a:gd name="T9" fmla="*/ 85 h 162"/>
                      <a:gd name="T10" fmla="*/ 110 w 158"/>
                      <a:gd name="T11" fmla="*/ 95 h 162"/>
                      <a:gd name="T12" fmla="*/ 104 w 158"/>
                      <a:gd name="T13" fmla="*/ 114 h 162"/>
                      <a:gd name="T14" fmla="*/ 94 w 158"/>
                      <a:gd name="T15" fmla="*/ 135 h 162"/>
                      <a:gd name="T16" fmla="*/ 88 w 158"/>
                      <a:gd name="T17" fmla="*/ 142 h 162"/>
                      <a:gd name="T18" fmla="*/ 81 w 158"/>
                      <a:gd name="T19" fmla="*/ 144 h 162"/>
                      <a:gd name="T20" fmla="*/ 78 w 158"/>
                      <a:gd name="T21" fmla="*/ 150 h 162"/>
                      <a:gd name="T22" fmla="*/ 68 w 158"/>
                      <a:gd name="T23" fmla="*/ 147 h 162"/>
                      <a:gd name="T24" fmla="*/ 60 w 158"/>
                      <a:gd name="T25" fmla="*/ 146 h 162"/>
                      <a:gd name="T26" fmla="*/ 50 w 158"/>
                      <a:gd name="T27" fmla="*/ 144 h 162"/>
                      <a:gd name="T28" fmla="*/ 43 w 158"/>
                      <a:gd name="T29" fmla="*/ 154 h 162"/>
                      <a:gd name="T30" fmla="*/ 30 w 158"/>
                      <a:gd name="T31" fmla="*/ 161 h 162"/>
                      <a:gd name="T32" fmla="*/ 17 w 158"/>
                      <a:gd name="T33" fmla="*/ 161 h 162"/>
                      <a:gd name="T34" fmla="*/ 6 w 158"/>
                      <a:gd name="T35" fmla="*/ 151 h 162"/>
                      <a:gd name="T36" fmla="*/ 0 w 158"/>
                      <a:gd name="T37" fmla="*/ 136 h 162"/>
                      <a:gd name="T38" fmla="*/ 3 w 158"/>
                      <a:gd name="T39" fmla="*/ 133 h 162"/>
                      <a:gd name="T40" fmla="*/ 8 w 158"/>
                      <a:gd name="T41" fmla="*/ 137 h 162"/>
                      <a:gd name="T42" fmla="*/ 15 w 158"/>
                      <a:gd name="T43" fmla="*/ 140 h 162"/>
                      <a:gd name="T44" fmla="*/ 16 w 158"/>
                      <a:gd name="T45" fmla="*/ 129 h 162"/>
                      <a:gd name="T46" fmla="*/ 19 w 158"/>
                      <a:gd name="T47" fmla="*/ 122 h 162"/>
                      <a:gd name="T48" fmla="*/ 24 w 158"/>
                      <a:gd name="T49" fmla="*/ 114 h 162"/>
                      <a:gd name="T50" fmla="*/ 30 w 158"/>
                      <a:gd name="T51" fmla="*/ 104 h 162"/>
                      <a:gd name="T52" fmla="*/ 55 w 158"/>
                      <a:gd name="T53" fmla="*/ 92 h 162"/>
                      <a:gd name="T54" fmla="*/ 67 w 158"/>
                      <a:gd name="T55" fmla="*/ 82 h 162"/>
                      <a:gd name="T56" fmla="*/ 69 w 158"/>
                      <a:gd name="T57" fmla="*/ 72 h 162"/>
                      <a:gd name="T58" fmla="*/ 72 w 158"/>
                      <a:gd name="T59" fmla="*/ 65 h 162"/>
                      <a:gd name="T60" fmla="*/ 72 w 158"/>
                      <a:gd name="T61" fmla="*/ 60 h 162"/>
                      <a:gd name="T62" fmla="*/ 70 w 158"/>
                      <a:gd name="T63" fmla="*/ 63 h 162"/>
                      <a:gd name="T64" fmla="*/ 73 w 158"/>
                      <a:gd name="T65" fmla="*/ 61 h 162"/>
                      <a:gd name="T66" fmla="*/ 73 w 158"/>
                      <a:gd name="T67" fmla="*/ 60 h 162"/>
                      <a:gd name="T68" fmla="*/ 75 w 158"/>
                      <a:gd name="T69" fmla="*/ 72 h 162"/>
                      <a:gd name="T70" fmla="*/ 84 w 158"/>
                      <a:gd name="T71" fmla="*/ 82 h 162"/>
                      <a:gd name="T72" fmla="*/ 95 w 158"/>
                      <a:gd name="T73" fmla="*/ 81 h 162"/>
                      <a:gd name="T74" fmla="*/ 101 w 158"/>
                      <a:gd name="T75" fmla="*/ 79 h 162"/>
                      <a:gd name="T76" fmla="*/ 99 w 158"/>
                      <a:gd name="T77" fmla="*/ 67 h 162"/>
                      <a:gd name="T78" fmla="*/ 97 w 158"/>
                      <a:gd name="T79" fmla="*/ 49 h 162"/>
                      <a:gd name="T80" fmla="*/ 106 w 158"/>
                      <a:gd name="T81" fmla="*/ 25 h 162"/>
                      <a:gd name="T82" fmla="*/ 117 w 158"/>
                      <a:gd name="T83" fmla="*/ 4 h 162"/>
                      <a:gd name="T84" fmla="*/ 125 w 158"/>
                      <a:gd name="T85" fmla="*/ 11 h 162"/>
                      <a:gd name="T86" fmla="*/ 133 w 158"/>
                      <a:gd name="T87" fmla="*/ 27 h 162"/>
                      <a:gd name="T88" fmla="*/ 150 w 158"/>
                      <a:gd name="T89" fmla="*/ 44 h 162"/>
                      <a:gd name="T90" fmla="*/ 156 w 158"/>
                      <a:gd name="T91" fmla="*/ 60 h 162"/>
                      <a:gd name="T92" fmla="*/ 151 w 158"/>
                      <a:gd name="T93" fmla="*/ 61 h 162"/>
                      <a:gd name="T94" fmla="*/ 146 w 158"/>
                      <a:gd name="T95" fmla="*/ 63 h 162"/>
                      <a:gd name="T96" fmla="*/ 144 w 158"/>
                      <a:gd name="T97" fmla="*/ 67 h 162"/>
                      <a:gd name="T98" fmla="*/ 142 w 158"/>
                      <a:gd name="T99" fmla="*/ 75 h 162"/>
                      <a:gd name="T100" fmla="*/ 140 w 158"/>
                      <a:gd name="T101" fmla="*/ 79 h 1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8"/>
                      <a:gd name="T154" fmla="*/ 0 h 162"/>
                      <a:gd name="T155" fmla="*/ 158 w 158"/>
                      <a:gd name="T156" fmla="*/ 162 h 1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8" h="162">
                        <a:moveTo>
                          <a:pt x="140" y="79"/>
                        </a:moveTo>
                        <a:lnTo>
                          <a:pt x="139" y="79"/>
                        </a:lnTo>
                        <a:lnTo>
                          <a:pt x="137" y="78"/>
                        </a:lnTo>
                        <a:lnTo>
                          <a:pt x="135" y="78"/>
                        </a:lnTo>
                        <a:lnTo>
                          <a:pt x="132" y="78"/>
                        </a:lnTo>
                        <a:lnTo>
                          <a:pt x="129" y="76"/>
                        </a:lnTo>
                        <a:lnTo>
                          <a:pt x="126" y="76"/>
                        </a:lnTo>
                        <a:lnTo>
                          <a:pt x="124" y="76"/>
                        </a:lnTo>
                        <a:lnTo>
                          <a:pt x="121" y="76"/>
                        </a:lnTo>
                        <a:lnTo>
                          <a:pt x="120" y="76"/>
                        </a:lnTo>
                        <a:lnTo>
                          <a:pt x="117" y="78"/>
                        </a:lnTo>
                        <a:lnTo>
                          <a:pt x="116" y="79"/>
                        </a:lnTo>
                        <a:lnTo>
                          <a:pt x="113" y="81"/>
                        </a:lnTo>
                        <a:lnTo>
                          <a:pt x="112" y="82"/>
                        </a:lnTo>
                        <a:lnTo>
                          <a:pt x="111" y="85"/>
                        </a:lnTo>
                        <a:lnTo>
                          <a:pt x="110" y="86"/>
                        </a:lnTo>
                        <a:lnTo>
                          <a:pt x="110" y="89"/>
                        </a:lnTo>
                        <a:lnTo>
                          <a:pt x="110" y="95"/>
                        </a:lnTo>
                        <a:lnTo>
                          <a:pt x="109" y="102"/>
                        </a:lnTo>
                        <a:lnTo>
                          <a:pt x="106" y="108"/>
                        </a:lnTo>
                        <a:lnTo>
                          <a:pt x="104" y="114"/>
                        </a:lnTo>
                        <a:lnTo>
                          <a:pt x="100" y="122"/>
                        </a:lnTo>
                        <a:lnTo>
                          <a:pt x="98" y="129"/>
                        </a:lnTo>
                        <a:lnTo>
                          <a:pt x="94" y="135"/>
                        </a:lnTo>
                        <a:lnTo>
                          <a:pt x="91" y="140"/>
                        </a:lnTo>
                        <a:lnTo>
                          <a:pt x="89" y="140"/>
                        </a:lnTo>
                        <a:lnTo>
                          <a:pt x="88" y="142"/>
                        </a:lnTo>
                        <a:lnTo>
                          <a:pt x="86" y="142"/>
                        </a:lnTo>
                        <a:lnTo>
                          <a:pt x="84" y="143"/>
                        </a:lnTo>
                        <a:lnTo>
                          <a:pt x="81" y="144"/>
                        </a:lnTo>
                        <a:lnTo>
                          <a:pt x="80" y="146"/>
                        </a:lnTo>
                        <a:lnTo>
                          <a:pt x="79" y="147"/>
                        </a:lnTo>
                        <a:lnTo>
                          <a:pt x="78" y="150"/>
                        </a:lnTo>
                        <a:lnTo>
                          <a:pt x="72" y="150"/>
                        </a:lnTo>
                        <a:lnTo>
                          <a:pt x="69" y="149"/>
                        </a:lnTo>
                        <a:lnTo>
                          <a:pt x="68" y="147"/>
                        </a:lnTo>
                        <a:lnTo>
                          <a:pt x="64" y="147"/>
                        </a:lnTo>
                        <a:lnTo>
                          <a:pt x="62" y="146"/>
                        </a:lnTo>
                        <a:lnTo>
                          <a:pt x="60" y="146"/>
                        </a:lnTo>
                        <a:lnTo>
                          <a:pt x="56" y="146"/>
                        </a:lnTo>
                        <a:lnTo>
                          <a:pt x="54" y="146"/>
                        </a:lnTo>
                        <a:lnTo>
                          <a:pt x="50" y="144"/>
                        </a:lnTo>
                        <a:lnTo>
                          <a:pt x="49" y="147"/>
                        </a:lnTo>
                        <a:lnTo>
                          <a:pt x="47" y="151"/>
                        </a:lnTo>
                        <a:lnTo>
                          <a:pt x="43" y="154"/>
                        </a:lnTo>
                        <a:lnTo>
                          <a:pt x="38" y="157"/>
                        </a:lnTo>
                        <a:lnTo>
                          <a:pt x="34" y="158"/>
                        </a:lnTo>
                        <a:lnTo>
                          <a:pt x="30" y="161"/>
                        </a:lnTo>
                        <a:lnTo>
                          <a:pt x="25" y="162"/>
                        </a:lnTo>
                        <a:lnTo>
                          <a:pt x="22" y="162"/>
                        </a:lnTo>
                        <a:lnTo>
                          <a:pt x="17" y="161"/>
                        </a:lnTo>
                        <a:lnTo>
                          <a:pt x="13" y="160"/>
                        </a:lnTo>
                        <a:lnTo>
                          <a:pt x="10" y="155"/>
                        </a:lnTo>
                        <a:lnTo>
                          <a:pt x="6" y="151"/>
                        </a:lnTo>
                        <a:lnTo>
                          <a:pt x="4" y="146"/>
                        </a:lnTo>
                        <a:lnTo>
                          <a:pt x="2" y="142"/>
                        </a:lnTo>
                        <a:lnTo>
                          <a:pt x="0" y="136"/>
                        </a:lnTo>
                        <a:lnTo>
                          <a:pt x="0" y="132"/>
                        </a:lnTo>
                        <a:lnTo>
                          <a:pt x="0" y="133"/>
                        </a:lnTo>
                        <a:lnTo>
                          <a:pt x="3" y="133"/>
                        </a:lnTo>
                        <a:lnTo>
                          <a:pt x="4" y="135"/>
                        </a:lnTo>
                        <a:lnTo>
                          <a:pt x="6" y="136"/>
                        </a:lnTo>
                        <a:lnTo>
                          <a:pt x="8" y="137"/>
                        </a:lnTo>
                        <a:lnTo>
                          <a:pt x="10" y="139"/>
                        </a:lnTo>
                        <a:lnTo>
                          <a:pt x="12" y="140"/>
                        </a:lnTo>
                        <a:lnTo>
                          <a:pt x="15" y="140"/>
                        </a:lnTo>
                        <a:lnTo>
                          <a:pt x="15" y="136"/>
                        </a:lnTo>
                        <a:lnTo>
                          <a:pt x="16" y="132"/>
                        </a:lnTo>
                        <a:lnTo>
                          <a:pt x="16" y="129"/>
                        </a:lnTo>
                        <a:lnTo>
                          <a:pt x="17" y="126"/>
                        </a:lnTo>
                        <a:lnTo>
                          <a:pt x="18" y="123"/>
                        </a:lnTo>
                        <a:lnTo>
                          <a:pt x="19" y="122"/>
                        </a:lnTo>
                        <a:lnTo>
                          <a:pt x="22" y="120"/>
                        </a:lnTo>
                        <a:lnTo>
                          <a:pt x="23" y="118"/>
                        </a:lnTo>
                        <a:lnTo>
                          <a:pt x="24" y="114"/>
                        </a:lnTo>
                        <a:lnTo>
                          <a:pt x="25" y="111"/>
                        </a:lnTo>
                        <a:lnTo>
                          <a:pt x="28" y="107"/>
                        </a:lnTo>
                        <a:lnTo>
                          <a:pt x="30" y="104"/>
                        </a:lnTo>
                        <a:lnTo>
                          <a:pt x="37" y="100"/>
                        </a:lnTo>
                        <a:lnTo>
                          <a:pt x="47" y="96"/>
                        </a:lnTo>
                        <a:lnTo>
                          <a:pt x="55" y="92"/>
                        </a:lnTo>
                        <a:lnTo>
                          <a:pt x="62" y="88"/>
                        </a:lnTo>
                        <a:lnTo>
                          <a:pt x="66" y="85"/>
                        </a:lnTo>
                        <a:lnTo>
                          <a:pt x="67" y="82"/>
                        </a:lnTo>
                        <a:lnTo>
                          <a:pt x="69" y="78"/>
                        </a:lnTo>
                        <a:lnTo>
                          <a:pt x="69" y="74"/>
                        </a:lnTo>
                        <a:lnTo>
                          <a:pt x="69" y="72"/>
                        </a:lnTo>
                        <a:lnTo>
                          <a:pt x="70" y="71"/>
                        </a:lnTo>
                        <a:lnTo>
                          <a:pt x="70" y="68"/>
                        </a:lnTo>
                        <a:lnTo>
                          <a:pt x="72" y="65"/>
                        </a:lnTo>
                        <a:lnTo>
                          <a:pt x="72" y="63"/>
                        </a:lnTo>
                        <a:lnTo>
                          <a:pt x="72" y="61"/>
                        </a:lnTo>
                        <a:lnTo>
                          <a:pt x="72" y="60"/>
                        </a:lnTo>
                        <a:lnTo>
                          <a:pt x="72" y="58"/>
                        </a:lnTo>
                        <a:lnTo>
                          <a:pt x="70" y="61"/>
                        </a:lnTo>
                        <a:lnTo>
                          <a:pt x="70" y="63"/>
                        </a:lnTo>
                        <a:lnTo>
                          <a:pt x="72" y="63"/>
                        </a:lnTo>
                        <a:lnTo>
                          <a:pt x="72" y="61"/>
                        </a:lnTo>
                        <a:lnTo>
                          <a:pt x="73" y="61"/>
                        </a:lnTo>
                        <a:lnTo>
                          <a:pt x="73" y="60"/>
                        </a:lnTo>
                        <a:lnTo>
                          <a:pt x="74" y="58"/>
                        </a:lnTo>
                        <a:lnTo>
                          <a:pt x="73" y="60"/>
                        </a:lnTo>
                        <a:lnTo>
                          <a:pt x="73" y="63"/>
                        </a:lnTo>
                        <a:lnTo>
                          <a:pt x="73" y="67"/>
                        </a:lnTo>
                        <a:lnTo>
                          <a:pt x="75" y="72"/>
                        </a:lnTo>
                        <a:lnTo>
                          <a:pt x="78" y="76"/>
                        </a:lnTo>
                        <a:lnTo>
                          <a:pt x="81" y="81"/>
                        </a:lnTo>
                        <a:lnTo>
                          <a:pt x="84" y="82"/>
                        </a:lnTo>
                        <a:lnTo>
                          <a:pt x="87" y="82"/>
                        </a:lnTo>
                        <a:lnTo>
                          <a:pt x="91" y="82"/>
                        </a:lnTo>
                        <a:lnTo>
                          <a:pt x="95" y="81"/>
                        </a:lnTo>
                        <a:lnTo>
                          <a:pt x="98" y="82"/>
                        </a:lnTo>
                        <a:lnTo>
                          <a:pt x="100" y="82"/>
                        </a:lnTo>
                        <a:lnTo>
                          <a:pt x="101" y="79"/>
                        </a:lnTo>
                        <a:lnTo>
                          <a:pt x="101" y="76"/>
                        </a:lnTo>
                        <a:lnTo>
                          <a:pt x="101" y="71"/>
                        </a:lnTo>
                        <a:lnTo>
                          <a:pt x="99" y="67"/>
                        </a:lnTo>
                        <a:lnTo>
                          <a:pt x="97" y="60"/>
                        </a:lnTo>
                        <a:lnTo>
                          <a:pt x="93" y="54"/>
                        </a:lnTo>
                        <a:lnTo>
                          <a:pt x="97" y="49"/>
                        </a:lnTo>
                        <a:lnTo>
                          <a:pt x="100" y="42"/>
                        </a:lnTo>
                        <a:lnTo>
                          <a:pt x="104" y="34"/>
                        </a:lnTo>
                        <a:lnTo>
                          <a:pt x="106" y="25"/>
                        </a:lnTo>
                        <a:lnTo>
                          <a:pt x="109" y="18"/>
                        </a:lnTo>
                        <a:lnTo>
                          <a:pt x="112" y="11"/>
                        </a:lnTo>
                        <a:lnTo>
                          <a:pt x="117" y="4"/>
                        </a:lnTo>
                        <a:lnTo>
                          <a:pt x="124" y="0"/>
                        </a:lnTo>
                        <a:lnTo>
                          <a:pt x="124" y="6"/>
                        </a:lnTo>
                        <a:lnTo>
                          <a:pt x="125" y="11"/>
                        </a:lnTo>
                        <a:lnTo>
                          <a:pt x="126" y="17"/>
                        </a:lnTo>
                        <a:lnTo>
                          <a:pt x="129" y="21"/>
                        </a:lnTo>
                        <a:lnTo>
                          <a:pt x="133" y="27"/>
                        </a:lnTo>
                        <a:lnTo>
                          <a:pt x="138" y="32"/>
                        </a:lnTo>
                        <a:lnTo>
                          <a:pt x="144" y="38"/>
                        </a:lnTo>
                        <a:lnTo>
                          <a:pt x="150" y="44"/>
                        </a:lnTo>
                        <a:lnTo>
                          <a:pt x="155" y="50"/>
                        </a:lnTo>
                        <a:lnTo>
                          <a:pt x="158" y="58"/>
                        </a:lnTo>
                        <a:lnTo>
                          <a:pt x="156" y="60"/>
                        </a:lnTo>
                        <a:lnTo>
                          <a:pt x="154" y="60"/>
                        </a:lnTo>
                        <a:lnTo>
                          <a:pt x="152" y="61"/>
                        </a:lnTo>
                        <a:lnTo>
                          <a:pt x="151" y="61"/>
                        </a:lnTo>
                        <a:lnTo>
                          <a:pt x="149" y="61"/>
                        </a:lnTo>
                        <a:lnTo>
                          <a:pt x="148" y="63"/>
                        </a:lnTo>
                        <a:lnTo>
                          <a:pt x="146" y="63"/>
                        </a:lnTo>
                        <a:lnTo>
                          <a:pt x="145" y="64"/>
                        </a:lnTo>
                        <a:lnTo>
                          <a:pt x="145" y="65"/>
                        </a:lnTo>
                        <a:lnTo>
                          <a:pt x="144" y="67"/>
                        </a:lnTo>
                        <a:lnTo>
                          <a:pt x="144" y="69"/>
                        </a:lnTo>
                        <a:lnTo>
                          <a:pt x="143" y="72"/>
                        </a:lnTo>
                        <a:lnTo>
                          <a:pt x="142" y="75"/>
                        </a:lnTo>
                        <a:lnTo>
                          <a:pt x="142" y="76"/>
                        </a:lnTo>
                        <a:lnTo>
                          <a:pt x="140" y="78"/>
                        </a:lnTo>
                        <a:lnTo>
                          <a:pt x="140" y="7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26" name="Freeform 80">
                    <a:extLst>
                      <a:ext uri="{FF2B5EF4-FFF2-40B4-BE49-F238E27FC236}">
                        <a16:creationId xmlns:a16="http://schemas.microsoft.com/office/drawing/2014/main" id="{38B32024-80D2-465A-A146-ED0178B2603A}"/>
                      </a:ext>
                    </a:extLst>
                  </p:cNvPr>
                  <p:cNvSpPr>
                    <a:spLocks/>
                  </p:cNvSpPr>
                  <p:nvPr/>
                </p:nvSpPr>
                <p:spPr bwMode="gray">
                  <a:xfrm>
                    <a:off x="4420" y="2534"/>
                    <a:ext cx="72" cy="115"/>
                  </a:xfrm>
                  <a:custGeom>
                    <a:avLst/>
                    <a:gdLst>
                      <a:gd name="T0" fmla="*/ 43 w 72"/>
                      <a:gd name="T1" fmla="*/ 6 h 115"/>
                      <a:gd name="T2" fmla="*/ 47 w 72"/>
                      <a:gd name="T3" fmla="*/ 13 h 115"/>
                      <a:gd name="T4" fmla="*/ 51 w 72"/>
                      <a:gd name="T5" fmla="*/ 18 h 115"/>
                      <a:gd name="T6" fmla="*/ 56 w 72"/>
                      <a:gd name="T7" fmla="*/ 22 h 115"/>
                      <a:gd name="T8" fmla="*/ 60 w 72"/>
                      <a:gd name="T9" fmla="*/ 64 h 115"/>
                      <a:gd name="T10" fmla="*/ 61 w 72"/>
                      <a:gd name="T11" fmla="*/ 76 h 115"/>
                      <a:gd name="T12" fmla="*/ 64 w 72"/>
                      <a:gd name="T13" fmla="*/ 85 h 115"/>
                      <a:gd name="T14" fmla="*/ 68 w 72"/>
                      <a:gd name="T15" fmla="*/ 91 h 115"/>
                      <a:gd name="T16" fmla="*/ 72 w 72"/>
                      <a:gd name="T17" fmla="*/ 97 h 115"/>
                      <a:gd name="T18" fmla="*/ 71 w 72"/>
                      <a:gd name="T19" fmla="*/ 115 h 115"/>
                      <a:gd name="T20" fmla="*/ 66 w 72"/>
                      <a:gd name="T21" fmla="*/ 114 h 115"/>
                      <a:gd name="T22" fmla="*/ 61 w 72"/>
                      <a:gd name="T23" fmla="*/ 112 h 115"/>
                      <a:gd name="T24" fmla="*/ 55 w 72"/>
                      <a:gd name="T25" fmla="*/ 111 h 115"/>
                      <a:gd name="T26" fmla="*/ 46 w 72"/>
                      <a:gd name="T27" fmla="*/ 104 h 115"/>
                      <a:gd name="T28" fmla="*/ 35 w 72"/>
                      <a:gd name="T29" fmla="*/ 93 h 115"/>
                      <a:gd name="T30" fmla="*/ 26 w 72"/>
                      <a:gd name="T31" fmla="*/ 80 h 115"/>
                      <a:gd name="T32" fmla="*/ 16 w 72"/>
                      <a:gd name="T33" fmla="*/ 68 h 115"/>
                      <a:gd name="T34" fmla="*/ 12 w 72"/>
                      <a:gd name="T35" fmla="*/ 58 h 115"/>
                      <a:gd name="T36" fmla="*/ 7 w 72"/>
                      <a:gd name="T37" fmla="*/ 53 h 115"/>
                      <a:gd name="T38" fmla="*/ 3 w 72"/>
                      <a:gd name="T39" fmla="*/ 50 h 115"/>
                      <a:gd name="T40" fmla="*/ 1 w 72"/>
                      <a:gd name="T41" fmla="*/ 44 h 115"/>
                      <a:gd name="T42" fmla="*/ 0 w 72"/>
                      <a:gd name="T43" fmla="*/ 40 h 115"/>
                      <a:gd name="T44" fmla="*/ 1 w 72"/>
                      <a:gd name="T45" fmla="*/ 37 h 115"/>
                      <a:gd name="T46" fmla="*/ 3 w 72"/>
                      <a:gd name="T47" fmla="*/ 34 h 115"/>
                      <a:gd name="T48" fmla="*/ 4 w 72"/>
                      <a:gd name="T49" fmla="*/ 30 h 115"/>
                      <a:gd name="T50" fmla="*/ 4 w 72"/>
                      <a:gd name="T51" fmla="*/ 24 h 115"/>
                      <a:gd name="T52" fmla="*/ 3 w 72"/>
                      <a:gd name="T53" fmla="*/ 15 h 115"/>
                      <a:gd name="T54" fmla="*/ 2 w 72"/>
                      <a:gd name="T55" fmla="*/ 8 h 115"/>
                      <a:gd name="T56" fmla="*/ 1 w 72"/>
                      <a:gd name="T57" fmla="*/ 3 h 115"/>
                      <a:gd name="T58" fmla="*/ 6 w 72"/>
                      <a:gd name="T59" fmla="*/ 0 h 115"/>
                      <a:gd name="T60" fmla="*/ 13 w 72"/>
                      <a:gd name="T61" fmla="*/ 3 h 115"/>
                      <a:gd name="T62" fmla="*/ 20 w 72"/>
                      <a:gd name="T63" fmla="*/ 7 h 115"/>
                      <a:gd name="T64" fmla="*/ 24 w 72"/>
                      <a:gd name="T65" fmla="*/ 10 h 115"/>
                      <a:gd name="T66" fmla="*/ 28 w 72"/>
                      <a:gd name="T67" fmla="*/ 10 h 115"/>
                      <a:gd name="T68" fmla="*/ 33 w 72"/>
                      <a:gd name="T69" fmla="*/ 10 h 115"/>
                      <a:gd name="T70" fmla="*/ 38 w 72"/>
                      <a:gd name="T71" fmla="*/ 7 h 115"/>
                      <a:gd name="T72" fmla="*/ 40 w 72"/>
                      <a:gd name="T73" fmla="*/ 4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2"/>
                      <a:gd name="T112" fmla="*/ 0 h 115"/>
                      <a:gd name="T113" fmla="*/ 72 w 72"/>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2" h="115">
                        <a:moveTo>
                          <a:pt x="41" y="3"/>
                        </a:moveTo>
                        <a:lnTo>
                          <a:pt x="43" y="6"/>
                        </a:lnTo>
                        <a:lnTo>
                          <a:pt x="46" y="8"/>
                        </a:lnTo>
                        <a:lnTo>
                          <a:pt x="47" y="13"/>
                        </a:lnTo>
                        <a:lnTo>
                          <a:pt x="49" y="15"/>
                        </a:lnTo>
                        <a:lnTo>
                          <a:pt x="51" y="18"/>
                        </a:lnTo>
                        <a:lnTo>
                          <a:pt x="53" y="21"/>
                        </a:lnTo>
                        <a:lnTo>
                          <a:pt x="56" y="22"/>
                        </a:lnTo>
                        <a:lnTo>
                          <a:pt x="60" y="22"/>
                        </a:lnTo>
                        <a:lnTo>
                          <a:pt x="60" y="64"/>
                        </a:lnTo>
                        <a:lnTo>
                          <a:pt x="60" y="71"/>
                        </a:lnTo>
                        <a:lnTo>
                          <a:pt x="61" y="76"/>
                        </a:lnTo>
                        <a:lnTo>
                          <a:pt x="62" y="80"/>
                        </a:lnTo>
                        <a:lnTo>
                          <a:pt x="64" y="85"/>
                        </a:lnTo>
                        <a:lnTo>
                          <a:pt x="66" y="88"/>
                        </a:lnTo>
                        <a:lnTo>
                          <a:pt x="68" y="91"/>
                        </a:lnTo>
                        <a:lnTo>
                          <a:pt x="69" y="94"/>
                        </a:lnTo>
                        <a:lnTo>
                          <a:pt x="72" y="97"/>
                        </a:lnTo>
                        <a:lnTo>
                          <a:pt x="72" y="115"/>
                        </a:lnTo>
                        <a:lnTo>
                          <a:pt x="71" y="115"/>
                        </a:lnTo>
                        <a:lnTo>
                          <a:pt x="68" y="115"/>
                        </a:lnTo>
                        <a:lnTo>
                          <a:pt x="66" y="114"/>
                        </a:lnTo>
                        <a:lnTo>
                          <a:pt x="64" y="114"/>
                        </a:lnTo>
                        <a:lnTo>
                          <a:pt x="61" y="112"/>
                        </a:lnTo>
                        <a:lnTo>
                          <a:pt x="59" y="112"/>
                        </a:lnTo>
                        <a:lnTo>
                          <a:pt x="55" y="111"/>
                        </a:lnTo>
                        <a:lnTo>
                          <a:pt x="52" y="109"/>
                        </a:lnTo>
                        <a:lnTo>
                          <a:pt x="46" y="104"/>
                        </a:lnTo>
                        <a:lnTo>
                          <a:pt x="40" y="98"/>
                        </a:lnTo>
                        <a:lnTo>
                          <a:pt x="35" y="93"/>
                        </a:lnTo>
                        <a:lnTo>
                          <a:pt x="30" y="87"/>
                        </a:lnTo>
                        <a:lnTo>
                          <a:pt x="26" y="80"/>
                        </a:lnTo>
                        <a:lnTo>
                          <a:pt x="22" y="73"/>
                        </a:lnTo>
                        <a:lnTo>
                          <a:pt x="16" y="68"/>
                        </a:lnTo>
                        <a:lnTo>
                          <a:pt x="13" y="61"/>
                        </a:lnTo>
                        <a:lnTo>
                          <a:pt x="12" y="58"/>
                        </a:lnTo>
                        <a:lnTo>
                          <a:pt x="9" y="55"/>
                        </a:lnTo>
                        <a:lnTo>
                          <a:pt x="7" y="53"/>
                        </a:lnTo>
                        <a:lnTo>
                          <a:pt x="4" y="51"/>
                        </a:lnTo>
                        <a:lnTo>
                          <a:pt x="3" y="50"/>
                        </a:lnTo>
                        <a:lnTo>
                          <a:pt x="1" y="47"/>
                        </a:lnTo>
                        <a:lnTo>
                          <a:pt x="1" y="44"/>
                        </a:lnTo>
                        <a:lnTo>
                          <a:pt x="0" y="41"/>
                        </a:lnTo>
                        <a:lnTo>
                          <a:pt x="0" y="40"/>
                        </a:lnTo>
                        <a:lnTo>
                          <a:pt x="1" y="39"/>
                        </a:lnTo>
                        <a:lnTo>
                          <a:pt x="1" y="37"/>
                        </a:lnTo>
                        <a:lnTo>
                          <a:pt x="2" y="36"/>
                        </a:lnTo>
                        <a:lnTo>
                          <a:pt x="3" y="34"/>
                        </a:lnTo>
                        <a:lnTo>
                          <a:pt x="3" y="33"/>
                        </a:lnTo>
                        <a:lnTo>
                          <a:pt x="4" y="30"/>
                        </a:lnTo>
                        <a:lnTo>
                          <a:pt x="4" y="28"/>
                        </a:lnTo>
                        <a:lnTo>
                          <a:pt x="4" y="24"/>
                        </a:lnTo>
                        <a:lnTo>
                          <a:pt x="4" y="20"/>
                        </a:lnTo>
                        <a:lnTo>
                          <a:pt x="3" y="15"/>
                        </a:lnTo>
                        <a:lnTo>
                          <a:pt x="3" y="13"/>
                        </a:lnTo>
                        <a:lnTo>
                          <a:pt x="2" y="8"/>
                        </a:lnTo>
                        <a:lnTo>
                          <a:pt x="2" y="6"/>
                        </a:lnTo>
                        <a:lnTo>
                          <a:pt x="1" y="3"/>
                        </a:lnTo>
                        <a:lnTo>
                          <a:pt x="0" y="0"/>
                        </a:lnTo>
                        <a:lnTo>
                          <a:pt x="6" y="0"/>
                        </a:lnTo>
                        <a:lnTo>
                          <a:pt x="9" y="1"/>
                        </a:lnTo>
                        <a:lnTo>
                          <a:pt x="13" y="3"/>
                        </a:lnTo>
                        <a:lnTo>
                          <a:pt x="16" y="6"/>
                        </a:lnTo>
                        <a:lnTo>
                          <a:pt x="20" y="7"/>
                        </a:lnTo>
                        <a:lnTo>
                          <a:pt x="22" y="8"/>
                        </a:lnTo>
                        <a:lnTo>
                          <a:pt x="24" y="10"/>
                        </a:lnTo>
                        <a:lnTo>
                          <a:pt x="27" y="10"/>
                        </a:lnTo>
                        <a:lnTo>
                          <a:pt x="28" y="10"/>
                        </a:lnTo>
                        <a:lnTo>
                          <a:pt x="30" y="10"/>
                        </a:lnTo>
                        <a:lnTo>
                          <a:pt x="33" y="10"/>
                        </a:lnTo>
                        <a:lnTo>
                          <a:pt x="35" y="8"/>
                        </a:lnTo>
                        <a:lnTo>
                          <a:pt x="38" y="7"/>
                        </a:lnTo>
                        <a:lnTo>
                          <a:pt x="39" y="6"/>
                        </a:lnTo>
                        <a:lnTo>
                          <a:pt x="40" y="4"/>
                        </a:lnTo>
                        <a:lnTo>
                          <a:pt x="41" y="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392" name="Group 81">
                  <a:extLst>
                    <a:ext uri="{FF2B5EF4-FFF2-40B4-BE49-F238E27FC236}">
                      <a16:creationId xmlns:a16="http://schemas.microsoft.com/office/drawing/2014/main" id="{1776DCF8-01C5-4908-8027-D6BDA6408CE0}"/>
                    </a:ext>
                  </a:extLst>
                </p:cNvPr>
                <p:cNvGrpSpPr>
                  <a:grpSpLocks/>
                </p:cNvGrpSpPr>
                <p:nvPr/>
              </p:nvGrpSpPr>
              <p:grpSpPr bwMode="auto">
                <a:xfrm>
                  <a:off x="4330" y="2518"/>
                  <a:ext cx="814" cy="390"/>
                  <a:chOff x="4330" y="2542"/>
                  <a:chExt cx="814" cy="390"/>
                </a:xfrm>
              </p:grpSpPr>
              <p:sp>
                <p:nvSpPr>
                  <p:cNvPr id="393" name="Freeform 82">
                    <a:extLst>
                      <a:ext uri="{FF2B5EF4-FFF2-40B4-BE49-F238E27FC236}">
                        <a16:creationId xmlns:a16="http://schemas.microsoft.com/office/drawing/2014/main" id="{2B27FE07-791B-4E99-87AC-7E6567E443B6}"/>
                      </a:ext>
                    </a:extLst>
                  </p:cNvPr>
                  <p:cNvSpPr>
                    <a:spLocks/>
                  </p:cNvSpPr>
                  <p:nvPr/>
                </p:nvSpPr>
                <p:spPr bwMode="gray">
                  <a:xfrm>
                    <a:off x="4962" y="2839"/>
                    <a:ext cx="11" cy="20"/>
                  </a:xfrm>
                  <a:custGeom>
                    <a:avLst/>
                    <a:gdLst>
                      <a:gd name="T0" fmla="*/ 0 w 11"/>
                      <a:gd name="T1" fmla="*/ 20 h 20"/>
                      <a:gd name="T2" fmla="*/ 0 w 11"/>
                      <a:gd name="T3" fmla="*/ 16 h 20"/>
                      <a:gd name="T4" fmla="*/ 2 w 11"/>
                      <a:gd name="T5" fmla="*/ 12 h 20"/>
                      <a:gd name="T6" fmla="*/ 2 w 11"/>
                      <a:gd name="T7" fmla="*/ 10 h 20"/>
                      <a:gd name="T8" fmla="*/ 4 w 11"/>
                      <a:gd name="T9" fmla="*/ 7 h 20"/>
                      <a:gd name="T10" fmla="*/ 5 w 11"/>
                      <a:gd name="T11" fmla="*/ 4 h 20"/>
                      <a:gd name="T12" fmla="*/ 7 w 11"/>
                      <a:gd name="T13" fmla="*/ 3 h 20"/>
                      <a:gd name="T14" fmla="*/ 10 w 11"/>
                      <a:gd name="T15" fmla="*/ 2 h 20"/>
                      <a:gd name="T16" fmla="*/ 11 w 11"/>
                      <a:gd name="T17" fmla="*/ 0 h 20"/>
                      <a:gd name="T18" fmla="*/ 11 w 11"/>
                      <a:gd name="T19" fmla="*/ 11 h 20"/>
                      <a:gd name="T20" fmla="*/ 7 w 11"/>
                      <a:gd name="T21" fmla="*/ 12 h 20"/>
                      <a:gd name="T22" fmla="*/ 5 w 11"/>
                      <a:gd name="T23" fmla="*/ 14 h 20"/>
                      <a:gd name="T24" fmla="*/ 5 w 11"/>
                      <a:gd name="T25" fmla="*/ 16 h 20"/>
                      <a:gd name="T26" fmla="*/ 5 w 11"/>
                      <a:gd name="T27" fmla="*/ 18 h 20"/>
                      <a:gd name="T28" fmla="*/ 4 w 11"/>
                      <a:gd name="T29" fmla="*/ 19 h 20"/>
                      <a:gd name="T30" fmla="*/ 0 w 11"/>
                      <a:gd name="T31" fmla="*/ 20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20"/>
                      <a:gd name="T50" fmla="*/ 11 w 11"/>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20">
                        <a:moveTo>
                          <a:pt x="0" y="20"/>
                        </a:moveTo>
                        <a:lnTo>
                          <a:pt x="0" y="16"/>
                        </a:lnTo>
                        <a:lnTo>
                          <a:pt x="2" y="12"/>
                        </a:lnTo>
                        <a:lnTo>
                          <a:pt x="2" y="10"/>
                        </a:lnTo>
                        <a:lnTo>
                          <a:pt x="4" y="7"/>
                        </a:lnTo>
                        <a:lnTo>
                          <a:pt x="5" y="4"/>
                        </a:lnTo>
                        <a:lnTo>
                          <a:pt x="7" y="3"/>
                        </a:lnTo>
                        <a:lnTo>
                          <a:pt x="10" y="2"/>
                        </a:lnTo>
                        <a:lnTo>
                          <a:pt x="11" y="0"/>
                        </a:lnTo>
                        <a:lnTo>
                          <a:pt x="11" y="11"/>
                        </a:lnTo>
                        <a:lnTo>
                          <a:pt x="7" y="12"/>
                        </a:lnTo>
                        <a:lnTo>
                          <a:pt x="5" y="14"/>
                        </a:lnTo>
                        <a:lnTo>
                          <a:pt x="5" y="16"/>
                        </a:lnTo>
                        <a:lnTo>
                          <a:pt x="5" y="18"/>
                        </a:lnTo>
                        <a:lnTo>
                          <a:pt x="4" y="19"/>
                        </a:lnTo>
                        <a:lnTo>
                          <a:pt x="0" y="2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94" name="Freeform 83">
                    <a:extLst>
                      <a:ext uri="{FF2B5EF4-FFF2-40B4-BE49-F238E27FC236}">
                        <a16:creationId xmlns:a16="http://schemas.microsoft.com/office/drawing/2014/main" id="{6661FBDA-31EE-45AF-924D-CF6A05C32A16}"/>
                      </a:ext>
                    </a:extLst>
                  </p:cNvPr>
                  <p:cNvSpPr>
                    <a:spLocks/>
                  </p:cNvSpPr>
                  <p:nvPr/>
                </p:nvSpPr>
                <p:spPr bwMode="gray">
                  <a:xfrm>
                    <a:off x="5014" y="2797"/>
                    <a:ext cx="19" cy="37"/>
                  </a:xfrm>
                  <a:custGeom>
                    <a:avLst/>
                    <a:gdLst>
                      <a:gd name="T0" fmla="*/ 0 w 19"/>
                      <a:gd name="T1" fmla="*/ 21 h 37"/>
                      <a:gd name="T2" fmla="*/ 1 w 19"/>
                      <a:gd name="T3" fmla="*/ 18 h 37"/>
                      <a:gd name="T4" fmla="*/ 2 w 19"/>
                      <a:gd name="T5" fmla="*/ 14 h 37"/>
                      <a:gd name="T6" fmla="*/ 3 w 19"/>
                      <a:gd name="T7" fmla="*/ 11 h 37"/>
                      <a:gd name="T8" fmla="*/ 7 w 19"/>
                      <a:gd name="T9" fmla="*/ 7 h 37"/>
                      <a:gd name="T10" fmla="*/ 9 w 19"/>
                      <a:gd name="T11" fmla="*/ 5 h 37"/>
                      <a:gd name="T12" fmla="*/ 10 w 19"/>
                      <a:gd name="T13" fmla="*/ 2 h 37"/>
                      <a:gd name="T14" fmla="*/ 12 w 19"/>
                      <a:gd name="T15" fmla="*/ 0 h 37"/>
                      <a:gd name="T16" fmla="*/ 15 w 19"/>
                      <a:gd name="T17" fmla="*/ 0 h 37"/>
                      <a:gd name="T18" fmla="*/ 19 w 19"/>
                      <a:gd name="T19" fmla="*/ 5 h 37"/>
                      <a:gd name="T20" fmla="*/ 18 w 19"/>
                      <a:gd name="T21" fmla="*/ 7 h 37"/>
                      <a:gd name="T22" fmla="*/ 17 w 19"/>
                      <a:gd name="T23" fmla="*/ 11 h 37"/>
                      <a:gd name="T24" fmla="*/ 16 w 19"/>
                      <a:gd name="T25" fmla="*/ 14 h 37"/>
                      <a:gd name="T26" fmla="*/ 15 w 19"/>
                      <a:gd name="T27" fmla="*/ 17 h 37"/>
                      <a:gd name="T28" fmla="*/ 12 w 19"/>
                      <a:gd name="T29" fmla="*/ 18 h 37"/>
                      <a:gd name="T30" fmla="*/ 11 w 19"/>
                      <a:gd name="T31" fmla="*/ 21 h 37"/>
                      <a:gd name="T32" fmla="*/ 10 w 19"/>
                      <a:gd name="T33" fmla="*/ 22 h 37"/>
                      <a:gd name="T34" fmla="*/ 9 w 19"/>
                      <a:gd name="T35" fmla="*/ 24 h 37"/>
                      <a:gd name="T36" fmla="*/ 9 w 19"/>
                      <a:gd name="T37" fmla="*/ 25 h 37"/>
                      <a:gd name="T38" fmla="*/ 9 w 19"/>
                      <a:gd name="T39" fmla="*/ 26 h 37"/>
                      <a:gd name="T40" fmla="*/ 9 w 19"/>
                      <a:gd name="T41" fmla="*/ 29 h 37"/>
                      <a:gd name="T42" fmla="*/ 9 w 19"/>
                      <a:gd name="T43" fmla="*/ 30 h 37"/>
                      <a:gd name="T44" fmla="*/ 9 w 19"/>
                      <a:gd name="T45" fmla="*/ 32 h 37"/>
                      <a:gd name="T46" fmla="*/ 9 w 19"/>
                      <a:gd name="T47" fmla="*/ 33 h 37"/>
                      <a:gd name="T48" fmla="*/ 8 w 19"/>
                      <a:gd name="T49" fmla="*/ 34 h 37"/>
                      <a:gd name="T50" fmla="*/ 8 w 19"/>
                      <a:gd name="T51" fmla="*/ 37 h 37"/>
                      <a:gd name="T52" fmla="*/ 7 w 19"/>
                      <a:gd name="T53" fmla="*/ 34 h 37"/>
                      <a:gd name="T54" fmla="*/ 4 w 19"/>
                      <a:gd name="T55" fmla="*/ 33 h 37"/>
                      <a:gd name="T56" fmla="*/ 3 w 19"/>
                      <a:gd name="T57" fmla="*/ 32 h 37"/>
                      <a:gd name="T58" fmla="*/ 2 w 19"/>
                      <a:gd name="T59" fmla="*/ 30 h 37"/>
                      <a:gd name="T60" fmla="*/ 1 w 19"/>
                      <a:gd name="T61" fmla="*/ 29 h 37"/>
                      <a:gd name="T62" fmla="*/ 1 w 19"/>
                      <a:gd name="T63" fmla="*/ 25 h 37"/>
                      <a:gd name="T64" fmla="*/ 0 w 19"/>
                      <a:gd name="T65" fmla="*/ 24 h 37"/>
                      <a:gd name="T66" fmla="*/ 0 w 19"/>
                      <a:gd name="T67" fmla="*/ 21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
                      <a:gd name="T103" fmla="*/ 0 h 37"/>
                      <a:gd name="T104" fmla="*/ 19 w 19"/>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 h="37">
                        <a:moveTo>
                          <a:pt x="0" y="21"/>
                        </a:moveTo>
                        <a:lnTo>
                          <a:pt x="1" y="18"/>
                        </a:lnTo>
                        <a:lnTo>
                          <a:pt x="2" y="14"/>
                        </a:lnTo>
                        <a:lnTo>
                          <a:pt x="3" y="11"/>
                        </a:lnTo>
                        <a:lnTo>
                          <a:pt x="7" y="7"/>
                        </a:lnTo>
                        <a:lnTo>
                          <a:pt x="9" y="5"/>
                        </a:lnTo>
                        <a:lnTo>
                          <a:pt x="10" y="2"/>
                        </a:lnTo>
                        <a:lnTo>
                          <a:pt x="12" y="0"/>
                        </a:lnTo>
                        <a:lnTo>
                          <a:pt x="15" y="0"/>
                        </a:lnTo>
                        <a:lnTo>
                          <a:pt x="19" y="5"/>
                        </a:lnTo>
                        <a:lnTo>
                          <a:pt x="18" y="7"/>
                        </a:lnTo>
                        <a:lnTo>
                          <a:pt x="17" y="11"/>
                        </a:lnTo>
                        <a:lnTo>
                          <a:pt x="16" y="14"/>
                        </a:lnTo>
                        <a:lnTo>
                          <a:pt x="15" y="17"/>
                        </a:lnTo>
                        <a:lnTo>
                          <a:pt x="12" y="18"/>
                        </a:lnTo>
                        <a:lnTo>
                          <a:pt x="11" y="21"/>
                        </a:lnTo>
                        <a:lnTo>
                          <a:pt x="10" y="22"/>
                        </a:lnTo>
                        <a:lnTo>
                          <a:pt x="9" y="24"/>
                        </a:lnTo>
                        <a:lnTo>
                          <a:pt x="9" y="25"/>
                        </a:lnTo>
                        <a:lnTo>
                          <a:pt x="9" y="26"/>
                        </a:lnTo>
                        <a:lnTo>
                          <a:pt x="9" y="29"/>
                        </a:lnTo>
                        <a:lnTo>
                          <a:pt x="9" y="30"/>
                        </a:lnTo>
                        <a:lnTo>
                          <a:pt x="9" y="32"/>
                        </a:lnTo>
                        <a:lnTo>
                          <a:pt x="9" y="33"/>
                        </a:lnTo>
                        <a:lnTo>
                          <a:pt x="8" y="34"/>
                        </a:lnTo>
                        <a:lnTo>
                          <a:pt x="8" y="37"/>
                        </a:lnTo>
                        <a:lnTo>
                          <a:pt x="7" y="34"/>
                        </a:lnTo>
                        <a:lnTo>
                          <a:pt x="4" y="33"/>
                        </a:lnTo>
                        <a:lnTo>
                          <a:pt x="3" y="32"/>
                        </a:lnTo>
                        <a:lnTo>
                          <a:pt x="2" y="30"/>
                        </a:lnTo>
                        <a:lnTo>
                          <a:pt x="1" y="29"/>
                        </a:lnTo>
                        <a:lnTo>
                          <a:pt x="1" y="25"/>
                        </a:lnTo>
                        <a:lnTo>
                          <a:pt x="0" y="24"/>
                        </a:lnTo>
                        <a:lnTo>
                          <a:pt x="0" y="2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95" name="Freeform 84">
                    <a:extLst>
                      <a:ext uri="{FF2B5EF4-FFF2-40B4-BE49-F238E27FC236}">
                        <a16:creationId xmlns:a16="http://schemas.microsoft.com/office/drawing/2014/main" id="{D4DA2919-477E-4C03-ADA6-246F8684A57A}"/>
                      </a:ext>
                    </a:extLst>
                  </p:cNvPr>
                  <p:cNvSpPr>
                    <a:spLocks/>
                  </p:cNvSpPr>
                  <p:nvPr/>
                </p:nvSpPr>
                <p:spPr bwMode="gray">
                  <a:xfrm>
                    <a:off x="5048" y="2707"/>
                    <a:ext cx="21" cy="9"/>
                  </a:xfrm>
                  <a:custGeom>
                    <a:avLst/>
                    <a:gdLst>
                      <a:gd name="T0" fmla="*/ 0 w 21"/>
                      <a:gd name="T1" fmla="*/ 0 h 9"/>
                      <a:gd name="T2" fmla="*/ 2 w 21"/>
                      <a:gd name="T3" fmla="*/ 0 h 9"/>
                      <a:gd name="T4" fmla="*/ 6 w 21"/>
                      <a:gd name="T5" fmla="*/ 1 h 9"/>
                      <a:gd name="T6" fmla="*/ 9 w 21"/>
                      <a:gd name="T7" fmla="*/ 1 h 9"/>
                      <a:gd name="T8" fmla="*/ 12 w 21"/>
                      <a:gd name="T9" fmla="*/ 4 h 9"/>
                      <a:gd name="T10" fmla="*/ 15 w 21"/>
                      <a:gd name="T11" fmla="*/ 5 h 9"/>
                      <a:gd name="T12" fmla="*/ 18 w 21"/>
                      <a:gd name="T13" fmla="*/ 6 h 9"/>
                      <a:gd name="T14" fmla="*/ 20 w 21"/>
                      <a:gd name="T15" fmla="*/ 9 h 9"/>
                      <a:gd name="T16" fmla="*/ 21 w 21"/>
                      <a:gd name="T17" fmla="*/ 9 h 9"/>
                      <a:gd name="T18" fmla="*/ 15 w 21"/>
                      <a:gd name="T19" fmla="*/ 9 h 9"/>
                      <a:gd name="T20" fmla="*/ 12 w 21"/>
                      <a:gd name="T21" fmla="*/ 9 h 9"/>
                      <a:gd name="T22" fmla="*/ 9 w 21"/>
                      <a:gd name="T23" fmla="*/ 9 h 9"/>
                      <a:gd name="T24" fmla="*/ 7 w 21"/>
                      <a:gd name="T25" fmla="*/ 9 h 9"/>
                      <a:gd name="T26" fmla="*/ 4 w 21"/>
                      <a:gd name="T27" fmla="*/ 9 h 9"/>
                      <a:gd name="T28" fmla="*/ 2 w 21"/>
                      <a:gd name="T29" fmla="*/ 9 h 9"/>
                      <a:gd name="T30" fmla="*/ 1 w 21"/>
                      <a:gd name="T31" fmla="*/ 9 h 9"/>
                      <a:gd name="T32" fmla="*/ 0 w 21"/>
                      <a:gd name="T33" fmla="*/ 9 h 9"/>
                      <a:gd name="T34" fmla="*/ 0 w 21"/>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9"/>
                      <a:gd name="T56" fmla="*/ 21 w 21"/>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9">
                        <a:moveTo>
                          <a:pt x="0" y="0"/>
                        </a:moveTo>
                        <a:lnTo>
                          <a:pt x="2" y="0"/>
                        </a:lnTo>
                        <a:lnTo>
                          <a:pt x="6" y="1"/>
                        </a:lnTo>
                        <a:lnTo>
                          <a:pt x="9" y="1"/>
                        </a:lnTo>
                        <a:lnTo>
                          <a:pt x="12" y="4"/>
                        </a:lnTo>
                        <a:lnTo>
                          <a:pt x="15" y="5"/>
                        </a:lnTo>
                        <a:lnTo>
                          <a:pt x="18" y="6"/>
                        </a:lnTo>
                        <a:lnTo>
                          <a:pt x="20" y="9"/>
                        </a:lnTo>
                        <a:lnTo>
                          <a:pt x="21" y="9"/>
                        </a:lnTo>
                        <a:lnTo>
                          <a:pt x="15" y="9"/>
                        </a:lnTo>
                        <a:lnTo>
                          <a:pt x="12" y="9"/>
                        </a:lnTo>
                        <a:lnTo>
                          <a:pt x="9" y="9"/>
                        </a:lnTo>
                        <a:lnTo>
                          <a:pt x="7" y="9"/>
                        </a:lnTo>
                        <a:lnTo>
                          <a:pt x="4" y="9"/>
                        </a:lnTo>
                        <a:lnTo>
                          <a:pt x="2" y="9"/>
                        </a:lnTo>
                        <a:lnTo>
                          <a:pt x="1" y="9"/>
                        </a:lnTo>
                        <a:lnTo>
                          <a:pt x="0" y="9"/>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96" name="Freeform 85">
                    <a:extLst>
                      <a:ext uri="{FF2B5EF4-FFF2-40B4-BE49-F238E27FC236}">
                        <a16:creationId xmlns:a16="http://schemas.microsoft.com/office/drawing/2014/main" id="{211FC50B-7ECB-4178-A45A-8A26DA813081}"/>
                      </a:ext>
                    </a:extLst>
                  </p:cNvPr>
                  <p:cNvSpPr>
                    <a:spLocks/>
                  </p:cNvSpPr>
                  <p:nvPr/>
                </p:nvSpPr>
                <p:spPr bwMode="gray">
                  <a:xfrm>
                    <a:off x="5037" y="2685"/>
                    <a:ext cx="21" cy="8"/>
                  </a:xfrm>
                  <a:custGeom>
                    <a:avLst/>
                    <a:gdLst>
                      <a:gd name="T0" fmla="*/ 0 w 21"/>
                      <a:gd name="T1" fmla="*/ 8 h 8"/>
                      <a:gd name="T2" fmla="*/ 21 w 21"/>
                      <a:gd name="T3" fmla="*/ 8 h 8"/>
                      <a:gd name="T4" fmla="*/ 19 w 21"/>
                      <a:gd name="T5" fmla="*/ 7 h 8"/>
                      <a:gd name="T6" fmla="*/ 18 w 21"/>
                      <a:gd name="T7" fmla="*/ 7 h 8"/>
                      <a:gd name="T8" fmla="*/ 14 w 21"/>
                      <a:gd name="T9" fmla="*/ 5 h 8"/>
                      <a:gd name="T10" fmla="*/ 13 w 21"/>
                      <a:gd name="T11" fmla="*/ 3 h 8"/>
                      <a:gd name="T12" fmla="*/ 11 w 21"/>
                      <a:gd name="T13" fmla="*/ 1 h 8"/>
                      <a:gd name="T14" fmla="*/ 10 w 21"/>
                      <a:gd name="T15" fmla="*/ 0 h 8"/>
                      <a:gd name="T16" fmla="*/ 7 w 21"/>
                      <a:gd name="T17" fmla="*/ 0 h 8"/>
                      <a:gd name="T18" fmla="*/ 4 w 21"/>
                      <a:gd name="T19" fmla="*/ 0 h 8"/>
                      <a:gd name="T20" fmla="*/ 0 w 21"/>
                      <a:gd name="T21" fmla="*/ 8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8"/>
                      <a:gd name="T35" fmla="*/ 21 w 21"/>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8">
                        <a:moveTo>
                          <a:pt x="0" y="8"/>
                        </a:moveTo>
                        <a:lnTo>
                          <a:pt x="21" y="8"/>
                        </a:lnTo>
                        <a:lnTo>
                          <a:pt x="19" y="7"/>
                        </a:lnTo>
                        <a:lnTo>
                          <a:pt x="18" y="7"/>
                        </a:lnTo>
                        <a:lnTo>
                          <a:pt x="14" y="5"/>
                        </a:lnTo>
                        <a:lnTo>
                          <a:pt x="13" y="3"/>
                        </a:lnTo>
                        <a:lnTo>
                          <a:pt x="11" y="1"/>
                        </a:lnTo>
                        <a:lnTo>
                          <a:pt x="10" y="0"/>
                        </a:lnTo>
                        <a:lnTo>
                          <a:pt x="7" y="0"/>
                        </a:lnTo>
                        <a:lnTo>
                          <a:pt x="4" y="0"/>
                        </a:lnTo>
                        <a:lnTo>
                          <a:pt x="0" y="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97" name="Freeform 86">
                    <a:extLst>
                      <a:ext uri="{FF2B5EF4-FFF2-40B4-BE49-F238E27FC236}">
                        <a16:creationId xmlns:a16="http://schemas.microsoft.com/office/drawing/2014/main" id="{C7D666D2-60C9-451C-9771-C1CEABD3877B}"/>
                      </a:ext>
                    </a:extLst>
                  </p:cNvPr>
                  <p:cNvSpPr>
                    <a:spLocks/>
                  </p:cNvSpPr>
                  <p:nvPr/>
                </p:nvSpPr>
                <p:spPr bwMode="gray">
                  <a:xfrm>
                    <a:off x="4914" y="2612"/>
                    <a:ext cx="8" cy="19"/>
                  </a:xfrm>
                  <a:custGeom>
                    <a:avLst/>
                    <a:gdLst>
                      <a:gd name="T0" fmla="*/ 0 w 8"/>
                      <a:gd name="T1" fmla="*/ 15 h 19"/>
                      <a:gd name="T2" fmla="*/ 4 w 8"/>
                      <a:gd name="T3" fmla="*/ 19 h 19"/>
                      <a:gd name="T4" fmla="*/ 5 w 8"/>
                      <a:gd name="T5" fmla="*/ 17 h 19"/>
                      <a:gd name="T6" fmla="*/ 5 w 8"/>
                      <a:gd name="T7" fmla="*/ 16 h 19"/>
                      <a:gd name="T8" fmla="*/ 8 w 8"/>
                      <a:gd name="T9" fmla="*/ 12 h 19"/>
                      <a:gd name="T10" fmla="*/ 8 w 8"/>
                      <a:gd name="T11" fmla="*/ 11 h 19"/>
                      <a:gd name="T12" fmla="*/ 8 w 8"/>
                      <a:gd name="T13" fmla="*/ 8 h 19"/>
                      <a:gd name="T14" fmla="*/ 8 w 8"/>
                      <a:gd name="T15" fmla="*/ 7 h 19"/>
                      <a:gd name="T16" fmla="*/ 8 w 8"/>
                      <a:gd name="T17" fmla="*/ 3 h 19"/>
                      <a:gd name="T18" fmla="*/ 8 w 8"/>
                      <a:gd name="T19" fmla="*/ 0 h 19"/>
                      <a:gd name="T20" fmla="*/ 0 w 8"/>
                      <a:gd name="T21" fmla="*/ 15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9"/>
                      <a:gd name="T35" fmla="*/ 8 w 8"/>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9">
                        <a:moveTo>
                          <a:pt x="0" y="15"/>
                        </a:moveTo>
                        <a:lnTo>
                          <a:pt x="4" y="19"/>
                        </a:lnTo>
                        <a:lnTo>
                          <a:pt x="5" y="17"/>
                        </a:lnTo>
                        <a:lnTo>
                          <a:pt x="5" y="16"/>
                        </a:lnTo>
                        <a:lnTo>
                          <a:pt x="8" y="12"/>
                        </a:lnTo>
                        <a:lnTo>
                          <a:pt x="8" y="11"/>
                        </a:lnTo>
                        <a:lnTo>
                          <a:pt x="8" y="8"/>
                        </a:lnTo>
                        <a:lnTo>
                          <a:pt x="8" y="7"/>
                        </a:lnTo>
                        <a:lnTo>
                          <a:pt x="8" y="3"/>
                        </a:lnTo>
                        <a:lnTo>
                          <a:pt x="8" y="0"/>
                        </a:lnTo>
                        <a:lnTo>
                          <a:pt x="0" y="1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98" name="Freeform 87">
                    <a:extLst>
                      <a:ext uri="{FF2B5EF4-FFF2-40B4-BE49-F238E27FC236}">
                        <a16:creationId xmlns:a16="http://schemas.microsoft.com/office/drawing/2014/main" id="{12CD990D-F9A6-4EC5-A806-C9F7E5EBAF2A}"/>
                      </a:ext>
                    </a:extLst>
                  </p:cNvPr>
                  <p:cNvSpPr>
                    <a:spLocks/>
                  </p:cNvSpPr>
                  <p:nvPr/>
                </p:nvSpPr>
                <p:spPr bwMode="gray">
                  <a:xfrm>
                    <a:off x="4862" y="2707"/>
                    <a:ext cx="24" cy="14"/>
                  </a:xfrm>
                  <a:custGeom>
                    <a:avLst/>
                    <a:gdLst>
                      <a:gd name="T0" fmla="*/ 3 w 24"/>
                      <a:gd name="T1" fmla="*/ 14 h 14"/>
                      <a:gd name="T2" fmla="*/ 5 w 24"/>
                      <a:gd name="T3" fmla="*/ 12 h 14"/>
                      <a:gd name="T4" fmla="*/ 9 w 24"/>
                      <a:gd name="T5" fmla="*/ 12 h 14"/>
                      <a:gd name="T6" fmla="*/ 11 w 24"/>
                      <a:gd name="T7" fmla="*/ 12 h 14"/>
                      <a:gd name="T8" fmla="*/ 13 w 24"/>
                      <a:gd name="T9" fmla="*/ 12 h 14"/>
                      <a:gd name="T10" fmla="*/ 16 w 24"/>
                      <a:gd name="T11" fmla="*/ 13 h 14"/>
                      <a:gd name="T12" fmla="*/ 19 w 24"/>
                      <a:gd name="T13" fmla="*/ 13 h 14"/>
                      <a:gd name="T14" fmla="*/ 21 w 24"/>
                      <a:gd name="T15" fmla="*/ 14 h 14"/>
                      <a:gd name="T16" fmla="*/ 24 w 24"/>
                      <a:gd name="T17" fmla="*/ 14 h 14"/>
                      <a:gd name="T18" fmla="*/ 24 w 24"/>
                      <a:gd name="T19" fmla="*/ 0 h 14"/>
                      <a:gd name="T20" fmla="*/ 19 w 24"/>
                      <a:gd name="T21" fmla="*/ 0 h 14"/>
                      <a:gd name="T22" fmla="*/ 16 w 24"/>
                      <a:gd name="T23" fmla="*/ 0 h 14"/>
                      <a:gd name="T24" fmla="*/ 13 w 24"/>
                      <a:gd name="T25" fmla="*/ 0 h 14"/>
                      <a:gd name="T26" fmla="*/ 12 w 24"/>
                      <a:gd name="T27" fmla="*/ 1 h 14"/>
                      <a:gd name="T28" fmla="*/ 10 w 24"/>
                      <a:gd name="T29" fmla="*/ 1 h 14"/>
                      <a:gd name="T30" fmla="*/ 9 w 24"/>
                      <a:gd name="T31" fmla="*/ 1 h 14"/>
                      <a:gd name="T32" fmla="*/ 4 w 24"/>
                      <a:gd name="T33" fmla="*/ 1 h 14"/>
                      <a:gd name="T34" fmla="*/ 0 w 24"/>
                      <a:gd name="T35" fmla="*/ 0 h 14"/>
                      <a:gd name="T36" fmla="*/ 0 w 24"/>
                      <a:gd name="T37" fmla="*/ 1 h 14"/>
                      <a:gd name="T38" fmla="*/ 0 w 24"/>
                      <a:gd name="T39" fmla="*/ 4 h 14"/>
                      <a:gd name="T40" fmla="*/ 0 w 24"/>
                      <a:gd name="T41" fmla="*/ 5 h 14"/>
                      <a:gd name="T42" fmla="*/ 2 w 24"/>
                      <a:gd name="T43" fmla="*/ 6 h 14"/>
                      <a:gd name="T44" fmla="*/ 2 w 24"/>
                      <a:gd name="T45" fmla="*/ 8 h 14"/>
                      <a:gd name="T46" fmla="*/ 2 w 24"/>
                      <a:gd name="T47" fmla="*/ 12 h 14"/>
                      <a:gd name="T48" fmla="*/ 2 w 24"/>
                      <a:gd name="T49" fmla="*/ 13 h 14"/>
                      <a:gd name="T50" fmla="*/ 3 w 24"/>
                      <a:gd name="T51" fmla="*/ 14 h 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14"/>
                      <a:gd name="T80" fmla="*/ 24 w 24"/>
                      <a:gd name="T81" fmla="*/ 14 h 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14">
                        <a:moveTo>
                          <a:pt x="3" y="14"/>
                        </a:moveTo>
                        <a:lnTo>
                          <a:pt x="5" y="12"/>
                        </a:lnTo>
                        <a:lnTo>
                          <a:pt x="9" y="12"/>
                        </a:lnTo>
                        <a:lnTo>
                          <a:pt x="11" y="12"/>
                        </a:lnTo>
                        <a:lnTo>
                          <a:pt x="13" y="12"/>
                        </a:lnTo>
                        <a:lnTo>
                          <a:pt x="16" y="13"/>
                        </a:lnTo>
                        <a:lnTo>
                          <a:pt x="19" y="13"/>
                        </a:lnTo>
                        <a:lnTo>
                          <a:pt x="21" y="14"/>
                        </a:lnTo>
                        <a:lnTo>
                          <a:pt x="24" y="14"/>
                        </a:lnTo>
                        <a:lnTo>
                          <a:pt x="24" y="0"/>
                        </a:lnTo>
                        <a:lnTo>
                          <a:pt x="19" y="0"/>
                        </a:lnTo>
                        <a:lnTo>
                          <a:pt x="16" y="0"/>
                        </a:lnTo>
                        <a:lnTo>
                          <a:pt x="13" y="0"/>
                        </a:lnTo>
                        <a:lnTo>
                          <a:pt x="12" y="1"/>
                        </a:lnTo>
                        <a:lnTo>
                          <a:pt x="10" y="1"/>
                        </a:lnTo>
                        <a:lnTo>
                          <a:pt x="9" y="1"/>
                        </a:lnTo>
                        <a:lnTo>
                          <a:pt x="4" y="1"/>
                        </a:lnTo>
                        <a:lnTo>
                          <a:pt x="0" y="0"/>
                        </a:lnTo>
                        <a:lnTo>
                          <a:pt x="0" y="1"/>
                        </a:lnTo>
                        <a:lnTo>
                          <a:pt x="0" y="4"/>
                        </a:lnTo>
                        <a:lnTo>
                          <a:pt x="0" y="5"/>
                        </a:lnTo>
                        <a:lnTo>
                          <a:pt x="2" y="6"/>
                        </a:lnTo>
                        <a:lnTo>
                          <a:pt x="2" y="8"/>
                        </a:lnTo>
                        <a:lnTo>
                          <a:pt x="2" y="12"/>
                        </a:lnTo>
                        <a:lnTo>
                          <a:pt x="2" y="13"/>
                        </a:lnTo>
                        <a:lnTo>
                          <a:pt x="3" y="1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99" name="Freeform 88">
                    <a:extLst>
                      <a:ext uri="{FF2B5EF4-FFF2-40B4-BE49-F238E27FC236}">
                        <a16:creationId xmlns:a16="http://schemas.microsoft.com/office/drawing/2014/main" id="{E434CDED-4D5D-402B-8F83-BCE6AA727651}"/>
                      </a:ext>
                    </a:extLst>
                  </p:cNvPr>
                  <p:cNvSpPr>
                    <a:spLocks/>
                  </p:cNvSpPr>
                  <p:nvPr/>
                </p:nvSpPr>
                <p:spPr bwMode="gray">
                  <a:xfrm>
                    <a:off x="4868" y="2845"/>
                    <a:ext cx="15" cy="16"/>
                  </a:xfrm>
                  <a:custGeom>
                    <a:avLst/>
                    <a:gdLst>
                      <a:gd name="T0" fmla="*/ 0 w 15"/>
                      <a:gd name="T1" fmla="*/ 0 h 16"/>
                      <a:gd name="T2" fmla="*/ 2 w 15"/>
                      <a:gd name="T3" fmla="*/ 1 h 16"/>
                      <a:gd name="T4" fmla="*/ 5 w 15"/>
                      <a:gd name="T5" fmla="*/ 3 h 16"/>
                      <a:gd name="T6" fmla="*/ 6 w 15"/>
                      <a:gd name="T7" fmla="*/ 5 h 16"/>
                      <a:gd name="T8" fmla="*/ 7 w 15"/>
                      <a:gd name="T9" fmla="*/ 6 h 16"/>
                      <a:gd name="T10" fmla="*/ 8 w 15"/>
                      <a:gd name="T11" fmla="*/ 6 h 16"/>
                      <a:gd name="T12" fmla="*/ 10 w 15"/>
                      <a:gd name="T13" fmla="*/ 8 h 16"/>
                      <a:gd name="T14" fmla="*/ 13 w 15"/>
                      <a:gd name="T15" fmla="*/ 8 h 16"/>
                      <a:gd name="T16" fmla="*/ 15 w 15"/>
                      <a:gd name="T17" fmla="*/ 8 h 16"/>
                      <a:gd name="T18" fmla="*/ 14 w 15"/>
                      <a:gd name="T19" fmla="*/ 9 h 16"/>
                      <a:gd name="T20" fmla="*/ 13 w 15"/>
                      <a:gd name="T21" fmla="*/ 11 h 16"/>
                      <a:gd name="T22" fmla="*/ 12 w 15"/>
                      <a:gd name="T23" fmla="*/ 13 h 16"/>
                      <a:gd name="T24" fmla="*/ 10 w 15"/>
                      <a:gd name="T25" fmla="*/ 14 h 16"/>
                      <a:gd name="T26" fmla="*/ 8 w 15"/>
                      <a:gd name="T27" fmla="*/ 16 h 16"/>
                      <a:gd name="T28" fmla="*/ 7 w 15"/>
                      <a:gd name="T29" fmla="*/ 16 h 16"/>
                      <a:gd name="T30" fmla="*/ 6 w 15"/>
                      <a:gd name="T31" fmla="*/ 16 h 16"/>
                      <a:gd name="T32" fmla="*/ 5 w 15"/>
                      <a:gd name="T33" fmla="*/ 16 h 16"/>
                      <a:gd name="T34" fmla="*/ 3 w 15"/>
                      <a:gd name="T35" fmla="*/ 14 h 16"/>
                      <a:gd name="T36" fmla="*/ 2 w 15"/>
                      <a:gd name="T37" fmla="*/ 13 h 16"/>
                      <a:gd name="T38" fmla="*/ 2 w 15"/>
                      <a:gd name="T39" fmla="*/ 9 h 16"/>
                      <a:gd name="T40" fmla="*/ 0 w 15"/>
                      <a:gd name="T41" fmla="*/ 8 h 16"/>
                      <a:gd name="T42" fmla="*/ 0 w 15"/>
                      <a:gd name="T43" fmla="*/ 5 h 16"/>
                      <a:gd name="T44" fmla="*/ 0 w 15"/>
                      <a:gd name="T45" fmla="*/ 1 h 16"/>
                      <a:gd name="T46" fmla="*/ 0 w 15"/>
                      <a:gd name="T47" fmla="*/ 0 h 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16"/>
                      <a:gd name="T74" fmla="*/ 15 w 15"/>
                      <a:gd name="T75" fmla="*/ 16 h 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16">
                        <a:moveTo>
                          <a:pt x="0" y="0"/>
                        </a:moveTo>
                        <a:lnTo>
                          <a:pt x="2" y="1"/>
                        </a:lnTo>
                        <a:lnTo>
                          <a:pt x="5" y="3"/>
                        </a:lnTo>
                        <a:lnTo>
                          <a:pt x="6" y="5"/>
                        </a:lnTo>
                        <a:lnTo>
                          <a:pt x="7" y="6"/>
                        </a:lnTo>
                        <a:lnTo>
                          <a:pt x="8" y="6"/>
                        </a:lnTo>
                        <a:lnTo>
                          <a:pt x="10" y="8"/>
                        </a:lnTo>
                        <a:lnTo>
                          <a:pt x="13" y="8"/>
                        </a:lnTo>
                        <a:lnTo>
                          <a:pt x="15" y="8"/>
                        </a:lnTo>
                        <a:lnTo>
                          <a:pt x="14" y="9"/>
                        </a:lnTo>
                        <a:lnTo>
                          <a:pt x="13" y="11"/>
                        </a:lnTo>
                        <a:lnTo>
                          <a:pt x="12" y="13"/>
                        </a:lnTo>
                        <a:lnTo>
                          <a:pt x="10" y="14"/>
                        </a:lnTo>
                        <a:lnTo>
                          <a:pt x="8" y="16"/>
                        </a:lnTo>
                        <a:lnTo>
                          <a:pt x="7" y="16"/>
                        </a:lnTo>
                        <a:lnTo>
                          <a:pt x="6" y="16"/>
                        </a:lnTo>
                        <a:lnTo>
                          <a:pt x="5" y="16"/>
                        </a:lnTo>
                        <a:lnTo>
                          <a:pt x="3" y="14"/>
                        </a:lnTo>
                        <a:lnTo>
                          <a:pt x="2" y="13"/>
                        </a:lnTo>
                        <a:lnTo>
                          <a:pt x="2" y="9"/>
                        </a:lnTo>
                        <a:lnTo>
                          <a:pt x="0" y="8"/>
                        </a:lnTo>
                        <a:lnTo>
                          <a:pt x="0" y="5"/>
                        </a:lnTo>
                        <a:lnTo>
                          <a:pt x="0" y="1"/>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00" name="Freeform 89">
                    <a:extLst>
                      <a:ext uri="{FF2B5EF4-FFF2-40B4-BE49-F238E27FC236}">
                        <a16:creationId xmlns:a16="http://schemas.microsoft.com/office/drawing/2014/main" id="{4E2B8225-E8BE-40ED-A834-16FB73189204}"/>
                      </a:ext>
                    </a:extLst>
                  </p:cNvPr>
                  <p:cNvSpPr>
                    <a:spLocks/>
                  </p:cNvSpPr>
                  <p:nvPr/>
                </p:nvSpPr>
                <p:spPr bwMode="gray">
                  <a:xfrm>
                    <a:off x="4948" y="2710"/>
                    <a:ext cx="10" cy="11"/>
                  </a:xfrm>
                  <a:custGeom>
                    <a:avLst/>
                    <a:gdLst>
                      <a:gd name="T0" fmla="*/ 0 w 10"/>
                      <a:gd name="T1" fmla="*/ 0 h 11"/>
                      <a:gd name="T2" fmla="*/ 10 w 10"/>
                      <a:gd name="T3" fmla="*/ 11 h 11"/>
                      <a:gd name="T4" fmla="*/ 10 w 10"/>
                      <a:gd name="T5" fmla="*/ 10 h 11"/>
                      <a:gd name="T6" fmla="*/ 10 w 10"/>
                      <a:gd name="T7" fmla="*/ 9 h 11"/>
                      <a:gd name="T8" fmla="*/ 10 w 10"/>
                      <a:gd name="T9" fmla="*/ 6 h 11"/>
                      <a:gd name="T10" fmla="*/ 10 w 10"/>
                      <a:gd name="T11" fmla="*/ 5 h 11"/>
                      <a:gd name="T12" fmla="*/ 10 w 10"/>
                      <a:gd name="T13" fmla="*/ 2 h 11"/>
                      <a:gd name="T14" fmla="*/ 10 w 10"/>
                      <a:gd name="T15" fmla="*/ 1 h 11"/>
                      <a:gd name="T16" fmla="*/ 10 w 10"/>
                      <a:gd name="T17" fmla="*/ 0 h 11"/>
                      <a:gd name="T18" fmla="*/ 9 w 10"/>
                      <a:gd name="T19" fmla="*/ 0 h 11"/>
                      <a:gd name="T20" fmla="*/ 8 w 10"/>
                      <a:gd name="T21" fmla="*/ 0 h 11"/>
                      <a:gd name="T22" fmla="*/ 6 w 10"/>
                      <a:gd name="T23" fmla="*/ 0 h 11"/>
                      <a:gd name="T24" fmla="*/ 5 w 10"/>
                      <a:gd name="T25" fmla="*/ 0 h 11"/>
                      <a:gd name="T26" fmla="*/ 3 w 10"/>
                      <a:gd name="T27" fmla="*/ 0 h 11"/>
                      <a:gd name="T28" fmla="*/ 1 w 10"/>
                      <a:gd name="T29" fmla="*/ 0 h 11"/>
                      <a:gd name="T30" fmla="*/ 0 w 10"/>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11"/>
                      <a:gd name="T50" fmla="*/ 10 w 10"/>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11">
                        <a:moveTo>
                          <a:pt x="0" y="0"/>
                        </a:moveTo>
                        <a:lnTo>
                          <a:pt x="10" y="11"/>
                        </a:lnTo>
                        <a:lnTo>
                          <a:pt x="10" y="10"/>
                        </a:lnTo>
                        <a:lnTo>
                          <a:pt x="10" y="9"/>
                        </a:lnTo>
                        <a:lnTo>
                          <a:pt x="10" y="6"/>
                        </a:lnTo>
                        <a:lnTo>
                          <a:pt x="10" y="5"/>
                        </a:lnTo>
                        <a:lnTo>
                          <a:pt x="10" y="2"/>
                        </a:lnTo>
                        <a:lnTo>
                          <a:pt x="10" y="1"/>
                        </a:lnTo>
                        <a:lnTo>
                          <a:pt x="10" y="0"/>
                        </a:lnTo>
                        <a:lnTo>
                          <a:pt x="9" y="0"/>
                        </a:lnTo>
                        <a:lnTo>
                          <a:pt x="8" y="0"/>
                        </a:lnTo>
                        <a:lnTo>
                          <a:pt x="6" y="0"/>
                        </a:lnTo>
                        <a:lnTo>
                          <a:pt x="5" y="0"/>
                        </a:lnTo>
                        <a:lnTo>
                          <a:pt x="3" y="0"/>
                        </a:lnTo>
                        <a:lnTo>
                          <a:pt x="1"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01" name="Freeform 90">
                    <a:extLst>
                      <a:ext uri="{FF2B5EF4-FFF2-40B4-BE49-F238E27FC236}">
                        <a16:creationId xmlns:a16="http://schemas.microsoft.com/office/drawing/2014/main" id="{4CF330FF-CEFD-4919-9B9A-28D673D8883B}"/>
                      </a:ext>
                    </a:extLst>
                  </p:cNvPr>
                  <p:cNvSpPr>
                    <a:spLocks/>
                  </p:cNvSpPr>
                  <p:nvPr/>
                </p:nvSpPr>
                <p:spPr bwMode="gray">
                  <a:xfrm>
                    <a:off x="4848" y="2707"/>
                    <a:ext cx="16" cy="17"/>
                  </a:xfrm>
                  <a:custGeom>
                    <a:avLst/>
                    <a:gdLst>
                      <a:gd name="T0" fmla="*/ 1 w 16"/>
                      <a:gd name="T1" fmla="*/ 3 h 17"/>
                      <a:gd name="T2" fmla="*/ 1 w 16"/>
                      <a:gd name="T3" fmla="*/ 5 h 17"/>
                      <a:gd name="T4" fmla="*/ 1 w 16"/>
                      <a:gd name="T5" fmla="*/ 6 h 17"/>
                      <a:gd name="T6" fmla="*/ 0 w 16"/>
                      <a:gd name="T7" fmla="*/ 9 h 17"/>
                      <a:gd name="T8" fmla="*/ 0 w 16"/>
                      <a:gd name="T9" fmla="*/ 11 h 17"/>
                      <a:gd name="T10" fmla="*/ 0 w 16"/>
                      <a:gd name="T11" fmla="*/ 12 h 17"/>
                      <a:gd name="T12" fmla="*/ 0 w 16"/>
                      <a:gd name="T13" fmla="*/ 14 h 17"/>
                      <a:gd name="T14" fmla="*/ 0 w 16"/>
                      <a:gd name="T15" fmla="*/ 16 h 17"/>
                      <a:gd name="T16" fmla="*/ 1 w 16"/>
                      <a:gd name="T17" fmla="*/ 17 h 17"/>
                      <a:gd name="T18" fmla="*/ 2 w 16"/>
                      <a:gd name="T19" fmla="*/ 14 h 17"/>
                      <a:gd name="T20" fmla="*/ 6 w 16"/>
                      <a:gd name="T21" fmla="*/ 12 h 17"/>
                      <a:gd name="T22" fmla="*/ 7 w 16"/>
                      <a:gd name="T23" fmla="*/ 9 h 17"/>
                      <a:gd name="T24" fmla="*/ 9 w 16"/>
                      <a:gd name="T25" fmla="*/ 8 h 17"/>
                      <a:gd name="T26" fmla="*/ 11 w 16"/>
                      <a:gd name="T27" fmla="*/ 5 h 17"/>
                      <a:gd name="T28" fmla="*/ 14 w 16"/>
                      <a:gd name="T29" fmla="*/ 3 h 17"/>
                      <a:gd name="T30" fmla="*/ 15 w 16"/>
                      <a:gd name="T31" fmla="*/ 1 h 17"/>
                      <a:gd name="T32" fmla="*/ 16 w 16"/>
                      <a:gd name="T33" fmla="*/ 0 h 17"/>
                      <a:gd name="T34" fmla="*/ 1 w 16"/>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1" y="3"/>
                        </a:moveTo>
                        <a:lnTo>
                          <a:pt x="1" y="5"/>
                        </a:lnTo>
                        <a:lnTo>
                          <a:pt x="1" y="6"/>
                        </a:lnTo>
                        <a:lnTo>
                          <a:pt x="0" y="9"/>
                        </a:lnTo>
                        <a:lnTo>
                          <a:pt x="0" y="11"/>
                        </a:lnTo>
                        <a:lnTo>
                          <a:pt x="0" y="12"/>
                        </a:lnTo>
                        <a:lnTo>
                          <a:pt x="0" y="14"/>
                        </a:lnTo>
                        <a:lnTo>
                          <a:pt x="0" y="16"/>
                        </a:lnTo>
                        <a:lnTo>
                          <a:pt x="1" y="17"/>
                        </a:lnTo>
                        <a:lnTo>
                          <a:pt x="2" y="14"/>
                        </a:lnTo>
                        <a:lnTo>
                          <a:pt x="6" y="12"/>
                        </a:lnTo>
                        <a:lnTo>
                          <a:pt x="7" y="9"/>
                        </a:lnTo>
                        <a:lnTo>
                          <a:pt x="9" y="8"/>
                        </a:lnTo>
                        <a:lnTo>
                          <a:pt x="11" y="5"/>
                        </a:lnTo>
                        <a:lnTo>
                          <a:pt x="14" y="3"/>
                        </a:lnTo>
                        <a:lnTo>
                          <a:pt x="15" y="1"/>
                        </a:lnTo>
                        <a:lnTo>
                          <a:pt x="16" y="0"/>
                        </a:lnTo>
                        <a:lnTo>
                          <a:pt x="1" y="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02" name="Freeform 91">
                    <a:extLst>
                      <a:ext uri="{FF2B5EF4-FFF2-40B4-BE49-F238E27FC236}">
                        <a16:creationId xmlns:a16="http://schemas.microsoft.com/office/drawing/2014/main" id="{B4F7AACE-724D-46A3-A07B-194E3B1BF40F}"/>
                      </a:ext>
                    </a:extLst>
                  </p:cNvPr>
                  <p:cNvSpPr>
                    <a:spLocks/>
                  </p:cNvSpPr>
                  <p:nvPr/>
                </p:nvSpPr>
                <p:spPr bwMode="gray">
                  <a:xfrm>
                    <a:off x="4881" y="2742"/>
                    <a:ext cx="24" cy="21"/>
                  </a:xfrm>
                  <a:custGeom>
                    <a:avLst/>
                    <a:gdLst>
                      <a:gd name="T0" fmla="*/ 0 w 24"/>
                      <a:gd name="T1" fmla="*/ 6 h 21"/>
                      <a:gd name="T2" fmla="*/ 0 w 24"/>
                      <a:gd name="T3" fmla="*/ 9 h 21"/>
                      <a:gd name="T4" fmla="*/ 2 w 24"/>
                      <a:gd name="T5" fmla="*/ 12 h 21"/>
                      <a:gd name="T6" fmla="*/ 2 w 24"/>
                      <a:gd name="T7" fmla="*/ 13 h 21"/>
                      <a:gd name="T8" fmla="*/ 3 w 24"/>
                      <a:gd name="T9" fmla="*/ 17 h 21"/>
                      <a:gd name="T10" fmla="*/ 4 w 24"/>
                      <a:gd name="T11" fmla="*/ 18 h 21"/>
                      <a:gd name="T12" fmla="*/ 5 w 24"/>
                      <a:gd name="T13" fmla="*/ 21 h 21"/>
                      <a:gd name="T14" fmla="*/ 9 w 24"/>
                      <a:gd name="T15" fmla="*/ 21 h 21"/>
                      <a:gd name="T16" fmla="*/ 10 w 24"/>
                      <a:gd name="T17" fmla="*/ 21 h 21"/>
                      <a:gd name="T18" fmla="*/ 12 w 24"/>
                      <a:gd name="T19" fmla="*/ 21 h 21"/>
                      <a:gd name="T20" fmla="*/ 15 w 24"/>
                      <a:gd name="T21" fmla="*/ 21 h 21"/>
                      <a:gd name="T22" fmla="*/ 16 w 24"/>
                      <a:gd name="T23" fmla="*/ 20 h 21"/>
                      <a:gd name="T24" fmla="*/ 17 w 24"/>
                      <a:gd name="T25" fmla="*/ 17 h 21"/>
                      <a:gd name="T26" fmla="*/ 19 w 24"/>
                      <a:gd name="T27" fmla="*/ 15 h 21"/>
                      <a:gd name="T28" fmla="*/ 20 w 24"/>
                      <a:gd name="T29" fmla="*/ 12 h 21"/>
                      <a:gd name="T30" fmla="*/ 23 w 24"/>
                      <a:gd name="T31" fmla="*/ 10 h 21"/>
                      <a:gd name="T32" fmla="*/ 24 w 24"/>
                      <a:gd name="T33" fmla="*/ 8 h 21"/>
                      <a:gd name="T34" fmla="*/ 21 w 24"/>
                      <a:gd name="T35" fmla="*/ 6 h 21"/>
                      <a:gd name="T36" fmla="*/ 19 w 24"/>
                      <a:gd name="T37" fmla="*/ 4 h 21"/>
                      <a:gd name="T38" fmla="*/ 16 w 24"/>
                      <a:gd name="T39" fmla="*/ 2 h 21"/>
                      <a:gd name="T40" fmla="*/ 13 w 24"/>
                      <a:gd name="T41" fmla="*/ 2 h 21"/>
                      <a:gd name="T42" fmla="*/ 10 w 24"/>
                      <a:gd name="T43" fmla="*/ 2 h 21"/>
                      <a:gd name="T44" fmla="*/ 7 w 24"/>
                      <a:gd name="T45" fmla="*/ 2 h 21"/>
                      <a:gd name="T46" fmla="*/ 4 w 24"/>
                      <a:gd name="T47" fmla="*/ 1 h 21"/>
                      <a:gd name="T48" fmla="*/ 0 w 24"/>
                      <a:gd name="T49" fmla="*/ 0 h 21"/>
                      <a:gd name="T50" fmla="*/ 0 w 24"/>
                      <a:gd name="T51" fmla="*/ 1 h 21"/>
                      <a:gd name="T52" fmla="*/ 0 w 24"/>
                      <a:gd name="T53" fmla="*/ 2 h 21"/>
                      <a:gd name="T54" fmla="*/ 0 w 24"/>
                      <a:gd name="T55" fmla="*/ 4 h 21"/>
                      <a:gd name="T56" fmla="*/ 0 w 24"/>
                      <a:gd name="T57" fmla="*/ 6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
                      <a:gd name="T88" fmla="*/ 0 h 21"/>
                      <a:gd name="T89" fmla="*/ 24 w 24"/>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 h="21">
                        <a:moveTo>
                          <a:pt x="0" y="6"/>
                        </a:moveTo>
                        <a:lnTo>
                          <a:pt x="0" y="9"/>
                        </a:lnTo>
                        <a:lnTo>
                          <a:pt x="2" y="12"/>
                        </a:lnTo>
                        <a:lnTo>
                          <a:pt x="2" y="13"/>
                        </a:lnTo>
                        <a:lnTo>
                          <a:pt x="3" y="17"/>
                        </a:lnTo>
                        <a:lnTo>
                          <a:pt x="4" y="18"/>
                        </a:lnTo>
                        <a:lnTo>
                          <a:pt x="5" y="21"/>
                        </a:lnTo>
                        <a:lnTo>
                          <a:pt x="9" y="21"/>
                        </a:lnTo>
                        <a:lnTo>
                          <a:pt x="10" y="21"/>
                        </a:lnTo>
                        <a:lnTo>
                          <a:pt x="12" y="21"/>
                        </a:lnTo>
                        <a:lnTo>
                          <a:pt x="15" y="21"/>
                        </a:lnTo>
                        <a:lnTo>
                          <a:pt x="16" y="20"/>
                        </a:lnTo>
                        <a:lnTo>
                          <a:pt x="17" y="17"/>
                        </a:lnTo>
                        <a:lnTo>
                          <a:pt x="19" y="15"/>
                        </a:lnTo>
                        <a:lnTo>
                          <a:pt x="20" y="12"/>
                        </a:lnTo>
                        <a:lnTo>
                          <a:pt x="23" y="10"/>
                        </a:lnTo>
                        <a:lnTo>
                          <a:pt x="24" y="8"/>
                        </a:lnTo>
                        <a:lnTo>
                          <a:pt x="21" y="6"/>
                        </a:lnTo>
                        <a:lnTo>
                          <a:pt x="19" y="4"/>
                        </a:lnTo>
                        <a:lnTo>
                          <a:pt x="16" y="2"/>
                        </a:lnTo>
                        <a:lnTo>
                          <a:pt x="13" y="2"/>
                        </a:lnTo>
                        <a:lnTo>
                          <a:pt x="10" y="2"/>
                        </a:lnTo>
                        <a:lnTo>
                          <a:pt x="7" y="2"/>
                        </a:lnTo>
                        <a:lnTo>
                          <a:pt x="4" y="1"/>
                        </a:lnTo>
                        <a:lnTo>
                          <a:pt x="0" y="0"/>
                        </a:lnTo>
                        <a:lnTo>
                          <a:pt x="0" y="1"/>
                        </a:lnTo>
                        <a:lnTo>
                          <a:pt x="0" y="2"/>
                        </a:lnTo>
                        <a:lnTo>
                          <a:pt x="0" y="4"/>
                        </a:lnTo>
                        <a:lnTo>
                          <a:pt x="0" y="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03" name="Freeform 92">
                    <a:extLst>
                      <a:ext uri="{FF2B5EF4-FFF2-40B4-BE49-F238E27FC236}">
                        <a16:creationId xmlns:a16="http://schemas.microsoft.com/office/drawing/2014/main" id="{9D023768-D98F-4E18-9357-1846DA3573F1}"/>
                      </a:ext>
                    </a:extLst>
                  </p:cNvPr>
                  <p:cNvSpPr>
                    <a:spLocks/>
                  </p:cNvSpPr>
                  <p:nvPr/>
                </p:nvSpPr>
                <p:spPr bwMode="gray">
                  <a:xfrm>
                    <a:off x="4742" y="2895"/>
                    <a:ext cx="37" cy="12"/>
                  </a:xfrm>
                  <a:custGeom>
                    <a:avLst/>
                    <a:gdLst>
                      <a:gd name="T0" fmla="*/ 17 w 37"/>
                      <a:gd name="T1" fmla="*/ 0 h 12"/>
                      <a:gd name="T2" fmla="*/ 19 w 37"/>
                      <a:gd name="T3" fmla="*/ 0 h 12"/>
                      <a:gd name="T4" fmla="*/ 21 w 37"/>
                      <a:gd name="T5" fmla="*/ 0 h 12"/>
                      <a:gd name="T6" fmla="*/ 24 w 37"/>
                      <a:gd name="T7" fmla="*/ 0 h 12"/>
                      <a:gd name="T8" fmla="*/ 27 w 37"/>
                      <a:gd name="T9" fmla="*/ 1 h 12"/>
                      <a:gd name="T10" fmla="*/ 31 w 37"/>
                      <a:gd name="T11" fmla="*/ 4 h 12"/>
                      <a:gd name="T12" fmla="*/ 33 w 37"/>
                      <a:gd name="T13" fmla="*/ 5 h 12"/>
                      <a:gd name="T14" fmla="*/ 34 w 37"/>
                      <a:gd name="T15" fmla="*/ 6 h 12"/>
                      <a:gd name="T16" fmla="*/ 37 w 37"/>
                      <a:gd name="T17" fmla="*/ 8 h 12"/>
                      <a:gd name="T18" fmla="*/ 36 w 37"/>
                      <a:gd name="T19" fmla="*/ 8 h 12"/>
                      <a:gd name="T20" fmla="*/ 34 w 37"/>
                      <a:gd name="T21" fmla="*/ 8 h 12"/>
                      <a:gd name="T22" fmla="*/ 33 w 37"/>
                      <a:gd name="T23" fmla="*/ 8 h 12"/>
                      <a:gd name="T24" fmla="*/ 32 w 37"/>
                      <a:gd name="T25" fmla="*/ 10 h 12"/>
                      <a:gd name="T26" fmla="*/ 31 w 37"/>
                      <a:gd name="T27" fmla="*/ 10 h 12"/>
                      <a:gd name="T28" fmla="*/ 30 w 37"/>
                      <a:gd name="T29" fmla="*/ 10 h 12"/>
                      <a:gd name="T30" fmla="*/ 26 w 37"/>
                      <a:gd name="T31" fmla="*/ 12 h 12"/>
                      <a:gd name="T32" fmla="*/ 25 w 37"/>
                      <a:gd name="T33" fmla="*/ 12 h 12"/>
                      <a:gd name="T34" fmla="*/ 24 w 37"/>
                      <a:gd name="T35" fmla="*/ 12 h 12"/>
                      <a:gd name="T36" fmla="*/ 21 w 37"/>
                      <a:gd name="T37" fmla="*/ 10 h 12"/>
                      <a:gd name="T38" fmla="*/ 18 w 37"/>
                      <a:gd name="T39" fmla="*/ 8 h 12"/>
                      <a:gd name="T40" fmla="*/ 14 w 37"/>
                      <a:gd name="T41" fmla="*/ 8 h 12"/>
                      <a:gd name="T42" fmla="*/ 11 w 37"/>
                      <a:gd name="T43" fmla="*/ 6 h 12"/>
                      <a:gd name="T44" fmla="*/ 6 w 37"/>
                      <a:gd name="T45" fmla="*/ 5 h 12"/>
                      <a:gd name="T46" fmla="*/ 3 w 37"/>
                      <a:gd name="T47" fmla="*/ 4 h 12"/>
                      <a:gd name="T48" fmla="*/ 0 w 37"/>
                      <a:gd name="T49" fmla="*/ 1 h 12"/>
                      <a:gd name="T50" fmla="*/ 3 w 37"/>
                      <a:gd name="T51" fmla="*/ 1 h 12"/>
                      <a:gd name="T52" fmla="*/ 4 w 37"/>
                      <a:gd name="T53" fmla="*/ 0 h 12"/>
                      <a:gd name="T54" fmla="*/ 6 w 37"/>
                      <a:gd name="T55" fmla="*/ 0 h 12"/>
                      <a:gd name="T56" fmla="*/ 10 w 37"/>
                      <a:gd name="T57" fmla="*/ 0 h 12"/>
                      <a:gd name="T58" fmla="*/ 11 w 37"/>
                      <a:gd name="T59" fmla="*/ 0 h 12"/>
                      <a:gd name="T60" fmla="*/ 13 w 37"/>
                      <a:gd name="T61" fmla="*/ 0 h 12"/>
                      <a:gd name="T62" fmla="*/ 14 w 37"/>
                      <a:gd name="T63" fmla="*/ 0 h 12"/>
                      <a:gd name="T64" fmla="*/ 17 w 37"/>
                      <a:gd name="T65" fmla="*/ 0 h 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12"/>
                      <a:gd name="T101" fmla="*/ 37 w 37"/>
                      <a:gd name="T102" fmla="*/ 12 h 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12">
                        <a:moveTo>
                          <a:pt x="17" y="0"/>
                        </a:moveTo>
                        <a:lnTo>
                          <a:pt x="19" y="0"/>
                        </a:lnTo>
                        <a:lnTo>
                          <a:pt x="21" y="0"/>
                        </a:lnTo>
                        <a:lnTo>
                          <a:pt x="24" y="0"/>
                        </a:lnTo>
                        <a:lnTo>
                          <a:pt x="27" y="1"/>
                        </a:lnTo>
                        <a:lnTo>
                          <a:pt x="31" y="4"/>
                        </a:lnTo>
                        <a:lnTo>
                          <a:pt x="33" y="5"/>
                        </a:lnTo>
                        <a:lnTo>
                          <a:pt x="34" y="6"/>
                        </a:lnTo>
                        <a:lnTo>
                          <a:pt x="37" y="8"/>
                        </a:lnTo>
                        <a:lnTo>
                          <a:pt x="36" y="8"/>
                        </a:lnTo>
                        <a:lnTo>
                          <a:pt x="34" y="8"/>
                        </a:lnTo>
                        <a:lnTo>
                          <a:pt x="33" y="8"/>
                        </a:lnTo>
                        <a:lnTo>
                          <a:pt x="32" y="10"/>
                        </a:lnTo>
                        <a:lnTo>
                          <a:pt x="31" y="10"/>
                        </a:lnTo>
                        <a:lnTo>
                          <a:pt x="30" y="10"/>
                        </a:lnTo>
                        <a:lnTo>
                          <a:pt x="26" y="12"/>
                        </a:lnTo>
                        <a:lnTo>
                          <a:pt x="25" y="12"/>
                        </a:lnTo>
                        <a:lnTo>
                          <a:pt x="24" y="12"/>
                        </a:lnTo>
                        <a:lnTo>
                          <a:pt x="21" y="10"/>
                        </a:lnTo>
                        <a:lnTo>
                          <a:pt x="18" y="8"/>
                        </a:lnTo>
                        <a:lnTo>
                          <a:pt x="14" y="8"/>
                        </a:lnTo>
                        <a:lnTo>
                          <a:pt x="11" y="6"/>
                        </a:lnTo>
                        <a:lnTo>
                          <a:pt x="6" y="5"/>
                        </a:lnTo>
                        <a:lnTo>
                          <a:pt x="3" y="4"/>
                        </a:lnTo>
                        <a:lnTo>
                          <a:pt x="0" y="1"/>
                        </a:lnTo>
                        <a:lnTo>
                          <a:pt x="3" y="1"/>
                        </a:lnTo>
                        <a:lnTo>
                          <a:pt x="4" y="0"/>
                        </a:lnTo>
                        <a:lnTo>
                          <a:pt x="6" y="0"/>
                        </a:lnTo>
                        <a:lnTo>
                          <a:pt x="10" y="0"/>
                        </a:lnTo>
                        <a:lnTo>
                          <a:pt x="11" y="0"/>
                        </a:lnTo>
                        <a:lnTo>
                          <a:pt x="13" y="0"/>
                        </a:lnTo>
                        <a:lnTo>
                          <a:pt x="14" y="0"/>
                        </a:lnTo>
                        <a:lnTo>
                          <a:pt x="17"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04" name="Freeform 93">
                    <a:extLst>
                      <a:ext uri="{FF2B5EF4-FFF2-40B4-BE49-F238E27FC236}">
                        <a16:creationId xmlns:a16="http://schemas.microsoft.com/office/drawing/2014/main" id="{9CEC77FE-472D-4C4E-9B89-D5C9A9263BCA}"/>
                      </a:ext>
                    </a:extLst>
                  </p:cNvPr>
                  <p:cNvSpPr>
                    <a:spLocks/>
                  </p:cNvSpPr>
                  <p:nvPr/>
                </p:nvSpPr>
                <p:spPr bwMode="gray">
                  <a:xfrm>
                    <a:off x="4809" y="2919"/>
                    <a:ext cx="13" cy="13"/>
                  </a:xfrm>
                  <a:custGeom>
                    <a:avLst/>
                    <a:gdLst>
                      <a:gd name="T0" fmla="*/ 0 w 13"/>
                      <a:gd name="T1" fmla="*/ 0 h 13"/>
                      <a:gd name="T2" fmla="*/ 13 w 13"/>
                      <a:gd name="T3" fmla="*/ 0 h 13"/>
                      <a:gd name="T4" fmla="*/ 11 w 13"/>
                      <a:gd name="T5" fmla="*/ 2 h 13"/>
                      <a:gd name="T6" fmla="*/ 8 w 13"/>
                      <a:gd name="T7" fmla="*/ 5 h 13"/>
                      <a:gd name="T8" fmla="*/ 7 w 13"/>
                      <a:gd name="T9" fmla="*/ 6 h 13"/>
                      <a:gd name="T10" fmla="*/ 6 w 13"/>
                      <a:gd name="T11" fmla="*/ 8 h 13"/>
                      <a:gd name="T12" fmla="*/ 4 w 13"/>
                      <a:gd name="T13" fmla="*/ 9 h 13"/>
                      <a:gd name="T14" fmla="*/ 2 w 13"/>
                      <a:gd name="T15" fmla="*/ 9 h 13"/>
                      <a:gd name="T16" fmla="*/ 1 w 13"/>
                      <a:gd name="T17" fmla="*/ 11 h 13"/>
                      <a:gd name="T18" fmla="*/ 0 w 13"/>
                      <a:gd name="T19" fmla="*/ 13 h 13"/>
                      <a:gd name="T20" fmla="*/ 0 w 1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3"/>
                      <a:gd name="T35" fmla="*/ 13 w 13"/>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3">
                        <a:moveTo>
                          <a:pt x="0" y="0"/>
                        </a:moveTo>
                        <a:lnTo>
                          <a:pt x="13" y="0"/>
                        </a:lnTo>
                        <a:lnTo>
                          <a:pt x="11" y="2"/>
                        </a:lnTo>
                        <a:lnTo>
                          <a:pt x="8" y="5"/>
                        </a:lnTo>
                        <a:lnTo>
                          <a:pt x="7" y="6"/>
                        </a:lnTo>
                        <a:lnTo>
                          <a:pt x="6" y="8"/>
                        </a:lnTo>
                        <a:lnTo>
                          <a:pt x="4" y="9"/>
                        </a:lnTo>
                        <a:lnTo>
                          <a:pt x="2" y="9"/>
                        </a:lnTo>
                        <a:lnTo>
                          <a:pt x="1" y="11"/>
                        </a:lnTo>
                        <a:lnTo>
                          <a:pt x="0" y="13"/>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05" name="Freeform 94">
                    <a:extLst>
                      <a:ext uri="{FF2B5EF4-FFF2-40B4-BE49-F238E27FC236}">
                        <a16:creationId xmlns:a16="http://schemas.microsoft.com/office/drawing/2014/main" id="{91448D62-303B-4370-A43D-1A9420797ECF}"/>
                      </a:ext>
                    </a:extLst>
                  </p:cNvPr>
                  <p:cNvSpPr>
                    <a:spLocks/>
                  </p:cNvSpPr>
                  <p:nvPr/>
                </p:nvSpPr>
                <p:spPr bwMode="gray">
                  <a:xfrm>
                    <a:off x="4693" y="2867"/>
                    <a:ext cx="26" cy="17"/>
                  </a:xfrm>
                  <a:custGeom>
                    <a:avLst/>
                    <a:gdLst>
                      <a:gd name="T0" fmla="*/ 0 w 26"/>
                      <a:gd name="T1" fmla="*/ 17 h 17"/>
                      <a:gd name="T2" fmla="*/ 0 w 26"/>
                      <a:gd name="T3" fmla="*/ 16 h 17"/>
                      <a:gd name="T4" fmla="*/ 0 w 26"/>
                      <a:gd name="T5" fmla="*/ 15 h 17"/>
                      <a:gd name="T6" fmla="*/ 0 w 26"/>
                      <a:gd name="T7" fmla="*/ 12 h 17"/>
                      <a:gd name="T8" fmla="*/ 0 w 26"/>
                      <a:gd name="T9" fmla="*/ 11 h 17"/>
                      <a:gd name="T10" fmla="*/ 0 w 26"/>
                      <a:gd name="T11" fmla="*/ 9 h 17"/>
                      <a:gd name="T12" fmla="*/ 0 w 26"/>
                      <a:gd name="T13" fmla="*/ 8 h 17"/>
                      <a:gd name="T14" fmla="*/ 0 w 26"/>
                      <a:gd name="T15" fmla="*/ 5 h 17"/>
                      <a:gd name="T16" fmla="*/ 2 w 26"/>
                      <a:gd name="T17" fmla="*/ 3 h 17"/>
                      <a:gd name="T18" fmla="*/ 3 w 26"/>
                      <a:gd name="T19" fmla="*/ 1 h 17"/>
                      <a:gd name="T20" fmla="*/ 4 w 26"/>
                      <a:gd name="T21" fmla="*/ 0 h 17"/>
                      <a:gd name="T22" fmla="*/ 7 w 26"/>
                      <a:gd name="T23" fmla="*/ 0 h 17"/>
                      <a:gd name="T24" fmla="*/ 9 w 26"/>
                      <a:gd name="T25" fmla="*/ 0 h 17"/>
                      <a:gd name="T26" fmla="*/ 11 w 26"/>
                      <a:gd name="T27" fmla="*/ 0 h 17"/>
                      <a:gd name="T28" fmla="*/ 12 w 26"/>
                      <a:gd name="T29" fmla="*/ 0 h 17"/>
                      <a:gd name="T30" fmla="*/ 14 w 26"/>
                      <a:gd name="T31" fmla="*/ 0 h 17"/>
                      <a:gd name="T32" fmla="*/ 17 w 26"/>
                      <a:gd name="T33" fmla="*/ 0 h 17"/>
                      <a:gd name="T34" fmla="*/ 20 w 26"/>
                      <a:gd name="T35" fmla="*/ 0 h 17"/>
                      <a:gd name="T36" fmla="*/ 21 w 26"/>
                      <a:gd name="T37" fmla="*/ 1 h 17"/>
                      <a:gd name="T38" fmla="*/ 23 w 26"/>
                      <a:gd name="T39" fmla="*/ 1 h 17"/>
                      <a:gd name="T40" fmla="*/ 24 w 26"/>
                      <a:gd name="T41" fmla="*/ 1 h 17"/>
                      <a:gd name="T42" fmla="*/ 25 w 26"/>
                      <a:gd name="T43" fmla="*/ 3 h 17"/>
                      <a:gd name="T44" fmla="*/ 26 w 26"/>
                      <a:gd name="T45" fmla="*/ 3 h 17"/>
                      <a:gd name="T46" fmla="*/ 24 w 26"/>
                      <a:gd name="T47" fmla="*/ 5 h 17"/>
                      <a:gd name="T48" fmla="*/ 21 w 26"/>
                      <a:gd name="T49" fmla="*/ 7 h 17"/>
                      <a:gd name="T50" fmla="*/ 20 w 26"/>
                      <a:gd name="T51" fmla="*/ 8 h 17"/>
                      <a:gd name="T52" fmla="*/ 20 w 26"/>
                      <a:gd name="T53" fmla="*/ 11 h 17"/>
                      <a:gd name="T54" fmla="*/ 18 w 26"/>
                      <a:gd name="T55" fmla="*/ 11 h 17"/>
                      <a:gd name="T56" fmla="*/ 17 w 26"/>
                      <a:gd name="T57" fmla="*/ 12 h 17"/>
                      <a:gd name="T58" fmla="*/ 13 w 26"/>
                      <a:gd name="T59" fmla="*/ 15 h 17"/>
                      <a:gd name="T60" fmla="*/ 10 w 26"/>
                      <a:gd name="T61" fmla="*/ 15 h 17"/>
                      <a:gd name="T62" fmla="*/ 0 w 26"/>
                      <a:gd name="T63" fmla="*/ 17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
                      <a:gd name="T97" fmla="*/ 0 h 17"/>
                      <a:gd name="T98" fmla="*/ 26 w 26"/>
                      <a:gd name="T99" fmla="*/ 17 h 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 h="17">
                        <a:moveTo>
                          <a:pt x="0" y="17"/>
                        </a:moveTo>
                        <a:lnTo>
                          <a:pt x="0" y="16"/>
                        </a:lnTo>
                        <a:lnTo>
                          <a:pt x="0" y="15"/>
                        </a:lnTo>
                        <a:lnTo>
                          <a:pt x="0" y="12"/>
                        </a:lnTo>
                        <a:lnTo>
                          <a:pt x="0" y="11"/>
                        </a:lnTo>
                        <a:lnTo>
                          <a:pt x="0" y="9"/>
                        </a:lnTo>
                        <a:lnTo>
                          <a:pt x="0" y="8"/>
                        </a:lnTo>
                        <a:lnTo>
                          <a:pt x="0" y="5"/>
                        </a:lnTo>
                        <a:lnTo>
                          <a:pt x="2" y="3"/>
                        </a:lnTo>
                        <a:lnTo>
                          <a:pt x="3" y="1"/>
                        </a:lnTo>
                        <a:lnTo>
                          <a:pt x="4" y="0"/>
                        </a:lnTo>
                        <a:lnTo>
                          <a:pt x="7" y="0"/>
                        </a:lnTo>
                        <a:lnTo>
                          <a:pt x="9" y="0"/>
                        </a:lnTo>
                        <a:lnTo>
                          <a:pt x="11" y="0"/>
                        </a:lnTo>
                        <a:lnTo>
                          <a:pt x="12" y="0"/>
                        </a:lnTo>
                        <a:lnTo>
                          <a:pt x="14" y="0"/>
                        </a:lnTo>
                        <a:lnTo>
                          <a:pt x="17" y="0"/>
                        </a:lnTo>
                        <a:lnTo>
                          <a:pt x="20" y="0"/>
                        </a:lnTo>
                        <a:lnTo>
                          <a:pt x="21" y="1"/>
                        </a:lnTo>
                        <a:lnTo>
                          <a:pt x="23" y="1"/>
                        </a:lnTo>
                        <a:lnTo>
                          <a:pt x="24" y="1"/>
                        </a:lnTo>
                        <a:lnTo>
                          <a:pt x="25" y="3"/>
                        </a:lnTo>
                        <a:lnTo>
                          <a:pt x="26" y="3"/>
                        </a:lnTo>
                        <a:lnTo>
                          <a:pt x="24" y="5"/>
                        </a:lnTo>
                        <a:lnTo>
                          <a:pt x="21" y="7"/>
                        </a:lnTo>
                        <a:lnTo>
                          <a:pt x="20" y="8"/>
                        </a:lnTo>
                        <a:lnTo>
                          <a:pt x="20" y="11"/>
                        </a:lnTo>
                        <a:lnTo>
                          <a:pt x="18" y="11"/>
                        </a:lnTo>
                        <a:lnTo>
                          <a:pt x="17" y="12"/>
                        </a:lnTo>
                        <a:lnTo>
                          <a:pt x="13" y="15"/>
                        </a:lnTo>
                        <a:lnTo>
                          <a:pt x="10" y="15"/>
                        </a:lnTo>
                        <a:lnTo>
                          <a:pt x="0" y="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06" name="Freeform 95">
                    <a:extLst>
                      <a:ext uri="{FF2B5EF4-FFF2-40B4-BE49-F238E27FC236}">
                        <a16:creationId xmlns:a16="http://schemas.microsoft.com/office/drawing/2014/main" id="{D2674CCF-D25F-4A70-ABCD-6D4430F11C44}"/>
                      </a:ext>
                    </a:extLst>
                  </p:cNvPr>
                  <p:cNvSpPr>
                    <a:spLocks/>
                  </p:cNvSpPr>
                  <p:nvPr/>
                </p:nvSpPr>
                <p:spPr bwMode="gray">
                  <a:xfrm>
                    <a:off x="4724" y="2859"/>
                    <a:ext cx="29" cy="20"/>
                  </a:xfrm>
                  <a:custGeom>
                    <a:avLst/>
                    <a:gdLst>
                      <a:gd name="T0" fmla="*/ 2 w 29"/>
                      <a:gd name="T1" fmla="*/ 20 h 20"/>
                      <a:gd name="T2" fmla="*/ 29 w 29"/>
                      <a:gd name="T3" fmla="*/ 20 h 20"/>
                      <a:gd name="T4" fmla="*/ 26 w 29"/>
                      <a:gd name="T5" fmla="*/ 17 h 20"/>
                      <a:gd name="T6" fmla="*/ 23 w 29"/>
                      <a:gd name="T7" fmla="*/ 13 h 20"/>
                      <a:gd name="T8" fmla="*/ 18 w 29"/>
                      <a:gd name="T9" fmla="*/ 10 h 20"/>
                      <a:gd name="T10" fmla="*/ 16 w 29"/>
                      <a:gd name="T11" fmla="*/ 9 h 20"/>
                      <a:gd name="T12" fmla="*/ 12 w 29"/>
                      <a:gd name="T13" fmla="*/ 8 h 20"/>
                      <a:gd name="T14" fmla="*/ 10 w 29"/>
                      <a:gd name="T15" fmla="*/ 6 h 20"/>
                      <a:gd name="T16" fmla="*/ 6 w 29"/>
                      <a:gd name="T17" fmla="*/ 2 h 20"/>
                      <a:gd name="T18" fmla="*/ 4 w 29"/>
                      <a:gd name="T19" fmla="*/ 0 h 20"/>
                      <a:gd name="T20" fmla="*/ 3 w 29"/>
                      <a:gd name="T21" fmla="*/ 2 h 20"/>
                      <a:gd name="T22" fmla="*/ 2 w 29"/>
                      <a:gd name="T23" fmla="*/ 4 h 20"/>
                      <a:gd name="T24" fmla="*/ 2 w 29"/>
                      <a:gd name="T25" fmla="*/ 8 h 20"/>
                      <a:gd name="T26" fmla="*/ 0 w 29"/>
                      <a:gd name="T27" fmla="*/ 10 h 20"/>
                      <a:gd name="T28" fmla="*/ 0 w 29"/>
                      <a:gd name="T29" fmla="*/ 12 h 20"/>
                      <a:gd name="T30" fmla="*/ 0 w 29"/>
                      <a:gd name="T31" fmla="*/ 16 h 20"/>
                      <a:gd name="T32" fmla="*/ 0 w 29"/>
                      <a:gd name="T33" fmla="*/ 18 h 20"/>
                      <a:gd name="T34" fmla="*/ 2 w 29"/>
                      <a:gd name="T35" fmla="*/ 2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20"/>
                      <a:gd name="T56" fmla="*/ 29 w 29"/>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20">
                        <a:moveTo>
                          <a:pt x="2" y="20"/>
                        </a:moveTo>
                        <a:lnTo>
                          <a:pt x="29" y="20"/>
                        </a:lnTo>
                        <a:lnTo>
                          <a:pt x="26" y="17"/>
                        </a:lnTo>
                        <a:lnTo>
                          <a:pt x="23" y="13"/>
                        </a:lnTo>
                        <a:lnTo>
                          <a:pt x="18" y="10"/>
                        </a:lnTo>
                        <a:lnTo>
                          <a:pt x="16" y="9"/>
                        </a:lnTo>
                        <a:lnTo>
                          <a:pt x="12" y="8"/>
                        </a:lnTo>
                        <a:lnTo>
                          <a:pt x="10" y="6"/>
                        </a:lnTo>
                        <a:lnTo>
                          <a:pt x="6" y="2"/>
                        </a:lnTo>
                        <a:lnTo>
                          <a:pt x="4" y="0"/>
                        </a:lnTo>
                        <a:lnTo>
                          <a:pt x="3" y="2"/>
                        </a:lnTo>
                        <a:lnTo>
                          <a:pt x="2" y="4"/>
                        </a:lnTo>
                        <a:lnTo>
                          <a:pt x="2" y="8"/>
                        </a:lnTo>
                        <a:lnTo>
                          <a:pt x="0" y="10"/>
                        </a:lnTo>
                        <a:lnTo>
                          <a:pt x="0" y="12"/>
                        </a:lnTo>
                        <a:lnTo>
                          <a:pt x="0" y="16"/>
                        </a:lnTo>
                        <a:lnTo>
                          <a:pt x="0" y="18"/>
                        </a:lnTo>
                        <a:lnTo>
                          <a:pt x="2" y="2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07" name="Freeform 96">
                    <a:extLst>
                      <a:ext uri="{FF2B5EF4-FFF2-40B4-BE49-F238E27FC236}">
                        <a16:creationId xmlns:a16="http://schemas.microsoft.com/office/drawing/2014/main" id="{CDACC7B2-E6EA-4F70-94A8-4C595D647AC7}"/>
                      </a:ext>
                    </a:extLst>
                  </p:cNvPr>
                  <p:cNvSpPr>
                    <a:spLocks/>
                  </p:cNvSpPr>
                  <p:nvPr/>
                </p:nvSpPr>
                <p:spPr bwMode="gray">
                  <a:xfrm>
                    <a:off x="4761" y="2868"/>
                    <a:ext cx="31" cy="21"/>
                  </a:xfrm>
                  <a:custGeom>
                    <a:avLst/>
                    <a:gdLst>
                      <a:gd name="T0" fmla="*/ 0 w 31"/>
                      <a:gd name="T1" fmla="*/ 10 h 21"/>
                      <a:gd name="T2" fmla="*/ 4 w 31"/>
                      <a:gd name="T3" fmla="*/ 11 h 21"/>
                      <a:gd name="T4" fmla="*/ 6 w 31"/>
                      <a:gd name="T5" fmla="*/ 11 h 21"/>
                      <a:gd name="T6" fmla="*/ 10 w 31"/>
                      <a:gd name="T7" fmla="*/ 11 h 21"/>
                      <a:gd name="T8" fmla="*/ 11 w 31"/>
                      <a:gd name="T9" fmla="*/ 11 h 21"/>
                      <a:gd name="T10" fmla="*/ 12 w 31"/>
                      <a:gd name="T11" fmla="*/ 11 h 21"/>
                      <a:gd name="T12" fmla="*/ 13 w 31"/>
                      <a:gd name="T13" fmla="*/ 11 h 21"/>
                      <a:gd name="T14" fmla="*/ 16 w 31"/>
                      <a:gd name="T15" fmla="*/ 11 h 21"/>
                      <a:gd name="T16" fmla="*/ 17 w 31"/>
                      <a:gd name="T17" fmla="*/ 10 h 21"/>
                      <a:gd name="T18" fmla="*/ 17 w 31"/>
                      <a:gd name="T19" fmla="*/ 11 h 21"/>
                      <a:gd name="T20" fmla="*/ 17 w 31"/>
                      <a:gd name="T21" fmla="*/ 13 h 21"/>
                      <a:gd name="T22" fmla="*/ 17 w 31"/>
                      <a:gd name="T23" fmla="*/ 14 h 21"/>
                      <a:gd name="T24" fmla="*/ 17 w 31"/>
                      <a:gd name="T25" fmla="*/ 15 h 21"/>
                      <a:gd name="T26" fmla="*/ 17 w 31"/>
                      <a:gd name="T27" fmla="*/ 18 h 21"/>
                      <a:gd name="T28" fmla="*/ 17 w 31"/>
                      <a:gd name="T29" fmla="*/ 19 h 21"/>
                      <a:gd name="T30" fmla="*/ 17 w 31"/>
                      <a:gd name="T31" fmla="*/ 21 h 21"/>
                      <a:gd name="T32" fmla="*/ 18 w 31"/>
                      <a:gd name="T33" fmla="*/ 21 h 21"/>
                      <a:gd name="T34" fmla="*/ 20 w 31"/>
                      <a:gd name="T35" fmla="*/ 19 h 21"/>
                      <a:gd name="T36" fmla="*/ 21 w 31"/>
                      <a:gd name="T37" fmla="*/ 19 h 21"/>
                      <a:gd name="T38" fmla="*/ 24 w 31"/>
                      <a:gd name="T39" fmla="*/ 19 h 21"/>
                      <a:gd name="T40" fmla="*/ 26 w 31"/>
                      <a:gd name="T41" fmla="*/ 18 h 21"/>
                      <a:gd name="T42" fmla="*/ 27 w 31"/>
                      <a:gd name="T43" fmla="*/ 18 h 21"/>
                      <a:gd name="T44" fmla="*/ 28 w 31"/>
                      <a:gd name="T45" fmla="*/ 18 h 21"/>
                      <a:gd name="T46" fmla="*/ 31 w 31"/>
                      <a:gd name="T47" fmla="*/ 18 h 21"/>
                      <a:gd name="T48" fmla="*/ 27 w 31"/>
                      <a:gd name="T49" fmla="*/ 11 h 21"/>
                      <a:gd name="T50" fmla="*/ 25 w 31"/>
                      <a:gd name="T51" fmla="*/ 7 h 21"/>
                      <a:gd name="T52" fmla="*/ 19 w 31"/>
                      <a:gd name="T53" fmla="*/ 2 h 21"/>
                      <a:gd name="T54" fmla="*/ 16 w 31"/>
                      <a:gd name="T55" fmla="*/ 0 h 21"/>
                      <a:gd name="T56" fmla="*/ 12 w 31"/>
                      <a:gd name="T57" fmla="*/ 0 h 21"/>
                      <a:gd name="T58" fmla="*/ 7 w 31"/>
                      <a:gd name="T59" fmla="*/ 2 h 21"/>
                      <a:gd name="T60" fmla="*/ 4 w 31"/>
                      <a:gd name="T61" fmla="*/ 6 h 21"/>
                      <a:gd name="T62" fmla="*/ 0 w 31"/>
                      <a:gd name="T63" fmla="*/ 10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1"/>
                      <a:gd name="T97" fmla="*/ 0 h 21"/>
                      <a:gd name="T98" fmla="*/ 31 w 31"/>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1" h="21">
                        <a:moveTo>
                          <a:pt x="0" y="10"/>
                        </a:moveTo>
                        <a:lnTo>
                          <a:pt x="4" y="11"/>
                        </a:lnTo>
                        <a:lnTo>
                          <a:pt x="6" y="11"/>
                        </a:lnTo>
                        <a:lnTo>
                          <a:pt x="10" y="11"/>
                        </a:lnTo>
                        <a:lnTo>
                          <a:pt x="11" y="11"/>
                        </a:lnTo>
                        <a:lnTo>
                          <a:pt x="12" y="11"/>
                        </a:lnTo>
                        <a:lnTo>
                          <a:pt x="13" y="11"/>
                        </a:lnTo>
                        <a:lnTo>
                          <a:pt x="16" y="11"/>
                        </a:lnTo>
                        <a:lnTo>
                          <a:pt x="17" y="10"/>
                        </a:lnTo>
                        <a:lnTo>
                          <a:pt x="17" y="11"/>
                        </a:lnTo>
                        <a:lnTo>
                          <a:pt x="17" y="13"/>
                        </a:lnTo>
                        <a:lnTo>
                          <a:pt x="17" y="14"/>
                        </a:lnTo>
                        <a:lnTo>
                          <a:pt x="17" y="15"/>
                        </a:lnTo>
                        <a:lnTo>
                          <a:pt x="17" y="18"/>
                        </a:lnTo>
                        <a:lnTo>
                          <a:pt x="17" y="19"/>
                        </a:lnTo>
                        <a:lnTo>
                          <a:pt x="17" y="21"/>
                        </a:lnTo>
                        <a:lnTo>
                          <a:pt x="18" y="21"/>
                        </a:lnTo>
                        <a:lnTo>
                          <a:pt x="20" y="19"/>
                        </a:lnTo>
                        <a:lnTo>
                          <a:pt x="21" y="19"/>
                        </a:lnTo>
                        <a:lnTo>
                          <a:pt x="24" y="19"/>
                        </a:lnTo>
                        <a:lnTo>
                          <a:pt x="26" y="18"/>
                        </a:lnTo>
                        <a:lnTo>
                          <a:pt x="27" y="18"/>
                        </a:lnTo>
                        <a:lnTo>
                          <a:pt x="28" y="18"/>
                        </a:lnTo>
                        <a:lnTo>
                          <a:pt x="31" y="18"/>
                        </a:lnTo>
                        <a:lnTo>
                          <a:pt x="27" y="11"/>
                        </a:lnTo>
                        <a:lnTo>
                          <a:pt x="25" y="7"/>
                        </a:lnTo>
                        <a:lnTo>
                          <a:pt x="19" y="2"/>
                        </a:lnTo>
                        <a:lnTo>
                          <a:pt x="16" y="0"/>
                        </a:lnTo>
                        <a:lnTo>
                          <a:pt x="12" y="0"/>
                        </a:lnTo>
                        <a:lnTo>
                          <a:pt x="7" y="2"/>
                        </a:lnTo>
                        <a:lnTo>
                          <a:pt x="4" y="6"/>
                        </a:lnTo>
                        <a:lnTo>
                          <a:pt x="0" y="1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08" name="Freeform 97">
                    <a:extLst>
                      <a:ext uri="{FF2B5EF4-FFF2-40B4-BE49-F238E27FC236}">
                        <a16:creationId xmlns:a16="http://schemas.microsoft.com/office/drawing/2014/main" id="{7B73E56E-F1DC-46D7-94DB-15AD3E30860A}"/>
                      </a:ext>
                    </a:extLst>
                  </p:cNvPr>
                  <p:cNvSpPr>
                    <a:spLocks/>
                  </p:cNvSpPr>
                  <p:nvPr/>
                </p:nvSpPr>
                <p:spPr bwMode="gray">
                  <a:xfrm>
                    <a:off x="4796" y="2867"/>
                    <a:ext cx="21" cy="12"/>
                  </a:xfrm>
                  <a:custGeom>
                    <a:avLst/>
                    <a:gdLst>
                      <a:gd name="T0" fmla="*/ 2 w 21"/>
                      <a:gd name="T1" fmla="*/ 0 h 12"/>
                      <a:gd name="T2" fmla="*/ 2 w 21"/>
                      <a:gd name="T3" fmla="*/ 8 h 12"/>
                      <a:gd name="T4" fmla="*/ 0 w 21"/>
                      <a:gd name="T5" fmla="*/ 12 h 12"/>
                      <a:gd name="T6" fmla="*/ 14 w 21"/>
                      <a:gd name="T7" fmla="*/ 12 h 12"/>
                      <a:gd name="T8" fmla="*/ 21 w 21"/>
                      <a:gd name="T9" fmla="*/ 4 h 12"/>
                      <a:gd name="T10" fmla="*/ 18 w 21"/>
                      <a:gd name="T11" fmla="*/ 4 h 12"/>
                      <a:gd name="T12" fmla="*/ 15 w 21"/>
                      <a:gd name="T13" fmla="*/ 4 h 12"/>
                      <a:gd name="T14" fmla="*/ 13 w 21"/>
                      <a:gd name="T15" fmla="*/ 4 h 12"/>
                      <a:gd name="T16" fmla="*/ 10 w 21"/>
                      <a:gd name="T17" fmla="*/ 4 h 12"/>
                      <a:gd name="T18" fmla="*/ 9 w 21"/>
                      <a:gd name="T19" fmla="*/ 4 h 12"/>
                      <a:gd name="T20" fmla="*/ 7 w 21"/>
                      <a:gd name="T21" fmla="*/ 4 h 12"/>
                      <a:gd name="T22" fmla="*/ 3 w 21"/>
                      <a:gd name="T23" fmla="*/ 1 h 12"/>
                      <a:gd name="T24" fmla="*/ 2 w 21"/>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2"/>
                      <a:gd name="T41" fmla="*/ 21 w 21"/>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2">
                        <a:moveTo>
                          <a:pt x="2" y="0"/>
                        </a:moveTo>
                        <a:lnTo>
                          <a:pt x="2" y="8"/>
                        </a:lnTo>
                        <a:lnTo>
                          <a:pt x="0" y="12"/>
                        </a:lnTo>
                        <a:lnTo>
                          <a:pt x="14" y="12"/>
                        </a:lnTo>
                        <a:lnTo>
                          <a:pt x="21" y="4"/>
                        </a:lnTo>
                        <a:lnTo>
                          <a:pt x="18" y="4"/>
                        </a:lnTo>
                        <a:lnTo>
                          <a:pt x="15" y="4"/>
                        </a:lnTo>
                        <a:lnTo>
                          <a:pt x="13" y="4"/>
                        </a:lnTo>
                        <a:lnTo>
                          <a:pt x="10" y="4"/>
                        </a:lnTo>
                        <a:lnTo>
                          <a:pt x="9" y="4"/>
                        </a:lnTo>
                        <a:lnTo>
                          <a:pt x="7" y="4"/>
                        </a:lnTo>
                        <a:lnTo>
                          <a:pt x="3" y="1"/>
                        </a:lnTo>
                        <a:lnTo>
                          <a:pt x="2"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09" name="Freeform 98">
                    <a:extLst>
                      <a:ext uri="{FF2B5EF4-FFF2-40B4-BE49-F238E27FC236}">
                        <a16:creationId xmlns:a16="http://schemas.microsoft.com/office/drawing/2014/main" id="{8754DDE1-D494-4836-9C43-E0CAE2D0A155}"/>
                      </a:ext>
                    </a:extLst>
                  </p:cNvPr>
                  <p:cNvSpPr>
                    <a:spLocks/>
                  </p:cNvSpPr>
                  <p:nvPr/>
                </p:nvSpPr>
                <p:spPr bwMode="gray">
                  <a:xfrm>
                    <a:off x="4848" y="2864"/>
                    <a:ext cx="3" cy="9"/>
                  </a:xfrm>
                  <a:custGeom>
                    <a:avLst/>
                    <a:gdLst>
                      <a:gd name="T0" fmla="*/ 3 w 3"/>
                      <a:gd name="T1" fmla="*/ 9 h 9"/>
                      <a:gd name="T2" fmla="*/ 3 w 3"/>
                      <a:gd name="T3" fmla="*/ 0 h 9"/>
                      <a:gd name="T4" fmla="*/ 0 w 3"/>
                      <a:gd name="T5" fmla="*/ 0 h 9"/>
                      <a:gd name="T6" fmla="*/ 0 w 3"/>
                      <a:gd name="T7" fmla="*/ 3 h 9"/>
                      <a:gd name="T8" fmla="*/ 0 w 3"/>
                      <a:gd name="T9" fmla="*/ 4 h 9"/>
                      <a:gd name="T10" fmla="*/ 0 w 3"/>
                      <a:gd name="T11" fmla="*/ 5 h 9"/>
                      <a:gd name="T12" fmla="*/ 0 w 3"/>
                      <a:gd name="T13" fmla="*/ 8 h 9"/>
                      <a:gd name="T14" fmla="*/ 0 w 3"/>
                      <a:gd name="T15" fmla="*/ 9 h 9"/>
                      <a:gd name="T16" fmla="*/ 3 w 3"/>
                      <a:gd name="T17" fmla="*/ 9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9"/>
                      <a:gd name="T29" fmla="*/ 3 w 3"/>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9">
                        <a:moveTo>
                          <a:pt x="3" y="9"/>
                        </a:moveTo>
                        <a:lnTo>
                          <a:pt x="3" y="0"/>
                        </a:lnTo>
                        <a:lnTo>
                          <a:pt x="0" y="0"/>
                        </a:lnTo>
                        <a:lnTo>
                          <a:pt x="0" y="3"/>
                        </a:lnTo>
                        <a:lnTo>
                          <a:pt x="0" y="4"/>
                        </a:lnTo>
                        <a:lnTo>
                          <a:pt x="0" y="5"/>
                        </a:lnTo>
                        <a:lnTo>
                          <a:pt x="0" y="8"/>
                        </a:lnTo>
                        <a:lnTo>
                          <a:pt x="0" y="9"/>
                        </a:lnTo>
                        <a:lnTo>
                          <a:pt x="3" y="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10" name="Freeform 99">
                    <a:extLst>
                      <a:ext uri="{FF2B5EF4-FFF2-40B4-BE49-F238E27FC236}">
                        <a16:creationId xmlns:a16="http://schemas.microsoft.com/office/drawing/2014/main" id="{BE433CE6-1C4B-49BE-80FB-FE58C269E384}"/>
                      </a:ext>
                    </a:extLst>
                  </p:cNvPr>
                  <p:cNvSpPr>
                    <a:spLocks/>
                  </p:cNvSpPr>
                  <p:nvPr/>
                </p:nvSpPr>
                <p:spPr bwMode="gray">
                  <a:xfrm>
                    <a:off x="4551" y="2729"/>
                    <a:ext cx="16" cy="20"/>
                  </a:xfrm>
                  <a:custGeom>
                    <a:avLst/>
                    <a:gdLst>
                      <a:gd name="T0" fmla="*/ 0 w 16"/>
                      <a:gd name="T1" fmla="*/ 20 h 20"/>
                      <a:gd name="T2" fmla="*/ 2 w 16"/>
                      <a:gd name="T3" fmla="*/ 0 h 20"/>
                      <a:gd name="T4" fmla="*/ 3 w 16"/>
                      <a:gd name="T5" fmla="*/ 2 h 20"/>
                      <a:gd name="T6" fmla="*/ 6 w 16"/>
                      <a:gd name="T7" fmla="*/ 3 h 20"/>
                      <a:gd name="T8" fmla="*/ 8 w 16"/>
                      <a:gd name="T9" fmla="*/ 4 h 20"/>
                      <a:gd name="T10" fmla="*/ 10 w 16"/>
                      <a:gd name="T11" fmla="*/ 4 h 20"/>
                      <a:gd name="T12" fmla="*/ 11 w 16"/>
                      <a:gd name="T13" fmla="*/ 7 h 20"/>
                      <a:gd name="T14" fmla="*/ 13 w 16"/>
                      <a:gd name="T15" fmla="*/ 8 h 20"/>
                      <a:gd name="T16" fmla="*/ 15 w 16"/>
                      <a:gd name="T17" fmla="*/ 11 h 20"/>
                      <a:gd name="T18" fmla="*/ 16 w 16"/>
                      <a:gd name="T19" fmla="*/ 14 h 20"/>
                      <a:gd name="T20" fmla="*/ 13 w 16"/>
                      <a:gd name="T21" fmla="*/ 16 h 20"/>
                      <a:gd name="T22" fmla="*/ 10 w 16"/>
                      <a:gd name="T23" fmla="*/ 16 h 20"/>
                      <a:gd name="T24" fmla="*/ 8 w 16"/>
                      <a:gd name="T25" fmla="*/ 17 h 20"/>
                      <a:gd name="T26" fmla="*/ 6 w 16"/>
                      <a:gd name="T27" fmla="*/ 19 h 20"/>
                      <a:gd name="T28" fmla="*/ 3 w 16"/>
                      <a:gd name="T29" fmla="*/ 19 h 20"/>
                      <a:gd name="T30" fmla="*/ 2 w 16"/>
                      <a:gd name="T31" fmla="*/ 19 h 20"/>
                      <a:gd name="T32" fmla="*/ 1 w 16"/>
                      <a:gd name="T33" fmla="*/ 20 h 20"/>
                      <a:gd name="T34" fmla="*/ 0 w 16"/>
                      <a:gd name="T35" fmla="*/ 2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20"/>
                      <a:gd name="T56" fmla="*/ 16 w 16"/>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20">
                        <a:moveTo>
                          <a:pt x="0" y="20"/>
                        </a:moveTo>
                        <a:lnTo>
                          <a:pt x="2" y="0"/>
                        </a:lnTo>
                        <a:lnTo>
                          <a:pt x="3" y="2"/>
                        </a:lnTo>
                        <a:lnTo>
                          <a:pt x="6" y="3"/>
                        </a:lnTo>
                        <a:lnTo>
                          <a:pt x="8" y="4"/>
                        </a:lnTo>
                        <a:lnTo>
                          <a:pt x="10" y="4"/>
                        </a:lnTo>
                        <a:lnTo>
                          <a:pt x="11" y="7"/>
                        </a:lnTo>
                        <a:lnTo>
                          <a:pt x="13" y="8"/>
                        </a:lnTo>
                        <a:lnTo>
                          <a:pt x="15" y="11"/>
                        </a:lnTo>
                        <a:lnTo>
                          <a:pt x="16" y="14"/>
                        </a:lnTo>
                        <a:lnTo>
                          <a:pt x="13" y="16"/>
                        </a:lnTo>
                        <a:lnTo>
                          <a:pt x="10" y="16"/>
                        </a:lnTo>
                        <a:lnTo>
                          <a:pt x="8" y="17"/>
                        </a:lnTo>
                        <a:lnTo>
                          <a:pt x="6" y="19"/>
                        </a:lnTo>
                        <a:lnTo>
                          <a:pt x="3" y="19"/>
                        </a:lnTo>
                        <a:lnTo>
                          <a:pt x="2" y="19"/>
                        </a:lnTo>
                        <a:lnTo>
                          <a:pt x="1" y="20"/>
                        </a:lnTo>
                        <a:lnTo>
                          <a:pt x="0" y="2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11" name="Freeform 100">
                    <a:extLst>
                      <a:ext uri="{FF2B5EF4-FFF2-40B4-BE49-F238E27FC236}">
                        <a16:creationId xmlns:a16="http://schemas.microsoft.com/office/drawing/2014/main" id="{52A094A3-9DC0-4019-98E2-326048CA2CE6}"/>
                      </a:ext>
                    </a:extLst>
                  </p:cNvPr>
                  <p:cNvSpPr>
                    <a:spLocks/>
                  </p:cNvSpPr>
                  <p:nvPr/>
                </p:nvSpPr>
                <p:spPr bwMode="gray">
                  <a:xfrm>
                    <a:off x="4511" y="2707"/>
                    <a:ext cx="24" cy="34"/>
                  </a:xfrm>
                  <a:custGeom>
                    <a:avLst/>
                    <a:gdLst>
                      <a:gd name="T0" fmla="*/ 0 w 24"/>
                      <a:gd name="T1" fmla="*/ 0 h 34"/>
                      <a:gd name="T2" fmla="*/ 3 w 24"/>
                      <a:gd name="T3" fmla="*/ 0 h 34"/>
                      <a:gd name="T4" fmla="*/ 4 w 24"/>
                      <a:gd name="T5" fmla="*/ 1 h 34"/>
                      <a:gd name="T6" fmla="*/ 5 w 24"/>
                      <a:gd name="T7" fmla="*/ 1 h 34"/>
                      <a:gd name="T8" fmla="*/ 7 w 24"/>
                      <a:gd name="T9" fmla="*/ 1 h 34"/>
                      <a:gd name="T10" fmla="*/ 8 w 24"/>
                      <a:gd name="T11" fmla="*/ 0 h 34"/>
                      <a:gd name="T12" fmla="*/ 10 w 24"/>
                      <a:gd name="T13" fmla="*/ 0 h 34"/>
                      <a:gd name="T14" fmla="*/ 11 w 24"/>
                      <a:gd name="T15" fmla="*/ 0 h 34"/>
                      <a:gd name="T16" fmla="*/ 12 w 24"/>
                      <a:gd name="T17" fmla="*/ 0 h 34"/>
                      <a:gd name="T18" fmla="*/ 13 w 24"/>
                      <a:gd name="T19" fmla="*/ 5 h 34"/>
                      <a:gd name="T20" fmla="*/ 14 w 24"/>
                      <a:gd name="T21" fmla="*/ 12 h 34"/>
                      <a:gd name="T22" fmla="*/ 16 w 24"/>
                      <a:gd name="T23" fmla="*/ 16 h 34"/>
                      <a:gd name="T24" fmla="*/ 17 w 24"/>
                      <a:gd name="T25" fmla="*/ 20 h 34"/>
                      <a:gd name="T26" fmla="*/ 20 w 24"/>
                      <a:gd name="T27" fmla="*/ 23 h 34"/>
                      <a:gd name="T28" fmla="*/ 21 w 24"/>
                      <a:gd name="T29" fmla="*/ 27 h 34"/>
                      <a:gd name="T30" fmla="*/ 22 w 24"/>
                      <a:gd name="T31" fmla="*/ 31 h 34"/>
                      <a:gd name="T32" fmla="*/ 24 w 24"/>
                      <a:gd name="T33" fmla="*/ 34 h 34"/>
                      <a:gd name="T34" fmla="*/ 0 w 24"/>
                      <a:gd name="T35" fmla="*/ 11 h 34"/>
                      <a:gd name="T36" fmla="*/ 0 w 24"/>
                      <a:gd name="T37" fmla="*/ 0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4"/>
                      <a:gd name="T59" fmla="*/ 24 w 24"/>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4">
                        <a:moveTo>
                          <a:pt x="0" y="0"/>
                        </a:moveTo>
                        <a:lnTo>
                          <a:pt x="3" y="0"/>
                        </a:lnTo>
                        <a:lnTo>
                          <a:pt x="4" y="1"/>
                        </a:lnTo>
                        <a:lnTo>
                          <a:pt x="5" y="1"/>
                        </a:lnTo>
                        <a:lnTo>
                          <a:pt x="7" y="1"/>
                        </a:lnTo>
                        <a:lnTo>
                          <a:pt x="8" y="0"/>
                        </a:lnTo>
                        <a:lnTo>
                          <a:pt x="10" y="0"/>
                        </a:lnTo>
                        <a:lnTo>
                          <a:pt x="11" y="0"/>
                        </a:lnTo>
                        <a:lnTo>
                          <a:pt x="12" y="0"/>
                        </a:lnTo>
                        <a:lnTo>
                          <a:pt x="13" y="5"/>
                        </a:lnTo>
                        <a:lnTo>
                          <a:pt x="14" y="12"/>
                        </a:lnTo>
                        <a:lnTo>
                          <a:pt x="16" y="16"/>
                        </a:lnTo>
                        <a:lnTo>
                          <a:pt x="17" y="20"/>
                        </a:lnTo>
                        <a:lnTo>
                          <a:pt x="20" y="23"/>
                        </a:lnTo>
                        <a:lnTo>
                          <a:pt x="21" y="27"/>
                        </a:lnTo>
                        <a:lnTo>
                          <a:pt x="22" y="31"/>
                        </a:lnTo>
                        <a:lnTo>
                          <a:pt x="24" y="34"/>
                        </a:lnTo>
                        <a:lnTo>
                          <a:pt x="0" y="11"/>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12" name="Freeform 101">
                    <a:extLst>
                      <a:ext uri="{FF2B5EF4-FFF2-40B4-BE49-F238E27FC236}">
                        <a16:creationId xmlns:a16="http://schemas.microsoft.com/office/drawing/2014/main" id="{67C4E52C-B3A8-46DF-9676-0A8FD896CB1D}"/>
                      </a:ext>
                    </a:extLst>
                  </p:cNvPr>
                  <p:cNvSpPr>
                    <a:spLocks/>
                  </p:cNvSpPr>
                  <p:nvPr/>
                </p:nvSpPr>
                <p:spPr bwMode="gray">
                  <a:xfrm>
                    <a:off x="4397" y="2697"/>
                    <a:ext cx="8" cy="19"/>
                  </a:xfrm>
                  <a:custGeom>
                    <a:avLst/>
                    <a:gdLst>
                      <a:gd name="T0" fmla="*/ 8 w 8"/>
                      <a:gd name="T1" fmla="*/ 19 h 19"/>
                      <a:gd name="T2" fmla="*/ 7 w 8"/>
                      <a:gd name="T3" fmla="*/ 16 h 19"/>
                      <a:gd name="T4" fmla="*/ 7 w 8"/>
                      <a:gd name="T5" fmla="*/ 15 h 19"/>
                      <a:gd name="T6" fmla="*/ 5 w 8"/>
                      <a:gd name="T7" fmla="*/ 11 h 19"/>
                      <a:gd name="T8" fmla="*/ 3 w 8"/>
                      <a:gd name="T9" fmla="*/ 8 h 19"/>
                      <a:gd name="T10" fmla="*/ 3 w 8"/>
                      <a:gd name="T11" fmla="*/ 7 h 19"/>
                      <a:gd name="T12" fmla="*/ 1 w 8"/>
                      <a:gd name="T13" fmla="*/ 4 h 19"/>
                      <a:gd name="T14" fmla="*/ 0 w 8"/>
                      <a:gd name="T15" fmla="*/ 1 h 19"/>
                      <a:gd name="T16" fmla="*/ 0 w 8"/>
                      <a:gd name="T17" fmla="*/ 0 h 19"/>
                      <a:gd name="T18" fmla="*/ 0 w 8"/>
                      <a:gd name="T19" fmla="*/ 3 h 19"/>
                      <a:gd name="T20" fmla="*/ 0 w 8"/>
                      <a:gd name="T21" fmla="*/ 8 h 19"/>
                      <a:gd name="T22" fmla="*/ 0 w 8"/>
                      <a:gd name="T23" fmla="*/ 11 h 19"/>
                      <a:gd name="T24" fmla="*/ 1 w 8"/>
                      <a:gd name="T25" fmla="*/ 15 h 19"/>
                      <a:gd name="T26" fmla="*/ 3 w 8"/>
                      <a:gd name="T27" fmla="*/ 16 h 19"/>
                      <a:gd name="T28" fmla="*/ 5 w 8"/>
                      <a:gd name="T29" fmla="*/ 17 h 19"/>
                      <a:gd name="T30" fmla="*/ 7 w 8"/>
                      <a:gd name="T31" fmla="*/ 19 h 19"/>
                      <a:gd name="T32" fmla="*/ 8 w 8"/>
                      <a:gd name="T33" fmla="*/ 19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9"/>
                      <a:gd name="T53" fmla="*/ 8 w 8"/>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9">
                        <a:moveTo>
                          <a:pt x="8" y="19"/>
                        </a:moveTo>
                        <a:lnTo>
                          <a:pt x="7" y="16"/>
                        </a:lnTo>
                        <a:lnTo>
                          <a:pt x="7" y="15"/>
                        </a:lnTo>
                        <a:lnTo>
                          <a:pt x="5" y="11"/>
                        </a:lnTo>
                        <a:lnTo>
                          <a:pt x="3" y="8"/>
                        </a:lnTo>
                        <a:lnTo>
                          <a:pt x="3" y="7"/>
                        </a:lnTo>
                        <a:lnTo>
                          <a:pt x="1" y="4"/>
                        </a:lnTo>
                        <a:lnTo>
                          <a:pt x="0" y="1"/>
                        </a:lnTo>
                        <a:lnTo>
                          <a:pt x="0" y="0"/>
                        </a:lnTo>
                        <a:lnTo>
                          <a:pt x="0" y="3"/>
                        </a:lnTo>
                        <a:lnTo>
                          <a:pt x="0" y="8"/>
                        </a:lnTo>
                        <a:lnTo>
                          <a:pt x="0" y="11"/>
                        </a:lnTo>
                        <a:lnTo>
                          <a:pt x="1" y="15"/>
                        </a:lnTo>
                        <a:lnTo>
                          <a:pt x="3" y="16"/>
                        </a:lnTo>
                        <a:lnTo>
                          <a:pt x="5" y="17"/>
                        </a:lnTo>
                        <a:lnTo>
                          <a:pt x="7" y="19"/>
                        </a:lnTo>
                        <a:lnTo>
                          <a:pt x="8" y="1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13" name="Freeform 102">
                    <a:extLst>
                      <a:ext uri="{FF2B5EF4-FFF2-40B4-BE49-F238E27FC236}">
                        <a16:creationId xmlns:a16="http://schemas.microsoft.com/office/drawing/2014/main" id="{84DA7291-33D4-4180-8DA9-B81652C693E3}"/>
                      </a:ext>
                    </a:extLst>
                  </p:cNvPr>
                  <p:cNvSpPr>
                    <a:spLocks/>
                  </p:cNvSpPr>
                  <p:nvPr/>
                </p:nvSpPr>
                <p:spPr bwMode="gray">
                  <a:xfrm>
                    <a:off x="4339" y="2612"/>
                    <a:ext cx="18" cy="12"/>
                  </a:xfrm>
                  <a:custGeom>
                    <a:avLst/>
                    <a:gdLst>
                      <a:gd name="T0" fmla="*/ 2 w 18"/>
                      <a:gd name="T1" fmla="*/ 0 h 12"/>
                      <a:gd name="T2" fmla="*/ 2 w 18"/>
                      <a:gd name="T3" fmla="*/ 0 h 12"/>
                      <a:gd name="T4" fmla="*/ 3 w 18"/>
                      <a:gd name="T5" fmla="*/ 1 h 12"/>
                      <a:gd name="T6" fmla="*/ 7 w 18"/>
                      <a:gd name="T7" fmla="*/ 4 h 12"/>
                      <a:gd name="T8" fmla="*/ 9 w 18"/>
                      <a:gd name="T9" fmla="*/ 5 h 12"/>
                      <a:gd name="T10" fmla="*/ 10 w 18"/>
                      <a:gd name="T11" fmla="*/ 8 h 12"/>
                      <a:gd name="T12" fmla="*/ 14 w 18"/>
                      <a:gd name="T13" fmla="*/ 10 h 12"/>
                      <a:gd name="T14" fmla="*/ 16 w 18"/>
                      <a:gd name="T15" fmla="*/ 12 h 12"/>
                      <a:gd name="T16" fmla="*/ 17 w 18"/>
                      <a:gd name="T17" fmla="*/ 12 h 12"/>
                      <a:gd name="T18" fmla="*/ 17 w 18"/>
                      <a:gd name="T19" fmla="*/ 10 h 12"/>
                      <a:gd name="T20" fmla="*/ 17 w 18"/>
                      <a:gd name="T21" fmla="*/ 8 h 12"/>
                      <a:gd name="T22" fmla="*/ 18 w 18"/>
                      <a:gd name="T23" fmla="*/ 7 h 12"/>
                      <a:gd name="T24" fmla="*/ 18 w 18"/>
                      <a:gd name="T25" fmla="*/ 5 h 12"/>
                      <a:gd name="T26" fmla="*/ 18 w 18"/>
                      <a:gd name="T27" fmla="*/ 4 h 12"/>
                      <a:gd name="T28" fmla="*/ 16 w 18"/>
                      <a:gd name="T29" fmla="*/ 1 h 12"/>
                      <a:gd name="T30" fmla="*/ 14 w 18"/>
                      <a:gd name="T31" fmla="*/ 1 h 12"/>
                      <a:gd name="T32" fmla="*/ 11 w 18"/>
                      <a:gd name="T33" fmla="*/ 1 h 12"/>
                      <a:gd name="T34" fmla="*/ 9 w 18"/>
                      <a:gd name="T35" fmla="*/ 0 h 12"/>
                      <a:gd name="T36" fmla="*/ 8 w 18"/>
                      <a:gd name="T37" fmla="*/ 0 h 12"/>
                      <a:gd name="T38" fmla="*/ 5 w 18"/>
                      <a:gd name="T39" fmla="*/ 0 h 12"/>
                      <a:gd name="T40" fmla="*/ 2 w 18"/>
                      <a:gd name="T41" fmla="*/ 1 h 12"/>
                      <a:gd name="T42" fmla="*/ 0 w 18"/>
                      <a:gd name="T43" fmla="*/ 4 h 12"/>
                      <a:gd name="T44" fmla="*/ 2 w 18"/>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2"/>
                      <a:gd name="T71" fmla="*/ 18 w 18"/>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2">
                        <a:moveTo>
                          <a:pt x="2" y="0"/>
                        </a:moveTo>
                        <a:lnTo>
                          <a:pt x="2" y="0"/>
                        </a:lnTo>
                        <a:lnTo>
                          <a:pt x="3" y="1"/>
                        </a:lnTo>
                        <a:lnTo>
                          <a:pt x="7" y="4"/>
                        </a:lnTo>
                        <a:lnTo>
                          <a:pt x="9" y="5"/>
                        </a:lnTo>
                        <a:lnTo>
                          <a:pt x="10" y="8"/>
                        </a:lnTo>
                        <a:lnTo>
                          <a:pt x="14" y="10"/>
                        </a:lnTo>
                        <a:lnTo>
                          <a:pt x="16" y="12"/>
                        </a:lnTo>
                        <a:lnTo>
                          <a:pt x="17" y="12"/>
                        </a:lnTo>
                        <a:lnTo>
                          <a:pt x="17" y="10"/>
                        </a:lnTo>
                        <a:lnTo>
                          <a:pt x="17" y="8"/>
                        </a:lnTo>
                        <a:lnTo>
                          <a:pt x="18" y="7"/>
                        </a:lnTo>
                        <a:lnTo>
                          <a:pt x="18" y="5"/>
                        </a:lnTo>
                        <a:lnTo>
                          <a:pt x="18" y="4"/>
                        </a:lnTo>
                        <a:lnTo>
                          <a:pt x="16" y="1"/>
                        </a:lnTo>
                        <a:lnTo>
                          <a:pt x="14" y="1"/>
                        </a:lnTo>
                        <a:lnTo>
                          <a:pt x="11" y="1"/>
                        </a:lnTo>
                        <a:lnTo>
                          <a:pt x="9" y="0"/>
                        </a:lnTo>
                        <a:lnTo>
                          <a:pt x="8" y="0"/>
                        </a:lnTo>
                        <a:lnTo>
                          <a:pt x="5" y="0"/>
                        </a:lnTo>
                        <a:lnTo>
                          <a:pt x="2" y="1"/>
                        </a:lnTo>
                        <a:lnTo>
                          <a:pt x="0" y="4"/>
                        </a:lnTo>
                        <a:lnTo>
                          <a:pt x="2"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14" name="Freeform 103">
                    <a:extLst>
                      <a:ext uri="{FF2B5EF4-FFF2-40B4-BE49-F238E27FC236}">
                        <a16:creationId xmlns:a16="http://schemas.microsoft.com/office/drawing/2014/main" id="{8D72C625-0B6C-42AA-A750-306CC65D6C3F}"/>
                      </a:ext>
                    </a:extLst>
                  </p:cNvPr>
                  <p:cNvSpPr>
                    <a:spLocks/>
                  </p:cNvSpPr>
                  <p:nvPr/>
                </p:nvSpPr>
                <p:spPr bwMode="gray">
                  <a:xfrm>
                    <a:off x="4712" y="2875"/>
                    <a:ext cx="13" cy="16"/>
                  </a:xfrm>
                  <a:custGeom>
                    <a:avLst/>
                    <a:gdLst>
                      <a:gd name="T0" fmla="*/ 0 w 13"/>
                      <a:gd name="T1" fmla="*/ 2 h 16"/>
                      <a:gd name="T2" fmla="*/ 2 w 13"/>
                      <a:gd name="T3" fmla="*/ 3 h 16"/>
                      <a:gd name="T4" fmla="*/ 2 w 13"/>
                      <a:gd name="T5" fmla="*/ 7 h 16"/>
                      <a:gd name="T6" fmla="*/ 2 w 13"/>
                      <a:gd name="T7" fmla="*/ 8 h 16"/>
                      <a:gd name="T8" fmla="*/ 2 w 13"/>
                      <a:gd name="T9" fmla="*/ 11 h 16"/>
                      <a:gd name="T10" fmla="*/ 2 w 13"/>
                      <a:gd name="T11" fmla="*/ 14 h 16"/>
                      <a:gd name="T12" fmla="*/ 2 w 13"/>
                      <a:gd name="T13" fmla="*/ 15 h 16"/>
                      <a:gd name="T14" fmla="*/ 2 w 13"/>
                      <a:gd name="T15" fmla="*/ 16 h 16"/>
                      <a:gd name="T16" fmla="*/ 4 w 13"/>
                      <a:gd name="T17" fmla="*/ 16 h 16"/>
                      <a:gd name="T18" fmla="*/ 5 w 13"/>
                      <a:gd name="T19" fmla="*/ 16 h 16"/>
                      <a:gd name="T20" fmla="*/ 6 w 13"/>
                      <a:gd name="T21" fmla="*/ 16 h 16"/>
                      <a:gd name="T22" fmla="*/ 7 w 13"/>
                      <a:gd name="T23" fmla="*/ 16 h 16"/>
                      <a:gd name="T24" fmla="*/ 9 w 13"/>
                      <a:gd name="T25" fmla="*/ 16 h 16"/>
                      <a:gd name="T26" fmla="*/ 11 w 13"/>
                      <a:gd name="T27" fmla="*/ 16 h 16"/>
                      <a:gd name="T28" fmla="*/ 12 w 13"/>
                      <a:gd name="T29" fmla="*/ 16 h 16"/>
                      <a:gd name="T30" fmla="*/ 13 w 13"/>
                      <a:gd name="T31" fmla="*/ 16 h 16"/>
                      <a:gd name="T32" fmla="*/ 13 w 13"/>
                      <a:gd name="T33" fmla="*/ 2 h 16"/>
                      <a:gd name="T34" fmla="*/ 12 w 13"/>
                      <a:gd name="T35" fmla="*/ 2 h 16"/>
                      <a:gd name="T36" fmla="*/ 11 w 13"/>
                      <a:gd name="T37" fmla="*/ 2 h 16"/>
                      <a:gd name="T38" fmla="*/ 9 w 13"/>
                      <a:gd name="T39" fmla="*/ 2 h 16"/>
                      <a:gd name="T40" fmla="*/ 7 w 13"/>
                      <a:gd name="T41" fmla="*/ 0 h 16"/>
                      <a:gd name="T42" fmla="*/ 6 w 13"/>
                      <a:gd name="T43" fmla="*/ 0 h 16"/>
                      <a:gd name="T44" fmla="*/ 5 w 13"/>
                      <a:gd name="T45" fmla="*/ 0 h 16"/>
                      <a:gd name="T46" fmla="*/ 2 w 13"/>
                      <a:gd name="T47" fmla="*/ 0 h 16"/>
                      <a:gd name="T48" fmla="*/ 0 w 13"/>
                      <a:gd name="T49" fmla="*/ 2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16"/>
                      <a:gd name="T77" fmla="*/ 13 w 13"/>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16">
                        <a:moveTo>
                          <a:pt x="0" y="2"/>
                        </a:moveTo>
                        <a:lnTo>
                          <a:pt x="2" y="3"/>
                        </a:lnTo>
                        <a:lnTo>
                          <a:pt x="2" y="7"/>
                        </a:lnTo>
                        <a:lnTo>
                          <a:pt x="2" y="8"/>
                        </a:lnTo>
                        <a:lnTo>
                          <a:pt x="2" y="11"/>
                        </a:lnTo>
                        <a:lnTo>
                          <a:pt x="2" y="14"/>
                        </a:lnTo>
                        <a:lnTo>
                          <a:pt x="2" y="15"/>
                        </a:lnTo>
                        <a:lnTo>
                          <a:pt x="2" y="16"/>
                        </a:lnTo>
                        <a:lnTo>
                          <a:pt x="4" y="16"/>
                        </a:lnTo>
                        <a:lnTo>
                          <a:pt x="5" y="16"/>
                        </a:lnTo>
                        <a:lnTo>
                          <a:pt x="6" y="16"/>
                        </a:lnTo>
                        <a:lnTo>
                          <a:pt x="7" y="16"/>
                        </a:lnTo>
                        <a:lnTo>
                          <a:pt x="9" y="16"/>
                        </a:lnTo>
                        <a:lnTo>
                          <a:pt x="11" y="16"/>
                        </a:lnTo>
                        <a:lnTo>
                          <a:pt x="12" y="16"/>
                        </a:lnTo>
                        <a:lnTo>
                          <a:pt x="13" y="16"/>
                        </a:lnTo>
                        <a:lnTo>
                          <a:pt x="13" y="2"/>
                        </a:lnTo>
                        <a:lnTo>
                          <a:pt x="12" y="2"/>
                        </a:lnTo>
                        <a:lnTo>
                          <a:pt x="11" y="2"/>
                        </a:lnTo>
                        <a:lnTo>
                          <a:pt x="9" y="2"/>
                        </a:lnTo>
                        <a:lnTo>
                          <a:pt x="7" y="0"/>
                        </a:lnTo>
                        <a:lnTo>
                          <a:pt x="6" y="0"/>
                        </a:lnTo>
                        <a:lnTo>
                          <a:pt x="5" y="0"/>
                        </a:lnTo>
                        <a:lnTo>
                          <a:pt x="2" y="0"/>
                        </a:lnTo>
                        <a:lnTo>
                          <a:pt x="0" y="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15" name="Freeform 104">
                    <a:extLst>
                      <a:ext uri="{FF2B5EF4-FFF2-40B4-BE49-F238E27FC236}">
                        <a16:creationId xmlns:a16="http://schemas.microsoft.com/office/drawing/2014/main" id="{0193EAAD-F1E0-451F-B1B7-AFAADC8A54D4}"/>
                      </a:ext>
                    </a:extLst>
                  </p:cNvPr>
                  <p:cNvSpPr>
                    <a:spLocks/>
                  </p:cNvSpPr>
                  <p:nvPr/>
                </p:nvSpPr>
                <p:spPr bwMode="gray">
                  <a:xfrm>
                    <a:off x="5078" y="2845"/>
                    <a:ext cx="23" cy="28"/>
                  </a:xfrm>
                  <a:custGeom>
                    <a:avLst/>
                    <a:gdLst>
                      <a:gd name="T0" fmla="*/ 7 w 23"/>
                      <a:gd name="T1" fmla="*/ 28 h 28"/>
                      <a:gd name="T2" fmla="*/ 7 w 23"/>
                      <a:gd name="T3" fmla="*/ 28 h 28"/>
                      <a:gd name="T4" fmla="*/ 5 w 23"/>
                      <a:gd name="T5" fmla="*/ 28 h 28"/>
                      <a:gd name="T6" fmla="*/ 3 w 23"/>
                      <a:gd name="T7" fmla="*/ 27 h 28"/>
                      <a:gd name="T8" fmla="*/ 2 w 23"/>
                      <a:gd name="T9" fmla="*/ 25 h 28"/>
                      <a:gd name="T10" fmla="*/ 1 w 23"/>
                      <a:gd name="T11" fmla="*/ 24 h 28"/>
                      <a:gd name="T12" fmla="*/ 1 w 23"/>
                      <a:gd name="T13" fmla="*/ 23 h 28"/>
                      <a:gd name="T14" fmla="*/ 0 w 23"/>
                      <a:gd name="T15" fmla="*/ 20 h 28"/>
                      <a:gd name="T16" fmla="*/ 0 w 23"/>
                      <a:gd name="T17" fmla="*/ 17 h 28"/>
                      <a:gd name="T18" fmla="*/ 0 w 23"/>
                      <a:gd name="T19" fmla="*/ 15 h 28"/>
                      <a:gd name="T20" fmla="*/ 1 w 23"/>
                      <a:gd name="T21" fmla="*/ 11 h 28"/>
                      <a:gd name="T22" fmla="*/ 2 w 23"/>
                      <a:gd name="T23" fmla="*/ 8 h 28"/>
                      <a:gd name="T24" fmla="*/ 3 w 23"/>
                      <a:gd name="T25" fmla="*/ 4 h 28"/>
                      <a:gd name="T26" fmla="*/ 5 w 23"/>
                      <a:gd name="T27" fmla="*/ 3 h 28"/>
                      <a:gd name="T28" fmla="*/ 8 w 23"/>
                      <a:gd name="T29" fmla="*/ 1 h 28"/>
                      <a:gd name="T30" fmla="*/ 10 w 23"/>
                      <a:gd name="T31" fmla="*/ 0 h 28"/>
                      <a:gd name="T32" fmla="*/ 14 w 23"/>
                      <a:gd name="T33" fmla="*/ 0 h 28"/>
                      <a:gd name="T34" fmla="*/ 15 w 23"/>
                      <a:gd name="T35" fmla="*/ 0 h 28"/>
                      <a:gd name="T36" fmla="*/ 16 w 23"/>
                      <a:gd name="T37" fmla="*/ 0 h 28"/>
                      <a:gd name="T38" fmla="*/ 19 w 23"/>
                      <a:gd name="T39" fmla="*/ 0 h 28"/>
                      <a:gd name="T40" fmla="*/ 20 w 23"/>
                      <a:gd name="T41" fmla="*/ 0 h 28"/>
                      <a:gd name="T42" fmla="*/ 21 w 23"/>
                      <a:gd name="T43" fmla="*/ 0 h 28"/>
                      <a:gd name="T44" fmla="*/ 22 w 23"/>
                      <a:gd name="T45" fmla="*/ 0 h 28"/>
                      <a:gd name="T46" fmla="*/ 23 w 23"/>
                      <a:gd name="T47" fmla="*/ 0 h 28"/>
                      <a:gd name="T48" fmla="*/ 23 w 23"/>
                      <a:gd name="T49" fmla="*/ 17 h 28"/>
                      <a:gd name="T50" fmla="*/ 22 w 23"/>
                      <a:gd name="T51" fmla="*/ 20 h 28"/>
                      <a:gd name="T52" fmla="*/ 20 w 23"/>
                      <a:gd name="T53" fmla="*/ 23 h 28"/>
                      <a:gd name="T54" fmla="*/ 19 w 23"/>
                      <a:gd name="T55" fmla="*/ 24 h 28"/>
                      <a:gd name="T56" fmla="*/ 15 w 23"/>
                      <a:gd name="T57" fmla="*/ 25 h 28"/>
                      <a:gd name="T58" fmla="*/ 14 w 23"/>
                      <a:gd name="T59" fmla="*/ 27 h 28"/>
                      <a:gd name="T60" fmla="*/ 12 w 23"/>
                      <a:gd name="T61" fmla="*/ 28 h 28"/>
                      <a:gd name="T62" fmla="*/ 9 w 23"/>
                      <a:gd name="T63" fmla="*/ 28 h 28"/>
                      <a:gd name="T64" fmla="*/ 7 w 23"/>
                      <a:gd name="T65" fmla="*/ 28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
                      <a:gd name="T100" fmla="*/ 0 h 28"/>
                      <a:gd name="T101" fmla="*/ 23 w 23"/>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 h="28">
                        <a:moveTo>
                          <a:pt x="7" y="28"/>
                        </a:moveTo>
                        <a:lnTo>
                          <a:pt x="7" y="28"/>
                        </a:lnTo>
                        <a:lnTo>
                          <a:pt x="5" y="28"/>
                        </a:lnTo>
                        <a:lnTo>
                          <a:pt x="3" y="27"/>
                        </a:lnTo>
                        <a:lnTo>
                          <a:pt x="2" y="25"/>
                        </a:lnTo>
                        <a:lnTo>
                          <a:pt x="1" y="24"/>
                        </a:lnTo>
                        <a:lnTo>
                          <a:pt x="1" y="23"/>
                        </a:lnTo>
                        <a:lnTo>
                          <a:pt x="0" y="20"/>
                        </a:lnTo>
                        <a:lnTo>
                          <a:pt x="0" y="17"/>
                        </a:lnTo>
                        <a:lnTo>
                          <a:pt x="0" y="15"/>
                        </a:lnTo>
                        <a:lnTo>
                          <a:pt x="1" y="11"/>
                        </a:lnTo>
                        <a:lnTo>
                          <a:pt x="2" y="8"/>
                        </a:lnTo>
                        <a:lnTo>
                          <a:pt x="3" y="4"/>
                        </a:lnTo>
                        <a:lnTo>
                          <a:pt x="5" y="3"/>
                        </a:lnTo>
                        <a:lnTo>
                          <a:pt x="8" y="1"/>
                        </a:lnTo>
                        <a:lnTo>
                          <a:pt x="10" y="0"/>
                        </a:lnTo>
                        <a:lnTo>
                          <a:pt x="14" y="0"/>
                        </a:lnTo>
                        <a:lnTo>
                          <a:pt x="15" y="0"/>
                        </a:lnTo>
                        <a:lnTo>
                          <a:pt x="16" y="0"/>
                        </a:lnTo>
                        <a:lnTo>
                          <a:pt x="19" y="0"/>
                        </a:lnTo>
                        <a:lnTo>
                          <a:pt x="20" y="0"/>
                        </a:lnTo>
                        <a:lnTo>
                          <a:pt x="21" y="0"/>
                        </a:lnTo>
                        <a:lnTo>
                          <a:pt x="22" y="0"/>
                        </a:lnTo>
                        <a:lnTo>
                          <a:pt x="23" y="0"/>
                        </a:lnTo>
                        <a:lnTo>
                          <a:pt x="23" y="17"/>
                        </a:lnTo>
                        <a:lnTo>
                          <a:pt x="22" y="20"/>
                        </a:lnTo>
                        <a:lnTo>
                          <a:pt x="20" y="23"/>
                        </a:lnTo>
                        <a:lnTo>
                          <a:pt x="19" y="24"/>
                        </a:lnTo>
                        <a:lnTo>
                          <a:pt x="15" y="25"/>
                        </a:lnTo>
                        <a:lnTo>
                          <a:pt x="14" y="27"/>
                        </a:lnTo>
                        <a:lnTo>
                          <a:pt x="12" y="28"/>
                        </a:lnTo>
                        <a:lnTo>
                          <a:pt x="9" y="28"/>
                        </a:lnTo>
                        <a:lnTo>
                          <a:pt x="7" y="2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16" name="Freeform 105">
                    <a:extLst>
                      <a:ext uri="{FF2B5EF4-FFF2-40B4-BE49-F238E27FC236}">
                        <a16:creationId xmlns:a16="http://schemas.microsoft.com/office/drawing/2014/main" id="{8BE4ED89-BA83-4EE3-B14E-06689824743A}"/>
                      </a:ext>
                    </a:extLst>
                  </p:cNvPr>
                  <p:cNvSpPr>
                    <a:spLocks/>
                  </p:cNvSpPr>
                  <p:nvPr/>
                </p:nvSpPr>
                <p:spPr bwMode="gray">
                  <a:xfrm>
                    <a:off x="4330" y="2542"/>
                    <a:ext cx="194" cy="266"/>
                  </a:xfrm>
                  <a:custGeom>
                    <a:avLst/>
                    <a:gdLst>
                      <a:gd name="T0" fmla="*/ 157 w 194"/>
                      <a:gd name="T1" fmla="*/ 130 h 266"/>
                      <a:gd name="T2" fmla="*/ 154 w 194"/>
                      <a:gd name="T3" fmla="*/ 131 h 266"/>
                      <a:gd name="T4" fmla="*/ 150 w 194"/>
                      <a:gd name="T5" fmla="*/ 131 h 266"/>
                      <a:gd name="T6" fmla="*/ 154 w 194"/>
                      <a:gd name="T7" fmla="*/ 149 h 266"/>
                      <a:gd name="T8" fmla="*/ 161 w 194"/>
                      <a:gd name="T9" fmla="*/ 153 h 266"/>
                      <a:gd name="T10" fmla="*/ 169 w 194"/>
                      <a:gd name="T11" fmla="*/ 153 h 266"/>
                      <a:gd name="T12" fmla="*/ 174 w 194"/>
                      <a:gd name="T13" fmla="*/ 176 h 266"/>
                      <a:gd name="T14" fmla="*/ 183 w 194"/>
                      <a:gd name="T15" fmla="*/ 187 h 266"/>
                      <a:gd name="T16" fmla="*/ 194 w 194"/>
                      <a:gd name="T17" fmla="*/ 190 h 266"/>
                      <a:gd name="T18" fmla="*/ 194 w 194"/>
                      <a:gd name="T19" fmla="*/ 194 h 266"/>
                      <a:gd name="T20" fmla="*/ 194 w 194"/>
                      <a:gd name="T21" fmla="*/ 200 h 266"/>
                      <a:gd name="T22" fmla="*/ 194 w 194"/>
                      <a:gd name="T23" fmla="*/ 214 h 266"/>
                      <a:gd name="T24" fmla="*/ 192 w 194"/>
                      <a:gd name="T25" fmla="*/ 241 h 266"/>
                      <a:gd name="T26" fmla="*/ 190 w 194"/>
                      <a:gd name="T27" fmla="*/ 264 h 266"/>
                      <a:gd name="T28" fmla="*/ 177 w 194"/>
                      <a:gd name="T29" fmla="*/ 264 h 266"/>
                      <a:gd name="T30" fmla="*/ 169 w 194"/>
                      <a:gd name="T31" fmla="*/ 266 h 266"/>
                      <a:gd name="T32" fmla="*/ 120 w 194"/>
                      <a:gd name="T33" fmla="*/ 220 h 266"/>
                      <a:gd name="T34" fmla="*/ 123 w 194"/>
                      <a:gd name="T35" fmla="*/ 216 h 266"/>
                      <a:gd name="T36" fmla="*/ 122 w 194"/>
                      <a:gd name="T37" fmla="*/ 210 h 266"/>
                      <a:gd name="T38" fmla="*/ 117 w 194"/>
                      <a:gd name="T39" fmla="*/ 202 h 266"/>
                      <a:gd name="T40" fmla="*/ 105 w 194"/>
                      <a:gd name="T41" fmla="*/ 187 h 266"/>
                      <a:gd name="T42" fmla="*/ 95 w 194"/>
                      <a:gd name="T43" fmla="*/ 173 h 266"/>
                      <a:gd name="T44" fmla="*/ 91 w 194"/>
                      <a:gd name="T45" fmla="*/ 159 h 266"/>
                      <a:gd name="T46" fmla="*/ 91 w 194"/>
                      <a:gd name="T47" fmla="*/ 145 h 266"/>
                      <a:gd name="T48" fmla="*/ 87 w 194"/>
                      <a:gd name="T49" fmla="*/ 135 h 266"/>
                      <a:gd name="T50" fmla="*/ 79 w 194"/>
                      <a:gd name="T51" fmla="*/ 124 h 266"/>
                      <a:gd name="T52" fmla="*/ 73 w 194"/>
                      <a:gd name="T53" fmla="*/ 109 h 266"/>
                      <a:gd name="T54" fmla="*/ 67 w 194"/>
                      <a:gd name="T55" fmla="*/ 93 h 266"/>
                      <a:gd name="T56" fmla="*/ 56 w 194"/>
                      <a:gd name="T57" fmla="*/ 78 h 266"/>
                      <a:gd name="T58" fmla="*/ 43 w 194"/>
                      <a:gd name="T59" fmla="*/ 60 h 266"/>
                      <a:gd name="T60" fmla="*/ 28 w 194"/>
                      <a:gd name="T61" fmla="*/ 46 h 266"/>
                      <a:gd name="T62" fmla="*/ 10 w 194"/>
                      <a:gd name="T63" fmla="*/ 24 h 266"/>
                      <a:gd name="T64" fmla="*/ 0 w 194"/>
                      <a:gd name="T65" fmla="*/ 0 h 266"/>
                      <a:gd name="T66" fmla="*/ 16 w 194"/>
                      <a:gd name="T67" fmla="*/ 5 h 266"/>
                      <a:gd name="T68" fmla="*/ 30 w 194"/>
                      <a:gd name="T69" fmla="*/ 5 h 266"/>
                      <a:gd name="T70" fmla="*/ 44 w 194"/>
                      <a:gd name="T71" fmla="*/ 10 h 266"/>
                      <a:gd name="T72" fmla="*/ 56 w 194"/>
                      <a:gd name="T73" fmla="*/ 28 h 266"/>
                      <a:gd name="T74" fmla="*/ 67 w 194"/>
                      <a:gd name="T75" fmla="*/ 46 h 266"/>
                      <a:gd name="T76" fmla="*/ 79 w 194"/>
                      <a:gd name="T77" fmla="*/ 63 h 266"/>
                      <a:gd name="T78" fmla="*/ 95 w 194"/>
                      <a:gd name="T79" fmla="*/ 82 h 266"/>
                      <a:gd name="T80" fmla="*/ 117 w 194"/>
                      <a:gd name="T81" fmla="*/ 91 h 266"/>
                      <a:gd name="T82" fmla="*/ 124 w 194"/>
                      <a:gd name="T83" fmla="*/ 95 h 266"/>
                      <a:gd name="T84" fmla="*/ 128 w 194"/>
                      <a:gd name="T85" fmla="*/ 102 h 2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4"/>
                      <a:gd name="T130" fmla="*/ 0 h 266"/>
                      <a:gd name="T131" fmla="*/ 194 w 194"/>
                      <a:gd name="T132" fmla="*/ 266 h 2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4" h="266">
                        <a:moveTo>
                          <a:pt x="131" y="103"/>
                        </a:moveTo>
                        <a:lnTo>
                          <a:pt x="158" y="128"/>
                        </a:lnTo>
                        <a:lnTo>
                          <a:pt x="157" y="130"/>
                        </a:lnTo>
                        <a:lnTo>
                          <a:pt x="156" y="130"/>
                        </a:lnTo>
                        <a:lnTo>
                          <a:pt x="155" y="131"/>
                        </a:lnTo>
                        <a:lnTo>
                          <a:pt x="154" y="131"/>
                        </a:lnTo>
                        <a:lnTo>
                          <a:pt x="152" y="132"/>
                        </a:lnTo>
                        <a:lnTo>
                          <a:pt x="151" y="132"/>
                        </a:lnTo>
                        <a:lnTo>
                          <a:pt x="150" y="131"/>
                        </a:lnTo>
                        <a:lnTo>
                          <a:pt x="150" y="146"/>
                        </a:lnTo>
                        <a:lnTo>
                          <a:pt x="152" y="148"/>
                        </a:lnTo>
                        <a:lnTo>
                          <a:pt x="154" y="149"/>
                        </a:lnTo>
                        <a:lnTo>
                          <a:pt x="156" y="150"/>
                        </a:lnTo>
                        <a:lnTo>
                          <a:pt x="158" y="152"/>
                        </a:lnTo>
                        <a:lnTo>
                          <a:pt x="161" y="153"/>
                        </a:lnTo>
                        <a:lnTo>
                          <a:pt x="163" y="153"/>
                        </a:lnTo>
                        <a:lnTo>
                          <a:pt x="165" y="153"/>
                        </a:lnTo>
                        <a:lnTo>
                          <a:pt x="169" y="153"/>
                        </a:lnTo>
                        <a:lnTo>
                          <a:pt x="170" y="162"/>
                        </a:lnTo>
                        <a:lnTo>
                          <a:pt x="171" y="170"/>
                        </a:lnTo>
                        <a:lnTo>
                          <a:pt x="174" y="176"/>
                        </a:lnTo>
                        <a:lnTo>
                          <a:pt x="176" y="180"/>
                        </a:lnTo>
                        <a:lnTo>
                          <a:pt x="178" y="184"/>
                        </a:lnTo>
                        <a:lnTo>
                          <a:pt x="183" y="187"/>
                        </a:lnTo>
                        <a:lnTo>
                          <a:pt x="188" y="188"/>
                        </a:lnTo>
                        <a:lnTo>
                          <a:pt x="194" y="188"/>
                        </a:lnTo>
                        <a:lnTo>
                          <a:pt x="194" y="190"/>
                        </a:lnTo>
                        <a:lnTo>
                          <a:pt x="194" y="191"/>
                        </a:lnTo>
                        <a:lnTo>
                          <a:pt x="194" y="192"/>
                        </a:lnTo>
                        <a:lnTo>
                          <a:pt x="194" y="194"/>
                        </a:lnTo>
                        <a:lnTo>
                          <a:pt x="194" y="195"/>
                        </a:lnTo>
                        <a:lnTo>
                          <a:pt x="194" y="196"/>
                        </a:lnTo>
                        <a:lnTo>
                          <a:pt x="194" y="200"/>
                        </a:lnTo>
                        <a:lnTo>
                          <a:pt x="194" y="202"/>
                        </a:lnTo>
                        <a:lnTo>
                          <a:pt x="194" y="207"/>
                        </a:lnTo>
                        <a:lnTo>
                          <a:pt x="194" y="214"/>
                        </a:lnTo>
                        <a:lnTo>
                          <a:pt x="193" y="223"/>
                        </a:lnTo>
                        <a:lnTo>
                          <a:pt x="193" y="231"/>
                        </a:lnTo>
                        <a:lnTo>
                          <a:pt x="192" y="241"/>
                        </a:lnTo>
                        <a:lnTo>
                          <a:pt x="190" y="249"/>
                        </a:lnTo>
                        <a:lnTo>
                          <a:pt x="190" y="257"/>
                        </a:lnTo>
                        <a:lnTo>
                          <a:pt x="190" y="264"/>
                        </a:lnTo>
                        <a:lnTo>
                          <a:pt x="184" y="264"/>
                        </a:lnTo>
                        <a:lnTo>
                          <a:pt x="181" y="264"/>
                        </a:lnTo>
                        <a:lnTo>
                          <a:pt x="177" y="264"/>
                        </a:lnTo>
                        <a:lnTo>
                          <a:pt x="174" y="266"/>
                        </a:lnTo>
                        <a:lnTo>
                          <a:pt x="171" y="266"/>
                        </a:lnTo>
                        <a:lnTo>
                          <a:pt x="169" y="266"/>
                        </a:lnTo>
                        <a:lnTo>
                          <a:pt x="167" y="264"/>
                        </a:lnTo>
                        <a:lnTo>
                          <a:pt x="164" y="264"/>
                        </a:lnTo>
                        <a:lnTo>
                          <a:pt x="120" y="220"/>
                        </a:lnTo>
                        <a:lnTo>
                          <a:pt x="122" y="218"/>
                        </a:lnTo>
                        <a:lnTo>
                          <a:pt x="122" y="217"/>
                        </a:lnTo>
                        <a:lnTo>
                          <a:pt x="123" y="216"/>
                        </a:lnTo>
                        <a:lnTo>
                          <a:pt x="123" y="213"/>
                        </a:lnTo>
                        <a:lnTo>
                          <a:pt x="123" y="211"/>
                        </a:lnTo>
                        <a:lnTo>
                          <a:pt x="122" y="210"/>
                        </a:lnTo>
                        <a:lnTo>
                          <a:pt x="122" y="209"/>
                        </a:lnTo>
                        <a:lnTo>
                          <a:pt x="120" y="207"/>
                        </a:lnTo>
                        <a:lnTo>
                          <a:pt x="117" y="202"/>
                        </a:lnTo>
                        <a:lnTo>
                          <a:pt x="113" y="196"/>
                        </a:lnTo>
                        <a:lnTo>
                          <a:pt x="110" y="191"/>
                        </a:lnTo>
                        <a:lnTo>
                          <a:pt x="105" y="187"/>
                        </a:lnTo>
                        <a:lnTo>
                          <a:pt x="101" y="181"/>
                        </a:lnTo>
                        <a:lnTo>
                          <a:pt x="98" y="177"/>
                        </a:lnTo>
                        <a:lnTo>
                          <a:pt x="95" y="173"/>
                        </a:lnTo>
                        <a:lnTo>
                          <a:pt x="93" y="169"/>
                        </a:lnTo>
                        <a:lnTo>
                          <a:pt x="92" y="163"/>
                        </a:lnTo>
                        <a:lnTo>
                          <a:pt x="91" y="159"/>
                        </a:lnTo>
                        <a:lnTo>
                          <a:pt x="91" y="153"/>
                        </a:lnTo>
                        <a:lnTo>
                          <a:pt x="91" y="149"/>
                        </a:lnTo>
                        <a:lnTo>
                          <a:pt x="91" y="145"/>
                        </a:lnTo>
                        <a:lnTo>
                          <a:pt x="89" y="141"/>
                        </a:lnTo>
                        <a:lnTo>
                          <a:pt x="88" y="138"/>
                        </a:lnTo>
                        <a:lnTo>
                          <a:pt x="87" y="135"/>
                        </a:lnTo>
                        <a:lnTo>
                          <a:pt x="83" y="132"/>
                        </a:lnTo>
                        <a:lnTo>
                          <a:pt x="81" y="128"/>
                        </a:lnTo>
                        <a:lnTo>
                          <a:pt x="79" y="124"/>
                        </a:lnTo>
                        <a:lnTo>
                          <a:pt x="76" y="118"/>
                        </a:lnTo>
                        <a:lnTo>
                          <a:pt x="75" y="114"/>
                        </a:lnTo>
                        <a:lnTo>
                          <a:pt x="73" y="109"/>
                        </a:lnTo>
                        <a:lnTo>
                          <a:pt x="72" y="103"/>
                        </a:lnTo>
                        <a:lnTo>
                          <a:pt x="69" y="99"/>
                        </a:lnTo>
                        <a:lnTo>
                          <a:pt x="67" y="93"/>
                        </a:lnTo>
                        <a:lnTo>
                          <a:pt x="64" y="88"/>
                        </a:lnTo>
                        <a:lnTo>
                          <a:pt x="60" y="84"/>
                        </a:lnTo>
                        <a:lnTo>
                          <a:pt x="56" y="78"/>
                        </a:lnTo>
                        <a:lnTo>
                          <a:pt x="51" y="74"/>
                        </a:lnTo>
                        <a:lnTo>
                          <a:pt x="47" y="68"/>
                        </a:lnTo>
                        <a:lnTo>
                          <a:pt x="43" y="60"/>
                        </a:lnTo>
                        <a:lnTo>
                          <a:pt x="41" y="52"/>
                        </a:lnTo>
                        <a:lnTo>
                          <a:pt x="34" y="51"/>
                        </a:lnTo>
                        <a:lnTo>
                          <a:pt x="28" y="46"/>
                        </a:lnTo>
                        <a:lnTo>
                          <a:pt x="21" y="41"/>
                        </a:lnTo>
                        <a:lnTo>
                          <a:pt x="15" y="32"/>
                        </a:lnTo>
                        <a:lnTo>
                          <a:pt x="10" y="24"/>
                        </a:lnTo>
                        <a:lnTo>
                          <a:pt x="5" y="16"/>
                        </a:lnTo>
                        <a:lnTo>
                          <a:pt x="2" y="7"/>
                        </a:lnTo>
                        <a:lnTo>
                          <a:pt x="0" y="0"/>
                        </a:lnTo>
                        <a:lnTo>
                          <a:pt x="5" y="2"/>
                        </a:lnTo>
                        <a:lnTo>
                          <a:pt x="11" y="3"/>
                        </a:lnTo>
                        <a:lnTo>
                          <a:pt x="16" y="5"/>
                        </a:lnTo>
                        <a:lnTo>
                          <a:pt x="21" y="5"/>
                        </a:lnTo>
                        <a:lnTo>
                          <a:pt x="25" y="5"/>
                        </a:lnTo>
                        <a:lnTo>
                          <a:pt x="30" y="5"/>
                        </a:lnTo>
                        <a:lnTo>
                          <a:pt x="35" y="6"/>
                        </a:lnTo>
                        <a:lnTo>
                          <a:pt x="41" y="7"/>
                        </a:lnTo>
                        <a:lnTo>
                          <a:pt x="44" y="10"/>
                        </a:lnTo>
                        <a:lnTo>
                          <a:pt x="49" y="14"/>
                        </a:lnTo>
                        <a:lnTo>
                          <a:pt x="53" y="20"/>
                        </a:lnTo>
                        <a:lnTo>
                          <a:pt x="56" y="28"/>
                        </a:lnTo>
                        <a:lnTo>
                          <a:pt x="60" y="35"/>
                        </a:lnTo>
                        <a:lnTo>
                          <a:pt x="63" y="41"/>
                        </a:lnTo>
                        <a:lnTo>
                          <a:pt x="67" y="46"/>
                        </a:lnTo>
                        <a:lnTo>
                          <a:pt x="69" y="49"/>
                        </a:lnTo>
                        <a:lnTo>
                          <a:pt x="74" y="56"/>
                        </a:lnTo>
                        <a:lnTo>
                          <a:pt x="79" y="63"/>
                        </a:lnTo>
                        <a:lnTo>
                          <a:pt x="85" y="71"/>
                        </a:lnTo>
                        <a:lnTo>
                          <a:pt x="89" y="78"/>
                        </a:lnTo>
                        <a:lnTo>
                          <a:pt x="95" y="82"/>
                        </a:lnTo>
                        <a:lnTo>
                          <a:pt x="103" y="86"/>
                        </a:lnTo>
                        <a:lnTo>
                          <a:pt x="108" y="89"/>
                        </a:lnTo>
                        <a:lnTo>
                          <a:pt x="117" y="91"/>
                        </a:lnTo>
                        <a:lnTo>
                          <a:pt x="119" y="92"/>
                        </a:lnTo>
                        <a:lnTo>
                          <a:pt x="122" y="93"/>
                        </a:lnTo>
                        <a:lnTo>
                          <a:pt x="124" y="95"/>
                        </a:lnTo>
                        <a:lnTo>
                          <a:pt x="125" y="98"/>
                        </a:lnTo>
                        <a:lnTo>
                          <a:pt x="126" y="99"/>
                        </a:lnTo>
                        <a:lnTo>
                          <a:pt x="128" y="102"/>
                        </a:lnTo>
                        <a:lnTo>
                          <a:pt x="130" y="103"/>
                        </a:lnTo>
                        <a:lnTo>
                          <a:pt x="131" y="10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17" name="Freeform 106">
                    <a:extLst>
                      <a:ext uri="{FF2B5EF4-FFF2-40B4-BE49-F238E27FC236}">
                        <a16:creationId xmlns:a16="http://schemas.microsoft.com/office/drawing/2014/main" id="{2E558A99-6F0E-40D1-847B-A48DDB0E849F}"/>
                      </a:ext>
                    </a:extLst>
                  </p:cNvPr>
                  <p:cNvSpPr>
                    <a:spLocks/>
                  </p:cNvSpPr>
                  <p:nvPr/>
                </p:nvSpPr>
                <p:spPr bwMode="gray">
                  <a:xfrm>
                    <a:off x="4571" y="2574"/>
                    <a:ext cx="182" cy="192"/>
                  </a:xfrm>
                  <a:custGeom>
                    <a:avLst/>
                    <a:gdLst>
                      <a:gd name="T0" fmla="*/ 160 w 182"/>
                      <a:gd name="T1" fmla="*/ 9 h 192"/>
                      <a:gd name="T2" fmla="*/ 155 w 182"/>
                      <a:gd name="T3" fmla="*/ 16 h 192"/>
                      <a:gd name="T4" fmla="*/ 151 w 182"/>
                      <a:gd name="T5" fmla="*/ 23 h 192"/>
                      <a:gd name="T6" fmla="*/ 154 w 182"/>
                      <a:gd name="T7" fmla="*/ 23 h 192"/>
                      <a:gd name="T8" fmla="*/ 158 w 182"/>
                      <a:gd name="T9" fmla="*/ 32 h 192"/>
                      <a:gd name="T10" fmla="*/ 167 w 182"/>
                      <a:gd name="T11" fmla="*/ 56 h 192"/>
                      <a:gd name="T12" fmla="*/ 179 w 182"/>
                      <a:gd name="T13" fmla="*/ 74 h 192"/>
                      <a:gd name="T14" fmla="*/ 178 w 182"/>
                      <a:gd name="T15" fmla="*/ 81 h 192"/>
                      <a:gd name="T16" fmla="*/ 172 w 182"/>
                      <a:gd name="T17" fmla="*/ 81 h 192"/>
                      <a:gd name="T18" fmla="*/ 165 w 182"/>
                      <a:gd name="T19" fmla="*/ 81 h 192"/>
                      <a:gd name="T20" fmla="*/ 161 w 182"/>
                      <a:gd name="T21" fmla="*/ 88 h 192"/>
                      <a:gd name="T22" fmla="*/ 159 w 182"/>
                      <a:gd name="T23" fmla="*/ 93 h 192"/>
                      <a:gd name="T24" fmla="*/ 157 w 182"/>
                      <a:gd name="T25" fmla="*/ 98 h 192"/>
                      <a:gd name="T26" fmla="*/ 160 w 182"/>
                      <a:gd name="T27" fmla="*/ 103 h 192"/>
                      <a:gd name="T28" fmla="*/ 162 w 182"/>
                      <a:gd name="T29" fmla="*/ 109 h 192"/>
                      <a:gd name="T30" fmla="*/ 160 w 182"/>
                      <a:gd name="T31" fmla="*/ 117 h 192"/>
                      <a:gd name="T32" fmla="*/ 149 w 182"/>
                      <a:gd name="T33" fmla="*/ 121 h 192"/>
                      <a:gd name="T34" fmla="*/ 141 w 182"/>
                      <a:gd name="T35" fmla="*/ 124 h 192"/>
                      <a:gd name="T36" fmla="*/ 137 w 182"/>
                      <a:gd name="T37" fmla="*/ 135 h 192"/>
                      <a:gd name="T38" fmla="*/ 137 w 182"/>
                      <a:gd name="T39" fmla="*/ 150 h 192"/>
                      <a:gd name="T40" fmla="*/ 135 w 182"/>
                      <a:gd name="T41" fmla="*/ 167 h 192"/>
                      <a:gd name="T42" fmla="*/ 127 w 182"/>
                      <a:gd name="T43" fmla="*/ 181 h 192"/>
                      <a:gd name="T44" fmla="*/ 115 w 182"/>
                      <a:gd name="T45" fmla="*/ 188 h 192"/>
                      <a:gd name="T46" fmla="*/ 110 w 182"/>
                      <a:gd name="T47" fmla="*/ 192 h 192"/>
                      <a:gd name="T48" fmla="*/ 107 w 182"/>
                      <a:gd name="T49" fmla="*/ 192 h 192"/>
                      <a:gd name="T50" fmla="*/ 102 w 182"/>
                      <a:gd name="T51" fmla="*/ 189 h 192"/>
                      <a:gd name="T52" fmla="*/ 101 w 182"/>
                      <a:gd name="T53" fmla="*/ 181 h 192"/>
                      <a:gd name="T54" fmla="*/ 98 w 182"/>
                      <a:gd name="T55" fmla="*/ 175 h 192"/>
                      <a:gd name="T56" fmla="*/ 86 w 182"/>
                      <a:gd name="T57" fmla="*/ 175 h 192"/>
                      <a:gd name="T58" fmla="*/ 77 w 182"/>
                      <a:gd name="T59" fmla="*/ 175 h 192"/>
                      <a:gd name="T60" fmla="*/ 66 w 182"/>
                      <a:gd name="T61" fmla="*/ 178 h 192"/>
                      <a:gd name="T62" fmla="*/ 59 w 182"/>
                      <a:gd name="T63" fmla="*/ 174 h 192"/>
                      <a:gd name="T64" fmla="*/ 51 w 182"/>
                      <a:gd name="T65" fmla="*/ 170 h 192"/>
                      <a:gd name="T66" fmla="*/ 44 w 182"/>
                      <a:gd name="T67" fmla="*/ 170 h 192"/>
                      <a:gd name="T68" fmla="*/ 34 w 182"/>
                      <a:gd name="T69" fmla="*/ 170 h 192"/>
                      <a:gd name="T70" fmla="*/ 28 w 182"/>
                      <a:gd name="T71" fmla="*/ 167 h 192"/>
                      <a:gd name="T72" fmla="*/ 18 w 182"/>
                      <a:gd name="T73" fmla="*/ 123 h 192"/>
                      <a:gd name="T74" fmla="*/ 7 w 182"/>
                      <a:gd name="T75" fmla="*/ 110 h 192"/>
                      <a:gd name="T76" fmla="*/ 0 w 182"/>
                      <a:gd name="T77" fmla="*/ 84 h 192"/>
                      <a:gd name="T78" fmla="*/ 5 w 182"/>
                      <a:gd name="T79" fmla="*/ 70 h 192"/>
                      <a:gd name="T80" fmla="*/ 10 w 182"/>
                      <a:gd name="T81" fmla="*/ 57 h 192"/>
                      <a:gd name="T82" fmla="*/ 14 w 182"/>
                      <a:gd name="T83" fmla="*/ 56 h 192"/>
                      <a:gd name="T84" fmla="*/ 19 w 182"/>
                      <a:gd name="T85" fmla="*/ 56 h 192"/>
                      <a:gd name="T86" fmla="*/ 22 w 182"/>
                      <a:gd name="T87" fmla="*/ 60 h 192"/>
                      <a:gd name="T88" fmla="*/ 28 w 182"/>
                      <a:gd name="T89" fmla="*/ 75 h 192"/>
                      <a:gd name="T90" fmla="*/ 39 w 182"/>
                      <a:gd name="T91" fmla="*/ 85 h 192"/>
                      <a:gd name="T92" fmla="*/ 53 w 182"/>
                      <a:gd name="T93" fmla="*/ 85 h 192"/>
                      <a:gd name="T94" fmla="*/ 65 w 182"/>
                      <a:gd name="T95" fmla="*/ 78 h 192"/>
                      <a:gd name="T96" fmla="*/ 72 w 182"/>
                      <a:gd name="T97" fmla="*/ 68 h 192"/>
                      <a:gd name="T98" fmla="*/ 82 w 182"/>
                      <a:gd name="T99" fmla="*/ 70 h 192"/>
                      <a:gd name="T100" fmla="*/ 90 w 182"/>
                      <a:gd name="T101" fmla="*/ 71 h 192"/>
                      <a:gd name="T102" fmla="*/ 100 w 182"/>
                      <a:gd name="T103" fmla="*/ 74 h 192"/>
                      <a:gd name="T104" fmla="*/ 103 w 182"/>
                      <a:gd name="T105" fmla="*/ 68 h 192"/>
                      <a:gd name="T106" fmla="*/ 110 w 182"/>
                      <a:gd name="T107" fmla="*/ 66 h 192"/>
                      <a:gd name="T108" fmla="*/ 116 w 182"/>
                      <a:gd name="T109" fmla="*/ 59 h 192"/>
                      <a:gd name="T110" fmla="*/ 126 w 182"/>
                      <a:gd name="T111" fmla="*/ 38 h 192"/>
                      <a:gd name="T112" fmla="*/ 132 w 182"/>
                      <a:gd name="T113" fmla="*/ 19 h 192"/>
                      <a:gd name="T114" fmla="*/ 133 w 182"/>
                      <a:gd name="T115" fmla="*/ 9 h 192"/>
                      <a:gd name="T116" fmla="*/ 139 w 182"/>
                      <a:gd name="T117" fmla="*/ 3 h 192"/>
                      <a:gd name="T118" fmla="*/ 143 w 182"/>
                      <a:gd name="T119" fmla="*/ 0 h 192"/>
                      <a:gd name="T120" fmla="*/ 151 w 182"/>
                      <a:gd name="T121" fmla="*/ 2 h 192"/>
                      <a:gd name="T122" fmla="*/ 158 w 182"/>
                      <a:gd name="T123" fmla="*/ 5 h 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2"/>
                      <a:gd name="T187" fmla="*/ 0 h 192"/>
                      <a:gd name="T188" fmla="*/ 182 w 182"/>
                      <a:gd name="T189" fmla="*/ 192 h 1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2" h="192">
                        <a:moveTo>
                          <a:pt x="160" y="5"/>
                        </a:moveTo>
                        <a:lnTo>
                          <a:pt x="160" y="7"/>
                        </a:lnTo>
                        <a:lnTo>
                          <a:pt x="160" y="9"/>
                        </a:lnTo>
                        <a:lnTo>
                          <a:pt x="159" y="12"/>
                        </a:lnTo>
                        <a:lnTo>
                          <a:pt x="157" y="14"/>
                        </a:lnTo>
                        <a:lnTo>
                          <a:pt x="155" y="16"/>
                        </a:lnTo>
                        <a:lnTo>
                          <a:pt x="153" y="19"/>
                        </a:lnTo>
                        <a:lnTo>
                          <a:pt x="152" y="21"/>
                        </a:lnTo>
                        <a:lnTo>
                          <a:pt x="151" y="23"/>
                        </a:lnTo>
                        <a:lnTo>
                          <a:pt x="152" y="23"/>
                        </a:lnTo>
                        <a:lnTo>
                          <a:pt x="153" y="23"/>
                        </a:lnTo>
                        <a:lnTo>
                          <a:pt x="154" y="23"/>
                        </a:lnTo>
                        <a:lnTo>
                          <a:pt x="155" y="23"/>
                        </a:lnTo>
                        <a:lnTo>
                          <a:pt x="157" y="23"/>
                        </a:lnTo>
                        <a:lnTo>
                          <a:pt x="158" y="32"/>
                        </a:lnTo>
                        <a:lnTo>
                          <a:pt x="159" y="41"/>
                        </a:lnTo>
                        <a:lnTo>
                          <a:pt x="162" y="49"/>
                        </a:lnTo>
                        <a:lnTo>
                          <a:pt x="167" y="56"/>
                        </a:lnTo>
                        <a:lnTo>
                          <a:pt x="171" y="61"/>
                        </a:lnTo>
                        <a:lnTo>
                          <a:pt x="176" y="68"/>
                        </a:lnTo>
                        <a:lnTo>
                          <a:pt x="179" y="74"/>
                        </a:lnTo>
                        <a:lnTo>
                          <a:pt x="182" y="81"/>
                        </a:lnTo>
                        <a:lnTo>
                          <a:pt x="179" y="81"/>
                        </a:lnTo>
                        <a:lnTo>
                          <a:pt x="178" y="81"/>
                        </a:lnTo>
                        <a:lnTo>
                          <a:pt x="176" y="81"/>
                        </a:lnTo>
                        <a:lnTo>
                          <a:pt x="173" y="81"/>
                        </a:lnTo>
                        <a:lnTo>
                          <a:pt x="172" y="81"/>
                        </a:lnTo>
                        <a:lnTo>
                          <a:pt x="170" y="81"/>
                        </a:lnTo>
                        <a:lnTo>
                          <a:pt x="167" y="81"/>
                        </a:lnTo>
                        <a:lnTo>
                          <a:pt x="165" y="81"/>
                        </a:lnTo>
                        <a:lnTo>
                          <a:pt x="164" y="84"/>
                        </a:lnTo>
                        <a:lnTo>
                          <a:pt x="162" y="85"/>
                        </a:lnTo>
                        <a:lnTo>
                          <a:pt x="161" y="88"/>
                        </a:lnTo>
                        <a:lnTo>
                          <a:pt x="160" y="89"/>
                        </a:lnTo>
                        <a:lnTo>
                          <a:pt x="160" y="92"/>
                        </a:lnTo>
                        <a:lnTo>
                          <a:pt x="159" y="93"/>
                        </a:lnTo>
                        <a:lnTo>
                          <a:pt x="158" y="95"/>
                        </a:lnTo>
                        <a:lnTo>
                          <a:pt x="157" y="96"/>
                        </a:lnTo>
                        <a:lnTo>
                          <a:pt x="157" y="98"/>
                        </a:lnTo>
                        <a:lnTo>
                          <a:pt x="158" y="100"/>
                        </a:lnTo>
                        <a:lnTo>
                          <a:pt x="159" y="102"/>
                        </a:lnTo>
                        <a:lnTo>
                          <a:pt x="160" y="103"/>
                        </a:lnTo>
                        <a:lnTo>
                          <a:pt x="161" y="106"/>
                        </a:lnTo>
                        <a:lnTo>
                          <a:pt x="161" y="107"/>
                        </a:lnTo>
                        <a:lnTo>
                          <a:pt x="162" y="109"/>
                        </a:lnTo>
                        <a:lnTo>
                          <a:pt x="162" y="112"/>
                        </a:lnTo>
                        <a:lnTo>
                          <a:pt x="162" y="114"/>
                        </a:lnTo>
                        <a:lnTo>
                          <a:pt x="160" y="117"/>
                        </a:lnTo>
                        <a:lnTo>
                          <a:pt x="157" y="118"/>
                        </a:lnTo>
                        <a:lnTo>
                          <a:pt x="153" y="120"/>
                        </a:lnTo>
                        <a:lnTo>
                          <a:pt x="149" y="121"/>
                        </a:lnTo>
                        <a:lnTo>
                          <a:pt x="146" y="123"/>
                        </a:lnTo>
                        <a:lnTo>
                          <a:pt x="143" y="123"/>
                        </a:lnTo>
                        <a:lnTo>
                          <a:pt x="141" y="124"/>
                        </a:lnTo>
                        <a:lnTo>
                          <a:pt x="140" y="127"/>
                        </a:lnTo>
                        <a:lnTo>
                          <a:pt x="137" y="131"/>
                        </a:lnTo>
                        <a:lnTo>
                          <a:pt x="137" y="135"/>
                        </a:lnTo>
                        <a:lnTo>
                          <a:pt x="137" y="139"/>
                        </a:lnTo>
                        <a:lnTo>
                          <a:pt x="135" y="146"/>
                        </a:lnTo>
                        <a:lnTo>
                          <a:pt x="137" y="150"/>
                        </a:lnTo>
                        <a:lnTo>
                          <a:pt x="137" y="154"/>
                        </a:lnTo>
                        <a:lnTo>
                          <a:pt x="137" y="157"/>
                        </a:lnTo>
                        <a:lnTo>
                          <a:pt x="135" y="167"/>
                        </a:lnTo>
                        <a:lnTo>
                          <a:pt x="133" y="174"/>
                        </a:lnTo>
                        <a:lnTo>
                          <a:pt x="131" y="178"/>
                        </a:lnTo>
                        <a:lnTo>
                          <a:pt x="127" y="181"/>
                        </a:lnTo>
                        <a:lnTo>
                          <a:pt x="123" y="184"/>
                        </a:lnTo>
                        <a:lnTo>
                          <a:pt x="119" y="185"/>
                        </a:lnTo>
                        <a:lnTo>
                          <a:pt x="115" y="188"/>
                        </a:lnTo>
                        <a:lnTo>
                          <a:pt x="113" y="192"/>
                        </a:lnTo>
                        <a:lnTo>
                          <a:pt x="111" y="192"/>
                        </a:lnTo>
                        <a:lnTo>
                          <a:pt x="110" y="192"/>
                        </a:lnTo>
                        <a:lnTo>
                          <a:pt x="109" y="192"/>
                        </a:lnTo>
                        <a:lnTo>
                          <a:pt x="108" y="192"/>
                        </a:lnTo>
                        <a:lnTo>
                          <a:pt x="107" y="192"/>
                        </a:lnTo>
                        <a:lnTo>
                          <a:pt x="104" y="192"/>
                        </a:lnTo>
                        <a:lnTo>
                          <a:pt x="103" y="191"/>
                        </a:lnTo>
                        <a:lnTo>
                          <a:pt x="102" y="189"/>
                        </a:lnTo>
                        <a:lnTo>
                          <a:pt x="101" y="186"/>
                        </a:lnTo>
                        <a:lnTo>
                          <a:pt x="101" y="184"/>
                        </a:lnTo>
                        <a:lnTo>
                          <a:pt x="101" y="181"/>
                        </a:lnTo>
                        <a:lnTo>
                          <a:pt x="101" y="178"/>
                        </a:lnTo>
                        <a:lnTo>
                          <a:pt x="102" y="175"/>
                        </a:lnTo>
                        <a:lnTo>
                          <a:pt x="98" y="175"/>
                        </a:lnTo>
                        <a:lnTo>
                          <a:pt x="94" y="175"/>
                        </a:lnTo>
                        <a:lnTo>
                          <a:pt x="90" y="175"/>
                        </a:lnTo>
                        <a:lnTo>
                          <a:pt x="86" y="175"/>
                        </a:lnTo>
                        <a:lnTo>
                          <a:pt x="83" y="175"/>
                        </a:lnTo>
                        <a:lnTo>
                          <a:pt x="79" y="175"/>
                        </a:lnTo>
                        <a:lnTo>
                          <a:pt x="77" y="175"/>
                        </a:lnTo>
                        <a:lnTo>
                          <a:pt x="75" y="175"/>
                        </a:lnTo>
                        <a:lnTo>
                          <a:pt x="67" y="179"/>
                        </a:lnTo>
                        <a:lnTo>
                          <a:pt x="66" y="178"/>
                        </a:lnTo>
                        <a:lnTo>
                          <a:pt x="64" y="177"/>
                        </a:lnTo>
                        <a:lnTo>
                          <a:pt x="61" y="175"/>
                        </a:lnTo>
                        <a:lnTo>
                          <a:pt x="59" y="174"/>
                        </a:lnTo>
                        <a:lnTo>
                          <a:pt x="57" y="172"/>
                        </a:lnTo>
                        <a:lnTo>
                          <a:pt x="53" y="171"/>
                        </a:lnTo>
                        <a:lnTo>
                          <a:pt x="51" y="170"/>
                        </a:lnTo>
                        <a:lnTo>
                          <a:pt x="48" y="170"/>
                        </a:lnTo>
                        <a:lnTo>
                          <a:pt x="47" y="170"/>
                        </a:lnTo>
                        <a:lnTo>
                          <a:pt x="44" y="170"/>
                        </a:lnTo>
                        <a:lnTo>
                          <a:pt x="40" y="170"/>
                        </a:lnTo>
                        <a:lnTo>
                          <a:pt x="37" y="170"/>
                        </a:lnTo>
                        <a:lnTo>
                          <a:pt x="34" y="170"/>
                        </a:lnTo>
                        <a:lnTo>
                          <a:pt x="31" y="168"/>
                        </a:lnTo>
                        <a:lnTo>
                          <a:pt x="30" y="168"/>
                        </a:lnTo>
                        <a:lnTo>
                          <a:pt x="28" y="167"/>
                        </a:lnTo>
                        <a:lnTo>
                          <a:pt x="25" y="145"/>
                        </a:lnTo>
                        <a:lnTo>
                          <a:pt x="21" y="130"/>
                        </a:lnTo>
                        <a:lnTo>
                          <a:pt x="18" y="123"/>
                        </a:lnTo>
                        <a:lnTo>
                          <a:pt x="14" y="118"/>
                        </a:lnTo>
                        <a:lnTo>
                          <a:pt x="10" y="114"/>
                        </a:lnTo>
                        <a:lnTo>
                          <a:pt x="7" y="110"/>
                        </a:lnTo>
                        <a:lnTo>
                          <a:pt x="3" y="102"/>
                        </a:lnTo>
                        <a:lnTo>
                          <a:pt x="1" y="86"/>
                        </a:lnTo>
                        <a:lnTo>
                          <a:pt x="0" y="84"/>
                        </a:lnTo>
                        <a:lnTo>
                          <a:pt x="1" y="79"/>
                        </a:lnTo>
                        <a:lnTo>
                          <a:pt x="2" y="75"/>
                        </a:lnTo>
                        <a:lnTo>
                          <a:pt x="5" y="70"/>
                        </a:lnTo>
                        <a:lnTo>
                          <a:pt x="7" y="64"/>
                        </a:lnTo>
                        <a:lnTo>
                          <a:pt x="8" y="60"/>
                        </a:lnTo>
                        <a:lnTo>
                          <a:pt x="10" y="57"/>
                        </a:lnTo>
                        <a:lnTo>
                          <a:pt x="12" y="56"/>
                        </a:lnTo>
                        <a:lnTo>
                          <a:pt x="13" y="56"/>
                        </a:lnTo>
                        <a:lnTo>
                          <a:pt x="14" y="56"/>
                        </a:lnTo>
                        <a:lnTo>
                          <a:pt x="15" y="56"/>
                        </a:lnTo>
                        <a:lnTo>
                          <a:pt x="18" y="56"/>
                        </a:lnTo>
                        <a:lnTo>
                          <a:pt x="19" y="56"/>
                        </a:lnTo>
                        <a:lnTo>
                          <a:pt x="20" y="56"/>
                        </a:lnTo>
                        <a:lnTo>
                          <a:pt x="22" y="56"/>
                        </a:lnTo>
                        <a:lnTo>
                          <a:pt x="22" y="60"/>
                        </a:lnTo>
                        <a:lnTo>
                          <a:pt x="24" y="66"/>
                        </a:lnTo>
                        <a:lnTo>
                          <a:pt x="26" y="70"/>
                        </a:lnTo>
                        <a:lnTo>
                          <a:pt x="28" y="75"/>
                        </a:lnTo>
                        <a:lnTo>
                          <a:pt x="32" y="79"/>
                        </a:lnTo>
                        <a:lnTo>
                          <a:pt x="35" y="84"/>
                        </a:lnTo>
                        <a:lnTo>
                          <a:pt x="39" y="85"/>
                        </a:lnTo>
                        <a:lnTo>
                          <a:pt x="44" y="86"/>
                        </a:lnTo>
                        <a:lnTo>
                          <a:pt x="48" y="86"/>
                        </a:lnTo>
                        <a:lnTo>
                          <a:pt x="53" y="85"/>
                        </a:lnTo>
                        <a:lnTo>
                          <a:pt x="57" y="82"/>
                        </a:lnTo>
                        <a:lnTo>
                          <a:pt x="61" y="81"/>
                        </a:lnTo>
                        <a:lnTo>
                          <a:pt x="65" y="78"/>
                        </a:lnTo>
                        <a:lnTo>
                          <a:pt x="69" y="75"/>
                        </a:lnTo>
                        <a:lnTo>
                          <a:pt x="71" y="71"/>
                        </a:lnTo>
                        <a:lnTo>
                          <a:pt x="72" y="68"/>
                        </a:lnTo>
                        <a:lnTo>
                          <a:pt x="76" y="70"/>
                        </a:lnTo>
                        <a:lnTo>
                          <a:pt x="78" y="70"/>
                        </a:lnTo>
                        <a:lnTo>
                          <a:pt x="82" y="70"/>
                        </a:lnTo>
                        <a:lnTo>
                          <a:pt x="84" y="70"/>
                        </a:lnTo>
                        <a:lnTo>
                          <a:pt x="86" y="71"/>
                        </a:lnTo>
                        <a:lnTo>
                          <a:pt x="90" y="71"/>
                        </a:lnTo>
                        <a:lnTo>
                          <a:pt x="91" y="73"/>
                        </a:lnTo>
                        <a:lnTo>
                          <a:pt x="94" y="74"/>
                        </a:lnTo>
                        <a:lnTo>
                          <a:pt x="100" y="74"/>
                        </a:lnTo>
                        <a:lnTo>
                          <a:pt x="101" y="71"/>
                        </a:lnTo>
                        <a:lnTo>
                          <a:pt x="102" y="70"/>
                        </a:lnTo>
                        <a:lnTo>
                          <a:pt x="103" y="68"/>
                        </a:lnTo>
                        <a:lnTo>
                          <a:pt x="106" y="67"/>
                        </a:lnTo>
                        <a:lnTo>
                          <a:pt x="108" y="66"/>
                        </a:lnTo>
                        <a:lnTo>
                          <a:pt x="110" y="66"/>
                        </a:lnTo>
                        <a:lnTo>
                          <a:pt x="111" y="64"/>
                        </a:lnTo>
                        <a:lnTo>
                          <a:pt x="113" y="64"/>
                        </a:lnTo>
                        <a:lnTo>
                          <a:pt x="116" y="59"/>
                        </a:lnTo>
                        <a:lnTo>
                          <a:pt x="120" y="53"/>
                        </a:lnTo>
                        <a:lnTo>
                          <a:pt x="122" y="45"/>
                        </a:lnTo>
                        <a:lnTo>
                          <a:pt x="126" y="38"/>
                        </a:lnTo>
                        <a:lnTo>
                          <a:pt x="128" y="32"/>
                        </a:lnTo>
                        <a:lnTo>
                          <a:pt x="131" y="26"/>
                        </a:lnTo>
                        <a:lnTo>
                          <a:pt x="132" y="19"/>
                        </a:lnTo>
                        <a:lnTo>
                          <a:pt x="132" y="13"/>
                        </a:lnTo>
                        <a:lnTo>
                          <a:pt x="132" y="10"/>
                        </a:lnTo>
                        <a:lnTo>
                          <a:pt x="133" y="9"/>
                        </a:lnTo>
                        <a:lnTo>
                          <a:pt x="134" y="6"/>
                        </a:lnTo>
                        <a:lnTo>
                          <a:pt x="135" y="5"/>
                        </a:lnTo>
                        <a:lnTo>
                          <a:pt x="139" y="3"/>
                        </a:lnTo>
                        <a:lnTo>
                          <a:pt x="140" y="2"/>
                        </a:lnTo>
                        <a:lnTo>
                          <a:pt x="142" y="0"/>
                        </a:lnTo>
                        <a:lnTo>
                          <a:pt x="143" y="0"/>
                        </a:lnTo>
                        <a:lnTo>
                          <a:pt x="146" y="0"/>
                        </a:lnTo>
                        <a:lnTo>
                          <a:pt x="148" y="0"/>
                        </a:lnTo>
                        <a:lnTo>
                          <a:pt x="151" y="2"/>
                        </a:lnTo>
                        <a:lnTo>
                          <a:pt x="153" y="3"/>
                        </a:lnTo>
                        <a:lnTo>
                          <a:pt x="155" y="3"/>
                        </a:lnTo>
                        <a:lnTo>
                          <a:pt x="158" y="5"/>
                        </a:lnTo>
                        <a:lnTo>
                          <a:pt x="159" y="5"/>
                        </a:lnTo>
                        <a:lnTo>
                          <a:pt x="160" y="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18" name="Freeform 107">
                    <a:extLst>
                      <a:ext uri="{FF2B5EF4-FFF2-40B4-BE49-F238E27FC236}">
                        <a16:creationId xmlns:a16="http://schemas.microsoft.com/office/drawing/2014/main" id="{8DE7B032-59D2-4DF8-8BBA-5B580D3B070E}"/>
                      </a:ext>
                    </a:extLst>
                  </p:cNvPr>
                  <p:cNvSpPr>
                    <a:spLocks/>
                  </p:cNvSpPr>
                  <p:nvPr/>
                </p:nvSpPr>
                <p:spPr bwMode="gray">
                  <a:xfrm>
                    <a:off x="4820" y="2874"/>
                    <a:ext cx="69" cy="40"/>
                  </a:xfrm>
                  <a:custGeom>
                    <a:avLst/>
                    <a:gdLst>
                      <a:gd name="T0" fmla="*/ 0 w 69"/>
                      <a:gd name="T1" fmla="*/ 40 h 40"/>
                      <a:gd name="T2" fmla="*/ 5 w 69"/>
                      <a:gd name="T3" fmla="*/ 33 h 40"/>
                      <a:gd name="T4" fmla="*/ 10 w 69"/>
                      <a:gd name="T5" fmla="*/ 25 h 40"/>
                      <a:gd name="T6" fmla="*/ 16 w 69"/>
                      <a:gd name="T7" fmla="*/ 19 h 40"/>
                      <a:gd name="T8" fmla="*/ 24 w 69"/>
                      <a:gd name="T9" fmla="*/ 15 h 40"/>
                      <a:gd name="T10" fmla="*/ 30 w 69"/>
                      <a:gd name="T11" fmla="*/ 8 h 40"/>
                      <a:gd name="T12" fmla="*/ 37 w 69"/>
                      <a:gd name="T13" fmla="*/ 6 h 40"/>
                      <a:gd name="T14" fmla="*/ 46 w 69"/>
                      <a:gd name="T15" fmla="*/ 3 h 40"/>
                      <a:gd name="T16" fmla="*/ 55 w 69"/>
                      <a:gd name="T17" fmla="*/ 0 h 40"/>
                      <a:gd name="T18" fmla="*/ 69 w 69"/>
                      <a:gd name="T19" fmla="*/ 0 h 40"/>
                      <a:gd name="T20" fmla="*/ 62 w 69"/>
                      <a:gd name="T21" fmla="*/ 7 h 40"/>
                      <a:gd name="T22" fmla="*/ 55 w 69"/>
                      <a:gd name="T23" fmla="*/ 14 h 40"/>
                      <a:gd name="T24" fmla="*/ 45 w 69"/>
                      <a:gd name="T25" fmla="*/ 19 h 40"/>
                      <a:gd name="T26" fmla="*/ 35 w 69"/>
                      <a:gd name="T27" fmla="*/ 25 h 40"/>
                      <a:gd name="T28" fmla="*/ 26 w 69"/>
                      <a:gd name="T29" fmla="*/ 29 h 40"/>
                      <a:gd name="T30" fmla="*/ 16 w 69"/>
                      <a:gd name="T31" fmla="*/ 34 h 40"/>
                      <a:gd name="T32" fmla="*/ 7 w 69"/>
                      <a:gd name="T33" fmla="*/ 37 h 40"/>
                      <a:gd name="T34" fmla="*/ 0 w 69"/>
                      <a:gd name="T35" fmla="*/ 40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9"/>
                      <a:gd name="T55" fmla="*/ 0 h 40"/>
                      <a:gd name="T56" fmla="*/ 69 w 69"/>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9" h="40">
                        <a:moveTo>
                          <a:pt x="0" y="40"/>
                        </a:moveTo>
                        <a:lnTo>
                          <a:pt x="5" y="33"/>
                        </a:lnTo>
                        <a:lnTo>
                          <a:pt x="10" y="25"/>
                        </a:lnTo>
                        <a:lnTo>
                          <a:pt x="16" y="19"/>
                        </a:lnTo>
                        <a:lnTo>
                          <a:pt x="24" y="15"/>
                        </a:lnTo>
                        <a:lnTo>
                          <a:pt x="30" y="8"/>
                        </a:lnTo>
                        <a:lnTo>
                          <a:pt x="37" y="6"/>
                        </a:lnTo>
                        <a:lnTo>
                          <a:pt x="46" y="3"/>
                        </a:lnTo>
                        <a:lnTo>
                          <a:pt x="55" y="0"/>
                        </a:lnTo>
                        <a:lnTo>
                          <a:pt x="69" y="0"/>
                        </a:lnTo>
                        <a:lnTo>
                          <a:pt x="62" y="7"/>
                        </a:lnTo>
                        <a:lnTo>
                          <a:pt x="55" y="14"/>
                        </a:lnTo>
                        <a:lnTo>
                          <a:pt x="45" y="19"/>
                        </a:lnTo>
                        <a:lnTo>
                          <a:pt x="35" y="25"/>
                        </a:lnTo>
                        <a:lnTo>
                          <a:pt x="26" y="29"/>
                        </a:lnTo>
                        <a:lnTo>
                          <a:pt x="16" y="34"/>
                        </a:lnTo>
                        <a:lnTo>
                          <a:pt x="7" y="37"/>
                        </a:lnTo>
                        <a:lnTo>
                          <a:pt x="0" y="4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19" name="Freeform 108">
                    <a:extLst>
                      <a:ext uri="{FF2B5EF4-FFF2-40B4-BE49-F238E27FC236}">
                        <a16:creationId xmlns:a16="http://schemas.microsoft.com/office/drawing/2014/main" id="{D105A4AD-252C-4859-8BBC-062D8912804E}"/>
                      </a:ext>
                    </a:extLst>
                  </p:cNvPr>
                  <p:cNvSpPr>
                    <a:spLocks/>
                  </p:cNvSpPr>
                  <p:nvPr/>
                </p:nvSpPr>
                <p:spPr bwMode="gray">
                  <a:xfrm>
                    <a:off x="4903" y="2629"/>
                    <a:ext cx="29" cy="64"/>
                  </a:xfrm>
                  <a:custGeom>
                    <a:avLst/>
                    <a:gdLst>
                      <a:gd name="T0" fmla="*/ 0 w 29"/>
                      <a:gd name="T1" fmla="*/ 31 h 64"/>
                      <a:gd name="T2" fmla="*/ 0 w 29"/>
                      <a:gd name="T3" fmla="*/ 58 h 64"/>
                      <a:gd name="T4" fmla="*/ 1 w 29"/>
                      <a:gd name="T5" fmla="*/ 56 h 64"/>
                      <a:gd name="T6" fmla="*/ 2 w 29"/>
                      <a:gd name="T7" fmla="*/ 55 h 64"/>
                      <a:gd name="T8" fmla="*/ 3 w 29"/>
                      <a:gd name="T9" fmla="*/ 55 h 64"/>
                      <a:gd name="T10" fmla="*/ 3 w 29"/>
                      <a:gd name="T11" fmla="*/ 53 h 64"/>
                      <a:gd name="T12" fmla="*/ 3 w 29"/>
                      <a:gd name="T13" fmla="*/ 52 h 64"/>
                      <a:gd name="T14" fmla="*/ 5 w 29"/>
                      <a:gd name="T15" fmla="*/ 53 h 64"/>
                      <a:gd name="T16" fmla="*/ 5 w 29"/>
                      <a:gd name="T17" fmla="*/ 55 h 64"/>
                      <a:gd name="T18" fmla="*/ 6 w 29"/>
                      <a:gd name="T19" fmla="*/ 56 h 64"/>
                      <a:gd name="T20" fmla="*/ 6 w 29"/>
                      <a:gd name="T21" fmla="*/ 59 h 64"/>
                      <a:gd name="T22" fmla="*/ 8 w 29"/>
                      <a:gd name="T23" fmla="*/ 60 h 64"/>
                      <a:gd name="T24" fmla="*/ 9 w 29"/>
                      <a:gd name="T25" fmla="*/ 62 h 64"/>
                      <a:gd name="T26" fmla="*/ 10 w 29"/>
                      <a:gd name="T27" fmla="*/ 63 h 64"/>
                      <a:gd name="T28" fmla="*/ 12 w 29"/>
                      <a:gd name="T29" fmla="*/ 64 h 64"/>
                      <a:gd name="T30" fmla="*/ 12 w 29"/>
                      <a:gd name="T31" fmla="*/ 62 h 64"/>
                      <a:gd name="T32" fmla="*/ 13 w 29"/>
                      <a:gd name="T33" fmla="*/ 58 h 64"/>
                      <a:gd name="T34" fmla="*/ 13 w 29"/>
                      <a:gd name="T35" fmla="*/ 55 h 64"/>
                      <a:gd name="T36" fmla="*/ 13 w 29"/>
                      <a:gd name="T37" fmla="*/ 51 h 64"/>
                      <a:gd name="T38" fmla="*/ 13 w 29"/>
                      <a:gd name="T39" fmla="*/ 45 h 64"/>
                      <a:gd name="T40" fmla="*/ 13 w 29"/>
                      <a:gd name="T41" fmla="*/ 43 h 64"/>
                      <a:gd name="T42" fmla="*/ 13 w 29"/>
                      <a:gd name="T43" fmla="*/ 40 h 64"/>
                      <a:gd name="T44" fmla="*/ 14 w 29"/>
                      <a:gd name="T45" fmla="*/ 38 h 64"/>
                      <a:gd name="T46" fmla="*/ 16 w 29"/>
                      <a:gd name="T47" fmla="*/ 40 h 64"/>
                      <a:gd name="T48" fmla="*/ 19 w 29"/>
                      <a:gd name="T49" fmla="*/ 41 h 64"/>
                      <a:gd name="T50" fmla="*/ 21 w 29"/>
                      <a:gd name="T51" fmla="*/ 43 h 64"/>
                      <a:gd name="T52" fmla="*/ 23 w 29"/>
                      <a:gd name="T53" fmla="*/ 44 h 64"/>
                      <a:gd name="T54" fmla="*/ 26 w 29"/>
                      <a:gd name="T55" fmla="*/ 44 h 64"/>
                      <a:gd name="T56" fmla="*/ 27 w 29"/>
                      <a:gd name="T57" fmla="*/ 45 h 64"/>
                      <a:gd name="T58" fmla="*/ 28 w 29"/>
                      <a:gd name="T59" fmla="*/ 45 h 64"/>
                      <a:gd name="T60" fmla="*/ 29 w 29"/>
                      <a:gd name="T61" fmla="*/ 47 h 64"/>
                      <a:gd name="T62" fmla="*/ 27 w 29"/>
                      <a:gd name="T63" fmla="*/ 41 h 64"/>
                      <a:gd name="T64" fmla="*/ 26 w 29"/>
                      <a:gd name="T65" fmla="*/ 34 h 64"/>
                      <a:gd name="T66" fmla="*/ 24 w 29"/>
                      <a:gd name="T67" fmla="*/ 29 h 64"/>
                      <a:gd name="T68" fmla="*/ 23 w 29"/>
                      <a:gd name="T69" fmla="*/ 24 h 64"/>
                      <a:gd name="T70" fmla="*/ 21 w 29"/>
                      <a:gd name="T71" fmla="*/ 19 h 64"/>
                      <a:gd name="T72" fmla="*/ 20 w 29"/>
                      <a:gd name="T73" fmla="*/ 14 h 64"/>
                      <a:gd name="T74" fmla="*/ 19 w 29"/>
                      <a:gd name="T75" fmla="*/ 10 h 64"/>
                      <a:gd name="T76" fmla="*/ 18 w 29"/>
                      <a:gd name="T77" fmla="*/ 8 h 64"/>
                      <a:gd name="T78" fmla="*/ 18 w 29"/>
                      <a:gd name="T79" fmla="*/ 10 h 64"/>
                      <a:gd name="T80" fmla="*/ 18 w 29"/>
                      <a:gd name="T81" fmla="*/ 11 h 64"/>
                      <a:gd name="T82" fmla="*/ 15 w 29"/>
                      <a:gd name="T83" fmla="*/ 10 h 64"/>
                      <a:gd name="T84" fmla="*/ 13 w 29"/>
                      <a:gd name="T85" fmla="*/ 8 h 64"/>
                      <a:gd name="T86" fmla="*/ 10 w 29"/>
                      <a:gd name="T87" fmla="*/ 7 h 64"/>
                      <a:gd name="T88" fmla="*/ 9 w 29"/>
                      <a:gd name="T89" fmla="*/ 5 h 64"/>
                      <a:gd name="T90" fmla="*/ 8 w 29"/>
                      <a:gd name="T91" fmla="*/ 4 h 64"/>
                      <a:gd name="T92" fmla="*/ 5 w 29"/>
                      <a:gd name="T93" fmla="*/ 3 h 64"/>
                      <a:gd name="T94" fmla="*/ 2 w 29"/>
                      <a:gd name="T95" fmla="*/ 1 h 64"/>
                      <a:gd name="T96" fmla="*/ 0 w 29"/>
                      <a:gd name="T97" fmla="*/ 0 h 64"/>
                      <a:gd name="T98" fmla="*/ 0 w 29"/>
                      <a:gd name="T99" fmla="*/ 1 h 64"/>
                      <a:gd name="T100" fmla="*/ 0 w 29"/>
                      <a:gd name="T101" fmla="*/ 3 h 64"/>
                      <a:gd name="T102" fmla="*/ 0 w 29"/>
                      <a:gd name="T103" fmla="*/ 4 h 64"/>
                      <a:gd name="T104" fmla="*/ 0 w 29"/>
                      <a:gd name="T105" fmla="*/ 5 h 64"/>
                      <a:gd name="T106" fmla="*/ 0 w 29"/>
                      <a:gd name="T107" fmla="*/ 7 h 64"/>
                      <a:gd name="T108" fmla="*/ 0 w 29"/>
                      <a:gd name="T109" fmla="*/ 8 h 64"/>
                      <a:gd name="T110" fmla="*/ 0 w 29"/>
                      <a:gd name="T111" fmla="*/ 10 h 64"/>
                      <a:gd name="T112" fmla="*/ 0 w 29"/>
                      <a:gd name="T113" fmla="*/ 14 h 64"/>
                      <a:gd name="T114" fmla="*/ 0 w 29"/>
                      <a:gd name="T115" fmla="*/ 18 h 64"/>
                      <a:gd name="T116" fmla="*/ 0 w 29"/>
                      <a:gd name="T117" fmla="*/ 22 h 64"/>
                      <a:gd name="T118" fmla="*/ 0 w 29"/>
                      <a:gd name="T119" fmla="*/ 26 h 64"/>
                      <a:gd name="T120" fmla="*/ 0 w 29"/>
                      <a:gd name="T121" fmla="*/ 29 h 64"/>
                      <a:gd name="T122" fmla="*/ 0 w 29"/>
                      <a:gd name="T123" fmla="*/ 30 h 64"/>
                      <a:gd name="T124" fmla="*/ 0 w 29"/>
                      <a:gd name="T125" fmla="*/ 31 h 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9"/>
                      <a:gd name="T190" fmla="*/ 0 h 64"/>
                      <a:gd name="T191" fmla="*/ 29 w 29"/>
                      <a:gd name="T192" fmla="*/ 64 h 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9" h="64">
                        <a:moveTo>
                          <a:pt x="0" y="31"/>
                        </a:moveTo>
                        <a:lnTo>
                          <a:pt x="0" y="58"/>
                        </a:lnTo>
                        <a:lnTo>
                          <a:pt x="1" y="56"/>
                        </a:lnTo>
                        <a:lnTo>
                          <a:pt x="2" y="55"/>
                        </a:lnTo>
                        <a:lnTo>
                          <a:pt x="3" y="55"/>
                        </a:lnTo>
                        <a:lnTo>
                          <a:pt x="3" y="53"/>
                        </a:lnTo>
                        <a:lnTo>
                          <a:pt x="3" y="52"/>
                        </a:lnTo>
                        <a:lnTo>
                          <a:pt x="5" y="53"/>
                        </a:lnTo>
                        <a:lnTo>
                          <a:pt x="5" y="55"/>
                        </a:lnTo>
                        <a:lnTo>
                          <a:pt x="6" y="56"/>
                        </a:lnTo>
                        <a:lnTo>
                          <a:pt x="6" y="59"/>
                        </a:lnTo>
                        <a:lnTo>
                          <a:pt x="8" y="60"/>
                        </a:lnTo>
                        <a:lnTo>
                          <a:pt x="9" y="62"/>
                        </a:lnTo>
                        <a:lnTo>
                          <a:pt x="10" y="63"/>
                        </a:lnTo>
                        <a:lnTo>
                          <a:pt x="12" y="64"/>
                        </a:lnTo>
                        <a:lnTo>
                          <a:pt x="12" y="62"/>
                        </a:lnTo>
                        <a:lnTo>
                          <a:pt x="13" y="58"/>
                        </a:lnTo>
                        <a:lnTo>
                          <a:pt x="13" y="55"/>
                        </a:lnTo>
                        <a:lnTo>
                          <a:pt x="13" y="51"/>
                        </a:lnTo>
                        <a:lnTo>
                          <a:pt x="13" y="45"/>
                        </a:lnTo>
                        <a:lnTo>
                          <a:pt x="13" y="43"/>
                        </a:lnTo>
                        <a:lnTo>
                          <a:pt x="13" y="40"/>
                        </a:lnTo>
                        <a:lnTo>
                          <a:pt x="14" y="38"/>
                        </a:lnTo>
                        <a:lnTo>
                          <a:pt x="16" y="40"/>
                        </a:lnTo>
                        <a:lnTo>
                          <a:pt x="19" y="41"/>
                        </a:lnTo>
                        <a:lnTo>
                          <a:pt x="21" y="43"/>
                        </a:lnTo>
                        <a:lnTo>
                          <a:pt x="23" y="44"/>
                        </a:lnTo>
                        <a:lnTo>
                          <a:pt x="26" y="44"/>
                        </a:lnTo>
                        <a:lnTo>
                          <a:pt x="27" y="45"/>
                        </a:lnTo>
                        <a:lnTo>
                          <a:pt x="28" y="45"/>
                        </a:lnTo>
                        <a:lnTo>
                          <a:pt x="29" y="47"/>
                        </a:lnTo>
                        <a:lnTo>
                          <a:pt x="27" y="41"/>
                        </a:lnTo>
                        <a:lnTo>
                          <a:pt x="26" y="34"/>
                        </a:lnTo>
                        <a:lnTo>
                          <a:pt x="24" y="29"/>
                        </a:lnTo>
                        <a:lnTo>
                          <a:pt x="23" y="24"/>
                        </a:lnTo>
                        <a:lnTo>
                          <a:pt x="21" y="19"/>
                        </a:lnTo>
                        <a:lnTo>
                          <a:pt x="20" y="14"/>
                        </a:lnTo>
                        <a:lnTo>
                          <a:pt x="19" y="10"/>
                        </a:lnTo>
                        <a:lnTo>
                          <a:pt x="18" y="8"/>
                        </a:lnTo>
                        <a:lnTo>
                          <a:pt x="18" y="10"/>
                        </a:lnTo>
                        <a:lnTo>
                          <a:pt x="18" y="11"/>
                        </a:lnTo>
                        <a:lnTo>
                          <a:pt x="15" y="10"/>
                        </a:lnTo>
                        <a:lnTo>
                          <a:pt x="13" y="8"/>
                        </a:lnTo>
                        <a:lnTo>
                          <a:pt x="10" y="7"/>
                        </a:lnTo>
                        <a:lnTo>
                          <a:pt x="9" y="5"/>
                        </a:lnTo>
                        <a:lnTo>
                          <a:pt x="8" y="4"/>
                        </a:lnTo>
                        <a:lnTo>
                          <a:pt x="5" y="3"/>
                        </a:lnTo>
                        <a:lnTo>
                          <a:pt x="2" y="1"/>
                        </a:lnTo>
                        <a:lnTo>
                          <a:pt x="0" y="0"/>
                        </a:lnTo>
                        <a:lnTo>
                          <a:pt x="0" y="1"/>
                        </a:lnTo>
                        <a:lnTo>
                          <a:pt x="0" y="3"/>
                        </a:lnTo>
                        <a:lnTo>
                          <a:pt x="0" y="4"/>
                        </a:lnTo>
                        <a:lnTo>
                          <a:pt x="0" y="5"/>
                        </a:lnTo>
                        <a:lnTo>
                          <a:pt x="0" y="7"/>
                        </a:lnTo>
                        <a:lnTo>
                          <a:pt x="0" y="8"/>
                        </a:lnTo>
                        <a:lnTo>
                          <a:pt x="0" y="10"/>
                        </a:lnTo>
                        <a:lnTo>
                          <a:pt x="0" y="14"/>
                        </a:lnTo>
                        <a:lnTo>
                          <a:pt x="0" y="18"/>
                        </a:lnTo>
                        <a:lnTo>
                          <a:pt x="0" y="22"/>
                        </a:lnTo>
                        <a:lnTo>
                          <a:pt x="0" y="26"/>
                        </a:lnTo>
                        <a:lnTo>
                          <a:pt x="0" y="29"/>
                        </a:lnTo>
                        <a:lnTo>
                          <a:pt x="0" y="30"/>
                        </a:lnTo>
                        <a:lnTo>
                          <a:pt x="0" y="3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20" name="Freeform 109">
                    <a:extLst>
                      <a:ext uri="{FF2B5EF4-FFF2-40B4-BE49-F238E27FC236}">
                        <a16:creationId xmlns:a16="http://schemas.microsoft.com/office/drawing/2014/main" id="{473DDE0C-9273-469D-A693-B4CCE4E08620}"/>
                      </a:ext>
                    </a:extLst>
                  </p:cNvPr>
                  <p:cNvSpPr>
                    <a:spLocks/>
                  </p:cNvSpPr>
                  <p:nvPr/>
                </p:nvSpPr>
                <p:spPr bwMode="gray">
                  <a:xfrm>
                    <a:off x="4911" y="2732"/>
                    <a:ext cx="53" cy="27"/>
                  </a:xfrm>
                  <a:custGeom>
                    <a:avLst/>
                    <a:gdLst>
                      <a:gd name="T0" fmla="*/ 3 w 53"/>
                      <a:gd name="T1" fmla="*/ 0 h 27"/>
                      <a:gd name="T2" fmla="*/ 7 w 53"/>
                      <a:gd name="T3" fmla="*/ 1 h 27"/>
                      <a:gd name="T4" fmla="*/ 11 w 53"/>
                      <a:gd name="T5" fmla="*/ 3 h 27"/>
                      <a:gd name="T6" fmla="*/ 15 w 53"/>
                      <a:gd name="T7" fmla="*/ 3 h 27"/>
                      <a:gd name="T8" fmla="*/ 19 w 53"/>
                      <a:gd name="T9" fmla="*/ 3 h 27"/>
                      <a:gd name="T10" fmla="*/ 23 w 53"/>
                      <a:gd name="T11" fmla="*/ 1 h 27"/>
                      <a:gd name="T12" fmla="*/ 26 w 53"/>
                      <a:gd name="T13" fmla="*/ 1 h 27"/>
                      <a:gd name="T14" fmla="*/ 30 w 53"/>
                      <a:gd name="T15" fmla="*/ 0 h 27"/>
                      <a:gd name="T16" fmla="*/ 33 w 53"/>
                      <a:gd name="T17" fmla="*/ 0 h 27"/>
                      <a:gd name="T18" fmla="*/ 36 w 53"/>
                      <a:gd name="T19" fmla="*/ 1 h 27"/>
                      <a:gd name="T20" fmla="*/ 39 w 53"/>
                      <a:gd name="T21" fmla="*/ 3 h 27"/>
                      <a:gd name="T22" fmla="*/ 43 w 53"/>
                      <a:gd name="T23" fmla="*/ 8 h 27"/>
                      <a:gd name="T24" fmla="*/ 45 w 53"/>
                      <a:gd name="T25" fmla="*/ 11 h 27"/>
                      <a:gd name="T26" fmla="*/ 47 w 53"/>
                      <a:gd name="T27" fmla="*/ 15 h 27"/>
                      <a:gd name="T28" fmla="*/ 49 w 53"/>
                      <a:gd name="T29" fmla="*/ 19 h 27"/>
                      <a:gd name="T30" fmla="*/ 51 w 53"/>
                      <a:gd name="T31" fmla="*/ 23 h 27"/>
                      <a:gd name="T32" fmla="*/ 53 w 53"/>
                      <a:gd name="T33" fmla="*/ 24 h 27"/>
                      <a:gd name="T34" fmla="*/ 52 w 53"/>
                      <a:gd name="T35" fmla="*/ 24 h 27"/>
                      <a:gd name="T36" fmla="*/ 51 w 53"/>
                      <a:gd name="T37" fmla="*/ 24 h 27"/>
                      <a:gd name="T38" fmla="*/ 50 w 53"/>
                      <a:gd name="T39" fmla="*/ 26 h 27"/>
                      <a:gd name="T40" fmla="*/ 49 w 53"/>
                      <a:gd name="T41" fmla="*/ 26 h 27"/>
                      <a:gd name="T42" fmla="*/ 47 w 53"/>
                      <a:gd name="T43" fmla="*/ 26 h 27"/>
                      <a:gd name="T44" fmla="*/ 46 w 53"/>
                      <a:gd name="T45" fmla="*/ 27 h 27"/>
                      <a:gd name="T46" fmla="*/ 44 w 53"/>
                      <a:gd name="T47" fmla="*/ 27 h 27"/>
                      <a:gd name="T48" fmla="*/ 43 w 53"/>
                      <a:gd name="T49" fmla="*/ 27 h 27"/>
                      <a:gd name="T50" fmla="*/ 39 w 53"/>
                      <a:gd name="T51" fmla="*/ 27 h 27"/>
                      <a:gd name="T52" fmla="*/ 37 w 53"/>
                      <a:gd name="T53" fmla="*/ 26 h 27"/>
                      <a:gd name="T54" fmla="*/ 36 w 53"/>
                      <a:gd name="T55" fmla="*/ 24 h 27"/>
                      <a:gd name="T56" fmla="*/ 33 w 53"/>
                      <a:gd name="T57" fmla="*/ 21 h 27"/>
                      <a:gd name="T58" fmla="*/ 31 w 53"/>
                      <a:gd name="T59" fmla="*/ 19 h 27"/>
                      <a:gd name="T60" fmla="*/ 30 w 53"/>
                      <a:gd name="T61" fmla="*/ 18 h 27"/>
                      <a:gd name="T62" fmla="*/ 27 w 53"/>
                      <a:gd name="T63" fmla="*/ 16 h 27"/>
                      <a:gd name="T64" fmla="*/ 25 w 53"/>
                      <a:gd name="T65" fmla="*/ 16 h 27"/>
                      <a:gd name="T66" fmla="*/ 21 w 53"/>
                      <a:gd name="T67" fmla="*/ 16 h 27"/>
                      <a:gd name="T68" fmla="*/ 18 w 53"/>
                      <a:gd name="T69" fmla="*/ 16 h 27"/>
                      <a:gd name="T70" fmla="*/ 14 w 53"/>
                      <a:gd name="T71" fmla="*/ 16 h 27"/>
                      <a:gd name="T72" fmla="*/ 11 w 53"/>
                      <a:gd name="T73" fmla="*/ 16 h 27"/>
                      <a:gd name="T74" fmla="*/ 9 w 53"/>
                      <a:gd name="T75" fmla="*/ 18 h 27"/>
                      <a:gd name="T76" fmla="*/ 6 w 53"/>
                      <a:gd name="T77" fmla="*/ 18 h 27"/>
                      <a:gd name="T78" fmla="*/ 4 w 53"/>
                      <a:gd name="T79" fmla="*/ 19 h 27"/>
                      <a:gd name="T80" fmla="*/ 3 w 53"/>
                      <a:gd name="T81" fmla="*/ 21 h 27"/>
                      <a:gd name="T82" fmla="*/ 1 w 53"/>
                      <a:gd name="T83" fmla="*/ 19 h 27"/>
                      <a:gd name="T84" fmla="*/ 0 w 53"/>
                      <a:gd name="T85" fmla="*/ 16 h 27"/>
                      <a:gd name="T86" fmla="*/ 0 w 53"/>
                      <a:gd name="T87" fmla="*/ 15 h 27"/>
                      <a:gd name="T88" fmla="*/ 0 w 53"/>
                      <a:gd name="T89" fmla="*/ 12 h 27"/>
                      <a:gd name="T90" fmla="*/ 1 w 53"/>
                      <a:gd name="T91" fmla="*/ 9 h 27"/>
                      <a:gd name="T92" fmla="*/ 1 w 53"/>
                      <a:gd name="T93" fmla="*/ 5 h 27"/>
                      <a:gd name="T94" fmla="*/ 3 w 53"/>
                      <a:gd name="T95" fmla="*/ 3 h 27"/>
                      <a:gd name="T96" fmla="*/ 3 w 53"/>
                      <a:gd name="T97" fmla="*/ 0 h 2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3"/>
                      <a:gd name="T148" fmla="*/ 0 h 27"/>
                      <a:gd name="T149" fmla="*/ 53 w 53"/>
                      <a:gd name="T150" fmla="*/ 27 h 2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3" h="27">
                        <a:moveTo>
                          <a:pt x="3" y="0"/>
                        </a:moveTo>
                        <a:lnTo>
                          <a:pt x="7" y="1"/>
                        </a:lnTo>
                        <a:lnTo>
                          <a:pt x="11" y="3"/>
                        </a:lnTo>
                        <a:lnTo>
                          <a:pt x="15" y="3"/>
                        </a:lnTo>
                        <a:lnTo>
                          <a:pt x="19" y="3"/>
                        </a:lnTo>
                        <a:lnTo>
                          <a:pt x="23" y="1"/>
                        </a:lnTo>
                        <a:lnTo>
                          <a:pt x="26" y="1"/>
                        </a:lnTo>
                        <a:lnTo>
                          <a:pt x="30" y="0"/>
                        </a:lnTo>
                        <a:lnTo>
                          <a:pt x="33" y="0"/>
                        </a:lnTo>
                        <a:lnTo>
                          <a:pt x="36" y="1"/>
                        </a:lnTo>
                        <a:lnTo>
                          <a:pt x="39" y="3"/>
                        </a:lnTo>
                        <a:lnTo>
                          <a:pt x="43" y="8"/>
                        </a:lnTo>
                        <a:lnTo>
                          <a:pt x="45" y="11"/>
                        </a:lnTo>
                        <a:lnTo>
                          <a:pt x="47" y="15"/>
                        </a:lnTo>
                        <a:lnTo>
                          <a:pt x="49" y="19"/>
                        </a:lnTo>
                        <a:lnTo>
                          <a:pt x="51" y="23"/>
                        </a:lnTo>
                        <a:lnTo>
                          <a:pt x="53" y="24"/>
                        </a:lnTo>
                        <a:lnTo>
                          <a:pt x="52" y="24"/>
                        </a:lnTo>
                        <a:lnTo>
                          <a:pt x="51" y="24"/>
                        </a:lnTo>
                        <a:lnTo>
                          <a:pt x="50" y="26"/>
                        </a:lnTo>
                        <a:lnTo>
                          <a:pt x="49" y="26"/>
                        </a:lnTo>
                        <a:lnTo>
                          <a:pt x="47" y="26"/>
                        </a:lnTo>
                        <a:lnTo>
                          <a:pt x="46" y="27"/>
                        </a:lnTo>
                        <a:lnTo>
                          <a:pt x="44" y="27"/>
                        </a:lnTo>
                        <a:lnTo>
                          <a:pt x="43" y="27"/>
                        </a:lnTo>
                        <a:lnTo>
                          <a:pt x="39" y="27"/>
                        </a:lnTo>
                        <a:lnTo>
                          <a:pt x="37" y="26"/>
                        </a:lnTo>
                        <a:lnTo>
                          <a:pt x="36" y="24"/>
                        </a:lnTo>
                        <a:lnTo>
                          <a:pt x="33" y="21"/>
                        </a:lnTo>
                        <a:lnTo>
                          <a:pt x="31" y="19"/>
                        </a:lnTo>
                        <a:lnTo>
                          <a:pt x="30" y="18"/>
                        </a:lnTo>
                        <a:lnTo>
                          <a:pt x="27" y="16"/>
                        </a:lnTo>
                        <a:lnTo>
                          <a:pt x="25" y="16"/>
                        </a:lnTo>
                        <a:lnTo>
                          <a:pt x="21" y="16"/>
                        </a:lnTo>
                        <a:lnTo>
                          <a:pt x="18" y="16"/>
                        </a:lnTo>
                        <a:lnTo>
                          <a:pt x="14" y="16"/>
                        </a:lnTo>
                        <a:lnTo>
                          <a:pt x="11" y="16"/>
                        </a:lnTo>
                        <a:lnTo>
                          <a:pt x="9" y="18"/>
                        </a:lnTo>
                        <a:lnTo>
                          <a:pt x="6" y="18"/>
                        </a:lnTo>
                        <a:lnTo>
                          <a:pt x="4" y="19"/>
                        </a:lnTo>
                        <a:lnTo>
                          <a:pt x="3" y="21"/>
                        </a:lnTo>
                        <a:lnTo>
                          <a:pt x="1" y="19"/>
                        </a:lnTo>
                        <a:lnTo>
                          <a:pt x="0" y="16"/>
                        </a:lnTo>
                        <a:lnTo>
                          <a:pt x="0" y="15"/>
                        </a:lnTo>
                        <a:lnTo>
                          <a:pt x="0" y="12"/>
                        </a:lnTo>
                        <a:lnTo>
                          <a:pt x="1" y="9"/>
                        </a:lnTo>
                        <a:lnTo>
                          <a:pt x="1" y="5"/>
                        </a:lnTo>
                        <a:lnTo>
                          <a:pt x="3" y="3"/>
                        </a:lnTo>
                        <a:lnTo>
                          <a:pt x="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21" name="Freeform 110">
                    <a:extLst>
                      <a:ext uri="{FF2B5EF4-FFF2-40B4-BE49-F238E27FC236}">
                        <a16:creationId xmlns:a16="http://schemas.microsoft.com/office/drawing/2014/main" id="{6668A813-E421-4DDD-A316-BF0948A07611}"/>
                      </a:ext>
                    </a:extLst>
                  </p:cNvPr>
                  <p:cNvSpPr>
                    <a:spLocks/>
                  </p:cNvSpPr>
                  <p:nvPr/>
                </p:nvSpPr>
                <p:spPr bwMode="gray">
                  <a:xfrm>
                    <a:off x="4967" y="2679"/>
                    <a:ext cx="59" cy="48"/>
                  </a:xfrm>
                  <a:custGeom>
                    <a:avLst/>
                    <a:gdLst>
                      <a:gd name="T0" fmla="*/ 6 w 59"/>
                      <a:gd name="T1" fmla="*/ 13 h 48"/>
                      <a:gd name="T2" fmla="*/ 8 w 59"/>
                      <a:gd name="T3" fmla="*/ 13 h 48"/>
                      <a:gd name="T4" fmla="*/ 11 w 59"/>
                      <a:gd name="T5" fmla="*/ 11 h 48"/>
                      <a:gd name="T6" fmla="*/ 14 w 59"/>
                      <a:gd name="T7" fmla="*/ 8 h 48"/>
                      <a:gd name="T8" fmla="*/ 18 w 59"/>
                      <a:gd name="T9" fmla="*/ 7 h 48"/>
                      <a:gd name="T10" fmla="*/ 21 w 59"/>
                      <a:gd name="T11" fmla="*/ 4 h 48"/>
                      <a:gd name="T12" fmla="*/ 24 w 59"/>
                      <a:gd name="T13" fmla="*/ 3 h 48"/>
                      <a:gd name="T14" fmla="*/ 27 w 59"/>
                      <a:gd name="T15" fmla="*/ 1 h 48"/>
                      <a:gd name="T16" fmla="*/ 31 w 59"/>
                      <a:gd name="T17" fmla="*/ 0 h 48"/>
                      <a:gd name="T18" fmla="*/ 34 w 59"/>
                      <a:gd name="T19" fmla="*/ 1 h 48"/>
                      <a:gd name="T20" fmla="*/ 37 w 59"/>
                      <a:gd name="T21" fmla="*/ 1 h 48"/>
                      <a:gd name="T22" fmla="*/ 40 w 59"/>
                      <a:gd name="T23" fmla="*/ 4 h 48"/>
                      <a:gd name="T24" fmla="*/ 43 w 59"/>
                      <a:gd name="T25" fmla="*/ 6 h 48"/>
                      <a:gd name="T26" fmla="*/ 46 w 59"/>
                      <a:gd name="T27" fmla="*/ 7 h 48"/>
                      <a:gd name="T28" fmla="*/ 49 w 59"/>
                      <a:gd name="T29" fmla="*/ 8 h 48"/>
                      <a:gd name="T30" fmla="*/ 51 w 59"/>
                      <a:gd name="T31" fmla="*/ 10 h 48"/>
                      <a:gd name="T32" fmla="*/ 56 w 59"/>
                      <a:gd name="T33" fmla="*/ 10 h 48"/>
                      <a:gd name="T34" fmla="*/ 55 w 59"/>
                      <a:gd name="T35" fmla="*/ 13 h 48"/>
                      <a:gd name="T36" fmla="*/ 55 w 59"/>
                      <a:gd name="T37" fmla="*/ 16 h 48"/>
                      <a:gd name="T38" fmla="*/ 55 w 59"/>
                      <a:gd name="T39" fmla="*/ 19 h 48"/>
                      <a:gd name="T40" fmla="*/ 55 w 59"/>
                      <a:gd name="T41" fmla="*/ 22 h 48"/>
                      <a:gd name="T42" fmla="*/ 55 w 59"/>
                      <a:gd name="T43" fmla="*/ 23 h 48"/>
                      <a:gd name="T44" fmla="*/ 56 w 59"/>
                      <a:gd name="T45" fmla="*/ 26 h 48"/>
                      <a:gd name="T46" fmla="*/ 56 w 59"/>
                      <a:gd name="T47" fmla="*/ 29 h 48"/>
                      <a:gd name="T48" fmla="*/ 57 w 59"/>
                      <a:gd name="T49" fmla="*/ 32 h 48"/>
                      <a:gd name="T50" fmla="*/ 57 w 59"/>
                      <a:gd name="T51" fmla="*/ 33 h 48"/>
                      <a:gd name="T52" fmla="*/ 57 w 59"/>
                      <a:gd name="T53" fmla="*/ 34 h 48"/>
                      <a:gd name="T54" fmla="*/ 58 w 59"/>
                      <a:gd name="T55" fmla="*/ 37 h 48"/>
                      <a:gd name="T56" fmla="*/ 58 w 59"/>
                      <a:gd name="T57" fmla="*/ 38 h 48"/>
                      <a:gd name="T58" fmla="*/ 58 w 59"/>
                      <a:gd name="T59" fmla="*/ 40 h 48"/>
                      <a:gd name="T60" fmla="*/ 59 w 59"/>
                      <a:gd name="T61" fmla="*/ 41 h 48"/>
                      <a:gd name="T62" fmla="*/ 59 w 59"/>
                      <a:gd name="T63" fmla="*/ 42 h 48"/>
                      <a:gd name="T64" fmla="*/ 56 w 59"/>
                      <a:gd name="T65" fmla="*/ 45 h 48"/>
                      <a:gd name="T66" fmla="*/ 53 w 59"/>
                      <a:gd name="T67" fmla="*/ 47 h 48"/>
                      <a:gd name="T68" fmla="*/ 50 w 59"/>
                      <a:gd name="T69" fmla="*/ 48 h 48"/>
                      <a:gd name="T70" fmla="*/ 45 w 59"/>
                      <a:gd name="T71" fmla="*/ 48 h 48"/>
                      <a:gd name="T72" fmla="*/ 40 w 59"/>
                      <a:gd name="T73" fmla="*/ 47 h 48"/>
                      <a:gd name="T74" fmla="*/ 36 w 59"/>
                      <a:gd name="T75" fmla="*/ 45 h 48"/>
                      <a:gd name="T76" fmla="*/ 30 w 59"/>
                      <a:gd name="T77" fmla="*/ 45 h 48"/>
                      <a:gd name="T78" fmla="*/ 24 w 59"/>
                      <a:gd name="T79" fmla="*/ 45 h 48"/>
                      <a:gd name="T80" fmla="*/ 23 w 59"/>
                      <a:gd name="T81" fmla="*/ 45 h 48"/>
                      <a:gd name="T82" fmla="*/ 21 w 59"/>
                      <a:gd name="T83" fmla="*/ 44 h 48"/>
                      <a:gd name="T84" fmla="*/ 20 w 59"/>
                      <a:gd name="T85" fmla="*/ 42 h 48"/>
                      <a:gd name="T86" fmla="*/ 18 w 59"/>
                      <a:gd name="T87" fmla="*/ 41 h 48"/>
                      <a:gd name="T88" fmla="*/ 18 w 59"/>
                      <a:gd name="T89" fmla="*/ 38 h 48"/>
                      <a:gd name="T90" fmla="*/ 17 w 59"/>
                      <a:gd name="T91" fmla="*/ 37 h 48"/>
                      <a:gd name="T92" fmla="*/ 14 w 59"/>
                      <a:gd name="T93" fmla="*/ 33 h 48"/>
                      <a:gd name="T94" fmla="*/ 14 w 59"/>
                      <a:gd name="T95" fmla="*/ 32 h 48"/>
                      <a:gd name="T96" fmla="*/ 13 w 59"/>
                      <a:gd name="T97" fmla="*/ 32 h 48"/>
                      <a:gd name="T98" fmla="*/ 11 w 59"/>
                      <a:gd name="T99" fmla="*/ 30 h 48"/>
                      <a:gd name="T100" fmla="*/ 8 w 59"/>
                      <a:gd name="T101" fmla="*/ 29 h 48"/>
                      <a:gd name="T102" fmla="*/ 6 w 59"/>
                      <a:gd name="T103" fmla="*/ 27 h 48"/>
                      <a:gd name="T104" fmla="*/ 4 w 59"/>
                      <a:gd name="T105" fmla="*/ 26 h 48"/>
                      <a:gd name="T106" fmla="*/ 1 w 59"/>
                      <a:gd name="T107" fmla="*/ 23 h 48"/>
                      <a:gd name="T108" fmla="*/ 0 w 59"/>
                      <a:gd name="T109" fmla="*/ 22 h 48"/>
                      <a:gd name="T110" fmla="*/ 0 w 59"/>
                      <a:gd name="T111" fmla="*/ 19 h 48"/>
                      <a:gd name="T112" fmla="*/ 0 w 59"/>
                      <a:gd name="T113" fmla="*/ 18 h 48"/>
                      <a:gd name="T114" fmla="*/ 0 w 59"/>
                      <a:gd name="T115" fmla="*/ 16 h 48"/>
                      <a:gd name="T116" fmla="*/ 1 w 59"/>
                      <a:gd name="T117" fmla="*/ 16 h 48"/>
                      <a:gd name="T118" fmla="*/ 3 w 59"/>
                      <a:gd name="T119" fmla="*/ 15 h 48"/>
                      <a:gd name="T120" fmla="*/ 4 w 59"/>
                      <a:gd name="T121" fmla="*/ 15 h 48"/>
                      <a:gd name="T122" fmla="*/ 5 w 59"/>
                      <a:gd name="T123" fmla="*/ 13 h 48"/>
                      <a:gd name="T124" fmla="*/ 6 w 59"/>
                      <a:gd name="T125" fmla="*/ 13 h 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9"/>
                      <a:gd name="T190" fmla="*/ 0 h 48"/>
                      <a:gd name="T191" fmla="*/ 59 w 59"/>
                      <a:gd name="T192" fmla="*/ 48 h 4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9" h="48">
                        <a:moveTo>
                          <a:pt x="6" y="13"/>
                        </a:moveTo>
                        <a:lnTo>
                          <a:pt x="8" y="13"/>
                        </a:lnTo>
                        <a:lnTo>
                          <a:pt x="11" y="11"/>
                        </a:lnTo>
                        <a:lnTo>
                          <a:pt x="14" y="8"/>
                        </a:lnTo>
                        <a:lnTo>
                          <a:pt x="18" y="7"/>
                        </a:lnTo>
                        <a:lnTo>
                          <a:pt x="21" y="4"/>
                        </a:lnTo>
                        <a:lnTo>
                          <a:pt x="24" y="3"/>
                        </a:lnTo>
                        <a:lnTo>
                          <a:pt x="27" y="1"/>
                        </a:lnTo>
                        <a:lnTo>
                          <a:pt x="31" y="0"/>
                        </a:lnTo>
                        <a:lnTo>
                          <a:pt x="34" y="1"/>
                        </a:lnTo>
                        <a:lnTo>
                          <a:pt x="37" y="1"/>
                        </a:lnTo>
                        <a:lnTo>
                          <a:pt x="40" y="4"/>
                        </a:lnTo>
                        <a:lnTo>
                          <a:pt x="43" y="6"/>
                        </a:lnTo>
                        <a:lnTo>
                          <a:pt x="46" y="7"/>
                        </a:lnTo>
                        <a:lnTo>
                          <a:pt x="49" y="8"/>
                        </a:lnTo>
                        <a:lnTo>
                          <a:pt x="51" y="10"/>
                        </a:lnTo>
                        <a:lnTo>
                          <a:pt x="56" y="10"/>
                        </a:lnTo>
                        <a:lnTo>
                          <a:pt x="55" y="13"/>
                        </a:lnTo>
                        <a:lnTo>
                          <a:pt x="55" y="16"/>
                        </a:lnTo>
                        <a:lnTo>
                          <a:pt x="55" y="19"/>
                        </a:lnTo>
                        <a:lnTo>
                          <a:pt x="55" y="22"/>
                        </a:lnTo>
                        <a:lnTo>
                          <a:pt x="55" y="23"/>
                        </a:lnTo>
                        <a:lnTo>
                          <a:pt x="56" y="26"/>
                        </a:lnTo>
                        <a:lnTo>
                          <a:pt x="56" y="29"/>
                        </a:lnTo>
                        <a:lnTo>
                          <a:pt x="57" y="32"/>
                        </a:lnTo>
                        <a:lnTo>
                          <a:pt x="57" y="33"/>
                        </a:lnTo>
                        <a:lnTo>
                          <a:pt x="57" y="34"/>
                        </a:lnTo>
                        <a:lnTo>
                          <a:pt x="58" y="37"/>
                        </a:lnTo>
                        <a:lnTo>
                          <a:pt x="58" y="38"/>
                        </a:lnTo>
                        <a:lnTo>
                          <a:pt x="58" y="40"/>
                        </a:lnTo>
                        <a:lnTo>
                          <a:pt x="59" y="41"/>
                        </a:lnTo>
                        <a:lnTo>
                          <a:pt x="59" y="42"/>
                        </a:lnTo>
                        <a:lnTo>
                          <a:pt x="56" y="45"/>
                        </a:lnTo>
                        <a:lnTo>
                          <a:pt x="53" y="47"/>
                        </a:lnTo>
                        <a:lnTo>
                          <a:pt x="50" y="48"/>
                        </a:lnTo>
                        <a:lnTo>
                          <a:pt x="45" y="48"/>
                        </a:lnTo>
                        <a:lnTo>
                          <a:pt x="40" y="47"/>
                        </a:lnTo>
                        <a:lnTo>
                          <a:pt x="36" y="45"/>
                        </a:lnTo>
                        <a:lnTo>
                          <a:pt x="30" y="45"/>
                        </a:lnTo>
                        <a:lnTo>
                          <a:pt x="24" y="45"/>
                        </a:lnTo>
                        <a:lnTo>
                          <a:pt x="23" y="45"/>
                        </a:lnTo>
                        <a:lnTo>
                          <a:pt x="21" y="44"/>
                        </a:lnTo>
                        <a:lnTo>
                          <a:pt x="20" y="42"/>
                        </a:lnTo>
                        <a:lnTo>
                          <a:pt x="18" y="41"/>
                        </a:lnTo>
                        <a:lnTo>
                          <a:pt x="18" y="38"/>
                        </a:lnTo>
                        <a:lnTo>
                          <a:pt x="17" y="37"/>
                        </a:lnTo>
                        <a:lnTo>
                          <a:pt x="14" y="33"/>
                        </a:lnTo>
                        <a:lnTo>
                          <a:pt x="14" y="32"/>
                        </a:lnTo>
                        <a:lnTo>
                          <a:pt x="13" y="32"/>
                        </a:lnTo>
                        <a:lnTo>
                          <a:pt x="11" y="30"/>
                        </a:lnTo>
                        <a:lnTo>
                          <a:pt x="8" y="29"/>
                        </a:lnTo>
                        <a:lnTo>
                          <a:pt x="6" y="27"/>
                        </a:lnTo>
                        <a:lnTo>
                          <a:pt x="4" y="26"/>
                        </a:lnTo>
                        <a:lnTo>
                          <a:pt x="1" y="23"/>
                        </a:lnTo>
                        <a:lnTo>
                          <a:pt x="0" y="22"/>
                        </a:lnTo>
                        <a:lnTo>
                          <a:pt x="0" y="19"/>
                        </a:lnTo>
                        <a:lnTo>
                          <a:pt x="0" y="18"/>
                        </a:lnTo>
                        <a:lnTo>
                          <a:pt x="0" y="16"/>
                        </a:lnTo>
                        <a:lnTo>
                          <a:pt x="1" y="16"/>
                        </a:lnTo>
                        <a:lnTo>
                          <a:pt x="3" y="15"/>
                        </a:lnTo>
                        <a:lnTo>
                          <a:pt x="4" y="15"/>
                        </a:lnTo>
                        <a:lnTo>
                          <a:pt x="5" y="13"/>
                        </a:lnTo>
                        <a:lnTo>
                          <a:pt x="6" y="1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22" name="Freeform 111">
                    <a:extLst>
                      <a:ext uri="{FF2B5EF4-FFF2-40B4-BE49-F238E27FC236}">
                        <a16:creationId xmlns:a16="http://schemas.microsoft.com/office/drawing/2014/main" id="{9F86CBA7-8056-4F15-BD36-4A6624640ADD}"/>
                      </a:ext>
                    </a:extLst>
                  </p:cNvPr>
                  <p:cNvSpPr>
                    <a:spLocks/>
                  </p:cNvSpPr>
                  <p:nvPr/>
                </p:nvSpPr>
                <p:spPr bwMode="gray">
                  <a:xfrm>
                    <a:off x="4747" y="2634"/>
                    <a:ext cx="117" cy="170"/>
                  </a:xfrm>
                  <a:custGeom>
                    <a:avLst/>
                    <a:gdLst>
                      <a:gd name="T0" fmla="*/ 9 w 117"/>
                      <a:gd name="T1" fmla="*/ 165 h 170"/>
                      <a:gd name="T2" fmla="*/ 12 w 117"/>
                      <a:gd name="T3" fmla="*/ 157 h 170"/>
                      <a:gd name="T4" fmla="*/ 11 w 117"/>
                      <a:gd name="T5" fmla="*/ 123 h 170"/>
                      <a:gd name="T6" fmla="*/ 4 w 117"/>
                      <a:gd name="T7" fmla="*/ 117 h 170"/>
                      <a:gd name="T8" fmla="*/ 4 w 117"/>
                      <a:gd name="T9" fmla="*/ 106 h 170"/>
                      <a:gd name="T10" fmla="*/ 9 w 117"/>
                      <a:gd name="T11" fmla="*/ 85 h 170"/>
                      <a:gd name="T12" fmla="*/ 14 w 117"/>
                      <a:gd name="T13" fmla="*/ 63 h 170"/>
                      <a:gd name="T14" fmla="*/ 19 w 117"/>
                      <a:gd name="T15" fmla="*/ 50 h 170"/>
                      <a:gd name="T16" fmla="*/ 23 w 117"/>
                      <a:gd name="T17" fmla="*/ 28 h 170"/>
                      <a:gd name="T18" fmla="*/ 38 w 117"/>
                      <a:gd name="T19" fmla="*/ 12 h 170"/>
                      <a:gd name="T20" fmla="*/ 63 w 117"/>
                      <a:gd name="T21" fmla="*/ 14 h 170"/>
                      <a:gd name="T22" fmla="*/ 75 w 117"/>
                      <a:gd name="T23" fmla="*/ 17 h 170"/>
                      <a:gd name="T24" fmla="*/ 91 w 117"/>
                      <a:gd name="T25" fmla="*/ 17 h 170"/>
                      <a:gd name="T26" fmla="*/ 107 w 117"/>
                      <a:gd name="T27" fmla="*/ 7 h 170"/>
                      <a:gd name="T28" fmla="*/ 115 w 117"/>
                      <a:gd name="T29" fmla="*/ 2 h 170"/>
                      <a:gd name="T30" fmla="*/ 117 w 117"/>
                      <a:gd name="T31" fmla="*/ 7 h 170"/>
                      <a:gd name="T32" fmla="*/ 107 w 117"/>
                      <a:gd name="T33" fmla="*/ 25 h 170"/>
                      <a:gd name="T34" fmla="*/ 89 w 117"/>
                      <a:gd name="T35" fmla="*/ 38 h 170"/>
                      <a:gd name="T36" fmla="*/ 76 w 117"/>
                      <a:gd name="T37" fmla="*/ 30 h 170"/>
                      <a:gd name="T38" fmla="*/ 63 w 117"/>
                      <a:gd name="T39" fmla="*/ 23 h 170"/>
                      <a:gd name="T40" fmla="*/ 58 w 117"/>
                      <a:gd name="T41" fmla="*/ 23 h 170"/>
                      <a:gd name="T42" fmla="*/ 47 w 117"/>
                      <a:gd name="T43" fmla="*/ 23 h 170"/>
                      <a:gd name="T44" fmla="*/ 33 w 117"/>
                      <a:gd name="T45" fmla="*/ 34 h 170"/>
                      <a:gd name="T46" fmla="*/ 24 w 117"/>
                      <a:gd name="T47" fmla="*/ 49 h 170"/>
                      <a:gd name="T48" fmla="*/ 34 w 117"/>
                      <a:gd name="T49" fmla="*/ 63 h 170"/>
                      <a:gd name="T50" fmla="*/ 40 w 117"/>
                      <a:gd name="T51" fmla="*/ 71 h 170"/>
                      <a:gd name="T52" fmla="*/ 45 w 117"/>
                      <a:gd name="T53" fmla="*/ 67 h 170"/>
                      <a:gd name="T54" fmla="*/ 51 w 117"/>
                      <a:gd name="T55" fmla="*/ 60 h 170"/>
                      <a:gd name="T56" fmla="*/ 64 w 117"/>
                      <a:gd name="T57" fmla="*/ 57 h 170"/>
                      <a:gd name="T58" fmla="*/ 77 w 117"/>
                      <a:gd name="T59" fmla="*/ 56 h 170"/>
                      <a:gd name="T60" fmla="*/ 82 w 117"/>
                      <a:gd name="T61" fmla="*/ 63 h 170"/>
                      <a:gd name="T62" fmla="*/ 84 w 117"/>
                      <a:gd name="T63" fmla="*/ 74 h 170"/>
                      <a:gd name="T64" fmla="*/ 77 w 117"/>
                      <a:gd name="T65" fmla="*/ 72 h 170"/>
                      <a:gd name="T66" fmla="*/ 69 w 117"/>
                      <a:gd name="T67" fmla="*/ 70 h 170"/>
                      <a:gd name="T68" fmla="*/ 59 w 117"/>
                      <a:gd name="T69" fmla="*/ 71 h 170"/>
                      <a:gd name="T70" fmla="*/ 57 w 117"/>
                      <a:gd name="T71" fmla="*/ 79 h 170"/>
                      <a:gd name="T72" fmla="*/ 60 w 117"/>
                      <a:gd name="T73" fmla="*/ 95 h 170"/>
                      <a:gd name="T74" fmla="*/ 69 w 117"/>
                      <a:gd name="T75" fmla="*/ 110 h 170"/>
                      <a:gd name="T76" fmla="*/ 68 w 117"/>
                      <a:gd name="T77" fmla="*/ 121 h 170"/>
                      <a:gd name="T78" fmla="*/ 63 w 117"/>
                      <a:gd name="T79" fmla="*/ 132 h 170"/>
                      <a:gd name="T80" fmla="*/ 65 w 117"/>
                      <a:gd name="T81" fmla="*/ 139 h 170"/>
                      <a:gd name="T82" fmla="*/ 75 w 117"/>
                      <a:gd name="T83" fmla="*/ 142 h 170"/>
                      <a:gd name="T84" fmla="*/ 77 w 117"/>
                      <a:gd name="T85" fmla="*/ 153 h 170"/>
                      <a:gd name="T86" fmla="*/ 77 w 117"/>
                      <a:gd name="T87" fmla="*/ 163 h 170"/>
                      <a:gd name="T88" fmla="*/ 72 w 117"/>
                      <a:gd name="T89" fmla="*/ 165 h 170"/>
                      <a:gd name="T90" fmla="*/ 66 w 117"/>
                      <a:gd name="T91" fmla="*/ 160 h 170"/>
                      <a:gd name="T92" fmla="*/ 57 w 117"/>
                      <a:gd name="T93" fmla="*/ 156 h 170"/>
                      <a:gd name="T94" fmla="*/ 44 w 117"/>
                      <a:gd name="T95" fmla="*/ 128 h 170"/>
                      <a:gd name="T96" fmla="*/ 38 w 117"/>
                      <a:gd name="T97" fmla="*/ 102 h 170"/>
                      <a:gd name="T98" fmla="*/ 31 w 117"/>
                      <a:gd name="T99" fmla="*/ 99 h 170"/>
                      <a:gd name="T100" fmla="*/ 25 w 117"/>
                      <a:gd name="T101" fmla="*/ 114 h 170"/>
                      <a:gd name="T102" fmla="*/ 25 w 117"/>
                      <a:gd name="T103" fmla="*/ 158 h 170"/>
                      <a:gd name="T104" fmla="*/ 18 w 117"/>
                      <a:gd name="T105" fmla="*/ 167 h 17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7"/>
                      <a:gd name="T160" fmla="*/ 0 h 170"/>
                      <a:gd name="T161" fmla="*/ 117 w 117"/>
                      <a:gd name="T162" fmla="*/ 170 h 17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7" h="170">
                        <a:moveTo>
                          <a:pt x="19" y="170"/>
                        </a:moveTo>
                        <a:lnTo>
                          <a:pt x="8" y="170"/>
                        </a:lnTo>
                        <a:lnTo>
                          <a:pt x="8" y="168"/>
                        </a:lnTo>
                        <a:lnTo>
                          <a:pt x="9" y="165"/>
                        </a:lnTo>
                        <a:lnTo>
                          <a:pt x="9" y="164"/>
                        </a:lnTo>
                        <a:lnTo>
                          <a:pt x="11" y="161"/>
                        </a:lnTo>
                        <a:lnTo>
                          <a:pt x="11" y="160"/>
                        </a:lnTo>
                        <a:lnTo>
                          <a:pt x="12" y="157"/>
                        </a:lnTo>
                        <a:lnTo>
                          <a:pt x="12" y="156"/>
                        </a:lnTo>
                        <a:lnTo>
                          <a:pt x="13" y="154"/>
                        </a:lnTo>
                        <a:lnTo>
                          <a:pt x="13" y="124"/>
                        </a:lnTo>
                        <a:lnTo>
                          <a:pt x="11" y="123"/>
                        </a:lnTo>
                        <a:lnTo>
                          <a:pt x="9" y="121"/>
                        </a:lnTo>
                        <a:lnTo>
                          <a:pt x="7" y="120"/>
                        </a:lnTo>
                        <a:lnTo>
                          <a:pt x="6" y="118"/>
                        </a:lnTo>
                        <a:lnTo>
                          <a:pt x="4" y="117"/>
                        </a:lnTo>
                        <a:lnTo>
                          <a:pt x="2" y="116"/>
                        </a:lnTo>
                        <a:lnTo>
                          <a:pt x="1" y="113"/>
                        </a:lnTo>
                        <a:lnTo>
                          <a:pt x="0" y="111"/>
                        </a:lnTo>
                        <a:lnTo>
                          <a:pt x="4" y="106"/>
                        </a:lnTo>
                        <a:lnTo>
                          <a:pt x="6" y="102"/>
                        </a:lnTo>
                        <a:lnTo>
                          <a:pt x="8" y="96"/>
                        </a:lnTo>
                        <a:lnTo>
                          <a:pt x="9" y="91"/>
                        </a:lnTo>
                        <a:lnTo>
                          <a:pt x="9" y="85"/>
                        </a:lnTo>
                        <a:lnTo>
                          <a:pt x="11" y="78"/>
                        </a:lnTo>
                        <a:lnTo>
                          <a:pt x="11" y="71"/>
                        </a:lnTo>
                        <a:lnTo>
                          <a:pt x="11" y="64"/>
                        </a:lnTo>
                        <a:lnTo>
                          <a:pt x="14" y="63"/>
                        </a:lnTo>
                        <a:lnTo>
                          <a:pt x="17" y="61"/>
                        </a:lnTo>
                        <a:lnTo>
                          <a:pt x="18" y="58"/>
                        </a:lnTo>
                        <a:lnTo>
                          <a:pt x="19" y="54"/>
                        </a:lnTo>
                        <a:lnTo>
                          <a:pt x="19" y="50"/>
                        </a:lnTo>
                        <a:lnTo>
                          <a:pt x="19" y="46"/>
                        </a:lnTo>
                        <a:lnTo>
                          <a:pt x="20" y="39"/>
                        </a:lnTo>
                        <a:lnTo>
                          <a:pt x="21" y="35"/>
                        </a:lnTo>
                        <a:lnTo>
                          <a:pt x="23" y="28"/>
                        </a:lnTo>
                        <a:lnTo>
                          <a:pt x="25" y="23"/>
                        </a:lnTo>
                        <a:lnTo>
                          <a:pt x="30" y="17"/>
                        </a:lnTo>
                        <a:lnTo>
                          <a:pt x="33" y="14"/>
                        </a:lnTo>
                        <a:lnTo>
                          <a:pt x="38" y="12"/>
                        </a:lnTo>
                        <a:lnTo>
                          <a:pt x="44" y="10"/>
                        </a:lnTo>
                        <a:lnTo>
                          <a:pt x="50" y="10"/>
                        </a:lnTo>
                        <a:lnTo>
                          <a:pt x="58" y="13"/>
                        </a:lnTo>
                        <a:lnTo>
                          <a:pt x="63" y="14"/>
                        </a:lnTo>
                        <a:lnTo>
                          <a:pt x="66" y="14"/>
                        </a:lnTo>
                        <a:lnTo>
                          <a:pt x="69" y="16"/>
                        </a:lnTo>
                        <a:lnTo>
                          <a:pt x="72" y="16"/>
                        </a:lnTo>
                        <a:lnTo>
                          <a:pt x="75" y="17"/>
                        </a:lnTo>
                        <a:lnTo>
                          <a:pt x="77" y="17"/>
                        </a:lnTo>
                        <a:lnTo>
                          <a:pt x="81" y="17"/>
                        </a:lnTo>
                        <a:lnTo>
                          <a:pt x="84" y="18"/>
                        </a:lnTo>
                        <a:lnTo>
                          <a:pt x="91" y="17"/>
                        </a:lnTo>
                        <a:lnTo>
                          <a:pt x="97" y="16"/>
                        </a:lnTo>
                        <a:lnTo>
                          <a:pt x="101" y="13"/>
                        </a:lnTo>
                        <a:lnTo>
                          <a:pt x="104" y="10"/>
                        </a:lnTo>
                        <a:lnTo>
                          <a:pt x="107" y="7"/>
                        </a:lnTo>
                        <a:lnTo>
                          <a:pt x="109" y="5"/>
                        </a:lnTo>
                        <a:lnTo>
                          <a:pt x="111" y="2"/>
                        </a:lnTo>
                        <a:lnTo>
                          <a:pt x="115" y="0"/>
                        </a:lnTo>
                        <a:lnTo>
                          <a:pt x="115" y="2"/>
                        </a:lnTo>
                        <a:lnTo>
                          <a:pt x="116" y="3"/>
                        </a:lnTo>
                        <a:lnTo>
                          <a:pt x="116" y="5"/>
                        </a:lnTo>
                        <a:lnTo>
                          <a:pt x="116" y="6"/>
                        </a:lnTo>
                        <a:lnTo>
                          <a:pt x="117" y="7"/>
                        </a:lnTo>
                        <a:lnTo>
                          <a:pt x="116" y="12"/>
                        </a:lnTo>
                        <a:lnTo>
                          <a:pt x="114" y="16"/>
                        </a:lnTo>
                        <a:lnTo>
                          <a:pt x="111" y="21"/>
                        </a:lnTo>
                        <a:lnTo>
                          <a:pt x="107" y="25"/>
                        </a:lnTo>
                        <a:lnTo>
                          <a:pt x="103" y="30"/>
                        </a:lnTo>
                        <a:lnTo>
                          <a:pt x="98" y="34"/>
                        </a:lnTo>
                        <a:lnTo>
                          <a:pt x="94" y="37"/>
                        </a:lnTo>
                        <a:lnTo>
                          <a:pt x="89" y="38"/>
                        </a:lnTo>
                        <a:lnTo>
                          <a:pt x="84" y="37"/>
                        </a:lnTo>
                        <a:lnTo>
                          <a:pt x="82" y="35"/>
                        </a:lnTo>
                        <a:lnTo>
                          <a:pt x="78" y="32"/>
                        </a:lnTo>
                        <a:lnTo>
                          <a:pt x="76" y="30"/>
                        </a:lnTo>
                        <a:lnTo>
                          <a:pt x="72" y="28"/>
                        </a:lnTo>
                        <a:lnTo>
                          <a:pt x="70" y="25"/>
                        </a:lnTo>
                        <a:lnTo>
                          <a:pt x="66" y="24"/>
                        </a:lnTo>
                        <a:lnTo>
                          <a:pt x="63" y="23"/>
                        </a:lnTo>
                        <a:lnTo>
                          <a:pt x="62" y="23"/>
                        </a:lnTo>
                        <a:lnTo>
                          <a:pt x="60" y="23"/>
                        </a:lnTo>
                        <a:lnTo>
                          <a:pt x="59" y="23"/>
                        </a:lnTo>
                        <a:lnTo>
                          <a:pt x="58" y="23"/>
                        </a:lnTo>
                        <a:lnTo>
                          <a:pt x="56" y="23"/>
                        </a:lnTo>
                        <a:lnTo>
                          <a:pt x="53" y="23"/>
                        </a:lnTo>
                        <a:lnTo>
                          <a:pt x="51" y="23"/>
                        </a:lnTo>
                        <a:lnTo>
                          <a:pt x="47" y="23"/>
                        </a:lnTo>
                        <a:lnTo>
                          <a:pt x="44" y="24"/>
                        </a:lnTo>
                        <a:lnTo>
                          <a:pt x="40" y="25"/>
                        </a:lnTo>
                        <a:lnTo>
                          <a:pt x="37" y="30"/>
                        </a:lnTo>
                        <a:lnTo>
                          <a:pt x="33" y="34"/>
                        </a:lnTo>
                        <a:lnTo>
                          <a:pt x="31" y="38"/>
                        </a:lnTo>
                        <a:lnTo>
                          <a:pt x="27" y="43"/>
                        </a:lnTo>
                        <a:lnTo>
                          <a:pt x="25" y="46"/>
                        </a:lnTo>
                        <a:lnTo>
                          <a:pt x="24" y="49"/>
                        </a:lnTo>
                        <a:lnTo>
                          <a:pt x="24" y="61"/>
                        </a:lnTo>
                        <a:lnTo>
                          <a:pt x="27" y="61"/>
                        </a:lnTo>
                        <a:lnTo>
                          <a:pt x="31" y="63"/>
                        </a:lnTo>
                        <a:lnTo>
                          <a:pt x="34" y="63"/>
                        </a:lnTo>
                        <a:lnTo>
                          <a:pt x="35" y="64"/>
                        </a:lnTo>
                        <a:lnTo>
                          <a:pt x="38" y="67"/>
                        </a:lnTo>
                        <a:lnTo>
                          <a:pt x="39" y="68"/>
                        </a:lnTo>
                        <a:lnTo>
                          <a:pt x="40" y="71"/>
                        </a:lnTo>
                        <a:lnTo>
                          <a:pt x="41" y="74"/>
                        </a:lnTo>
                        <a:lnTo>
                          <a:pt x="43" y="71"/>
                        </a:lnTo>
                        <a:lnTo>
                          <a:pt x="44" y="70"/>
                        </a:lnTo>
                        <a:lnTo>
                          <a:pt x="45" y="67"/>
                        </a:lnTo>
                        <a:lnTo>
                          <a:pt x="46" y="64"/>
                        </a:lnTo>
                        <a:lnTo>
                          <a:pt x="47" y="63"/>
                        </a:lnTo>
                        <a:lnTo>
                          <a:pt x="49" y="60"/>
                        </a:lnTo>
                        <a:lnTo>
                          <a:pt x="51" y="60"/>
                        </a:lnTo>
                        <a:lnTo>
                          <a:pt x="52" y="58"/>
                        </a:lnTo>
                        <a:lnTo>
                          <a:pt x="56" y="57"/>
                        </a:lnTo>
                        <a:lnTo>
                          <a:pt x="60" y="57"/>
                        </a:lnTo>
                        <a:lnTo>
                          <a:pt x="64" y="57"/>
                        </a:lnTo>
                        <a:lnTo>
                          <a:pt x="68" y="57"/>
                        </a:lnTo>
                        <a:lnTo>
                          <a:pt x="71" y="57"/>
                        </a:lnTo>
                        <a:lnTo>
                          <a:pt x="75" y="57"/>
                        </a:lnTo>
                        <a:lnTo>
                          <a:pt x="77" y="56"/>
                        </a:lnTo>
                        <a:lnTo>
                          <a:pt x="79" y="54"/>
                        </a:lnTo>
                        <a:lnTo>
                          <a:pt x="81" y="57"/>
                        </a:lnTo>
                        <a:lnTo>
                          <a:pt x="82" y="60"/>
                        </a:lnTo>
                        <a:lnTo>
                          <a:pt x="82" y="63"/>
                        </a:lnTo>
                        <a:lnTo>
                          <a:pt x="83" y="65"/>
                        </a:lnTo>
                        <a:lnTo>
                          <a:pt x="83" y="68"/>
                        </a:lnTo>
                        <a:lnTo>
                          <a:pt x="84" y="71"/>
                        </a:lnTo>
                        <a:lnTo>
                          <a:pt x="84" y="74"/>
                        </a:lnTo>
                        <a:lnTo>
                          <a:pt x="84" y="77"/>
                        </a:lnTo>
                        <a:lnTo>
                          <a:pt x="81" y="75"/>
                        </a:lnTo>
                        <a:lnTo>
                          <a:pt x="78" y="74"/>
                        </a:lnTo>
                        <a:lnTo>
                          <a:pt x="77" y="72"/>
                        </a:lnTo>
                        <a:lnTo>
                          <a:pt x="75" y="71"/>
                        </a:lnTo>
                        <a:lnTo>
                          <a:pt x="72" y="71"/>
                        </a:lnTo>
                        <a:lnTo>
                          <a:pt x="71" y="70"/>
                        </a:lnTo>
                        <a:lnTo>
                          <a:pt x="69" y="70"/>
                        </a:lnTo>
                        <a:lnTo>
                          <a:pt x="66" y="68"/>
                        </a:lnTo>
                        <a:lnTo>
                          <a:pt x="64" y="70"/>
                        </a:lnTo>
                        <a:lnTo>
                          <a:pt x="62" y="70"/>
                        </a:lnTo>
                        <a:lnTo>
                          <a:pt x="59" y="71"/>
                        </a:lnTo>
                        <a:lnTo>
                          <a:pt x="58" y="74"/>
                        </a:lnTo>
                        <a:lnTo>
                          <a:pt x="57" y="75"/>
                        </a:lnTo>
                        <a:lnTo>
                          <a:pt x="57" y="77"/>
                        </a:lnTo>
                        <a:lnTo>
                          <a:pt x="57" y="79"/>
                        </a:lnTo>
                        <a:lnTo>
                          <a:pt x="56" y="81"/>
                        </a:lnTo>
                        <a:lnTo>
                          <a:pt x="57" y="86"/>
                        </a:lnTo>
                        <a:lnTo>
                          <a:pt x="58" y="91"/>
                        </a:lnTo>
                        <a:lnTo>
                          <a:pt x="60" y="95"/>
                        </a:lnTo>
                        <a:lnTo>
                          <a:pt x="63" y="99"/>
                        </a:lnTo>
                        <a:lnTo>
                          <a:pt x="65" y="102"/>
                        </a:lnTo>
                        <a:lnTo>
                          <a:pt x="68" y="106"/>
                        </a:lnTo>
                        <a:lnTo>
                          <a:pt x="69" y="110"/>
                        </a:lnTo>
                        <a:lnTo>
                          <a:pt x="69" y="114"/>
                        </a:lnTo>
                        <a:lnTo>
                          <a:pt x="69" y="117"/>
                        </a:lnTo>
                        <a:lnTo>
                          <a:pt x="68" y="118"/>
                        </a:lnTo>
                        <a:lnTo>
                          <a:pt x="68" y="121"/>
                        </a:lnTo>
                        <a:lnTo>
                          <a:pt x="66" y="124"/>
                        </a:lnTo>
                        <a:lnTo>
                          <a:pt x="65" y="128"/>
                        </a:lnTo>
                        <a:lnTo>
                          <a:pt x="64" y="129"/>
                        </a:lnTo>
                        <a:lnTo>
                          <a:pt x="63" y="132"/>
                        </a:lnTo>
                        <a:lnTo>
                          <a:pt x="63" y="135"/>
                        </a:lnTo>
                        <a:lnTo>
                          <a:pt x="63" y="136"/>
                        </a:lnTo>
                        <a:lnTo>
                          <a:pt x="64" y="138"/>
                        </a:lnTo>
                        <a:lnTo>
                          <a:pt x="65" y="139"/>
                        </a:lnTo>
                        <a:lnTo>
                          <a:pt x="68" y="140"/>
                        </a:lnTo>
                        <a:lnTo>
                          <a:pt x="70" y="142"/>
                        </a:lnTo>
                        <a:lnTo>
                          <a:pt x="72" y="142"/>
                        </a:lnTo>
                        <a:lnTo>
                          <a:pt x="75" y="142"/>
                        </a:lnTo>
                        <a:lnTo>
                          <a:pt x="77" y="142"/>
                        </a:lnTo>
                        <a:lnTo>
                          <a:pt x="77" y="147"/>
                        </a:lnTo>
                        <a:lnTo>
                          <a:pt x="77" y="150"/>
                        </a:lnTo>
                        <a:lnTo>
                          <a:pt x="77" y="153"/>
                        </a:lnTo>
                        <a:lnTo>
                          <a:pt x="77" y="154"/>
                        </a:lnTo>
                        <a:lnTo>
                          <a:pt x="77" y="157"/>
                        </a:lnTo>
                        <a:lnTo>
                          <a:pt x="77" y="160"/>
                        </a:lnTo>
                        <a:lnTo>
                          <a:pt x="77" y="163"/>
                        </a:lnTo>
                        <a:lnTo>
                          <a:pt x="77" y="167"/>
                        </a:lnTo>
                        <a:lnTo>
                          <a:pt x="76" y="167"/>
                        </a:lnTo>
                        <a:lnTo>
                          <a:pt x="74" y="167"/>
                        </a:lnTo>
                        <a:lnTo>
                          <a:pt x="72" y="165"/>
                        </a:lnTo>
                        <a:lnTo>
                          <a:pt x="70" y="164"/>
                        </a:lnTo>
                        <a:lnTo>
                          <a:pt x="69" y="163"/>
                        </a:lnTo>
                        <a:lnTo>
                          <a:pt x="68" y="161"/>
                        </a:lnTo>
                        <a:lnTo>
                          <a:pt x="66" y="160"/>
                        </a:lnTo>
                        <a:lnTo>
                          <a:pt x="65" y="160"/>
                        </a:lnTo>
                        <a:lnTo>
                          <a:pt x="62" y="160"/>
                        </a:lnTo>
                        <a:lnTo>
                          <a:pt x="59" y="158"/>
                        </a:lnTo>
                        <a:lnTo>
                          <a:pt x="57" y="156"/>
                        </a:lnTo>
                        <a:lnTo>
                          <a:pt x="55" y="153"/>
                        </a:lnTo>
                        <a:lnTo>
                          <a:pt x="50" y="146"/>
                        </a:lnTo>
                        <a:lnTo>
                          <a:pt x="46" y="136"/>
                        </a:lnTo>
                        <a:lnTo>
                          <a:pt x="44" y="128"/>
                        </a:lnTo>
                        <a:lnTo>
                          <a:pt x="43" y="117"/>
                        </a:lnTo>
                        <a:lnTo>
                          <a:pt x="41" y="109"/>
                        </a:lnTo>
                        <a:lnTo>
                          <a:pt x="41" y="102"/>
                        </a:lnTo>
                        <a:lnTo>
                          <a:pt x="38" y="102"/>
                        </a:lnTo>
                        <a:lnTo>
                          <a:pt x="35" y="100"/>
                        </a:lnTo>
                        <a:lnTo>
                          <a:pt x="33" y="100"/>
                        </a:lnTo>
                        <a:lnTo>
                          <a:pt x="32" y="99"/>
                        </a:lnTo>
                        <a:lnTo>
                          <a:pt x="31" y="99"/>
                        </a:lnTo>
                        <a:lnTo>
                          <a:pt x="30" y="99"/>
                        </a:lnTo>
                        <a:lnTo>
                          <a:pt x="27" y="100"/>
                        </a:lnTo>
                        <a:lnTo>
                          <a:pt x="25" y="102"/>
                        </a:lnTo>
                        <a:lnTo>
                          <a:pt x="25" y="114"/>
                        </a:lnTo>
                        <a:lnTo>
                          <a:pt x="33" y="147"/>
                        </a:lnTo>
                        <a:lnTo>
                          <a:pt x="32" y="151"/>
                        </a:lnTo>
                        <a:lnTo>
                          <a:pt x="30" y="156"/>
                        </a:lnTo>
                        <a:lnTo>
                          <a:pt x="25" y="158"/>
                        </a:lnTo>
                        <a:lnTo>
                          <a:pt x="23" y="160"/>
                        </a:lnTo>
                        <a:lnTo>
                          <a:pt x="20" y="163"/>
                        </a:lnTo>
                        <a:lnTo>
                          <a:pt x="18" y="165"/>
                        </a:lnTo>
                        <a:lnTo>
                          <a:pt x="18" y="167"/>
                        </a:lnTo>
                        <a:lnTo>
                          <a:pt x="19" y="17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23" name="Freeform 112">
                    <a:extLst>
                      <a:ext uri="{FF2B5EF4-FFF2-40B4-BE49-F238E27FC236}">
                        <a16:creationId xmlns:a16="http://schemas.microsoft.com/office/drawing/2014/main" id="{7FBBD67C-933E-4188-B604-1D6571E3E05F}"/>
                      </a:ext>
                    </a:extLst>
                  </p:cNvPr>
                  <p:cNvSpPr>
                    <a:spLocks/>
                  </p:cNvSpPr>
                  <p:nvPr/>
                </p:nvSpPr>
                <p:spPr bwMode="gray">
                  <a:xfrm>
                    <a:off x="4508" y="2810"/>
                    <a:ext cx="179" cy="72"/>
                  </a:xfrm>
                  <a:custGeom>
                    <a:avLst/>
                    <a:gdLst>
                      <a:gd name="T0" fmla="*/ 7 w 179"/>
                      <a:gd name="T1" fmla="*/ 15 h 72"/>
                      <a:gd name="T2" fmla="*/ 12 w 179"/>
                      <a:gd name="T3" fmla="*/ 5 h 72"/>
                      <a:gd name="T4" fmla="*/ 19 w 179"/>
                      <a:gd name="T5" fmla="*/ 0 h 72"/>
                      <a:gd name="T6" fmla="*/ 23 w 179"/>
                      <a:gd name="T7" fmla="*/ 0 h 72"/>
                      <a:gd name="T8" fmla="*/ 28 w 179"/>
                      <a:gd name="T9" fmla="*/ 0 h 72"/>
                      <a:gd name="T10" fmla="*/ 32 w 179"/>
                      <a:gd name="T11" fmla="*/ 1 h 72"/>
                      <a:gd name="T12" fmla="*/ 40 w 179"/>
                      <a:gd name="T13" fmla="*/ 5 h 72"/>
                      <a:gd name="T14" fmla="*/ 51 w 179"/>
                      <a:gd name="T15" fmla="*/ 10 h 72"/>
                      <a:gd name="T16" fmla="*/ 54 w 179"/>
                      <a:gd name="T17" fmla="*/ 14 h 72"/>
                      <a:gd name="T18" fmla="*/ 58 w 179"/>
                      <a:gd name="T19" fmla="*/ 20 h 72"/>
                      <a:gd name="T20" fmla="*/ 63 w 179"/>
                      <a:gd name="T21" fmla="*/ 23 h 72"/>
                      <a:gd name="T22" fmla="*/ 78 w 179"/>
                      <a:gd name="T23" fmla="*/ 22 h 72"/>
                      <a:gd name="T24" fmla="*/ 90 w 179"/>
                      <a:gd name="T25" fmla="*/ 17 h 72"/>
                      <a:gd name="T26" fmla="*/ 97 w 179"/>
                      <a:gd name="T27" fmla="*/ 14 h 72"/>
                      <a:gd name="T28" fmla="*/ 103 w 179"/>
                      <a:gd name="T29" fmla="*/ 14 h 72"/>
                      <a:gd name="T30" fmla="*/ 105 w 179"/>
                      <a:gd name="T31" fmla="*/ 12 h 72"/>
                      <a:gd name="T32" fmla="*/ 120 w 179"/>
                      <a:gd name="T33" fmla="*/ 17 h 72"/>
                      <a:gd name="T34" fmla="*/ 135 w 179"/>
                      <a:gd name="T35" fmla="*/ 34 h 72"/>
                      <a:gd name="T36" fmla="*/ 146 w 179"/>
                      <a:gd name="T37" fmla="*/ 41 h 72"/>
                      <a:gd name="T38" fmla="*/ 154 w 179"/>
                      <a:gd name="T39" fmla="*/ 41 h 72"/>
                      <a:gd name="T40" fmla="*/ 159 w 179"/>
                      <a:gd name="T41" fmla="*/ 47 h 72"/>
                      <a:gd name="T42" fmla="*/ 164 w 179"/>
                      <a:gd name="T43" fmla="*/ 52 h 72"/>
                      <a:gd name="T44" fmla="*/ 168 w 179"/>
                      <a:gd name="T45" fmla="*/ 52 h 72"/>
                      <a:gd name="T46" fmla="*/ 171 w 179"/>
                      <a:gd name="T47" fmla="*/ 50 h 72"/>
                      <a:gd name="T48" fmla="*/ 174 w 179"/>
                      <a:gd name="T49" fmla="*/ 51 h 72"/>
                      <a:gd name="T50" fmla="*/ 178 w 179"/>
                      <a:gd name="T51" fmla="*/ 58 h 72"/>
                      <a:gd name="T52" fmla="*/ 179 w 179"/>
                      <a:gd name="T53" fmla="*/ 63 h 72"/>
                      <a:gd name="T54" fmla="*/ 178 w 179"/>
                      <a:gd name="T55" fmla="*/ 67 h 72"/>
                      <a:gd name="T56" fmla="*/ 175 w 179"/>
                      <a:gd name="T57" fmla="*/ 72 h 72"/>
                      <a:gd name="T58" fmla="*/ 172 w 179"/>
                      <a:gd name="T59" fmla="*/ 70 h 72"/>
                      <a:gd name="T60" fmla="*/ 171 w 179"/>
                      <a:gd name="T61" fmla="*/ 66 h 72"/>
                      <a:gd name="T62" fmla="*/ 162 w 179"/>
                      <a:gd name="T63" fmla="*/ 65 h 72"/>
                      <a:gd name="T64" fmla="*/ 154 w 179"/>
                      <a:gd name="T65" fmla="*/ 66 h 72"/>
                      <a:gd name="T66" fmla="*/ 147 w 179"/>
                      <a:gd name="T67" fmla="*/ 66 h 72"/>
                      <a:gd name="T68" fmla="*/ 143 w 179"/>
                      <a:gd name="T69" fmla="*/ 63 h 72"/>
                      <a:gd name="T70" fmla="*/ 140 w 179"/>
                      <a:gd name="T71" fmla="*/ 62 h 72"/>
                      <a:gd name="T72" fmla="*/ 135 w 179"/>
                      <a:gd name="T73" fmla="*/ 62 h 72"/>
                      <a:gd name="T74" fmla="*/ 132 w 179"/>
                      <a:gd name="T75" fmla="*/ 65 h 72"/>
                      <a:gd name="T76" fmla="*/ 124 w 179"/>
                      <a:gd name="T77" fmla="*/ 66 h 72"/>
                      <a:gd name="T78" fmla="*/ 104 w 179"/>
                      <a:gd name="T79" fmla="*/ 59 h 72"/>
                      <a:gd name="T80" fmla="*/ 85 w 179"/>
                      <a:gd name="T81" fmla="*/ 50 h 72"/>
                      <a:gd name="T82" fmla="*/ 76 w 179"/>
                      <a:gd name="T83" fmla="*/ 47 h 72"/>
                      <a:gd name="T84" fmla="*/ 66 w 179"/>
                      <a:gd name="T85" fmla="*/ 44 h 72"/>
                      <a:gd name="T86" fmla="*/ 58 w 179"/>
                      <a:gd name="T87" fmla="*/ 43 h 72"/>
                      <a:gd name="T88" fmla="*/ 53 w 179"/>
                      <a:gd name="T89" fmla="*/ 43 h 72"/>
                      <a:gd name="T90" fmla="*/ 48 w 179"/>
                      <a:gd name="T91" fmla="*/ 43 h 72"/>
                      <a:gd name="T92" fmla="*/ 44 w 179"/>
                      <a:gd name="T93" fmla="*/ 43 h 72"/>
                      <a:gd name="T94" fmla="*/ 39 w 179"/>
                      <a:gd name="T95" fmla="*/ 40 h 72"/>
                      <a:gd name="T96" fmla="*/ 25 w 179"/>
                      <a:gd name="T97" fmla="*/ 37 h 72"/>
                      <a:gd name="T98" fmla="*/ 15 w 179"/>
                      <a:gd name="T99" fmla="*/ 34 h 72"/>
                      <a:gd name="T100" fmla="*/ 4 w 179"/>
                      <a:gd name="T101" fmla="*/ 26 h 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9"/>
                      <a:gd name="T154" fmla="*/ 0 h 72"/>
                      <a:gd name="T155" fmla="*/ 179 w 179"/>
                      <a:gd name="T156" fmla="*/ 72 h 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9" h="72">
                        <a:moveTo>
                          <a:pt x="0" y="20"/>
                        </a:moveTo>
                        <a:lnTo>
                          <a:pt x="3" y="19"/>
                        </a:lnTo>
                        <a:lnTo>
                          <a:pt x="7" y="15"/>
                        </a:lnTo>
                        <a:lnTo>
                          <a:pt x="8" y="12"/>
                        </a:lnTo>
                        <a:lnTo>
                          <a:pt x="10" y="8"/>
                        </a:lnTo>
                        <a:lnTo>
                          <a:pt x="12" y="5"/>
                        </a:lnTo>
                        <a:lnTo>
                          <a:pt x="13" y="3"/>
                        </a:lnTo>
                        <a:lnTo>
                          <a:pt x="15" y="0"/>
                        </a:lnTo>
                        <a:lnTo>
                          <a:pt x="19" y="0"/>
                        </a:lnTo>
                        <a:lnTo>
                          <a:pt x="20" y="0"/>
                        </a:lnTo>
                        <a:lnTo>
                          <a:pt x="22" y="0"/>
                        </a:lnTo>
                        <a:lnTo>
                          <a:pt x="23" y="0"/>
                        </a:lnTo>
                        <a:lnTo>
                          <a:pt x="25" y="0"/>
                        </a:lnTo>
                        <a:lnTo>
                          <a:pt x="27" y="0"/>
                        </a:lnTo>
                        <a:lnTo>
                          <a:pt x="28" y="0"/>
                        </a:lnTo>
                        <a:lnTo>
                          <a:pt x="29" y="0"/>
                        </a:lnTo>
                        <a:lnTo>
                          <a:pt x="32" y="0"/>
                        </a:lnTo>
                        <a:lnTo>
                          <a:pt x="32" y="1"/>
                        </a:lnTo>
                        <a:lnTo>
                          <a:pt x="34" y="3"/>
                        </a:lnTo>
                        <a:lnTo>
                          <a:pt x="37" y="4"/>
                        </a:lnTo>
                        <a:lnTo>
                          <a:pt x="40" y="5"/>
                        </a:lnTo>
                        <a:lnTo>
                          <a:pt x="44" y="7"/>
                        </a:lnTo>
                        <a:lnTo>
                          <a:pt x="48" y="8"/>
                        </a:lnTo>
                        <a:lnTo>
                          <a:pt x="51" y="10"/>
                        </a:lnTo>
                        <a:lnTo>
                          <a:pt x="54" y="10"/>
                        </a:lnTo>
                        <a:lnTo>
                          <a:pt x="54" y="12"/>
                        </a:lnTo>
                        <a:lnTo>
                          <a:pt x="54" y="14"/>
                        </a:lnTo>
                        <a:lnTo>
                          <a:pt x="55" y="17"/>
                        </a:lnTo>
                        <a:lnTo>
                          <a:pt x="57" y="19"/>
                        </a:lnTo>
                        <a:lnTo>
                          <a:pt x="58" y="20"/>
                        </a:lnTo>
                        <a:lnTo>
                          <a:pt x="59" y="22"/>
                        </a:lnTo>
                        <a:lnTo>
                          <a:pt x="61" y="23"/>
                        </a:lnTo>
                        <a:lnTo>
                          <a:pt x="63" y="23"/>
                        </a:lnTo>
                        <a:lnTo>
                          <a:pt x="67" y="23"/>
                        </a:lnTo>
                        <a:lnTo>
                          <a:pt x="72" y="22"/>
                        </a:lnTo>
                        <a:lnTo>
                          <a:pt x="78" y="22"/>
                        </a:lnTo>
                        <a:lnTo>
                          <a:pt x="83" y="20"/>
                        </a:lnTo>
                        <a:lnTo>
                          <a:pt x="86" y="19"/>
                        </a:lnTo>
                        <a:lnTo>
                          <a:pt x="90" y="17"/>
                        </a:lnTo>
                        <a:lnTo>
                          <a:pt x="94" y="14"/>
                        </a:lnTo>
                        <a:lnTo>
                          <a:pt x="95" y="12"/>
                        </a:lnTo>
                        <a:lnTo>
                          <a:pt x="97" y="14"/>
                        </a:lnTo>
                        <a:lnTo>
                          <a:pt x="99" y="14"/>
                        </a:lnTo>
                        <a:lnTo>
                          <a:pt x="101" y="14"/>
                        </a:lnTo>
                        <a:lnTo>
                          <a:pt x="103" y="14"/>
                        </a:lnTo>
                        <a:lnTo>
                          <a:pt x="103" y="12"/>
                        </a:lnTo>
                        <a:lnTo>
                          <a:pt x="104" y="12"/>
                        </a:lnTo>
                        <a:lnTo>
                          <a:pt x="105" y="12"/>
                        </a:lnTo>
                        <a:lnTo>
                          <a:pt x="108" y="12"/>
                        </a:lnTo>
                        <a:lnTo>
                          <a:pt x="114" y="14"/>
                        </a:lnTo>
                        <a:lnTo>
                          <a:pt x="120" y="17"/>
                        </a:lnTo>
                        <a:lnTo>
                          <a:pt x="124" y="23"/>
                        </a:lnTo>
                        <a:lnTo>
                          <a:pt x="129" y="29"/>
                        </a:lnTo>
                        <a:lnTo>
                          <a:pt x="135" y="34"/>
                        </a:lnTo>
                        <a:lnTo>
                          <a:pt x="140" y="39"/>
                        </a:lnTo>
                        <a:lnTo>
                          <a:pt x="142" y="40"/>
                        </a:lnTo>
                        <a:lnTo>
                          <a:pt x="146" y="41"/>
                        </a:lnTo>
                        <a:lnTo>
                          <a:pt x="149" y="41"/>
                        </a:lnTo>
                        <a:lnTo>
                          <a:pt x="153" y="40"/>
                        </a:lnTo>
                        <a:lnTo>
                          <a:pt x="154" y="41"/>
                        </a:lnTo>
                        <a:lnTo>
                          <a:pt x="155" y="43"/>
                        </a:lnTo>
                        <a:lnTo>
                          <a:pt x="156" y="46"/>
                        </a:lnTo>
                        <a:lnTo>
                          <a:pt x="159" y="47"/>
                        </a:lnTo>
                        <a:lnTo>
                          <a:pt x="160" y="50"/>
                        </a:lnTo>
                        <a:lnTo>
                          <a:pt x="162" y="51"/>
                        </a:lnTo>
                        <a:lnTo>
                          <a:pt x="164" y="52"/>
                        </a:lnTo>
                        <a:lnTo>
                          <a:pt x="165" y="52"/>
                        </a:lnTo>
                        <a:lnTo>
                          <a:pt x="167" y="52"/>
                        </a:lnTo>
                        <a:lnTo>
                          <a:pt x="168" y="52"/>
                        </a:lnTo>
                        <a:lnTo>
                          <a:pt x="168" y="51"/>
                        </a:lnTo>
                        <a:lnTo>
                          <a:pt x="170" y="51"/>
                        </a:lnTo>
                        <a:lnTo>
                          <a:pt x="171" y="50"/>
                        </a:lnTo>
                        <a:lnTo>
                          <a:pt x="172" y="48"/>
                        </a:lnTo>
                        <a:lnTo>
                          <a:pt x="173" y="50"/>
                        </a:lnTo>
                        <a:lnTo>
                          <a:pt x="174" y="51"/>
                        </a:lnTo>
                        <a:lnTo>
                          <a:pt x="175" y="52"/>
                        </a:lnTo>
                        <a:lnTo>
                          <a:pt x="177" y="55"/>
                        </a:lnTo>
                        <a:lnTo>
                          <a:pt x="178" y="58"/>
                        </a:lnTo>
                        <a:lnTo>
                          <a:pt x="178" y="59"/>
                        </a:lnTo>
                        <a:lnTo>
                          <a:pt x="179" y="62"/>
                        </a:lnTo>
                        <a:lnTo>
                          <a:pt x="179" y="63"/>
                        </a:lnTo>
                        <a:lnTo>
                          <a:pt x="179" y="65"/>
                        </a:lnTo>
                        <a:lnTo>
                          <a:pt x="178" y="66"/>
                        </a:lnTo>
                        <a:lnTo>
                          <a:pt x="178" y="67"/>
                        </a:lnTo>
                        <a:lnTo>
                          <a:pt x="178" y="69"/>
                        </a:lnTo>
                        <a:lnTo>
                          <a:pt x="177" y="70"/>
                        </a:lnTo>
                        <a:lnTo>
                          <a:pt x="175" y="72"/>
                        </a:lnTo>
                        <a:lnTo>
                          <a:pt x="174" y="72"/>
                        </a:lnTo>
                        <a:lnTo>
                          <a:pt x="173" y="70"/>
                        </a:lnTo>
                        <a:lnTo>
                          <a:pt x="172" y="70"/>
                        </a:lnTo>
                        <a:lnTo>
                          <a:pt x="171" y="69"/>
                        </a:lnTo>
                        <a:lnTo>
                          <a:pt x="171" y="67"/>
                        </a:lnTo>
                        <a:lnTo>
                          <a:pt x="171" y="66"/>
                        </a:lnTo>
                        <a:lnTo>
                          <a:pt x="167" y="66"/>
                        </a:lnTo>
                        <a:lnTo>
                          <a:pt x="165" y="65"/>
                        </a:lnTo>
                        <a:lnTo>
                          <a:pt x="162" y="65"/>
                        </a:lnTo>
                        <a:lnTo>
                          <a:pt x="160" y="66"/>
                        </a:lnTo>
                        <a:lnTo>
                          <a:pt x="158" y="66"/>
                        </a:lnTo>
                        <a:lnTo>
                          <a:pt x="154" y="66"/>
                        </a:lnTo>
                        <a:lnTo>
                          <a:pt x="152" y="66"/>
                        </a:lnTo>
                        <a:lnTo>
                          <a:pt x="149" y="66"/>
                        </a:lnTo>
                        <a:lnTo>
                          <a:pt x="147" y="66"/>
                        </a:lnTo>
                        <a:lnTo>
                          <a:pt x="146" y="66"/>
                        </a:lnTo>
                        <a:lnTo>
                          <a:pt x="145" y="65"/>
                        </a:lnTo>
                        <a:lnTo>
                          <a:pt x="143" y="63"/>
                        </a:lnTo>
                        <a:lnTo>
                          <a:pt x="142" y="63"/>
                        </a:lnTo>
                        <a:lnTo>
                          <a:pt x="141" y="62"/>
                        </a:lnTo>
                        <a:lnTo>
                          <a:pt x="140" y="62"/>
                        </a:lnTo>
                        <a:lnTo>
                          <a:pt x="139" y="62"/>
                        </a:lnTo>
                        <a:lnTo>
                          <a:pt x="136" y="62"/>
                        </a:lnTo>
                        <a:lnTo>
                          <a:pt x="135" y="62"/>
                        </a:lnTo>
                        <a:lnTo>
                          <a:pt x="133" y="63"/>
                        </a:lnTo>
                        <a:lnTo>
                          <a:pt x="132" y="63"/>
                        </a:lnTo>
                        <a:lnTo>
                          <a:pt x="132" y="65"/>
                        </a:lnTo>
                        <a:lnTo>
                          <a:pt x="130" y="66"/>
                        </a:lnTo>
                        <a:lnTo>
                          <a:pt x="129" y="66"/>
                        </a:lnTo>
                        <a:lnTo>
                          <a:pt x="124" y="66"/>
                        </a:lnTo>
                        <a:lnTo>
                          <a:pt x="119" y="65"/>
                        </a:lnTo>
                        <a:lnTo>
                          <a:pt x="111" y="62"/>
                        </a:lnTo>
                        <a:lnTo>
                          <a:pt x="104" y="59"/>
                        </a:lnTo>
                        <a:lnTo>
                          <a:pt x="96" y="56"/>
                        </a:lnTo>
                        <a:lnTo>
                          <a:pt x="90" y="52"/>
                        </a:lnTo>
                        <a:lnTo>
                          <a:pt x="85" y="50"/>
                        </a:lnTo>
                        <a:lnTo>
                          <a:pt x="84" y="48"/>
                        </a:lnTo>
                        <a:lnTo>
                          <a:pt x="79" y="47"/>
                        </a:lnTo>
                        <a:lnTo>
                          <a:pt x="76" y="47"/>
                        </a:lnTo>
                        <a:lnTo>
                          <a:pt x="72" y="46"/>
                        </a:lnTo>
                        <a:lnTo>
                          <a:pt x="70" y="46"/>
                        </a:lnTo>
                        <a:lnTo>
                          <a:pt x="66" y="44"/>
                        </a:lnTo>
                        <a:lnTo>
                          <a:pt x="64" y="44"/>
                        </a:lnTo>
                        <a:lnTo>
                          <a:pt x="61" y="43"/>
                        </a:lnTo>
                        <a:lnTo>
                          <a:pt x="58" y="43"/>
                        </a:lnTo>
                        <a:lnTo>
                          <a:pt x="57" y="43"/>
                        </a:lnTo>
                        <a:lnTo>
                          <a:pt x="54" y="43"/>
                        </a:lnTo>
                        <a:lnTo>
                          <a:pt x="53" y="43"/>
                        </a:lnTo>
                        <a:lnTo>
                          <a:pt x="51" y="43"/>
                        </a:lnTo>
                        <a:lnTo>
                          <a:pt x="49" y="43"/>
                        </a:lnTo>
                        <a:lnTo>
                          <a:pt x="48" y="43"/>
                        </a:lnTo>
                        <a:lnTo>
                          <a:pt x="47" y="43"/>
                        </a:lnTo>
                        <a:lnTo>
                          <a:pt x="46" y="43"/>
                        </a:lnTo>
                        <a:lnTo>
                          <a:pt x="44" y="43"/>
                        </a:lnTo>
                        <a:lnTo>
                          <a:pt x="41" y="41"/>
                        </a:lnTo>
                        <a:lnTo>
                          <a:pt x="40" y="41"/>
                        </a:lnTo>
                        <a:lnTo>
                          <a:pt x="39" y="40"/>
                        </a:lnTo>
                        <a:lnTo>
                          <a:pt x="38" y="39"/>
                        </a:lnTo>
                        <a:lnTo>
                          <a:pt x="38" y="37"/>
                        </a:lnTo>
                        <a:lnTo>
                          <a:pt x="25" y="37"/>
                        </a:lnTo>
                        <a:lnTo>
                          <a:pt x="22" y="37"/>
                        </a:lnTo>
                        <a:lnTo>
                          <a:pt x="19" y="36"/>
                        </a:lnTo>
                        <a:lnTo>
                          <a:pt x="15" y="34"/>
                        </a:lnTo>
                        <a:lnTo>
                          <a:pt x="12" y="32"/>
                        </a:lnTo>
                        <a:lnTo>
                          <a:pt x="8" y="29"/>
                        </a:lnTo>
                        <a:lnTo>
                          <a:pt x="4" y="26"/>
                        </a:lnTo>
                        <a:lnTo>
                          <a:pt x="2" y="23"/>
                        </a:lnTo>
                        <a:lnTo>
                          <a:pt x="0" y="2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424" name="Freeform 113">
                    <a:extLst>
                      <a:ext uri="{FF2B5EF4-FFF2-40B4-BE49-F238E27FC236}">
                        <a16:creationId xmlns:a16="http://schemas.microsoft.com/office/drawing/2014/main" id="{9509393F-F9C2-4203-8B15-FDFE61C51D85}"/>
                      </a:ext>
                    </a:extLst>
                  </p:cNvPr>
                  <p:cNvSpPr>
                    <a:spLocks/>
                  </p:cNvSpPr>
                  <p:nvPr/>
                </p:nvSpPr>
                <p:spPr bwMode="gray">
                  <a:xfrm>
                    <a:off x="4990" y="2701"/>
                    <a:ext cx="154" cy="190"/>
                  </a:xfrm>
                  <a:custGeom>
                    <a:avLst/>
                    <a:gdLst>
                      <a:gd name="T0" fmla="*/ 147 w 154"/>
                      <a:gd name="T1" fmla="*/ 188 h 190"/>
                      <a:gd name="T2" fmla="*/ 135 w 154"/>
                      <a:gd name="T3" fmla="*/ 176 h 190"/>
                      <a:gd name="T4" fmla="*/ 128 w 154"/>
                      <a:gd name="T5" fmla="*/ 162 h 190"/>
                      <a:gd name="T6" fmla="*/ 114 w 154"/>
                      <a:gd name="T7" fmla="*/ 161 h 190"/>
                      <a:gd name="T8" fmla="*/ 109 w 154"/>
                      <a:gd name="T9" fmla="*/ 154 h 190"/>
                      <a:gd name="T10" fmla="*/ 108 w 154"/>
                      <a:gd name="T11" fmla="*/ 136 h 190"/>
                      <a:gd name="T12" fmla="*/ 104 w 154"/>
                      <a:gd name="T13" fmla="*/ 125 h 190"/>
                      <a:gd name="T14" fmla="*/ 100 w 154"/>
                      <a:gd name="T15" fmla="*/ 115 h 190"/>
                      <a:gd name="T16" fmla="*/ 100 w 154"/>
                      <a:gd name="T17" fmla="*/ 109 h 190"/>
                      <a:gd name="T18" fmla="*/ 100 w 154"/>
                      <a:gd name="T19" fmla="*/ 104 h 190"/>
                      <a:gd name="T20" fmla="*/ 96 w 154"/>
                      <a:gd name="T21" fmla="*/ 96 h 190"/>
                      <a:gd name="T22" fmla="*/ 78 w 154"/>
                      <a:gd name="T23" fmla="*/ 81 h 190"/>
                      <a:gd name="T24" fmla="*/ 52 w 154"/>
                      <a:gd name="T25" fmla="*/ 72 h 190"/>
                      <a:gd name="T26" fmla="*/ 42 w 154"/>
                      <a:gd name="T27" fmla="*/ 70 h 190"/>
                      <a:gd name="T28" fmla="*/ 42 w 154"/>
                      <a:gd name="T29" fmla="*/ 65 h 190"/>
                      <a:gd name="T30" fmla="*/ 37 w 154"/>
                      <a:gd name="T31" fmla="*/ 61 h 190"/>
                      <a:gd name="T32" fmla="*/ 28 w 154"/>
                      <a:gd name="T33" fmla="*/ 57 h 190"/>
                      <a:gd name="T34" fmla="*/ 22 w 154"/>
                      <a:gd name="T35" fmla="*/ 50 h 190"/>
                      <a:gd name="T36" fmla="*/ 28 w 154"/>
                      <a:gd name="T37" fmla="*/ 49 h 190"/>
                      <a:gd name="T38" fmla="*/ 22 w 154"/>
                      <a:gd name="T39" fmla="*/ 56 h 190"/>
                      <a:gd name="T40" fmla="*/ 18 w 154"/>
                      <a:gd name="T41" fmla="*/ 58 h 190"/>
                      <a:gd name="T42" fmla="*/ 13 w 154"/>
                      <a:gd name="T43" fmla="*/ 71 h 190"/>
                      <a:gd name="T44" fmla="*/ 8 w 154"/>
                      <a:gd name="T45" fmla="*/ 88 h 190"/>
                      <a:gd name="T46" fmla="*/ 5 w 154"/>
                      <a:gd name="T47" fmla="*/ 107 h 190"/>
                      <a:gd name="T48" fmla="*/ 5 w 154"/>
                      <a:gd name="T49" fmla="*/ 103 h 190"/>
                      <a:gd name="T50" fmla="*/ 5 w 154"/>
                      <a:gd name="T51" fmla="*/ 99 h 190"/>
                      <a:gd name="T52" fmla="*/ 7 w 154"/>
                      <a:gd name="T53" fmla="*/ 88 h 190"/>
                      <a:gd name="T54" fmla="*/ 10 w 154"/>
                      <a:gd name="T55" fmla="*/ 76 h 190"/>
                      <a:gd name="T56" fmla="*/ 10 w 154"/>
                      <a:gd name="T57" fmla="*/ 64 h 190"/>
                      <a:gd name="T58" fmla="*/ 7 w 154"/>
                      <a:gd name="T59" fmla="*/ 51 h 190"/>
                      <a:gd name="T60" fmla="*/ 2 w 154"/>
                      <a:gd name="T61" fmla="*/ 38 h 190"/>
                      <a:gd name="T62" fmla="*/ 5 w 154"/>
                      <a:gd name="T63" fmla="*/ 30 h 190"/>
                      <a:gd name="T64" fmla="*/ 12 w 154"/>
                      <a:gd name="T65" fmla="*/ 25 h 190"/>
                      <a:gd name="T66" fmla="*/ 20 w 154"/>
                      <a:gd name="T67" fmla="*/ 24 h 190"/>
                      <a:gd name="T68" fmla="*/ 32 w 154"/>
                      <a:gd name="T69" fmla="*/ 28 h 190"/>
                      <a:gd name="T70" fmla="*/ 40 w 154"/>
                      <a:gd name="T71" fmla="*/ 38 h 190"/>
                      <a:gd name="T72" fmla="*/ 57 w 154"/>
                      <a:gd name="T73" fmla="*/ 46 h 190"/>
                      <a:gd name="T74" fmla="*/ 59 w 154"/>
                      <a:gd name="T75" fmla="*/ 42 h 190"/>
                      <a:gd name="T76" fmla="*/ 63 w 154"/>
                      <a:gd name="T77" fmla="*/ 39 h 190"/>
                      <a:gd name="T78" fmla="*/ 67 w 154"/>
                      <a:gd name="T79" fmla="*/ 28 h 190"/>
                      <a:gd name="T80" fmla="*/ 75 w 154"/>
                      <a:gd name="T81" fmla="*/ 21 h 190"/>
                      <a:gd name="T82" fmla="*/ 83 w 154"/>
                      <a:gd name="T83" fmla="*/ 21 h 190"/>
                      <a:gd name="T84" fmla="*/ 85 w 154"/>
                      <a:gd name="T85" fmla="*/ 11 h 190"/>
                      <a:gd name="T86" fmla="*/ 91 w 154"/>
                      <a:gd name="T87" fmla="*/ 3 h 190"/>
                      <a:gd name="T88" fmla="*/ 103 w 154"/>
                      <a:gd name="T89" fmla="*/ 2 h 190"/>
                      <a:gd name="T90" fmla="*/ 120 w 154"/>
                      <a:gd name="T91" fmla="*/ 13 h 190"/>
                      <a:gd name="T92" fmla="*/ 134 w 154"/>
                      <a:gd name="T93" fmla="*/ 25 h 190"/>
                      <a:gd name="T94" fmla="*/ 143 w 154"/>
                      <a:gd name="T95" fmla="*/ 27 h 190"/>
                      <a:gd name="T96" fmla="*/ 149 w 154"/>
                      <a:gd name="T97" fmla="*/ 28 h 190"/>
                      <a:gd name="T98" fmla="*/ 154 w 154"/>
                      <a:gd name="T99" fmla="*/ 28 h 190"/>
                      <a:gd name="T100" fmla="*/ 152 w 154"/>
                      <a:gd name="T101" fmla="*/ 132 h 1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4"/>
                      <a:gd name="T154" fmla="*/ 0 h 190"/>
                      <a:gd name="T155" fmla="*/ 154 w 154"/>
                      <a:gd name="T156" fmla="*/ 190 h 1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4" h="190">
                        <a:moveTo>
                          <a:pt x="154" y="190"/>
                        </a:moveTo>
                        <a:lnTo>
                          <a:pt x="151" y="189"/>
                        </a:lnTo>
                        <a:lnTo>
                          <a:pt x="147" y="188"/>
                        </a:lnTo>
                        <a:lnTo>
                          <a:pt x="143" y="185"/>
                        </a:lnTo>
                        <a:lnTo>
                          <a:pt x="139" y="181"/>
                        </a:lnTo>
                        <a:lnTo>
                          <a:pt x="135" y="176"/>
                        </a:lnTo>
                        <a:lnTo>
                          <a:pt x="132" y="172"/>
                        </a:lnTo>
                        <a:lnTo>
                          <a:pt x="129" y="168"/>
                        </a:lnTo>
                        <a:lnTo>
                          <a:pt x="128" y="162"/>
                        </a:lnTo>
                        <a:lnTo>
                          <a:pt x="122" y="162"/>
                        </a:lnTo>
                        <a:lnTo>
                          <a:pt x="118" y="162"/>
                        </a:lnTo>
                        <a:lnTo>
                          <a:pt x="114" y="161"/>
                        </a:lnTo>
                        <a:lnTo>
                          <a:pt x="111" y="160"/>
                        </a:lnTo>
                        <a:lnTo>
                          <a:pt x="109" y="158"/>
                        </a:lnTo>
                        <a:lnTo>
                          <a:pt x="109" y="154"/>
                        </a:lnTo>
                        <a:lnTo>
                          <a:pt x="108" y="150"/>
                        </a:lnTo>
                        <a:lnTo>
                          <a:pt x="108" y="143"/>
                        </a:lnTo>
                        <a:lnTo>
                          <a:pt x="108" y="136"/>
                        </a:lnTo>
                        <a:lnTo>
                          <a:pt x="107" y="132"/>
                        </a:lnTo>
                        <a:lnTo>
                          <a:pt x="106" y="128"/>
                        </a:lnTo>
                        <a:lnTo>
                          <a:pt x="104" y="125"/>
                        </a:lnTo>
                        <a:lnTo>
                          <a:pt x="102" y="121"/>
                        </a:lnTo>
                        <a:lnTo>
                          <a:pt x="101" y="118"/>
                        </a:lnTo>
                        <a:lnTo>
                          <a:pt x="100" y="115"/>
                        </a:lnTo>
                        <a:lnTo>
                          <a:pt x="100" y="111"/>
                        </a:lnTo>
                        <a:lnTo>
                          <a:pt x="100" y="110"/>
                        </a:lnTo>
                        <a:lnTo>
                          <a:pt x="100" y="109"/>
                        </a:lnTo>
                        <a:lnTo>
                          <a:pt x="100" y="107"/>
                        </a:lnTo>
                        <a:lnTo>
                          <a:pt x="100" y="106"/>
                        </a:lnTo>
                        <a:lnTo>
                          <a:pt x="100" y="104"/>
                        </a:lnTo>
                        <a:lnTo>
                          <a:pt x="100" y="103"/>
                        </a:lnTo>
                        <a:lnTo>
                          <a:pt x="100" y="102"/>
                        </a:lnTo>
                        <a:lnTo>
                          <a:pt x="96" y="96"/>
                        </a:lnTo>
                        <a:lnTo>
                          <a:pt x="91" y="89"/>
                        </a:lnTo>
                        <a:lnTo>
                          <a:pt x="85" y="85"/>
                        </a:lnTo>
                        <a:lnTo>
                          <a:pt x="78" y="81"/>
                        </a:lnTo>
                        <a:lnTo>
                          <a:pt x="70" y="76"/>
                        </a:lnTo>
                        <a:lnTo>
                          <a:pt x="60" y="74"/>
                        </a:lnTo>
                        <a:lnTo>
                          <a:pt x="52" y="72"/>
                        </a:lnTo>
                        <a:lnTo>
                          <a:pt x="42" y="72"/>
                        </a:lnTo>
                        <a:lnTo>
                          <a:pt x="42" y="71"/>
                        </a:lnTo>
                        <a:lnTo>
                          <a:pt x="42" y="70"/>
                        </a:lnTo>
                        <a:lnTo>
                          <a:pt x="42" y="68"/>
                        </a:lnTo>
                        <a:lnTo>
                          <a:pt x="42" y="67"/>
                        </a:lnTo>
                        <a:lnTo>
                          <a:pt x="42" y="65"/>
                        </a:lnTo>
                        <a:lnTo>
                          <a:pt x="42" y="64"/>
                        </a:lnTo>
                        <a:lnTo>
                          <a:pt x="42" y="61"/>
                        </a:lnTo>
                        <a:lnTo>
                          <a:pt x="37" y="61"/>
                        </a:lnTo>
                        <a:lnTo>
                          <a:pt x="33" y="61"/>
                        </a:lnTo>
                        <a:lnTo>
                          <a:pt x="31" y="58"/>
                        </a:lnTo>
                        <a:lnTo>
                          <a:pt x="28" y="57"/>
                        </a:lnTo>
                        <a:lnTo>
                          <a:pt x="26" y="54"/>
                        </a:lnTo>
                        <a:lnTo>
                          <a:pt x="24" y="53"/>
                        </a:lnTo>
                        <a:lnTo>
                          <a:pt x="22" y="50"/>
                        </a:lnTo>
                        <a:lnTo>
                          <a:pt x="21" y="46"/>
                        </a:lnTo>
                        <a:lnTo>
                          <a:pt x="31" y="46"/>
                        </a:lnTo>
                        <a:lnTo>
                          <a:pt x="28" y="49"/>
                        </a:lnTo>
                        <a:lnTo>
                          <a:pt x="26" y="51"/>
                        </a:lnTo>
                        <a:lnTo>
                          <a:pt x="25" y="53"/>
                        </a:lnTo>
                        <a:lnTo>
                          <a:pt x="22" y="56"/>
                        </a:lnTo>
                        <a:lnTo>
                          <a:pt x="21" y="57"/>
                        </a:lnTo>
                        <a:lnTo>
                          <a:pt x="19" y="58"/>
                        </a:lnTo>
                        <a:lnTo>
                          <a:pt x="18" y="58"/>
                        </a:lnTo>
                        <a:lnTo>
                          <a:pt x="15" y="60"/>
                        </a:lnTo>
                        <a:lnTo>
                          <a:pt x="14" y="65"/>
                        </a:lnTo>
                        <a:lnTo>
                          <a:pt x="13" y="71"/>
                        </a:lnTo>
                        <a:lnTo>
                          <a:pt x="12" y="76"/>
                        </a:lnTo>
                        <a:lnTo>
                          <a:pt x="9" y="82"/>
                        </a:lnTo>
                        <a:lnTo>
                          <a:pt x="8" y="88"/>
                        </a:lnTo>
                        <a:lnTo>
                          <a:pt x="7" y="93"/>
                        </a:lnTo>
                        <a:lnTo>
                          <a:pt x="6" y="100"/>
                        </a:lnTo>
                        <a:lnTo>
                          <a:pt x="5" y="107"/>
                        </a:lnTo>
                        <a:lnTo>
                          <a:pt x="5" y="106"/>
                        </a:lnTo>
                        <a:lnTo>
                          <a:pt x="5" y="104"/>
                        </a:lnTo>
                        <a:lnTo>
                          <a:pt x="5" y="103"/>
                        </a:lnTo>
                        <a:lnTo>
                          <a:pt x="5" y="102"/>
                        </a:lnTo>
                        <a:lnTo>
                          <a:pt x="5" y="100"/>
                        </a:lnTo>
                        <a:lnTo>
                          <a:pt x="5" y="99"/>
                        </a:lnTo>
                        <a:lnTo>
                          <a:pt x="5" y="96"/>
                        </a:lnTo>
                        <a:lnTo>
                          <a:pt x="6" y="92"/>
                        </a:lnTo>
                        <a:lnTo>
                          <a:pt x="7" y="88"/>
                        </a:lnTo>
                        <a:lnTo>
                          <a:pt x="8" y="85"/>
                        </a:lnTo>
                        <a:lnTo>
                          <a:pt x="9" y="81"/>
                        </a:lnTo>
                        <a:lnTo>
                          <a:pt x="10" y="76"/>
                        </a:lnTo>
                        <a:lnTo>
                          <a:pt x="10" y="74"/>
                        </a:lnTo>
                        <a:lnTo>
                          <a:pt x="10" y="70"/>
                        </a:lnTo>
                        <a:lnTo>
                          <a:pt x="10" y="64"/>
                        </a:lnTo>
                        <a:lnTo>
                          <a:pt x="9" y="58"/>
                        </a:lnTo>
                        <a:lnTo>
                          <a:pt x="8" y="54"/>
                        </a:lnTo>
                        <a:lnTo>
                          <a:pt x="7" y="51"/>
                        </a:lnTo>
                        <a:lnTo>
                          <a:pt x="6" y="46"/>
                        </a:lnTo>
                        <a:lnTo>
                          <a:pt x="3" y="42"/>
                        </a:lnTo>
                        <a:lnTo>
                          <a:pt x="2" y="38"/>
                        </a:lnTo>
                        <a:lnTo>
                          <a:pt x="0" y="34"/>
                        </a:lnTo>
                        <a:lnTo>
                          <a:pt x="2" y="31"/>
                        </a:lnTo>
                        <a:lnTo>
                          <a:pt x="5" y="30"/>
                        </a:lnTo>
                        <a:lnTo>
                          <a:pt x="7" y="28"/>
                        </a:lnTo>
                        <a:lnTo>
                          <a:pt x="9" y="27"/>
                        </a:lnTo>
                        <a:lnTo>
                          <a:pt x="12" y="25"/>
                        </a:lnTo>
                        <a:lnTo>
                          <a:pt x="14" y="24"/>
                        </a:lnTo>
                        <a:lnTo>
                          <a:pt x="16" y="24"/>
                        </a:lnTo>
                        <a:lnTo>
                          <a:pt x="20" y="24"/>
                        </a:lnTo>
                        <a:lnTo>
                          <a:pt x="24" y="24"/>
                        </a:lnTo>
                        <a:lnTo>
                          <a:pt x="28" y="25"/>
                        </a:lnTo>
                        <a:lnTo>
                          <a:pt x="32" y="28"/>
                        </a:lnTo>
                        <a:lnTo>
                          <a:pt x="34" y="31"/>
                        </a:lnTo>
                        <a:lnTo>
                          <a:pt x="37" y="34"/>
                        </a:lnTo>
                        <a:lnTo>
                          <a:pt x="40" y="38"/>
                        </a:lnTo>
                        <a:lnTo>
                          <a:pt x="42" y="42"/>
                        </a:lnTo>
                        <a:lnTo>
                          <a:pt x="44" y="46"/>
                        </a:lnTo>
                        <a:lnTo>
                          <a:pt x="57" y="46"/>
                        </a:lnTo>
                        <a:lnTo>
                          <a:pt x="57" y="43"/>
                        </a:lnTo>
                        <a:lnTo>
                          <a:pt x="58" y="43"/>
                        </a:lnTo>
                        <a:lnTo>
                          <a:pt x="59" y="42"/>
                        </a:lnTo>
                        <a:lnTo>
                          <a:pt x="60" y="41"/>
                        </a:lnTo>
                        <a:lnTo>
                          <a:pt x="61" y="41"/>
                        </a:lnTo>
                        <a:lnTo>
                          <a:pt x="63" y="39"/>
                        </a:lnTo>
                        <a:lnTo>
                          <a:pt x="63" y="38"/>
                        </a:lnTo>
                        <a:lnTo>
                          <a:pt x="65" y="32"/>
                        </a:lnTo>
                        <a:lnTo>
                          <a:pt x="67" y="28"/>
                        </a:lnTo>
                        <a:lnTo>
                          <a:pt x="70" y="25"/>
                        </a:lnTo>
                        <a:lnTo>
                          <a:pt x="72" y="23"/>
                        </a:lnTo>
                        <a:lnTo>
                          <a:pt x="75" y="21"/>
                        </a:lnTo>
                        <a:lnTo>
                          <a:pt x="77" y="21"/>
                        </a:lnTo>
                        <a:lnTo>
                          <a:pt x="81" y="21"/>
                        </a:lnTo>
                        <a:lnTo>
                          <a:pt x="83" y="21"/>
                        </a:lnTo>
                        <a:lnTo>
                          <a:pt x="83" y="18"/>
                        </a:lnTo>
                        <a:lnTo>
                          <a:pt x="84" y="14"/>
                        </a:lnTo>
                        <a:lnTo>
                          <a:pt x="85" y="11"/>
                        </a:lnTo>
                        <a:lnTo>
                          <a:pt x="86" y="9"/>
                        </a:lnTo>
                        <a:lnTo>
                          <a:pt x="89" y="6"/>
                        </a:lnTo>
                        <a:lnTo>
                          <a:pt x="91" y="3"/>
                        </a:lnTo>
                        <a:lnTo>
                          <a:pt x="95" y="2"/>
                        </a:lnTo>
                        <a:lnTo>
                          <a:pt x="97" y="0"/>
                        </a:lnTo>
                        <a:lnTo>
                          <a:pt x="103" y="2"/>
                        </a:lnTo>
                        <a:lnTo>
                          <a:pt x="109" y="4"/>
                        </a:lnTo>
                        <a:lnTo>
                          <a:pt x="114" y="9"/>
                        </a:lnTo>
                        <a:lnTo>
                          <a:pt x="120" y="13"/>
                        </a:lnTo>
                        <a:lnTo>
                          <a:pt x="124" y="18"/>
                        </a:lnTo>
                        <a:lnTo>
                          <a:pt x="129" y="23"/>
                        </a:lnTo>
                        <a:lnTo>
                          <a:pt x="134" y="25"/>
                        </a:lnTo>
                        <a:lnTo>
                          <a:pt x="139" y="25"/>
                        </a:lnTo>
                        <a:lnTo>
                          <a:pt x="141" y="25"/>
                        </a:lnTo>
                        <a:lnTo>
                          <a:pt x="143" y="27"/>
                        </a:lnTo>
                        <a:lnTo>
                          <a:pt x="146" y="27"/>
                        </a:lnTo>
                        <a:lnTo>
                          <a:pt x="147" y="27"/>
                        </a:lnTo>
                        <a:lnTo>
                          <a:pt x="149" y="28"/>
                        </a:lnTo>
                        <a:lnTo>
                          <a:pt x="151" y="28"/>
                        </a:lnTo>
                        <a:lnTo>
                          <a:pt x="152" y="28"/>
                        </a:lnTo>
                        <a:lnTo>
                          <a:pt x="154" y="28"/>
                        </a:lnTo>
                        <a:lnTo>
                          <a:pt x="152" y="117"/>
                        </a:lnTo>
                        <a:lnTo>
                          <a:pt x="147" y="122"/>
                        </a:lnTo>
                        <a:lnTo>
                          <a:pt x="152" y="132"/>
                        </a:lnTo>
                        <a:lnTo>
                          <a:pt x="154" y="19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grpSp>
        <p:grpSp>
          <p:nvGrpSpPr>
            <p:cNvPr id="85" name="Group 114">
              <a:extLst>
                <a:ext uri="{FF2B5EF4-FFF2-40B4-BE49-F238E27FC236}">
                  <a16:creationId xmlns:a16="http://schemas.microsoft.com/office/drawing/2014/main" id="{67936BFE-676E-44EC-BF6B-E702828A7D96}"/>
                </a:ext>
              </a:extLst>
            </p:cNvPr>
            <p:cNvGrpSpPr>
              <a:grpSpLocks/>
            </p:cNvGrpSpPr>
            <p:nvPr/>
          </p:nvGrpSpPr>
          <p:grpSpPr bwMode="auto">
            <a:xfrm>
              <a:off x="174" y="837"/>
              <a:ext cx="1836" cy="2662"/>
              <a:chOff x="174" y="837"/>
              <a:chExt cx="1836" cy="2662"/>
            </a:xfrm>
          </p:grpSpPr>
          <p:sp>
            <p:nvSpPr>
              <p:cNvPr id="270" name="Freeform 115">
                <a:extLst>
                  <a:ext uri="{FF2B5EF4-FFF2-40B4-BE49-F238E27FC236}">
                    <a16:creationId xmlns:a16="http://schemas.microsoft.com/office/drawing/2014/main" id="{41A74FBC-E803-4B32-8BBF-F1A83C4BEBEF}"/>
                  </a:ext>
                </a:extLst>
              </p:cNvPr>
              <p:cNvSpPr>
                <a:spLocks/>
              </p:cNvSpPr>
              <p:nvPr/>
            </p:nvSpPr>
            <p:spPr bwMode="gray">
              <a:xfrm>
                <a:off x="1376" y="2170"/>
                <a:ext cx="5" cy="10"/>
              </a:xfrm>
              <a:custGeom>
                <a:avLst/>
                <a:gdLst>
                  <a:gd name="T0" fmla="*/ 5 w 5"/>
                  <a:gd name="T1" fmla="*/ 3 h 12"/>
                  <a:gd name="T2" fmla="*/ 5 w 5"/>
                  <a:gd name="T3" fmla="*/ 0 h 12"/>
                  <a:gd name="T4" fmla="*/ 2 w 5"/>
                  <a:gd name="T5" fmla="*/ 0 h 12"/>
                  <a:gd name="T6" fmla="*/ 0 w 5"/>
                  <a:gd name="T7" fmla="*/ 0 h 12"/>
                  <a:gd name="T8" fmla="*/ 0 w 5"/>
                  <a:gd name="T9" fmla="*/ 2 h 12"/>
                  <a:gd name="T10" fmla="*/ 0 w 5"/>
                  <a:gd name="T11" fmla="*/ 3 h 12"/>
                  <a:gd name="T12" fmla="*/ 0 w 5"/>
                  <a:gd name="T13" fmla="*/ 3 h 12"/>
                  <a:gd name="T14" fmla="*/ 0 w 5"/>
                  <a:gd name="T15" fmla="*/ 3 h 12"/>
                  <a:gd name="T16" fmla="*/ 2 w 5"/>
                  <a:gd name="T17" fmla="*/ 3 h 12"/>
                  <a:gd name="T18" fmla="*/ 5 w 5"/>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2"/>
                  <a:gd name="T32" fmla="*/ 5 w 5"/>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2">
                    <a:moveTo>
                      <a:pt x="5" y="12"/>
                    </a:moveTo>
                    <a:lnTo>
                      <a:pt x="5" y="0"/>
                    </a:lnTo>
                    <a:lnTo>
                      <a:pt x="2" y="0"/>
                    </a:lnTo>
                    <a:lnTo>
                      <a:pt x="0" y="0"/>
                    </a:lnTo>
                    <a:lnTo>
                      <a:pt x="0" y="2"/>
                    </a:lnTo>
                    <a:lnTo>
                      <a:pt x="0" y="4"/>
                    </a:lnTo>
                    <a:lnTo>
                      <a:pt x="0" y="7"/>
                    </a:lnTo>
                    <a:lnTo>
                      <a:pt x="0" y="8"/>
                    </a:lnTo>
                    <a:lnTo>
                      <a:pt x="2" y="11"/>
                    </a:lnTo>
                    <a:lnTo>
                      <a:pt x="5" y="1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71" name="Freeform 116">
                <a:extLst>
                  <a:ext uri="{FF2B5EF4-FFF2-40B4-BE49-F238E27FC236}">
                    <a16:creationId xmlns:a16="http://schemas.microsoft.com/office/drawing/2014/main" id="{07F51849-94D4-45A9-8DE9-D56020A1C030}"/>
                  </a:ext>
                </a:extLst>
              </p:cNvPr>
              <p:cNvSpPr>
                <a:spLocks/>
              </p:cNvSpPr>
              <p:nvPr/>
            </p:nvSpPr>
            <p:spPr bwMode="gray">
              <a:xfrm>
                <a:off x="1404" y="2196"/>
                <a:ext cx="9" cy="7"/>
              </a:xfrm>
              <a:custGeom>
                <a:avLst/>
                <a:gdLst>
                  <a:gd name="T0" fmla="*/ 0 w 9"/>
                  <a:gd name="T1" fmla="*/ 7 h 7"/>
                  <a:gd name="T2" fmla="*/ 9 w 9"/>
                  <a:gd name="T3" fmla="*/ 7 h 7"/>
                  <a:gd name="T4" fmla="*/ 5 w 9"/>
                  <a:gd name="T5" fmla="*/ 0 h 7"/>
                  <a:gd name="T6" fmla="*/ 0 w 9"/>
                  <a:gd name="T7" fmla="*/ 7 h 7"/>
                  <a:gd name="T8" fmla="*/ 0 60000 65536"/>
                  <a:gd name="T9" fmla="*/ 0 60000 65536"/>
                  <a:gd name="T10" fmla="*/ 0 60000 65536"/>
                  <a:gd name="T11" fmla="*/ 0 60000 65536"/>
                  <a:gd name="T12" fmla="*/ 0 w 9"/>
                  <a:gd name="T13" fmla="*/ 0 h 7"/>
                  <a:gd name="T14" fmla="*/ 9 w 9"/>
                  <a:gd name="T15" fmla="*/ 7 h 7"/>
                </a:gdLst>
                <a:ahLst/>
                <a:cxnLst>
                  <a:cxn ang="T8">
                    <a:pos x="T0" y="T1"/>
                  </a:cxn>
                  <a:cxn ang="T9">
                    <a:pos x="T2" y="T3"/>
                  </a:cxn>
                  <a:cxn ang="T10">
                    <a:pos x="T4" y="T5"/>
                  </a:cxn>
                  <a:cxn ang="T11">
                    <a:pos x="T6" y="T7"/>
                  </a:cxn>
                </a:cxnLst>
                <a:rect l="T12" t="T13" r="T14" b="T15"/>
                <a:pathLst>
                  <a:path w="9" h="7">
                    <a:moveTo>
                      <a:pt x="0" y="7"/>
                    </a:moveTo>
                    <a:lnTo>
                      <a:pt x="9" y="7"/>
                    </a:lnTo>
                    <a:lnTo>
                      <a:pt x="5" y="0"/>
                    </a:lnTo>
                    <a:lnTo>
                      <a:pt x="0" y="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72" name="Freeform 117">
                <a:extLst>
                  <a:ext uri="{FF2B5EF4-FFF2-40B4-BE49-F238E27FC236}">
                    <a16:creationId xmlns:a16="http://schemas.microsoft.com/office/drawing/2014/main" id="{B02254AD-F7EC-417D-8C79-B93E3AFC7266}"/>
                  </a:ext>
                </a:extLst>
              </p:cNvPr>
              <p:cNvSpPr>
                <a:spLocks/>
              </p:cNvSpPr>
              <p:nvPr/>
            </p:nvSpPr>
            <p:spPr bwMode="gray">
              <a:xfrm>
                <a:off x="1177" y="2000"/>
                <a:ext cx="13" cy="8"/>
              </a:xfrm>
              <a:custGeom>
                <a:avLst/>
                <a:gdLst>
                  <a:gd name="T0" fmla="*/ 0 w 13"/>
                  <a:gd name="T1" fmla="*/ 0 h 10"/>
                  <a:gd name="T2" fmla="*/ 0 w 13"/>
                  <a:gd name="T3" fmla="*/ 2 h 10"/>
                  <a:gd name="T4" fmla="*/ 2 w 13"/>
                  <a:gd name="T5" fmla="*/ 2 h 10"/>
                  <a:gd name="T6" fmla="*/ 4 w 13"/>
                  <a:gd name="T7" fmla="*/ 2 h 10"/>
                  <a:gd name="T8" fmla="*/ 5 w 13"/>
                  <a:gd name="T9" fmla="*/ 2 h 10"/>
                  <a:gd name="T10" fmla="*/ 6 w 13"/>
                  <a:gd name="T11" fmla="*/ 2 h 10"/>
                  <a:gd name="T12" fmla="*/ 7 w 13"/>
                  <a:gd name="T13" fmla="*/ 2 h 10"/>
                  <a:gd name="T14" fmla="*/ 9 w 13"/>
                  <a:gd name="T15" fmla="*/ 2 h 10"/>
                  <a:gd name="T16" fmla="*/ 11 w 13"/>
                  <a:gd name="T17" fmla="*/ 2 h 10"/>
                  <a:gd name="T18" fmla="*/ 12 w 13"/>
                  <a:gd name="T19" fmla="*/ 2 h 10"/>
                  <a:gd name="T20" fmla="*/ 12 w 13"/>
                  <a:gd name="T21" fmla="*/ 2 h 10"/>
                  <a:gd name="T22" fmla="*/ 13 w 13"/>
                  <a:gd name="T23" fmla="*/ 1 h 10"/>
                  <a:gd name="T24" fmla="*/ 13 w 13"/>
                  <a:gd name="T25" fmla="*/ 0 h 10"/>
                  <a:gd name="T26" fmla="*/ 12 w 13"/>
                  <a:gd name="T27" fmla="*/ 0 h 10"/>
                  <a:gd name="T28" fmla="*/ 11 w 13"/>
                  <a:gd name="T29" fmla="*/ 0 h 10"/>
                  <a:gd name="T30" fmla="*/ 7 w 13"/>
                  <a:gd name="T31" fmla="*/ 0 h 10"/>
                  <a:gd name="T32" fmla="*/ 6 w 13"/>
                  <a:gd name="T33" fmla="*/ 0 h 10"/>
                  <a:gd name="T34" fmla="*/ 5 w 13"/>
                  <a:gd name="T35" fmla="*/ 0 h 10"/>
                  <a:gd name="T36" fmla="*/ 4 w 13"/>
                  <a:gd name="T37" fmla="*/ 0 h 10"/>
                  <a:gd name="T38" fmla="*/ 2 w 13"/>
                  <a:gd name="T39" fmla="*/ 0 h 10"/>
                  <a:gd name="T40" fmla="*/ 0 w 13"/>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
                  <a:gd name="T64" fmla="*/ 0 h 10"/>
                  <a:gd name="T65" fmla="*/ 13 w 13"/>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 h="10">
                    <a:moveTo>
                      <a:pt x="0" y="0"/>
                    </a:moveTo>
                    <a:lnTo>
                      <a:pt x="0" y="10"/>
                    </a:lnTo>
                    <a:lnTo>
                      <a:pt x="2" y="10"/>
                    </a:lnTo>
                    <a:lnTo>
                      <a:pt x="4" y="10"/>
                    </a:lnTo>
                    <a:lnTo>
                      <a:pt x="5" y="10"/>
                    </a:lnTo>
                    <a:lnTo>
                      <a:pt x="6" y="10"/>
                    </a:lnTo>
                    <a:lnTo>
                      <a:pt x="7" y="9"/>
                    </a:lnTo>
                    <a:lnTo>
                      <a:pt x="9" y="9"/>
                    </a:lnTo>
                    <a:lnTo>
                      <a:pt x="11" y="6"/>
                    </a:lnTo>
                    <a:lnTo>
                      <a:pt x="12" y="5"/>
                    </a:lnTo>
                    <a:lnTo>
                      <a:pt x="12" y="3"/>
                    </a:lnTo>
                    <a:lnTo>
                      <a:pt x="13" y="1"/>
                    </a:lnTo>
                    <a:lnTo>
                      <a:pt x="13" y="0"/>
                    </a:lnTo>
                    <a:lnTo>
                      <a:pt x="12" y="0"/>
                    </a:lnTo>
                    <a:lnTo>
                      <a:pt x="11" y="0"/>
                    </a:lnTo>
                    <a:lnTo>
                      <a:pt x="7" y="0"/>
                    </a:lnTo>
                    <a:lnTo>
                      <a:pt x="6" y="0"/>
                    </a:lnTo>
                    <a:lnTo>
                      <a:pt x="5" y="0"/>
                    </a:lnTo>
                    <a:lnTo>
                      <a:pt x="4" y="0"/>
                    </a:lnTo>
                    <a:lnTo>
                      <a:pt x="2"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73" name="Freeform 118">
                <a:extLst>
                  <a:ext uri="{FF2B5EF4-FFF2-40B4-BE49-F238E27FC236}">
                    <a16:creationId xmlns:a16="http://schemas.microsoft.com/office/drawing/2014/main" id="{B42C6BFC-7225-49AC-9B73-3FBD1AE8A8BA}"/>
                  </a:ext>
                </a:extLst>
              </p:cNvPr>
              <p:cNvSpPr>
                <a:spLocks/>
              </p:cNvSpPr>
              <p:nvPr/>
            </p:nvSpPr>
            <p:spPr bwMode="gray">
              <a:xfrm>
                <a:off x="1389" y="2651"/>
                <a:ext cx="234" cy="271"/>
              </a:xfrm>
              <a:custGeom>
                <a:avLst/>
                <a:gdLst>
                  <a:gd name="T0" fmla="*/ 3 w 234"/>
                  <a:gd name="T1" fmla="*/ 4 h 307"/>
                  <a:gd name="T2" fmla="*/ 10 w 234"/>
                  <a:gd name="T3" fmla="*/ 4 h 307"/>
                  <a:gd name="T4" fmla="*/ 24 w 234"/>
                  <a:gd name="T5" fmla="*/ 4 h 307"/>
                  <a:gd name="T6" fmla="*/ 30 w 234"/>
                  <a:gd name="T7" fmla="*/ 4 h 307"/>
                  <a:gd name="T8" fmla="*/ 26 w 234"/>
                  <a:gd name="T9" fmla="*/ 4 h 307"/>
                  <a:gd name="T10" fmla="*/ 25 w 234"/>
                  <a:gd name="T11" fmla="*/ 4 h 307"/>
                  <a:gd name="T12" fmla="*/ 26 w 234"/>
                  <a:gd name="T13" fmla="*/ 4 h 307"/>
                  <a:gd name="T14" fmla="*/ 29 w 234"/>
                  <a:gd name="T15" fmla="*/ 4 h 307"/>
                  <a:gd name="T16" fmla="*/ 32 w 234"/>
                  <a:gd name="T17" fmla="*/ 4 h 307"/>
                  <a:gd name="T18" fmla="*/ 28 w 234"/>
                  <a:gd name="T19" fmla="*/ 4 h 307"/>
                  <a:gd name="T20" fmla="*/ 25 w 234"/>
                  <a:gd name="T21" fmla="*/ 4 h 307"/>
                  <a:gd name="T22" fmla="*/ 28 w 234"/>
                  <a:gd name="T23" fmla="*/ 4 h 307"/>
                  <a:gd name="T24" fmla="*/ 34 w 234"/>
                  <a:gd name="T25" fmla="*/ 4 h 307"/>
                  <a:gd name="T26" fmla="*/ 26 w 234"/>
                  <a:gd name="T27" fmla="*/ 4 h 307"/>
                  <a:gd name="T28" fmla="*/ 22 w 234"/>
                  <a:gd name="T29" fmla="*/ 4 h 307"/>
                  <a:gd name="T30" fmla="*/ 37 w 234"/>
                  <a:gd name="T31" fmla="*/ 4 h 307"/>
                  <a:gd name="T32" fmla="*/ 44 w 234"/>
                  <a:gd name="T33" fmla="*/ 4 h 307"/>
                  <a:gd name="T34" fmla="*/ 55 w 234"/>
                  <a:gd name="T35" fmla="*/ 4 h 307"/>
                  <a:gd name="T36" fmla="*/ 74 w 234"/>
                  <a:gd name="T37" fmla="*/ 4 h 307"/>
                  <a:gd name="T38" fmla="*/ 86 w 234"/>
                  <a:gd name="T39" fmla="*/ 4 h 307"/>
                  <a:gd name="T40" fmla="*/ 104 w 234"/>
                  <a:gd name="T41" fmla="*/ 4 h 307"/>
                  <a:gd name="T42" fmla="*/ 118 w 234"/>
                  <a:gd name="T43" fmla="*/ 4 h 307"/>
                  <a:gd name="T44" fmla="*/ 127 w 234"/>
                  <a:gd name="T45" fmla="*/ 4 h 307"/>
                  <a:gd name="T46" fmla="*/ 141 w 234"/>
                  <a:gd name="T47" fmla="*/ 4 h 307"/>
                  <a:gd name="T48" fmla="*/ 157 w 234"/>
                  <a:gd name="T49" fmla="*/ 4 h 307"/>
                  <a:gd name="T50" fmla="*/ 163 w 234"/>
                  <a:gd name="T51" fmla="*/ 4 h 307"/>
                  <a:gd name="T52" fmla="*/ 168 w 234"/>
                  <a:gd name="T53" fmla="*/ 4 h 307"/>
                  <a:gd name="T54" fmla="*/ 192 w 234"/>
                  <a:gd name="T55" fmla="*/ 4 h 307"/>
                  <a:gd name="T56" fmla="*/ 209 w 234"/>
                  <a:gd name="T57" fmla="*/ 4 h 307"/>
                  <a:gd name="T58" fmla="*/ 215 w 234"/>
                  <a:gd name="T59" fmla="*/ 4 h 307"/>
                  <a:gd name="T60" fmla="*/ 228 w 234"/>
                  <a:gd name="T61" fmla="*/ 4 h 307"/>
                  <a:gd name="T62" fmla="*/ 233 w 234"/>
                  <a:gd name="T63" fmla="*/ 4 h 307"/>
                  <a:gd name="T64" fmla="*/ 234 w 234"/>
                  <a:gd name="T65" fmla="*/ 4 h 307"/>
                  <a:gd name="T66" fmla="*/ 222 w 234"/>
                  <a:gd name="T67" fmla="*/ 4 h 307"/>
                  <a:gd name="T68" fmla="*/ 209 w 234"/>
                  <a:gd name="T69" fmla="*/ 4 h 307"/>
                  <a:gd name="T70" fmla="*/ 197 w 234"/>
                  <a:gd name="T71" fmla="*/ 4 h 307"/>
                  <a:gd name="T72" fmla="*/ 184 w 234"/>
                  <a:gd name="T73" fmla="*/ 4 h 307"/>
                  <a:gd name="T74" fmla="*/ 183 w 234"/>
                  <a:gd name="T75" fmla="*/ 4 h 307"/>
                  <a:gd name="T76" fmla="*/ 183 w 234"/>
                  <a:gd name="T77" fmla="*/ 4 h 307"/>
                  <a:gd name="T78" fmla="*/ 178 w 234"/>
                  <a:gd name="T79" fmla="*/ 4 h 307"/>
                  <a:gd name="T80" fmla="*/ 146 w 234"/>
                  <a:gd name="T81" fmla="*/ 4 h 307"/>
                  <a:gd name="T82" fmla="*/ 117 w 234"/>
                  <a:gd name="T83" fmla="*/ 4 h 307"/>
                  <a:gd name="T84" fmla="*/ 99 w 234"/>
                  <a:gd name="T85" fmla="*/ 4 h 307"/>
                  <a:gd name="T86" fmla="*/ 91 w 234"/>
                  <a:gd name="T87" fmla="*/ 4 h 307"/>
                  <a:gd name="T88" fmla="*/ 87 w 234"/>
                  <a:gd name="T89" fmla="*/ 4 h 307"/>
                  <a:gd name="T90" fmla="*/ 71 w 234"/>
                  <a:gd name="T91" fmla="*/ 0 h 307"/>
                  <a:gd name="T92" fmla="*/ 48 w 234"/>
                  <a:gd name="T93" fmla="*/ 4 h 307"/>
                  <a:gd name="T94" fmla="*/ 6 w 234"/>
                  <a:gd name="T95" fmla="*/ 4 h 30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4"/>
                  <a:gd name="T145" fmla="*/ 0 h 307"/>
                  <a:gd name="T146" fmla="*/ 234 w 234"/>
                  <a:gd name="T147" fmla="*/ 307 h 30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4" h="307">
                    <a:moveTo>
                      <a:pt x="0" y="29"/>
                    </a:moveTo>
                    <a:lnTo>
                      <a:pt x="0" y="29"/>
                    </a:lnTo>
                    <a:lnTo>
                      <a:pt x="1" y="29"/>
                    </a:lnTo>
                    <a:lnTo>
                      <a:pt x="3" y="29"/>
                    </a:lnTo>
                    <a:lnTo>
                      <a:pt x="4" y="29"/>
                    </a:lnTo>
                    <a:lnTo>
                      <a:pt x="5" y="29"/>
                    </a:lnTo>
                    <a:lnTo>
                      <a:pt x="6" y="29"/>
                    </a:lnTo>
                    <a:lnTo>
                      <a:pt x="10" y="31"/>
                    </a:lnTo>
                    <a:lnTo>
                      <a:pt x="13" y="32"/>
                    </a:lnTo>
                    <a:lnTo>
                      <a:pt x="17" y="35"/>
                    </a:lnTo>
                    <a:lnTo>
                      <a:pt x="22" y="38"/>
                    </a:lnTo>
                    <a:lnTo>
                      <a:pt x="24" y="43"/>
                    </a:lnTo>
                    <a:lnTo>
                      <a:pt x="28" y="49"/>
                    </a:lnTo>
                    <a:lnTo>
                      <a:pt x="29" y="55"/>
                    </a:lnTo>
                    <a:lnTo>
                      <a:pt x="30" y="63"/>
                    </a:lnTo>
                    <a:lnTo>
                      <a:pt x="30" y="64"/>
                    </a:lnTo>
                    <a:lnTo>
                      <a:pt x="29" y="67"/>
                    </a:lnTo>
                    <a:lnTo>
                      <a:pt x="29" y="68"/>
                    </a:lnTo>
                    <a:lnTo>
                      <a:pt x="28" y="70"/>
                    </a:lnTo>
                    <a:lnTo>
                      <a:pt x="26" y="71"/>
                    </a:lnTo>
                    <a:lnTo>
                      <a:pt x="25" y="73"/>
                    </a:lnTo>
                    <a:lnTo>
                      <a:pt x="25" y="75"/>
                    </a:lnTo>
                    <a:lnTo>
                      <a:pt x="25" y="79"/>
                    </a:lnTo>
                    <a:lnTo>
                      <a:pt x="25" y="82"/>
                    </a:lnTo>
                    <a:lnTo>
                      <a:pt x="25" y="85"/>
                    </a:lnTo>
                    <a:lnTo>
                      <a:pt x="25" y="88"/>
                    </a:lnTo>
                    <a:lnTo>
                      <a:pt x="26" y="90"/>
                    </a:lnTo>
                    <a:lnTo>
                      <a:pt x="26" y="93"/>
                    </a:lnTo>
                    <a:lnTo>
                      <a:pt x="26" y="96"/>
                    </a:lnTo>
                    <a:lnTo>
                      <a:pt x="28" y="99"/>
                    </a:lnTo>
                    <a:lnTo>
                      <a:pt x="28" y="100"/>
                    </a:lnTo>
                    <a:lnTo>
                      <a:pt x="29" y="102"/>
                    </a:lnTo>
                    <a:lnTo>
                      <a:pt x="30" y="103"/>
                    </a:lnTo>
                    <a:lnTo>
                      <a:pt x="30" y="104"/>
                    </a:lnTo>
                    <a:lnTo>
                      <a:pt x="31" y="104"/>
                    </a:lnTo>
                    <a:lnTo>
                      <a:pt x="32" y="106"/>
                    </a:lnTo>
                    <a:lnTo>
                      <a:pt x="30" y="109"/>
                    </a:lnTo>
                    <a:lnTo>
                      <a:pt x="29" y="111"/>
                    </a:lnTo>
                    <a:lnTo>
                      <a:pt x="28" y="114"/>
                    </a:lnTo>
                    <a:lnTo>
                      <a:pt x="28" y="117"/>
                    </a:lnTo>
                    <a:lnTo>
                      <a:pt x="26" y="120"/>
                    </a:lnTo>
                    <a:lnTo>
                      <a:pt x="26" y="122"/>
                    </a:lnTo>
                    <a:lnTo>
                      <a:pt x="25" y="127"/>
                    </a:lnTo>
                    <a:lnTo>
                      <a:pt x="25" y="131"/>
                    </a:lnTo>
                    <a:lnTo>
                      <a:pt x="25" y="136"/>
                    </a:lnTo>
                    <a:lnTo>
                      <a:pt x="26" y="141"/>
                    </a:lnTo>
                    <a:lnTo>
                      <a:pt x="26" y="145"/>
                    </a:lnTo>
                    <a:lnTo>
                      <a:pt x="28" y="148"/>
                    </a:lnTo>
                    <a:lnTo>
                      <a:pt x="29" y="150"/>
                    </a:lnTo>
                    <a:lnTo>
                      <a:pt x="31" y="153"/>
                    </a:lnTo>
                    <a:lnTo>
                      <a:pt x="32" y="154"/>
                    </a:lnTo>
                    <a:lnTo>
                      <a:pt x="34" y="156"/>
                    </a:lnTo>
                    <a:lnTo>
                      <a:pt x="31" y="160"/>
                    </a:lnTo>
                    <a:lnTo>
                      <a:pt x="30" y="164"/>
                    </a:lnTo>
                    <a:lnTo>
                      <a:pt x="29" y="167"/>
                    </a:lnTo>
                    <a:lnTo>
                      <a:pt x="26" y="170"/>
                    </a:lnTo>
                    <a:lnTo>
                      <a:pt x="25" y="174"/>
                    </a:lnTo>
                    <a:lnTo>
                      <a:pt x="24" y="177"/>
                    </a:lnTo>
                    <a:lnTo>
                      <a:pt x="23" y="180"/>
                    </a:lnTo>
                    <a:lnTo>
                      <a:pt x="22" y="184"/>
                    </a:lnTo>
                    <a:lnTo>
                      <a:pt x="26" y="191"/>
                    </a:lnTo>
                    <a:lnTo>
                      <a:pt x="30" y="198"/>
                    </a:lnTo>
                    <a:lnTo>
                      <a:pt x="35" y="205"/>
                    </a:lnTo>
                    <a:lnTo>
                      <a:pt x="37" y="213"/>
                    </a:lnTo>
                    <a:lnTo>
                      <a:pt x="41" y="220"/>
                    </a:lnTo>
                    <a:lnTo>
                      <a:pt x="43" y="228"/>
                    </a:lnTo>
                    <a:lnTo>
                      <a:pt x="44" y="238"/>
                    </a:lnTo>
                    <a:lnTo>
                      <a:pt x="44" y="247"/>
                    </a:lnTo>
                    <a:lnTo>
                      <a:pt x="45" y="252"/>
                    </a:lnTo>
                    <a:lnTo>
                      <a:pt x="48" y="260"/>
                    </a:lnTo>
                    <a:lnTo>
                      <a:pt x="51" y="270"/>
                    </a:lnTo>
                    <a:lnTo>
                      <a:pt x="55" y="281"/>
                    </a:lnTo>
                    <a:lnTo>
                      <a:pt x="61" y="291"/>
                    </a:lnTo>
                    <a:lnTo>
                      <a:pt x="66" y="299"/>
                    </a:lnTo>
                    <a:lnTo>
                      <a:pt x="70" y="305"/>
                    </a:lnTo>
                    <a:lnTo>
                      <a:pt x="74" y="307"/>
                    </a:lnTo>
                    <a:lnTo>
                      <a:pt x="76" y="306"/>
                    </a:lnTo>
                    <a:lnTo>
                      <a:pt x="80" y="305"/>
                    </a:lnTo>
                    <a:lnTo>
                      <a:pt x="82" y="302"/>
                    </a:lnTo>
                    <a:lnTo>
                      <a:pt x="86" y="298"/>
                    </a:lnTo>
                    <a:lnTo>
                      <a:pt x="89" y="295"/>
                    </a:lnTo>
                    <a:lnTo>
                      <a:pt x="94" y="292"/>
                    </a:lnTo>
                    <a:lnTo>
                      <a:pt x="98" y="291"/>
                    </a:lnTo>
                    <a:lnTo>
                      <a:pt x="104" y="289"/>
                    </a:lnTo>
                    <a:lnTo>
                      <a:pt x="108" y="289"/>
                    </a:lnTo>
                    <a:lnTo>
                      <a:pt x="112" y="291"/>
                    </a:lnTo>
                    <a:lnTo>
                      <a:pt x="116" y="293"/>
                    </a:lnTo>
                    <a:lnTo>
                      <a:pt x="118" y="296"/>
                    </a:lnTo>
                    <a:lnTo>
                      <a:pt x="120" y="299"/>
                    </a:lnTo>
                    <a:lnTo>
                      <a:pt x="123" y="302"/>
                    </a:lnTo>
                    <a:lnTo>
                      <a:pt x="125" y="305"/>
                    </a:lnTo>
                    <a:lnTo>
                      <a:pt x="127" y="307"/>
                    </a:lnTo>
                    <a:lnTo>
                      <a:pt x="130" y="300"/>
                    </a:lnTo>
                    <a:lnTo>
                      <a:pt x="133" y="296"/>
                    </a:lnTo>
                    <a:lnTo>
                      <a:pt x="137" y="293"/>
                    </a:lnTo>
                    <a:lnTo>
                      <a:pt x="141" y="291"/>
                    </a:lnTo>
                    <a:lnTo>
                      <a:pt x="144" y="291"/>
                    </a:lnTo>
                    <a:lnTo>
                      <a:pt x="148" y="289"/>
                    </a:lnTo>
                    <a:lnTo>
                      <a:pt x="152" y="288"/>
                    </a:lnTo>
                    <a:lnTo>
                      <a:pt x="157" y="286"/>
                    </a:lnTo>
                    <a:lnTo>
                      <a:pt x="163" y="252"/>
                    </a:lnTo>
                    <a:lnTo>
                      <a:pt x="163" y="250"/>
                    </a:lnTo>
                    <a:lnTo>
                      <a:pt x="163" y="249"/>
                    </a:lnTo>
                    <a:lnTo>
                      <a:pt x="163" y="247"/>
                    </a:lnTo>
                    <a:lnTo>
                      <a:pt x="163" y="246"/>
                    </a:lnTo>
                    <a:lnTo>
                      <a:pt x="163" y="245"/>
                    </a:lnTo>
                    <a:lnTo>
                      <a:pt x="164" y="239"/>
                    </a:lnTo>
                    <a:lnTo>
                      <a:pt x="168" y="235"/>
                    </a:lnTo>
                    <a:lnTo>
                      <a:pt x="171" y="231"/>
                    </a:lnTo>
                    <a:lnTo>
                      <a:pt x="178" y="227"/>
                    </a:lnTo>
                    <a:lnTo>
                      <a:pt x="186" y="224"/>
                    </a:lnTo>
                    <a:lnTo>
                      <a:pt x="192" y="223"/>
                    </a:lnTo>
                    <a:lnTo>
                      <a:pt x="199" y="221"/>
                    </a:lnTo>
                    <a:lnTo>
                      <a:pt x="205" y="221"/>
                    </a:lnTo>
                    <a:lnTo>
                      <a:pt x="207" y="221"/>
                    </a:lnTo>
                    <a:lnTo>
                      <a:pt x="209" y="221"/>
                    </a:lnTo>
                    <a:lnTo>
                      <a:pt x="211" y="223"/>
                    </a:lnTo>
                    <a:lnTo>
                      <a:pt x="213" y="224"/>
                    </a:lnTo>
                    <a:lnTo>
                      <a:pt x="214" y="226"/>
                    </a:lnTo>
                    <a:lnTo>
                      <a:pt x="215" y="227"/>
                    </a:lnTo>
                    <a:lnTo>
                      <a:pt x="216" y="228"/>
                    </a:lnTo>
                    <a:lnTo>
                      <a:pt x="218" y="228"/>
                    </a:lnTo>
                    <a:lnTo>
                      <a:pt x="228" y="235"/>
                    </a:lnTo>
                    <a:lnTo>
                      <a:pt x="228" y="231"/>
                    </a:lnTo>
                    <a:lnTo>
                      <a:pt x="230" y="227"/>
                    </a:lnTo>
                    <a:lnTo>
                      <a:pt x="231" y="224"/>
                    </a:lnTo>
                    <a:lnTo>
                      <a:pt x="232" y="220"/>
                    </a:lnTo>
                    <a:lnTo>
                      <a:pt x="233" y="217"/>
                    </a:lnTo>
                    <a:lnTo>
                      <a:pt x="233" y="214"/>
                    </a:lnTo>
                    <a:lnTo>
                      <a:pt x="234" y="210"/>
                    </a:lnTo>
                    <a:lnTo>
                      <a:pt x="234" y="206"/>
                    </a:lnTo>
                    <a:lnTo>
                      <a:pt x="234" y="196"/>
                    </a:lnTo>
                    <a:lnTo>
                      <a:pt x="232" y="191"/>
                    </a:lnTo>
                    <a:lnTo>
                      <a:pt x="230" y="185"/>
                    </a:lnTo>
                    <a:lnTo>
                      <a:pt x="226" y="181"/>
                    </a:lnTo>
                    <a:lnTo>
                      <a:pt x="222" y="177"/>
                    </a:lnTo>
                    <a:lnTo>
                      <a:pt x="220" y="171"/>
                    </a:lnTo>
                    <a:lnTo>
                      <a:pt x="219" y="164"/>
                    </a:lnTo>
                    <a:lnTo>
                      <a:pt x="218" y="156"/>
                    </a:lnTo>
                    <a:lnTo>
                      <a:pt x="209" y="156"/>
                    </a:lnTo>
                    <a:lnTo>
                      <a:pt x="206" y="157"/>
                    </a:lnTo>
                    <a:lnTo>
                      <a:pt x="202" y="157"/>
                    </a:lnTo>
                    <a:lnTo>
                      <a:pt x="200" y="156"/>
                    </a:lnTo>
                    <a:lnTo>
                      <a:pt x="197" y="156"/>
                    </a:lnTo>
                    <a:lnTo>
                      <a:pt x="193" y="152"/>
                    </a:lnTo>
                    <a:lnTo>
                      <a:pt x="189" y="146"/>
                    </a:lnTo>
                    <a:lnTo>
                      <a:pt x="187" y="141"/>
                    </a:lnTo>
                    <a:lnTo>
                      <a:pt x="184" y="135"/>
                    </a:lnTo>
                    <a:lnTo>
                      <a:pt x="183" y="129"/>
                    </a:lnTo>
                    <a:lnTo>
                      <a:pt x="183" y="125"/>
                    </a:lnTo>
                    <a:lnTo>
                      <a:pt x="183" y="124"/>
                    </a:lnTo>
                    <a:lnTo>
                      <a:pt x="183" y="122"/>
                    </a:lnTo>
                    <a:lnTo>
                      <a:pt x="183" y="120"/>
                    </a:lnTo>
                    <a:lnTo>
                      <a:pt x="183" y="117"/>
                    </a:lnTo>
                    <a:lnTo>
                      <a:pt x="183" y="115"/>
                    </a:lnTo>
                    <a:lnTo>
                      <a:pt x="183" y="111"/>
                    </a:lnTo>
                    <a:lnTo>
                      <a:pt x="183" y="109"/>
                    </a:lnTo>
                    <a:lnTo>
                      <a:pt x="183" y="104"/>
                    </a:lnTo>
                    <a:lnTo>
                      <a:pt x="181" y="102"/>
                    </a:lnTo>
                    <a:lnTo>
                      <a:pt x="178" y="97"/>
                    </a:lnTo>
                    <a:lnTo>
                      <a:pt x="176" y="95"/>
                    </a:lnTo>
                    <a:lnTo>
                      <a:pt x="167" y="88"/>
                    </a:lnTo>
                    <a:lnTo>
                      <a:pt x="156" y="81"/>
                    </a:lnTo>
                    <a:lnTo>
                      <a:pt x="146" y="74"/>
                    </a:lnTo>
                    <a:lnTo>
                      <a:pt x="137" y="68"/>
                    </a:lnTo>
                    <a:lnTo>
                      <a:pt x="129" y="66"/>
                    </a:lnTo>
                    <a:lnTo>
                      <a:pt x="123" y="64"/>
                    </a:lnTo>
                    <a:lnTo>
                      <a:pt x="117" y="64"/>
                    </a:lnTo>
                    <a:lnTo>
                      <a:pt x="112" y="63"/>
                    </a:lnTo>
                    <a:lnTo>
                      <a:pt x="107" y="60"/>
                    </a:lnTo>
                    <a:lnTo>
                      <a:pt x="102" y="56"/>
                    </a:lnTo>
                    <a:lnTo>
                      <a:pt x="99" y="52"/>
                    </a:lnTo>
                    <a:lnTo>
                      <a:pt x="95" y="46"/>
                    </a:lnTo>
                    <a:lnTo>
                      <a:pt x="93" y="41"/>
                    </a:lnTo>
                    <a:lnTo>
                      <a:pt x="91" y="35"/>
                    </a:lnTo>
                    <a:lnTo>
                      <a:pt x="91" y="29"/>
                    </a:lnTo>
                    <a:lnTo>
                      <a:pt x="91" y="23"/>
                    </a:lnTo>
                    <a:lnTo>
                      <a:pt x="89" y="17"/>
                    </a:lnTo>
                    <a:lnTo>
                      <a:pt x="89" y="11"/>
                    </a:lnTo>
                    <a:lnTo>
                      <a:pt x="87" y="7"/>
                    </a:lnTo>
                    <a:lnTo>
                      <a:pt x="85" y="3"/>
                    </a:lnTo>
                    <a:lnTo>
                      <a:pt x="82" y="0"/>
                    </a:lnTo>
                    <a:lnTo>
                      <a:pt x="77" y="0"/>
                    </a:lnTo>
                    <a:lnTo>
                      <a:pt x="71" y="0"/>
                    </a:lnTo>
                    <a:lnTo>
                      <a:pt x="66" y="3"/>
                    </a:lnTo>
                    <a:lnTo>
                      <a:pt x="60" y="7"/>
                    </a:lnTo>
                    <a:lnTo>
                      <a:pt x="53" y="11"/>
                    </a:lnTo>
                    <a:lnTo>
                      <a:pt x="48" y="16"/>
                    </a:lnTo>
                    <a:lnTo>
                      <a:pt x="42" y="20"/>
                    </a:lnTo>
                    <a:lnTo>
                      <a:pt x="36" y="24"/>
                    </a:lnTo>
                    <a:lnTo>
                      <a:pt x="30" y="27"/>
                    </a:lnTo>
                    <a:lnTo>
                      <a:pt x="6" y="29"/>
                    </a:lnTo>
                    <a:lnTo>
                      <a:pt x="0" y="2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74" name="Freeform 119">
                <a:extLst>
                  <a:ext uri="{FF2B5EF4-FFF2-40B4-BE49-F238E27FC236}">
                    <a16:creationId xmlns:a16="http://schemas.microsoft.com/office/drawing/2014/main" id="{0603B0E9-CB07-458F-9F9E-970A7A3AC631}"/>
                  </a:ext>
                </a:extLst>
              </p:cNvPr>
              <p:cNvSpPr>
                <a:spLocks/>
              </p:cNvSpPr>
              <p:nvPr/>
            </p:nvSpPr>
            <p:spPr bwMode="gray">
              <a:xfrm>
                <a:off x="1605" y="2326"/>
                <a:ext cx="72" cy="82"/>
              </a:xfrm>
              <a:custGeom>
                <a:avLst/>
                <a:gdLst>
                  <a:gd name="T0" fmla="*/ 20 w 72"/>
                  <a:gd name="T1" fmla="*/ 4 h 93"/>
                  <a:gd name="T2" fmla="*/ 21 w 72"/>
                  <a:gd name="T3" fmla="*/ 4 h 93"/>
                  <a:gd name="T4" fmla="*/ 22 w 72"/>
                  <a:gd name="T5" fmla="*/ 4 h 93"/>
                  <a:gd name="T6" fmla="*/ 23 w 72"/>
                  <a:gd name="T7" fmla="*/ 4 h 93"/>
                  <a:gd name="T8" fmla="*/ 24 w 72"/>
                  <a:gd name="T9" fmla="*/ 4 h 93"/>
                  <a:gd name="T10" fmla="*/ 26 w 72"/>
                  <a:gd name="T11" fmla="*/ 4 h 93"/>
                  <a:gd name="T12" fmla="*/ 27 w 72"/>
                  <a:gd name="T13" fmla="*/ 4 h 93"/>
                  <a:gd name="T14" fmla="*/ 28 w 72"/>
                  <a:gd name="T15" fmla="*/ 4 h 93"/>
                  <a:gd name="T16" fmla="*/ 29 w 72"/>
                  <a:gd name="T17" fmla="*/ 4 h 93"/>
                  <a:gd name="T18" fmla="*/ 30 w 72"/>
                  <a:gd name="T19" fmla="*/ 4 h 93"/>
                  <a:gd name="T20" fmla="*/ 32 w 72"/>
                  <a:gd name="T21" fmla="*/ 4 h 93"/>
                  <a:gd name="T22" fmla="*/ 32 w 72"/>
                  <a:gd name="T23" fmla="*/ 4 h 93"/>
                  <a:gd name="T24" fmla="*/ 33 w 72"/>
                  <a:gd name="T25" fmla="*/ 4 h 93"/>
                  <a:gd name="T26" fmla="*/ 33 w 72"/>
                  <a:gd name="T27" fmla="*/ 4 h 93"/>
                  <a:gd name="T28" fmla="*/ 40 w 72"/>
                  <a:gd name="T29" fmla="*/ 4 h 93"/>
                  <a:gd name="T30" fmla="*/ 47 w 72"/>
                  <a:gd name="T31" fmla="*/ 4 h 93"/>
                  <a:gd name="T32" fmla="*/ 53 w 72"/>
                  <a:gd name="T33" fmla="*/ 4 h 93"/>
                  <a:gd name="T34" fmla="*/ 60 w 72"/>
                  <a:gd name="T35" fmla="*/ 4 h 93"/>
                  <a:gd name="T36" fmla="*/ 65 w 72"/>
                  <a:gd name="T37" fmla="*/ 4 h 93"/>
                  <a:gd name="T38" fmla="*/ 68 w 72"/>
                  <a:gd name="T39" fmla="*/ 4 h 93"/>
                  <a:gd name="T40" fmla="*/ 71 w 72"/>
                  <a:gd name="T41" fmla="*/ 4 h 93"/>
                  <a:gd name="T42" fmla="*/ 72 w 72"/>
                  <a:gd name="T43" fmla="*/ 4 h 93"/>
                  <a:gd name="T44" fmla="*/ 72 w 72"/>
                  <a:gd name="T45" fmla="*/ 4 h 93"/>
                  <a:gd name="T46" fmla="*/ 71 w 72"/>
                  <a:gd name="T47" fmla="*/ 4 h 93"/>
                  <a:gd name="T48" fmla="*/ 68 w 72"/>
                  <a:gd name="T49" fmla="*/ 4 h 93"/>
                  <a:gd name="T50" fmla="*/ 67 w 72"/>
                  <a:gd name="T51" fmla="*/ 4 h 93"/>
                  <a:gd name="T52" fmla="*/ 65 w 72"/>
                  <a:gd name="T53" fmla="*/ 4 h 93"/>
                  <a:gd name="T54" fmla="*/ 64 w 72"/>
                  <a:gd name="T55" fmla="*/ 4 h 93"/>
                  <a:gd name="T56" fmla="*/ 62 w 72"/>
                  <a:gd name="T57" fmla="*/ 4 h 93"/>
                  <a:gd name="T58" fmla="*/ 61 w 72"/>
                  <a:gd name="T59" fmla="*/ 4 h 93"/>
                  <a:gd name="T60" fmla="*/ 61 w 72"/>
                  <a:gd name="T61" fmla="*/ 4 h 93"/>
                  <a:gd name="T62" fmla="*/ 62 w 72"/>
                  <a:gd name="T63" fmla="*/ 4 h 93"/>
                  <a:gd name="T64" fmla="*/ 64 w 72"/>
                  <a:gd name="T65" fmla="*/ 4 h 93"/>
                  <a:gd name="T66" fmla="*/ 65 w 72"/>
                  <a:gd name="T67" fmla="*/ 4 h 93"/>
                  <a:gd name="T68" fmla="*/ 66 w 72"/>
                  <a:gd name="T69" fmla="*/ 4 h 93"/>
                  <a:gd name="T70" fmla="*/ 67 w 72"/>
                  <a:gd name="T71" fmla="*/ 4 h 93"/>
                  <a:gd name="T72" fmla="*/ 68 w 72"/>
                  <a:gd name="T73" fmla="*/ 4 h 93"/>
                  <a:gd name="T74" fmla="*/ 70 w 72"/>
                  <a:gd name="T75" fmla="*/ 4 h 93"/>
                  <a:gd name="T76" fmla="*/ 68 w 72"/>
                  <a:gd name="T77" fmla="*/ 4 h 93"/>
                  <a:gd name="T78" fmla="*/ 65 w 72"/>
                  <a:gd name="T79" fmla="*/ 4 h 93"/>
                  <a:gd name="T80" fmla="*/ 61 w 72"/>
                  <a:gd name="T81" fmla="*/ 3 h 93"/>
                  <a:gd name="T82" fmla="*/ 58 w 72"/>
                  <a:gd name="T83" fmla="*/ 2 h 93"/>
                  <a:gd name="T84" fmla="*/ 53 w 72"/>
                  <a:gd name="T85" fmla="*/ 2 h 93"/>
                  <a:gd name="T86" fmla="*/ 48 w 72"/>
                  <a:gd name="T87" fmla="*/ 0 h 93"/>
                  <a:gd name="T88" fmla="*/ 45 w 72"/>
                  <a:gd name="T89" fmla="*/ 0 h 93"/>
                  <a:gd name="T90" fmla="*/ 41 w 72"/>
                  <a:gd name="T91" fmla="*/ 0 h 93"/>
                  <a:gd name="T92" fmla="*/ 8 w 72"/>
                  <a:gd name="T93" fmla="*/ 0 h 93"/>
                  <a:gd name="T94" fmla="*/ 8 w 72"/>
                  <a:gd name="T95" fmla="*/ 4 h 93"/>
                  <a:gd name="T96" fmla="*/ 7 w 72"/>
                  <a:gd name="T97" fmla="*/ 4 h 93"/>
                  <a:gd name="T98" fmla="*/ 6 w 72"/>
                  <a:gd name="T99" fmla="*/ 4 h 93"/>
                  <a:gd name="T100" fmla="*/ 3 w 72"/>
                  <a:gd name="T101" fmla="*/ 4 h 93"/>
                  <a:gd name="T102" fmla="*/ 2 w 72"/>
                  <a:gd name="T103" fmla="*/ 4 h 93"/>
                  <a:gd name="T104" fmla="*/ 1 w 72"/>
                  <a:gd name="T105" fmla="*/ 4 h 93"/>
                  <a:gd name="T106" fmla="*/ 0 w 72"/>
                  <a:gd name="T107" fmla="*/ 4 h 93"/>
                  <a:gd name="T108" fmla="*/ 0 w 72"/>
                  <a:gd name="T109" fmla="*/ 4 h 93"/>
                  <a:gd name="T110" fmla="*/ 1 w 72"/>
                  <a:gd name="T111" fmla="*/ 4 h 93"/>
                  <a:gd name="T112" fmla="*/ 2 w 72"/>
                  <a:gd name="T113" fmla="*/ 4 h 93"/>
                  <a:gd name="T114" fmla="*/ 6 w 72"/>
                  <a:gd name="T115" fmla="*/ 4 h 93"/>
                  <a:gd name="T116" fmla="*/ 9 w 72"/>
                  <a:gd name="T117" fmla="*/ 4 h 93"/>
                  <a:gd name="T118" fmla="*/ 13 w 72"/>
                  <a:gd name="T119" fmla="*/ 4 h 93"/>
                  <a:gd name="T120" fmla="*/ 16 w 72"/>
                  <a:gd name="T121" fmla="*/ 4 h 93"/>
                  <a:gd name="T122" fmla="*/ 19 w 72"/>
                  <a:gd name="T123" fmla="*/ 4 h 93"/>
                  <a:gd name="T124" fmla="*/ 20 w 72"/>
                  <a:gd name="T125" fmla="*/ 4 h 9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2"/>
                  <a:gd name="T190" fmla="*/ 0 h 93"/>
                  <a:gd name="T191" fmla="*/ 72 w 72"/>
                  <a:gd name="T192" fmla="*/ 93 h 9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2" h="93">
                    <a:moveTo>
                      <a:pt x="20" y="93"/>
                    </a:moveTo>
                    <a:lnTo>
                      <a:pt x="21" y="93"/>
                    </a:lnTo>
                    <a:lnTo>
                      <a:pt x="22" y="93"/>
                    </a:lnTo>
                    <a:lnTo>
                      <a:pt x="23" y="93"/>
                    </a:lnTo>
                    <a:lnTo>
                      <a:pt x="24" y="93"/>
                    </a:lnTo>
                    <a:lnTo>
                      <a:pt x="26" y="93"/>
                    </a:lnTo>
                    <a:lnTo>
                      <a:pt x="27" y="92"/>
                    </a:lnTo>
                    <a:lnTo>
                      <a:pt x="28" y="92"/>
                    </a:lnTo>
                    <a:lnTo>
                      <a:pt x="29" y="90"/>
                    </a:lnTo>
                    <a:lnTo>
                      <a:pt x="30" y="90"/>
                    </a:lnTo>
                    <a:lnTo>
                      <a:pt x="32" y="89"/>
                    </a:lnTo>
                    <a:lnTo>
                      <a:pt x="32" y="87"/>
                    </a:lnTo>
                    <a:lnTo>
                      <a:pt x="33" y="86"/>
                    </a:lnTo>
                    <a:lnTo>
                      <a:pt x="33" y="85"/>
                    </a:lnTo>
                    <a:lnTo>
                      <a:pt x="40" y="85"/>
                    </a:lnTo>
                    <a:lnTo>
                      <a:pt x="47" y="85"/>
                    </a:lnTo>
                    <a:lnTo>
                      <a:pt x="53" y="83"/>
                    </a:lnTo>
                    <a:lnTo>
                      <a:pt x="60" y="80"/>
                    </a:lnTo>
                    <a:lnTo>
                      <a:pt x="65" y="78"/>
                    </a:lnTo>
                    <a:lnTo>
                      <a:pt x="68" y="75"/>
                    </a:lnTo>
                    <a:lnTo>
                      <a:pt x="71" y="68"/>
                    </a:lnTo>
                    <a:lnTo>
                      <a:pt x="72" y="61"/>
                    </a:lnTo>
                    <a:lnTo>
                      <a:pt x="72" y="57"/>
                    </a:lnTo>
                    <a:lnTo>
                      <a:pt x="71" y="53"/>
                    </a:lnTo>
                    <a:lnTo>
                      <a:pt x="68" y="47"/>
                    </a:lnTo>
                    <a:lnTo>
                      <a:pt x="67" y="43"/>
                    </a:lnTo>
                    <a:lnTo>
                      <a:pt x="65" y="39"/>
                    </a:lnTo>
                    <a:lnTo>
                      <a:pt x="64" y="35"/>
                    </a:lnTo>
                    <a:lnTo>
                      <a:pt x="62" y="31"/>
                    </a:lnTo>
                    <a:lnTo>
                      <a:pt x="61" y="26"/>
                    </a:lnTo>
                    <a:lnTo>
                      <a:pt x="61" y="21"/>
                    </a:lnTo>
                    <a:lnTo>
                      <a:pt x="62" y="18"/>
                    </a:lnTo>
                    <a:lnTo>
                      <a:pt x="64" y="16"/>
                    </a:lnTo>
                    <a:lnTo>
                      <a:pt x="65" y="14"/>
                    </a:lnTo>
                    <a:lnTo>
                      <a:pt x="66" y="12"/>
                    </a:lnTo>
                    <a:lnTo>
                      <a:pt x="67" y="10"/>
                    </a:lnTo>
                    <a:lnTo>
                      <a:pt x="68" y="9"/>
                    </a:lnTo>
                    <a:lnTo>
                      <a:pt x="70" y="7"/>
                    </a:lnTo>
                    <a:lnTo>
                      <a:pt x="68" y="6"/>
                    </a:lnTo>
                    <a:lnTo>
                      <a:pt x="65" y="5"/>
                    </a:lnTo>
                    <a:lnTo>
                      <a:pt x="61" y="3"/>
                    </a:lnTo>
                    <a:lnTo>
                      <a:pt x="58" y="2"/>
                    </a:lnTo>
                    <a:lnTo>
                      <a:pt x="53" y="2"/>
                    </a:lnTo>
                    <a:lnTo>
                      <a:pt x="48" y="0"/>
                    </a:lnTo>
                    <a:lnTo>
                      <a:pt x="45" y="0"/>
                    </a:lnTo>
                    <a:lnTo>
                      <a:pt x="41" y="0"/>
                    </a:lnTo>
                    <a:lnTo>
                      <a:pt x="8" y="0"/>
                    </a:lnTo>
                    <a:lnTo>
                      <a:pt x="8" y="6"/>
                    </a:lnTo>
                    <a:lnTo>
                      <a:pt x="7" y="12"/>
                    </a:lnTo>
                    <a:lnTo>
                      <a:pt x="6" y="16"/>
                    </a:lnTo>
                    <a:lnTo>
                      <a:pt x="3" y="21"/>
                    </a:lnTo>
                    <a:lnTo>
                      <a:pt x="2" y="26"/>
                    </a:lnTo>
                    <a:lnTo>
                      <a:pt x="1" y="31"/>
                    </a:lnTo>
                    <a:lnTo>
                      <a:pt x="0" y="38"/>
                    </a:lnTo>
                    <a:lnTo>
                      <a:pt x="0" y="43"/>
                    </a:lnTo>
                    <a:lnTo>
                      <a:pt x="1" y="52"/>
                    </a:lnTo>
                    <a:lnTo>
                      <a:pt x="2" y="58"/>
                    </a:lnTo>
                    <a:lnTo>
                      <a:pt x="6" y="64"/>
                    </a:lnTo>
                    <a:lnTo>
                      <a:pt x="9" y="68"/>
                    </a:lnTo>
                    <a:lnTo>
                      <a:pt x="13" y="75"/>
                    </a:lnTo>
                    <a:lnTo>
                      <a:pt x="16" y="79"/>
                    </a:lnTo>
                    <a:lnTo>
                      <a:pt x="19" y="86"/>
                    </a:lnTo>
                    <a:lnTo>
                      <a:pt x="20" y="9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75" name="Freeform 120">
                <a:extLst>
                  <a:ext uri="{FF2B5EF4-FFF2-40B4-BE49-F238E27FC236}">
                    <a16:creationId xmlns:a16="http://schemas.microsoft.com/office/drawing/2014/main" id="{1740B038-FD96-4EBC-8E43-15CD6D3F15B4}"/>
                  </a:ext>
                </a:extLst>
              </p:cNvPr>
              <p:cNvSpPr>
                <a:spLocks/>
              </p:cNvSpPr>
              <p:nvPr/>
            </p:nvSpPr>
            <p:spPr bwMode="gray">
              <a:xfrm>
                <a:off x="1540" y="2278"/>
                <a:ext cx="86" cy="145"/>
              </a:xfrm>
              <a:custGeom>
                <a:avLst/>
                <a:gdLst>
                  <a:gd name="T0" fmla="*/ 71 w 86"/>
                  <a:gd name="T1" fmla="*/ 4 h 165"/>
                  <a:gd name="T2" fmla="*/ 65 w 86"/>
                  <a:gd name="T3" fmla="*/ 4 h 165"/>
                  <a:gd name="T4" fmla="*/ 61 w 86"/>
                  <a:gd name="T5" fmla="*/ 4 h 165"/>
                  <a:gd name="T6" fmla="*/ 57 w 86"/>
                  <a:gd name="T7" fmla="*/ 4 h 165"/>
                  <a:gd name="T8" fmla="*/ 54 w 86"/>
                  <a:gd name="T9" fmla="*/ 4 h 165"/>
                  <a:gd name="T10" fmla="*/ 51 w 86"/>
                  <a:gd name="T11" fmla="*/ 4 h 165"/>
                  <a:gd name="T12" fmla="*/ 51 w 86"/>
                  <a:gd name="T13" fmla="*/ 4 h 165"/>
                  <a:gd name="T14" fmla="*/ 49 w 86"/>
                  <a:gd name="T15" fmla="*/ 4 h 165"/>
                  <a:gd name="T16" fmla="*/ 44 w 86"/>
                  <a:gd name="T17" fmla="*/ 4 h 165"/>
                  <a:gd name="T18" fmla="*/ 41 w 86"/>
                  <a:gd name="T19" fmla="*/ 4 h 165"/>
                  <a:gd name="T20" fmla="*/ 32 w 86"/>
                  <a:gd name="T21" fmla="*/ 4 h 165"/>
                  <a:gd name="T22" fmla="*/ 26 w 86"/>
                  <a:gd name="T23" fmla="*/ 1 h 165"/>
                  <a:gd name="T24" fmla="*/ 25 w 86"/>
                  <a:gd name="T25" fmla="*/ 4 h 165"/>
                  <a:gd name="T26" fmla="*/ 23 w 86"/>
                  <a:gd name="T27" fmla="*/ 4 h 165"/>
                  <a:gd name="T28" fmla="*/ 19 w 86"/>
                  <a:gd name="T29" fmla="*/ 4 h 165"/>
                  <a:gd name="T30" fmla="*/ 17 w 86"/>
                  <a:gd name="T31" fmla="*/ 4 h 165"/>
                  <a:gd name="T32" fmla="*/ 17 w 86"/>
                  <a:gd name="T33" fmla="*/ 4 h 165"/>
                  <a:gd name="T34" fmla="*/ 17 w 86"/>
                  <a:gd name="T35" fmla="*/ 4 h 165"/>
                  <a:gd name="T36" fmla="*/ 17 w 86"/>
                  <a:gd name="T37" fmla="*/ 4 h 165"/>
                  <a:gd name="T38" fmla="*/ 15 w 86"/>
                  <a:gd name="T39" fmla="*/ 4 h 165"/>
                  <a:gd name="T40" fmla="*/ 10 w 86"/>
                  <a:gd name="T41" fmla="*/ 4 h 165"/>
                  <a:gd name="T42" fmla="*/ 5 w 86"/>
                  <a:gd name="T43" fmla="*/ 4 h 165"/>
                  <a:gd name="T44" fmla="*/ 2 w 86"/>
                  <a:gd name="T45" fmla="*/ 4 h 165"/>
                  <a:gd name="T46" fmla="*/ 11 w 86"/>
                  <a:gd name="T47" fmla="*/ 4 h 165"/>
                  <a:gd name="T48" fmla="*/ 23 w 86"/>
                  <a:gd name="T49" fmla="*/ 4 h 165"/>
                  <a:gd name="T50" fmla="*/ 29 w 86"/>
                  <a:gd name="T51" fmla="*/ 4 h 165"/>
                  <a:gd name="T52" fmla="*/ 32 w 86"/>
                  <a:gd name="T53" fmla="*/ 4 h 165"/>
                  <a:gd name="T54" fmla="*/ 34 w 86"/>
                  <a:gd name="T55" fmla="*/ 4 h 165"/>
                  <a:gd name="T56" fmla="*/ 32 w 86"/>
                  <a:gd name="T57" fmla="*/ 4 h 165"/>
                  <a:gd name="T58" fmla="*/ 31 w 86"/>
                  <a:gd name="T59" fmla="*/ 4 h 165"/>
                  <a:gd name="T60" fmla="*/ 30 w 86"/>
                  <a:gd name="T61" fmla="*/ 4 h 165"/>
                  <a:gd name="T62" fmla="*/ 29 w 86"/>
                  <a:gd name="T63" fmla="*/ 4 h 165"/>
                  <a:gd name="T64" fmla="*/ 31 w 86"/>
                  <a:gd name="T65" fmla="*/ 4 h 165"/>
                  <a:gd name="T66" fmla="*/ 35 w 86"/>
                  <a:gd name="T67" fmla="*/ 4 h 165"/>
                  <a:gd name="T68" fmla="*/ 41 w 86"/>
                  <a:gd name="T69" fmla="*/ 4 h 165"/>
                  <a:gd name="T70" fmla="*/ 49 w 86"/>
                  <a:gd name="T71" fmla="*/ 4 h 165"/>
                  <a:gd name="T72" fmla="*/ 55 w 86"/>
                  <a:gd name="T73" fmla="*/ 4 h 165"/>
                  <a:gd name="T74" fmla="*/ 68 w 86"/>
                  <a:gd name="T75" fmla="*/ 4 h 165"/>
                  <a:gd name="T76" fmla="*/ 81 w 86"/>
                  <a:gd name="T77" fmla="*/ 4 h 165"/>
                  <a:gd name="T78" fmla="*/ 86 w 86"/>
                  <a:gd name="T79" fmla="*/ 4 h 165"/>
                  <a:gd name="T80" fmla="*/ 83 w 86"/>
                  <a:gd name="T81" fmla="*/ 4 h 165"/>
                  <a:gd name="T82" fmla="*/ 76 w 86"/>
                  <a:gd name="T83" fmla="*/ 4 h 165"/>
                  <a:gd name="T84" fmla="*/ 69 w 86"/>
                  <a:gd name="T85" fmla="*/ 4 h 165"/>
                  <a:gd name="T86" fmla="*/ 67 w 86"/>
                  <a:gd name="T87" fmla="*/ 4 h 165"/>
                  <a:gd name="T88" fmla="*/ 68 w 86"/>
                  <a:gd name="T89" fmla="*/ 4 h 165"/>
                  <a:gd name="T90" fmla="*/ 70 w 86"/>
                  <a:gd name="T91" fmla="*/ 4 h 165"/>
                  <a:gd name="T92" fmla="*/ 74 w 86"/>
                  <a:gd name="T93" fmla="*/ 4 h 165"/>
                  <a:gd name="T94" fmla="*/ 75 w 86"/>
                  <a:gd name="T95" fmla="*/ 4 h 1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6"/>
                  <a:gd name="T145" fmla="*/ 0 h 165"/>
                  <a:gd name="T146" fmla="*/ 86 w 86"/>
                  <a:gd name="T147" fmla="*/ 165 h 1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6" h="165">
                    <a:moveTo>
                      <a:pt x="75" y="56"/>
                    </a:moveTo>
                    <a:lnTo>
                      <a:pt x="71" y="55"/>
                    </a:lnTo>
                    <a:lnTo>
                      <a:pt x="68" y="52"/>
                    </a:lnTo>
                    <a:lnTo>
                      <a:pt x="65" y="49"/>
                    </a:lnTo>
                    <a:lnTo>
                      <a:pt x="62" y="45"/>
                    </a:lnTo>
                    <a:lnTo>
                      <a:pt x="61" y="42"/>
                    </a:lnTo>
                    <a:lnTo>
                      <a:pt x="59" y="39"/>
                    </a:lnTo>
                    <a:lnTo>
                      <a:pt x="57" y="36"/>
                    </a:lnTo>
                    <a:lnTo>
                      <a:pt x="55" y="36"/>
                    </a:lnTo>
                    <a:lnTo>
                      <a:pt x="54" y="36"/>
                    </a:lnTo>
                    <a:lnTo>
                      <a:pt x="53" y="37"/>
                    </a:lnTo>
                    <a:lnTo>
                      <a:pt x="51" y="37"/>
                    </a:lnTo>
                    <a:lnTo>
                      <a:pt x="51" y="39"/>
                    </a:lnTo>
                    <a:lnTo>
                      <a:pt x="51" y="40"/>
                    </a:lnTo>
                    <a:lnTo>
                      <a:pt x="50" y="40"/>
                    </a:lnTo>
                    <a:lnTo>
                      <a:pt x="49" y="33"/>
                    </a:lnTo>
                    <a:lnTo>
                      <a:pt x="47" y="26"/>
                    </a:lnTo>
                    <a:lnTo>
                      <a:pt x="44" y="19"/>
                    </a:lnTo>
                    <a:lnTo>
                      <a:pt x="43" y="15"/>
                    </a:lnTo>
                    <a:lnTo>
                      <a:pt x="41" y="11"/>
                    </a:lnTo>
                    <a:lnTo>
                      <a:pt x="37" y="7"/>
                    </a:lnTo>
                    <a:lnTo>
                      <a:pt x="32" y="4"/>
                    </a:lnTo>
                    <a:lnTo>
                      <a:pt x="28" y="0"/>
                    </a:lnTo>
                    <a:lnTo>
                      <a:pt x="26" y="1"/>
                    </a:lnTo>
                    <a:lnTo>
                      <a:pt x="26" y="2"/>
                    </a:lnTo>
                    <a:lnTo>
                      <a:pt x="25" y="4"/>
                    </a:lnTo>
                    <a:lnTo>
                      <a:pt x="24" y="5"/>
                    </a:lnTo>
                    <a:lnTo>
                      <a:pt x="23" y="7"/>
                    </a:lnTo>
                    <a:lnTo>
                      <a:pt x="22" y="7"/>
                    </a:lnTo>
                    <a:lnTo>
                      <a:pt x="19" y="8"/>
                    </a:lnTo>
                    <a:lnTo>
                      <a:pt x="17" y="8"/>
                    </a:lnTo>
                    <a:lnTo>
                      <a:pt x="17" y="11"/>
                    </a:lnTo>
                    <a:lnTo>
                      <a:pt x="17" y="12"/>
                    </a:lnTo>
                    <a:lnTo>
                      <a:pt x="17" y="15"/>
                    </a:lnTo>
                    <a:lnTo>
                      <a:pt x="17" y="16"/>
                    </a:lnTo>
                    <a:lnTo>
                      <a:pt x="17" y="19"/>
                    </a:lnTo>
                    <a:lnTo>
                      <a:pt x="17" y="22"/>
                    </a:lnTo>
                    <a:lnTo>
                      <a:pt x="17" y="25"/>
                    </a:lnTo>
                    <a:lnTo>
                      <a:pt x="17" y="27"/>
                    </a:lnTo>
                    <a:lnTo>
                      <a:pt x="15" y="29"/>
                    </a:lnTo>
                    <a:lnTo>
                      <a:pt x="12" y="32"/>
                    </a:lnTo>
                    <a:lnTo>
                      <a:pt x="10" y="34"/>
                    </a:lnTo>
                    <a:lnTo>
                      <a:pt x="8" y="39"/>
                    </a:lnTo>
                    <a:lnTo>
                      <a:pt x="5" y="42"/>
                    </a:lnTo>
                    <a:lnTo>
                      <a:pt x="3" y="47"/>
                    </a:lnTo>
                    <a:lnTo>
                      <a:pt x="2" y="49"/>
                    </a:lnTo>
                    <a:lnTo>
                      <a:pt x="0" y="51"/>
                    </a:lnTo>
                    <a:lnTo>
                      <a:pt x="11" y="79"/>
                    </a:lnTo>
                    <a:lnTo>
                      <a:pt x="17" y="80"/>
                    </a:lnTo>
                    <a:lnTo>
                      <a:pt x="23" y="81"/>
                    </a:lnTo>
                    <a:lnTo>
                      <a:pt x="26" y="84"/>
                    </a:lnTo>
                    <a:lnTo>
                      <a:pt x="29" y="87"/>
                    </a:lnTo>
                    <a:lnTo>
                      <a:pt x="31" y="91"/>
                    </a:lnTo>
                    <a:lnTo>
                      <a:pt x="32" y="95"/>
                    </a:lnTo>
                    <a:lnTo>
                      <a:pt x="34" y="100"/>
                    </a:lnTo>
                    <a:lnTo>
                      <a:pt x="34" y="107"/>
                    </a:lnTo>
                    <a:lnTo>
                      <a:pt x="34" y="109"/>
                    </a:lnTo>
                    <a:lnTo>
                      <a:pt x="32" y="112"/>
                    </a:lnTo>
                    <a:lnTo>
                      <a:pt x="32" y="113"/>
                    </a:lnTo>
                    <a:lnTo>
                      <a:pt x="31" y="116"/>
                    </a:lnTo>
                    <a:lnTo>
                      <a:pt x="31" y="119"/>
                    </a:lnTo>
                    <a:lnTo>
                      <a:pt x="30" y="120"/>
                    </a:lnTo>
                    <a:lnTo>
                      <a:pt x="30" y="123"/>
                    </a:lnTo>
                    <a:lnTo>
                      <a:pt x="29" y="127"/>
                    </a:lnTo>
                    <a:lnTo>
                      <a:pt x="30" y="131"/>
                    </a:lnTo>
                    <a:lnTo>
                      <a:pt x="31" y="137"/>
                    </a:lnTo>
                    <a:lnTo>
                      <a:pt x="32" y="144"/>
                    </a:lnTo>
                    <a:lnTo>
                      <a:pt x="35" y="149"/>
                    </a:lnTo>
                    <a:lnTo>
                      <a:pt x="37" y="155"/>
                    </a:lnTo>
                    <a:lnTo>
                      <a:pt x="41" y="160"/>
                    </a:lnTo>
                    <a:lnTo>
                      <a:pt x="44" y="163"/>
                    </a:lnTo>
                    <a:lnTo>
                      <a:pt x="49" y="165"/>
                    </a:lnTo>
                    <a:lnTo>
                      <a:pt x="50" y="165"/>
                    </a:lnTo>
                    <a:lnTo>
                      <a:pt x="55" y="163"/>
                    </a:lnTo>
                    <a:lnTo>
                      <a:pt x="61" y="162"/>
                    </a:lnTo>
                    <a:lnTo>
                      <a:pt x="68" y="159"/>
                    </a:lnTo>
                    <a:lnTo>
                      <a:pt x="75" y="156"/>
                    </a:lnTo>
                    <a:lnTo>
                      <a:pt x="81" y="154"/>
                    </a:lnTo>
                    <a:lnTo>
                      <a:pt x="85" y="151"/>
                    </a:lnTo>
                    <a:lnTo>
                      <a:pt x="86" y="148"/>
                    </a:lnTo>
                    <a:lnTo>
                      <a:pt x="85" y="141"/>
                    </a:lnTo>
                    <a:lnTo>
                      <a:pt x="83" y="134"/>
                    </a:lnTo>
                    <a:lnTo>
                      <a:pt x="80" y="130"/>
                    </a:lnTo>
                    <a:lnTo>
                      <a:pt x="76" y="123"/>
                    </a:lnTo>
                    <a:lnTo>
                      <a:pt x="73" y="119"/>
                    </a:lnTo>
                    <a:lnTo>
                      <a:pt x="69" y="113"/>
                    </a:lnTo>
                    <a:lnTo>
                      <a:pt x="68" y="107"/>
                    </a:lnTo>
                    <a:lnTo>
                      <a:pt x="67" y="98"/>
                    </a:lnTo>
                    <a:lnTo>
                      <a:pt x="67" y="93"/>
                    </a:lnTo>
                    <a:lnTo>
                      <a:pt x="68" y="86"/>
                    </a:lnTo>
                    <a:lnTo>
                      <a:pt x="69" y="81"/>
                    </a:lnTo>
                    <a:lnTo>
                      <a:pt x="70" y="77"/>
                    </a:lnTo>
                    <a:lnTo>
                      <a:pt x="73" y="72"/>
                    </a:lnTo>
                    <a:lnTo>
                      <a:pt x="74" y="68"/>
                    </a:lnTo>
                    <a:lnTo>
                      <a:pt x="75" y="62"/>
                    </a:lnTo>
                    <a:lnTo>
                      <a:pt x="75" y="5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76" name="Freeform 121">
                <a:extLst>
                  <a:ext uri="{FF2B5EF4-FFF2-40B4-BE49-F238E27FC236}">
                    <a16:creationId xmlns:a16="http://schemas.microsoft.com/office/drawing/2014/main" id="{5DACFC37-120F-4EE0-B79C-426C87D922CB}"/>
                  </a:ext>
                </a:extLst>
              </p:cNvPr>
              <p:cNvSpPr>
                <a:spLocks/>
              </p:cNvSpPr>
              <p:nvPr/>
            </p:nvSpPr>
            <p:spPr bwMode="gray">
              <a:xfrm>
                <a:off x="1182" y="2444"/>
                <a:ext cx="243" cy="387"/>
              </a:xfrm>
              <a:custGeom>
                <a:avLst/>
                <a:gdLst>
                  <a:gd name="T0" fmla="*/ 187 w 243"/>
                  <a:gd name="T1" fmla="*/ 4 h 439"/>
                  <a:gd name="T2" fmla="*/ 173 w 243"/>
                  <a:gd name="T3" fmla="*/ 4 h 439"/>
                  <a:gd name="T4" fmla="*/ 170 w 243"/>
                  <a:gd name="T5" fmla="*/ 4 h 439"/>
                  <a:gd name="T6" fmla="*/ 156 w 243"/>
                  <a:gd name="T7" fmla="*/ 4 h 439"/>
                  <a:gd name="T8" fmla="*/ 144 w 243"/>
                  <a:gd name="T9" fmla="*/ 4 h 439"/>
                  <a:gd name="T10" fmla="*/ 161 w 243"/>
                  <a:gd name="T11" fmla="*/ 4 h 439"/>
                  <a:gd name="T12" fmla="*/ 185 w 243"/>
                  <a:gd name="T13" fmla="*/ 4 h 439"/>
                  <a:gd name="T14" fmla="*/ 197 w 243"/>
                  <a:gd name="T15" fmla="*/ 4 h 439"/>
                  <a:gd name="T16" fmla="*/ 201 w 243"/>
                  <a:gd name="T17" fmla="*/ 4 h 439"/>
                  <a:gd name="T18" fmla="*/ 210 w 243"/>
                  <a:gd name="T19" fmla="*/ 4 h 439"/>
                  <a:gd name="T20" fmla="*/ 219 w 243"/>
                  <a:gd name="T21" fmla="*/ 4 h 439"/>
                  <a:gd name="T22" fmla="*/ 237 w 243"/>
                  <a:gd name="T23" fmla="*/ 4 h 439"/>
                  <a:gd name="T24" fmla="*/ 238 w 243"/>
                  <a:gd name="T25" fmla="*/ 4 h 439"/>
                  <a:gd name="T26" fmla="*/ 234 w 243"/>
                  <a:gd name="T27" fmla="*/ 4 h 439"/>
                  <a:gd name="T28" fmla="*/ 235 w 243"/>
                  <a:gd name="T29" fmla="*/ 4 h 439"/>
                  <a:gd name="T30" fmla="*/ 239 w 243"/>
                  <a:gd name="T31" fmla="*/ 4 h 439"/>
                  <a:gd name="T32" fmla="*/ 238 w 243"/>
                  <a:gd name="T33" fmla="*/ 4 h 439"/>
                  <a:gd name="T34" fmla="*/ 234 w 243"/>
                  <a:gd name="T35" fmla="*/ 4 h 439"/>
                  <a:gd name="T36" fmla="*/ 237 w 243"/>
                  <a:gd name="T37" fmla="*/ 4 h 439"/>
                  <a:gd name="T38" fmla="*/ 240 w 243"/>
                  <a:gd name="T39" fmla="*/ 4 h 439"/>
                  <a:gd name="T40" fmla="*/ 231 w 243"/>
                  <a:gd name="T41" fmla="*/ 4 h 439"/>
                  <a:gd name="T42" fmla="*/ 203 w 243"/>
                  <a:gd name="T43" fmla="*/ 4 h 439"/>
                  <a:gd name="T44" fmla="*/ 187 w 243"/>
                  <a:gd name="T45" fmla="*/ 4 h 439"/>
                  <a:gd name="T46" fmla="*/ 157 w 243"/>
                  <a:gd name="T47" fmla="*/ 4 h 439"/>
                  <a:gd name="T48" fmla="*/ 134 w 243"/>
                  <a:gd name="T49" fmla="*/ 4 h 439"/>
                  <a:gd name="T50" fmla="*/ 113 w 243"/>
                  <a:gd name="T51" fmla="*/ 4 h 439"/>
                  <a:gd name="T52" fmla="*/ 99 w 243"/>
                  <a:gd name="T53" fmla="*/ 4 h 439"/>
                  <a:gd name="T54" fmla="*/ 99 w 243"/>
                  <a:gd name="T55" fmla="*/ 4 h 439"/>
                  <a:gd name="T56" fmla="*/ 86 w 243"/>
                  <a:gd name="T57" fmla="*/ 4 h 439"/>
                  <a:gd name="T58" fmla="*/ 77 w 243"/>
                  <a:gd name="T59" fmla="*/ 4 h 439"/>
                  <a:gd name="T60" fmla="*/ 73 w 243"/>
                  <a:gd name="T61" fmla="*/ 4 h 439"/>
                  <a:gd name="T62" fmla="*/ 57 w 243"/>
                  <a:gd name="T63" fmla="*/ 4 h 439"/>
                  <a:gd name="T64" fmla="*/ 45 w 243"/>
                  <a:gd name="T65" fmla="*/ 4 h 439"/>
                  <a:gd name="T66" fmla="*/ 39 w 243"/>
                  <a:gd name="T67" fmla="*/ 4 h 439"/>
                  <a:gd name="T68" fmla="*/ 32 w 243"/>
                  <a:gd name="T69" fmla="*/ 4 h 439"/>
                  <a:gd name="T70" fmla="*/ 23 w 243"/>
                  <a:gd name="T71" fmla="*/ 4 h 439"/>
                  <a:gd name="T72" fmla="*/ 6 w 243"/>
                  <a:gd name="T73" fmla="*/ 4 h 439"/>
                  <a:gd name="T74" fmla="*/ 5 w 243"/>
                  <a:gd name="T75" fmla="*/ 4 h 439"/>
                  <a:gd name="T76" fmla="*/ 4 w 243"/>
                  <a:gd name="T77" fmla="*/ 4 h 439"/>
                  <a:gd name="T78" fmla="*/ 7 w 243"/>
                  <a:gd name="T79" fmla="*/ 4 h 439"/>
                  <a:gd name="T80" fmla="*/ 22 w 243"/>
                  <a:gd name="T81" fmla="*/ 4 h 439"/>
                  <a:gd name="T82" fmla="*/ 24 w 243"/>
                  <a:gd name="T83" fmla="*/ 4 h 439"/>
                  <a:gd name="T84" fmla="*/ 25 w 243"/>
                  <a:gd name="T85" fmla="*/ 4 h 439"/>
                  <a:gd name="T86" fmla="*/ 25 w 243"/>
                  <a:gd name="T87" fmla="*/ 4 h 439"/>
                  <a:gd name="T88" fmla="*/ 39 w 243"/>
                  <a:gd name="T89" fmla="*/ 4 h 439"/>
                  <a:gd name="T90" fmla="*/ 50 w 243"/>
                  <a:gd name="T91" fmla="*/ 4 h 439"/>
                  <a:gd name="T92" fmla="*/ 57 w 243"/>
                  <a:gd name="T93" fmla="*/ 4 h 439"/>
                  <a:gd name="T94" fmla="*/ 67 w 243"/>
                  <a:gd name="T95" fmla="*/ 4 h 439"/>
                  <a:gd name="T96" fmla="*/ 83 w 243"/>
                  <a:gd name="T97" fmla="*/ 4 h 439"/>
                  <a:gd name="T98" fmla="*/ 107 w 243"/>
                  <a:gd name="T99" fmla="*/ 4 h 439"/>
                  <a:gd name="T100" fmla="*/ 107 w 243"/>
                  <a:gd name="T101" fmla="*/ 4 h 439"/>
                  <a:gd name="T102" fmla="*/ 103 w 243"/>
                  <a:gd name="T103" fmla="*/ 0 h 439"/>
                  <a:gd name="T104" fmla="*/ 123 w 243"/>
                  <a:gd name="T105" fmla="*/ 4 h 439"/>
                  <a:gd name="T106" fmla="*/ 140 w 243"/>
                  <a:gd name="T107" fmla="*/ 4 h 439"/>
                  <a:gd name="T108" fmla="*/ 158 w 243"/>
                  <a:gd name="T109" fmla="*/ 4 h 439"/>
                  <a:gd name="T110" fmla="*/ 175 w 243"/>
                  <a:gd name="T111" fmla="*/ 4 h 439"/>
                  <a:gd name="T112" fmla="*/ 189 w 243"/>
                  <a:gd name="T113" fmla="*/ 4 h 439"/>
                  <a:gd name="T114" fmla="*/ 195 w 243"/>
                  <a:gd name="T115" fmla="*/ 4 h 439"/>
                  <a:gd name="T116" fmla="*/ 200 w 243"/>
                  <a:gd name="T117" fmla="*/ 4 h 439"/>
                  <a:gd name="T118" fmla="*/ 202 w 243"/>
                  <a:gd name="T119" fmla="*/ 4 h 439"/>
                  <a:gd name="T120" fmla="*/ 196 w 243"/>
                  <a:gd name="T121" fmla="*/ 4 h 439"/>
                  <a:gd name="T122" fmla="*/ 194 w 243"/>
                  <a:gd name="T123" fmla="*/ 4 h 439"/>
                  <a:gd name="T124" fmla="*/ 196 w 243"/>
                  <a:gd name="T125" fmla="*/ 4 h 43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43"/>
                  <a:gd name="T190" fmla="*/ 0 h 439"/>
                  <a:gd name="T191" fmla="*/ 243 w 243"/>
                  <a:gd name="T192" fmla="*/ 439 h 43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43" h="439">
                    <a:moveTo>
                      <a:pt x="199" y="100"/>
                    </a:moveTo>
                    <a:lnTo>
                      <a:pt x="195" y="103"/>
                    </a:lnTo>
                    <a:lnTo>
                      <a:pt x="193" y="104"/>
                    </a:lnTo>
                    <a:lnTo>
                      <a:pt x="189" y="106"/>
                    </a:lnTo>
                    <a:lnTo>
                      <a:pt x="187" y="107"/>
                    </a:lnTo>
                    <a:lnTo>
                      <a:pt x="183" y="107"/>
                    </a:lnTo>
                    <a:lnTo>
                      <a:pt x="180" y="107"/>
                    </a:lnTo>
                    <a:lnTo>
                      <a:pt x="177" y="107"/>
                    </a:lnTo>
                    <a:lnTo>
                      <a:pt x="174" y="107"/>
                    </a:lnTo>
                    <a:lnTo>
                      <a:pt x="173" y="107"/>
                    </a:lnTo>
                    <a:lnTo>
                      <a:pt x="171" y="108"/>
                    </a:lnTo>
                    <a:lnTo>
                      <a:pt x="171" y="111"/>
                    </a:lnTo>
                    <a:lnTo>
                      <a:pt x="170" y="112"/>
                    </a:lnTo>
                    <a:lnTo>
                      <a:pt x="170" y="114"/>
                    </a:lnTo>
                    <a:lnTo>
                      <a:pt x="170" y="115"/>
                    </a:lnTo>
                    <a:lnTo>
                      <a:pt x="170" y="118"/>
                    </a:lnTo>
                    <a:lnTo>
                      <a:pt x="169" y="118"/>
                    </a:lnTo>
                    <a:lnTo>
                      <a:pt x="164" y="125"/>
                    </a:lnTo>
                    <a:lnTo>
                      <a:pt x="159" y="132"/>
                    </a:lnTo>
                    <a:lnTo>
                      <a:pt x="156" y="139"/>
                    </a:lnTo>
                    <a:lnTo>
                      <a:pt x="152" y="147"/>
                    </a:lnTo>
                    <a:lnTo>
                      <a:pt x="149" y="155"/>
                    </a:lnTo>
                    <a:lnTo>
                      <a:pt x="146" y="164"/>
                    </a:lnTo>
                    <a:lnTo>
                      <a:pt x="144" y="172"/>
                    </a:lnTo>
                    <a:lnTo>
                      <a:pt x="144" y="180"/>
                    </a:lnTo>
                    <a:lnTo>
                      <a:pt x="145" y="189"/>
                    </a:lnTo>
                    <a:lnTo>
                      <a:pt x="148" y="199"/>
                    </a:lnTo>
                    <a:lnTo>
                      <a:pt x="151" y="208"/>
                    </a:lnTo>
                    <a:lnTo>
                      <a:pt x="156" y="217"/>
                    </a:lnTo>
                    <a:lnTo>
                      <a:pt x="161" y="225"/>
                    </a:lnTo>
                    <a:lnTo>
                      <a:pt x="167" y="232"/>
                    </a:lnTo>
                    <a:lnTo>
                      <a:pt x="174" y="236"/>
                    </a:lnTo>
                    <a:lnTo>
                      <a:pt x="180" y="238"/>
                    </a:lnTo>
                    <a:lnTo>
                      <a:pt x="183" y="238"/>
                    </a:lnTo>
                    <a:lnTo>
                      <a:pt x="185" y="238"/>
                    </a:lnTo>
                    <a:lnTo>
                      <a:pt x="188" y="236"/>
                    </a:lnTo>
                    <a:lnTo>
                      <a:pt x="190" y="235"/>
                    </a:lnTo>
                    <a:lnTo>
                      <a:pt x="193" y="232"/>
                    </a:lnTo>
                    <a:lnTo>
                      <a:pt x="195" y="231"/>
                    </a:lnTo>
                    <a:lnTo>
                      <a:pt x="197" y="229"/>
                    </a:lnTo>
                    <a:lnTo>
                      <a:pt x="200" y="228"/>
                    </a:lnTo>
                    <a:lnTo>
                      <a:pt x="201" y="233"/>
                    </a:lnTo>
                    <a:lnTo>
                      <a:pt x="201" y="239"/>
                    </a:lnTo>
                    <a:lnTo>
                      <a:pt x="201" y="245"/>
                    </a:lnTo>
                    <a:lnTo>
                      <a:pt x="201" y="250"/>
                    </a:lnTo>
                    <a:lnTo>
                      <a:pt x="202" y="257"/>
                    </a:lnTo>
                    <a:lnTo>
                      <a:pt x="203" y="261"/>
                    </a:lnTo>
                    <a:lnTo>
                      <a:pt x="206" y="264"/>
                    </a:lnTo>
                    <a:lnTo>
                      <a:pt x="209" y="265"/>
                    </a:lnTo>
                    <a:lnTo>
                      <a:pt x="210" y="265"/>
                    </a:lnTo>
                    <a:lnTo>
                      <a:pt x="212" y="265"/>
                    </a:lnTo>
                    <a:lnTo>
                      <a:pt x="213" y="265"/>
                    </a:lnTo>
                    <a:lnTo>
                      <a:pt x="214" y="265"/>
                    </a:lnTo>
                    <a:lnTo>
                      <a:pt x="215" y="265"/>
                    </a:lnTo>
                    <a:lnTo>
                      <a:pt x="219" y="267"/>
                    </a:lnTo>
                    <a:lnTo>
                      <a:pt x="222" y="268"/>
                    </a:lnTo>
                    <a:lnTo>
                      <a:pt x="226" y="271"/>
                    </a:lnTo>
                    <a:lnTo>
                      <a:pt x="231" y="274"/>
                    </a:lnTo>
                    <a:lnTo>
                      <a:pt x="233" y="279"/>
                    </a:lnTo>
                    <a:lnTo>
                      <a:pt x="237" y="285"/>
                    </a:lnTo>
                    <a:lnTo>
                      <a:pt x="238" y="291"/>
                    </a:lnTo>
                    <a:lnTo>
                      <a:pt x="239" y="299"/>
                    </a:lnTo>
                    <a:lnTo>
                      <a:pt x="239" y="300"/>
                    </a:lnTo>
                    <a:lnTo>
                      <a:pt x="238" y="303"/>
                    </a:lnTo>
                    <a:lnTo>
                      <a:pt x="238" y="304"/>
                    </a:lnTo>
                    <a:lnTo>
                      <a:pt x="237" y="306"/>
                    </a:lnTo>
                    <a:lnTo>
                      <a:pt x="235" y="307"/>
                    </a:lnTo>
                    <a:lnTo>
                      <a:pt x="234" y="309"/>
                    </a:lnTo>
                    <a:lnTo>
                      <a:pt x="234" y="311"/>
                    </a:lnTo>
                    <a:lnTo>
                      <a:pt x="234" y="314"/>
                    </a:lnTo>
                    <a:lnTo>
                      <a:pt x="234" y="317"/>
                    </a:lnTo>
                    <a:lnTo>
                      <a:pt x="234" y="320"/>
                    </a:lnTo>
                    <a:lnTo>
                      <a:pt x="234" y="323"/>
                    </a:lnTo>
                    <a:lnTo>
                      <a:pt x="235" y="325"/>
                    </a:lnTo>
                    <a:lnTo>
                      <a:pt x="235" y="328"/>
                    </a:lnTo>
                    <a:lnTo>
                      <a:pt x="235" y="332"/>
                    </a:lnTo>
                    <a:lnTo>
                      <a:pt x="237" y="335"/>
                    </a:lnTo>
                    <a:lnTo>
                      <a:pt x="237" y="336"/>
                    </a:lnTo>
                    <a:lnTo>
                      <a:pt x="238" y="338"/>
                    </a:lnTo>
                    <a:lnTo>
                      <a:pt x="239" y="339"/>
                    </a:lnTo>
                    <a:lnTo>
                      <a:pt x="239" y="340"/>
                    </a:lnTo>
                    <a:lnTo>
                      <a:pt x="240" y="340"/>
                    </a:lnTo>
                    <a:lnTo>
                      <a:pt x="241" y="342"/>
                    </a:lnTo>
                    <a:lnTo>
                      <a:pt x="239" y="345"/>
                    </a:lnTo>
                    <a:lnTo>
                      <a:pt x="238" y="347"/>
                    </a:lnTo>
                    <a:lnTo>
                      <a:pt x="237" y="350"/>
                    </a:lnTo>
                    <a:lnTo>
                      <a:pt x="237" y="353"/>
                    </a:lnTo>
                    <a:lnTo>
                      <a:pt x="235" y="356"/>
                    </a:lnTo>
                    <a:lnTo>
                      <a:pt x="235" y="358"/>
                    </a:lnTo>
                    <a:lnTo>
                      <a:pt x="234" y="363"/>
                    </a:lnTo>
                    <a:lnTo>
                      <a:pt x="234" y="367"/>
                    </a:lnTo>
                    <a:lnTo>
                      <a:pt x="234" y="372"/>
                    </a:lnTo>
                    <a:lnTo>
                      <a:pt x="235" y="377"/>
                    </a:lnTo>
                    <a:lnTo>
                      <a:pt x="235" y="381"/>
                    </a:lnTo>
                    <a:lnTo>
                      <a:pt x="237" y="384"/>
                    </a:lnTo>
                    <a:lnTo>
                      <a:pt x="238" y="386"/>
                    </a:lnTo>
                    <a:lnTo>
                      <a:pt x="240" y="389"/>
                    </a:lnTo>
                    <a:lnTo>
                      <a:pt x="241" y="390"/>
                    </a:lnTo>
                    <a:lnTo>
                      <a:pt x="243" y="392"/>
                    </a:lnTo>
                    <a:lnTo>
                      <a:pt x="240" y="397"/>
                    </a:lnTo>
                    <a:lnTo>
                      <a:pt x="238" y="404"/>
                    </a:lnTo>
                    <a:lnTo>
                      <a:pt x="237" y="409"/>
                    </a:lnTo>
                    <a:lnTo>
                      <a:pt x="235" y="414"/>
                    </a:lnTo>
                    <a:lnTo>
                      <a:pt x="233" y="420"/>
                    </a:lnTo>
                    <a:lnTo>
                      <a:pt x="231" y="425"/>
                    </a:lnTo>
                    <a:lnTo>
                      <a:pt x="228" y="432"/>
                    </a:lnTo>
                    <a:lnTo>
                      <a:pt x="224" y="439"/>
                    </a:lnTo>
                    <a:lnTo>
                      <a:pt x="213" y="436"/>
                    </a:lnTo>
                    <a:lnTo>
                      <a:pt x="208" y="436"/>
                    </a:lnTo>
                    <a:lnTo>
                      <a:pt x="203" y="434"/>
                    </a:lnTo>
                    <a:lnTo>
                      <a:pt x="200" y="430"/>
                    </a:lnTo>
                    <a:lnTo>
                      <a:pt x="197" y="424"/>
                    </a:lnTo>
                    <a:lnTo>
                      <a:pt x="194" y="420"/>
                    </a:lnTo>
                    <a:lnTo>
                      <a:pt x="190" y="414"/>
                    </a:lnTo>
                    <a:lnTo>
                      <a:pt x="187" y="410"/>
                    </a:lnTo>
                    <a:lnTo>
                      <a:pt x="180" y="407"/>
                    </a:lnTo>
                    <a:lnTo>
                      <a:pt x="177" y="406"/>
                    </a:lnTo>
                    <a:lnTo>
                      <a:pt x="171" y="403"/>
                    </a:lnTo>
                    <a:lnTo>
                      <a:pt x="164" y="400"/>
                    </a:lnTo>
                    <a:lnTo>
                      <a:pt x="157" y="396"/>
                    </a:lnTo>
                    <a:lnTo>
                      <a:pt x="150" y="392"/>
                    </a:lnTo>
                    <a:lnTo>
                      <a:pt x="144" y="386"/>
                    </a:lnTo>
                    <a:lnTo>
                      <a:pt x="139" y="382"/>
                    </a:lnTo>
                    <a:lnTo>
                      <a:pt x="137" y="379"/>
                    </a:lnTo>
                    <a:lnTo>
                      <a:pt x="134" y="378"/>
                    </a:lnTo>
                    <a:lnTo>
                      <a:pt x="131" y="377"/>
                    </a:lnTo>
                    <a:lnTo>
                      <a:pt x="127" y="372"/>
                    </a:lnTo>
                    <a:lnTo>
                      <a:pt x="123" y="368"/>
                    </a:lnTo>
                    <a:lnTo>
                      <a:pt x="118" y="363"/>
                    </a:lnTo>
                    <a:lnTo>
                      <a:pt x="113" y="358"/>
                    </a:lnTo>
                    <a:lnTo>
                      <a:pt x="108" y="353"/>
                    </a:lnTo>
                    <a:lnTo>
                      <a:pt x="103" y="349"/>
                    </a:lnTo>
                    <a:lnTo>
                      <a:pt x="100" y="346"/>
                    </a:lnTo>
                    <a:lnTo>
                      <a:pt x="99" y="342"/>
                    </a:lnTo>
                    <a:lnTo>
                      <a:pt x="99" y="338"/>
                    </a:lnTo>
                    <a:lnTo>
                      <a:pt x="100" y="332"/>
                    </a:lnTo>
                    <a:lnTo>
                      <a:pt x="100" y="327"/>
                    </a:lnTo>
                    <a:lnTo>
                      <a:pt x="101" y="321"/>
                    </a:lnTo>
                    <a:lnTo>
                      <a:pt x="100" y="316"/>
                    </a:lnTo>
                    <a:lnTo>
                      <a:pt x="99" y="311"/>
                    </a:lnTo>
                    <a:lnTo>
                      <a:pt x="98" y="309"/>
                    </a:lnTo>
                    <a:lnTo>
                      <a:pt x="95" y="306"/>
                    </a:lnTo>
                    <a:lnTo>
                      <a:pt x="93" y="303"/>
                    </a:lnTo>
                    <a:lnTo>
                      <a:pt x="89" y="302"/>
                    </a:lnTo>
                    <a:lnTo>
                      <a:pt x="86" y="299"/>
                    </a:lnTo>
                    <a:lnTo>
                      <a:pt x="83" y="296"/>
                    </a:lnTo>
                    <a:lnTo>
                      <a:pt x="81" y="292"/>
                    </a:lnTo>
                    <a:lnTo>
                      <a:pt x="80" y="288"/>
                    </a:lnTo>
                    <a:lnTo>
                      <a:pt x="79" y="285"/>
                    </a:lnTo>
                    <a:lnTo>
                      <a:pt x="77" y="281"/>
                    </a:lnTo>
                    <a:lnTo>
                      <a:pt x="77" y="278"/>
                    </a:lnTo>
                    <a:lnTo>
                      <a:pt x="76" y="274"/>
                    </a:lnTo>
                    <a:lnTo>
                      <a:pt x="75" y="271"/>
                    </a:lnTo>
                    <a:lnTo>
                      <a:pt x="75" y="268"/>
                    </a:lnTo>
                    <a:lnTo>
                      <a:pt x="73" y="264"/>
                    </a:lnTo>
                    <a:lnTo>
                      <a:pt x="71" y="261"/>
                    </a:lnTo>
                    <a:lnTo>
                      <a:pt x="68" y="253"/>
                    </a:lnTo>
                    <a:lnTo>
                      <a:pt x="64" y="247"/>
                    </a:lnTo>
                    <a:lnTo>
                      <a:pt x="60" y="240"/>
                    </a:lnTo>
                    <a:lnTo>
                      <a:pt x="57" y="235"/>
                    </a:lnTo>
                    <a:lnTo>
                      <a:pt x="55" y="228"/>
                    </a:lnTo>
                    <a:lnTo>
                      <a:pt x="53" y="222"/>
                    </a:lnTo>
                    <a:lnTo>
                      <a:pt x="50" y="215"/>
                    </a:lnTo>
                    <a:lnTo>
                      <a:pt x="47" y="208"/>
                    </a:lnTo>
                    <a:lnTo>
                      <a:pt x="45" y="206"/>
                    </a:lnTo>
                    <a:lnTo>
                      <a:pt x="44" y="204"/>
                    </a:lnTo>
                    <a:lnTo>
                      <a:pt x="43" y="201"/>
                    </a:lnTo>
                    <a:lnTo>
                      <a:pt x="42" y="200"/>
                    </a:lnTo>
                    <a:lnTo>
                      <a:pt x="41" y="199"/>
                    </a:lnTo>
                    <a:lnTo>
                      <a:pt x="39" y="196"/>
                    </a:lnTo>
                    <a:lnTo>
                      <a:pt x="37" y="193"/>
                    </a:lnTo>
                    <a:lnTo>
                      <a:pt x="36" y="189"/>
                    </a:lnTo>
                    <a:lnTo>
                      <a:pt x="35" y="185"/>
                    </a:lnTo>
                    <a:lnTo>
                      <a:pt x="33" y="182"/>
                    </a:lnTo>
                    <a:lnTo>
                      <a:pt x="32" y="179"/>
                    </a:lnTo>
                    <a:lnTo>
                      <a:pt x="31" y="175"/>
                    </a:lnTo>
                    <a:lnTo>
                      <a:pt x="30" y="171"/>
                    </a:lnTo>
                    <a:lnTo>
                      <a:pt x="28" y="168"/>
                    </a:lnTo>
                    <a:lnTo>
                      <a:pt x="25" y="165"/>
                    </a:lnTo>
                    <a:lnTo>
                      <a:pt x="23" y="164"/>
                    </a:lnTo>
                    <a:lnTo>
                      <a:pt x="20" y="161"/>
                    </a:lnTo>
                    <a:lnTo>
                      <a:pt x="17" y="160"/>
                    </a:lnTo>
                    <a:lnTo>
                      <a:pt x="13" y="158"/>
                    </a:lnTo>
                    <a:lnTo>
                      <a:pt x="10" y="157"/>
                    </a:lnTo>
                    <a:lnTo>
                      <a:pt x="6" y="155"/>
                    </a:lnTo>
                    <a:lnTo>
                      <a:pt x="4" y="153"/>
                    </a:lnTo>
                    <a:lnTo>
                      <a:pt x="1" y="148"/>
                    </a:lnTo>
                    <a:lnTo>
                      <a:pt x="0" y="143"/>
                    </a:lnTo>
                    <a:lnTo>
                      <a:pt x="6" y="133"/>
                    </a:lnTo>
                    <a:lnTo>
                      <a:pt x="5" y="132"/>
                    </a:lnTo>
                    <a:lnTo>
                      <a:pt x="5" y="129"/>
                    </a:lnTo>
                    <a:lnTo>
                      <a:pt x="5" y="126"/>
                    </a:lnTo>
                    <a:lnTo>
                      <a:pt x="4" y="123"/>
                    </a:lnTo>
                    <a:lnTo>
                      <a:pt x="4" y="121"/>
                    </a:lnTo>
                    <a:lnTo>
                      <a:pt x="4" y="118"/>
                    </a:lnTo>
                    <a:lnTo>
                      <a:pt x="4" y="115"/>
                    </a:lnTo>
                    <a:lnTo>
                      <a:pt x="4" y="111"/>
                    </a:lnTo>
                    <a:lnTo>
                      <a:pt x="4" y="104"/>
                    </a:lnTo>
                    <a:lnTo>
                      <a:pt x="5" y="100"/>
                    </a:lnTo>
                    <a:lnTo>
                      <a:pt x="7" y="96"/>
                    </a:lnTo>
                    <a:lnTo>
                      <a:pt x="10" y="93"/>
                    </a:lnTo>
                    <a:lnTo>
                      <a:pt x="12" y="90"/>
                    </a:lnTo>
                    <a:lnTo>
                      <a:pt x="14" y="89"/>
                    </a:lnTo>
                    <a:lnTo>
                      <a:pt x="18" y="86"/>
                    </a:lnTo>
                    <a:lnTo>
                      <a:pt x="22" y="82"/>
                    </a:lnTo>
                    <a:lnTo>
                      <a:pt x="22" y="85"/>
                    </a:lnTo>
                    <a:lnTo>
                      <a:pt x="22" y="86"/>
                    </a:lnTo>
                    <a:lnTo>
                      <a:pt x="23" y="88"/>
                    </a:lnTo>
                    <a:lnTo>
                      <a:pt x="23" y="89"/>
                    </a:lnTo>
                    <a:lnTo>
                      <a:pt x="24" y="89"/>
                    </a:lnTo>
                    <a:lnTo>
                      <a:pt x="25" y="90"/>
                    </a:lnTo>
                    <a:lnTo>
                      <a:pt x="25" y="92"/>
                    </a:lnTo>
                    <a:lnTo>
                      <a:pt x="25" y="93"/>
                    </a:lnTo>
                    <a:lnTo>
                      <a:pt x="25" y="94"/>
                    </a:lnTo>
                    <a:lnTo>
                      <a:pt x="25" y="96"/>
                    </a:lnTo>
                    <a:lnTo>
                      <a:pt x="25" y="97"/>
                    </a:lnTo>
                    <a:lnTo>
                      <a:pt x="25" y="99"/>
                    </a:lnTo>
                    <a:lnTo>
                      <a:pt x="25" y="100"/>
                    </a:lnTo>
                    <a:lnTo>
                      <a:pt x="25" y="101"/>
                    </a:lnTo>
                    <a:lnTo>
                      <a:pt x="25" y="103"/>
                    </a:lnTo>
                    <a:lnTo>
                      <a:pt x="26" y="103"/>
                    </a:lnTo>
                    <a:lnTo>
                      <a:pt x="29" y="106"/>
                    </a:lnTo>
                    <a:lnTo>
                      <a:pt x="31" y="108"/>
                    </a:lnTo>
                    <a:lnTo>
                      <a:pt x="35" y="112"/>
                    </a:lnTo>
                    <a:lnTo>
                      <a:pt x="39" y="115"/>
                    </a:lnTo>
                    <a:lnTo>
                      <a:pt x="42" y="118"/>
                    </a:lnTo>
                    <a:lnTo>
                      <a:pt x="45" y="121"/>
                    </a:lnTo>
                    <a:lnTo>
                      <a:pt x="47" y="121"/>
                    </a:lnTo>
                    <a:lnTo>
                      <a:pt x="48" y="121"/>
                    </a:lnTo>
                    <a:lnTo>
                      <a:pt x="50" y="119"/>
                    </a:lnTo>
                    <a:lnTo>
                      <a:pt x="51" y="116"/>
                    </a:lnTo>
                    <a:lnTo>
                      <a:pt x="54" y="114"/>
                    </a:lnTo>
                    <a:lnTo>
                      <a:pt x="55" y="111"/>
                    </a:lnTo>
                    <a:lnTo>
                      <a:pt x="56" y="107"/>
                    </a:lnTo>
                    <a:lnTo>
                      <a:pt x="57" y="104"/>
                    </a:lnTo>
                    <a:lnTo>
                      <a:pt x="57" y="103"/>
                    </a:lnTo>
                    <a:lnTo>
                      <a:pt x="58" y="97"/>
                    </a:lnTo>
                    <a:lnTo>
                      <a:pt x="60" y="92"/>
                    </a:lnTo>
                    <a:lnTo>
                      <a:pt x="63" y="86"/>
                    </a:lnTo>
                    <a:lnTo>
                      <a:pt x="67" y="82"/>
                    </a:lnTo>
                    <a:lnTo>
                      <a:pt x="69" y="78"/>
                    </a:lnTo>
                    <a:lnTo>
                      <a:pt x="73" y="75"/>
                    </a:lnTo>
                    <a:lnTo>
                      <a:pt x="75" y="72"/>
                    </a:lnTo>
                    <a:lnTo>
                      <a:pt x="77" y="69"/>
                    </a:lnTo>
                    <a:lnTo>
                      <a:pt x="83" y="67"/>
                    </a:lnTo>
                    <a:lnTo>
                      <a:pt x="89" y="62"/>
                    </a:lnTo>
                    <a:lnTo>
                      <a:pt x="94" y="58"/>
                    </a:lnTo>
                    <a:lnTo>
                      <a:pt x="99" y="54"/>
                    </a:lnTo>
                    <a:lnTo>
                      <a:pt x="103" y="49"/>
                    </a:lnTo>
                    <a:lnTo>
                      <a:pt x="107" y="43"/>
                    </a:lnTo>
                    <a:lnTo>
                      <a:pt x="108" y="37"/>
                    </a:lnTo>
                    <a:lnTo>
                      <a:pt x="109" y="30"/>
                    </a:lnTo>
                    <a:lnTo>
                      <a:pt x="109" y="26"/>
                    </a:lnTo>
                    <a:lnTo>
                      <a:pt x="108" y="21"/>
                    </a:lnTo>
                    <a:lnTo>
                      <a:pt x="107" y="16"/>
                    </a:lnTo>
                    <a:lnTo>
                      <a:pt x="106" y="12"/>
                    </a:lnTo>
                    <a:lnTo>
                      <a:pt x="105" y="8"/>
                    </a:lnTo>
                    <a:lnTo>
                      <a:pt x="105" y="4"/>
                    </a:lnTo>
                    <a:lnTo>
                      <a:pt x="103" y="1"/>
                    </a:lnTo>
                    <a:lnTo>
                      <a:pt x="103" y="0"/>
                    </a:lnTo>
                    <a:lnTo>
                      <a:pt x="107" y="3"/>
                    </a:lnTo>
                    <a:lnTo>
                      <a:pt x="111" y="4"/>
                    </a:lnTo>
                    <a:lnTo>
                      <a:pt x="115" y="7"/>
                    </a:lnTo>
                    <a:lnTo>
                      <a:pt x="119" y="11"/>
                    </a:lnTo>
                    <a:lnTo>
                      <a:pt x="123" y="14"/>
                    </a:lnTo>
                    <a:lnTo>
                      <a:pt x="126" y="18"/>
                    </a:lnTo>
                    <a:lnTo>
                      <a:pt x="130" y="21"/>
                    </a:lnTo>
                    <a:lnTo>
                      <a:pt x="133" y="25"/>
                    </a:lnTo>
                    <a:lnTo>
                      <a:pt x="137" y="30"/>
                    </a:lnTo>
                    <a:lnTo>
                      <a:pt x="140" y="36"/>
                    </a:lnTo>
                    <a:lnTo>
                      <a:pt x="143" y="42"/>
                    </a:lnTo>
                    <a:lnTo>
                      <a:pt x="146" y="49"/>
                    </a:lnTo>
                    <a:lnTo>
                      <a:pt x="150" y="54"/>
                    </a:lnTo>
                    <a:lnTo>
                      <a:pt x="153" y="58"/>
                    </a:lnTo>
                    <a:lnTo>
                      <a:pt x="158" y="61"/>
                    </a:lnTo>
                    <a:lnTo>
                      <a:pt x="163" y="62"/>
                    </a:lnTo>
                    <a:lnTo>
                      <a:pt x="167" y="62"/>
                    </a:lnTo>
                    <a:lnTo>
                      <a:pt x="169" y="61"/>
                    </a:lnTo>
                    <a:lnTo>
                      <a:pt x="173" y="61"/>
                    </a:lnTo>
                    <a:lnTo>
                      <a:pt x="175" y="60"/>
                    </a:lnTo>
                    <a:lnTo>
                      <a:pt x="178" y="58"/>
                    </a:lnTo>
                    <a:lnTo>
                      <a:pt x="181" y="58"/>
                    </a:lnTo>
                    <a:lnTo>
                      <a:pt x="185" y="57"/>
                    </a:lnTo>
                    <a:lnTo>
                      <a:pt x="188" y="57"/>
                    </a:lnTo>
                    <a:lnTo>
                      <a:pt x="189" y="57"/>
                    </a:lnTo>
                    <a:lnTo>
                      <a:pt x="190" y="58"/>
                    </a:lnTo>
                    <a:lnTo>
                      <a:pt x="191" y="58"/>
                    </a:lnTo>
                    <a:lnTo>
                      <a:pt x="193" y="58"/>
                    </a:lnTo>
                    <a:lnTo>
                      <a:pt x="194" y="58"/>
                    </a:lnTo>
                    <a:lnTo>
                      <a:pt x="195" y="58"/>
                    </a:lnTo>
                    <a:lnTo>
                      <a:pt x="196" y="58"/>
                    </a:lnTo>
                    <a:lnTo>
                      <a:pt x="199" y="57"/>
                    </a:lnTo>
                    <a:lnTo>
                      <a:pt x="199" y="58"/>
                    </a:lnTo>
                    <a:lnTo>
                      <a:pt x="199" y="60"/>
                    </a:lnTo>
                    <a:lnTo>
                      <a:pt x="200" y="62"/>
                    </a:lnTo>
                    <a:lnTo>
                      <a:pt x="200" y="65"/>
                    </a:lnTo>
                    <a:lnTo>
                      <a:pt x="201" y="67"/>
                    </a:lnTo>
                    <a:lnTo>
                      <a:pt x="202" y="69"/>
                    </a:lnTo>
                    <a:lnTo>
                      <a:pt x="202" y="71"/>
                    </a:lnTo>
                    <a:lnTo>
                      <a:pt x="202" y="72"/>
                    </a:lnTo>
                    <a:lnTo>
                      <a:pt x="202" y="74"/>
                    </a:lnTo>
                    <a:lnTo>
                      <a:pt x="201" y="75"/>
                    </a:lnTo>
                    <a:lnTo>
                      <a:pt x="200" y="76"/>
                    </a:lnTo>
                    <a:lnTo>
                      <a:pt x="199" y="78"/>
                    </a:lnTo>
                    <a:lnTo>
                      <a:pt x="196" y="79"/>
                    </a:lnTo>
                    <a:lnTo>
                      <a:pt x="195" y="81"/>
                    </a:lnTo>
                    <a:lnTo>
                      <a:pt x="194" y="82"/>
                    </a:lnTo>
                    <a:lnTo>
                      <a:pt x="194" y="85"/>
                    </a:lnTo>
                    <a:lnTo>
                      <a:pt x="194" y="88"/>
                    </a:lnTo>
                    <a:lnTo>
                      <a:pt x="194" y="90"/>
                    </a:lnTo>
                    <a:lnTo>
                      <a:pt x="194" y="93"/>
                    </a:lnTo>
                    <a:lnTo>
                      <a:pt x="195" y="94"/>
                    </a:lnTo>
                    <a:lnTo>
                      <a:pt x="195" y="96"/>
                    </a:lnTo>
                    <a:lnTo>
                      <a:pt x="196" y="97"/>
                    </a:lnTo>
                    <a:lnTo>
                      <a:pt x="196" y="99"/>
                    </a:lnTo>
                    <a:lnTo>
                      <a:pt x="199" y="10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77" name="Freeform 122">
                <a:extLst>
                  <a:ext uri="{FF2B5EF4-FFF2-40B4-BE49-F238E27FC236}">
                    <a16:creationId xmlns:a16="http://schemas.microsoft.com/office/drawing/2014/main" id="{5E4F75CA-7F24-431A-9EAF-AD96C21E17CF}"/>
                  </a:ext>
                </a:extLst>
              </p:cNvPr>
              <p:cNvSpPr>
                <a:spLocks/>
              </p:cNvSpPr>
              <p:nvPr/>
            </p:nvSpPr>
            <p:spPr bwMode="gray">
              <a:xfrm>
                <a:off x="1183" y="2417"/>
                <a:ext cx="109" cy="134"/>
              </a:xfrm>
              <a:custGeom>
                <a:avLst/>
                <a:gdLst>
                  <a:gd name="T0" fmla="*/ 102 w 109"/>
                  <a:gd name="T1" fmla="*/ 4 h 152"/>
                  <a:gd name="T2" fmla="*/ 100 w 109"/>
                  <a:gd name="T3" fmla="*/ 4 h 152"/>
                  <a:gd name="T4" fmla="*/ 98 w 109"/>
                  <a:gd name="T5" fmla="*/ 4 h 152"/>
                  <a:gd name="T6" fmla="*/ 95 w 109"/>
                  <a:gd name="T7" fmla="*/ 4 h 152"/>
                  <a:gd name="T8" fmla="*/ 92 w 109"/>
                  <a:gd name="T9" fmla="*/ 4 h 152"/>
                  <a:gd name="T10" fmla="*/ 89 w 109"/>
                  <a:gd name="T11" fmla="*/ 4 h 152"/>
                  <a:gd name="T12" fmla="*/ 87 w 109"/>
                  <a:gd name="T13" fmla="*/ 4 h 152"/>
                  <a:gd name="T14" fmla="*/ 80 w 109"/>
                  <a:gd name="T15" fmla="*/ 4 h 152"/>
                  <a:gd name="T16" fmla="*/ 69 w 109"/>
                  <a:gd name="T17" fmla="*/ 4 h 152"/>
                  <a:gd name="T18" fmla="*/ 58 w 109"/>
                  <a:gd name="T19" fmla="*/ 4 h 152"/>
                  <a:gd name="T20" fmla="*/ 48 w 109"/>
                  <a:gd name="T21" fmla="*/ 3 h 152"/>
                  <a:gd name="T22" fmla="*/ 42 w 109"/>
                  <a:gd name="T23" fmla="*/ 3 h 152"/>
                  <a:gd name="T24" fmla="*/ 41 w 109"/>
                  <a:gd name="T25" fmla="*/ 4 h 152"/>
                  <a:gd name="T26" fmla="*/ 38 w 109"/>
                  <a:gd name="T27" fmla="*/ 4 h 152"/>
                  <a:gd name="T28" fmla="*/ 33 w 109"/>
                  <a:gd name="T29" fmla="*/ 4 h 152"/>
                  <a:gd name="T30" fmla="*/ 28 w 109"/>
                  <a:gd name="T31" fmla="*/ 4 h 152"/>
                  <a:gd name="T32" fmla="*/ 17 w 109"/>
                  <a:gd name="T33" fmla="*/ 4 h 152"/>
                  <a:gd name="T34" fmla="*/ 7 w 109"/>
                  <a:gd name="T35" fmla="*/ 4 h 152"/>
                  <a:gd name="T36" fmla="*/ 2 w 109"/>
                  <a:gd name="T37" fmla="*/ 4 h 152"/>
                  <a:gd name="T38" fmla="*/ 2 w 109"/>
                  <a:gd name="T39" fmla="*/ 4 h 152"/>
                  <a:gd name="T40" fmla="*/ 3 w 109"/>
                  <a:gd name="T41" fmla="*/ 4 h 152"/>
                  <a:gd name="T42" fmla="*/ 7 w 109"/>
                  <a:gd name="T43" fmla="*/ 4 h 152"/>
                  <a:gd name="T44" fmla="*/ 12 w 109"/>
                  <a:gd name="T45" fmla="*/ 4 h 152"/>
                  <a:gd name="T46" fmla="*/ 17 w 109"/>
                  <a:gd name="T47" fmla="*/ 4 h 152"/>
                  <a:gd name="T48" fmla="*/ 21 w 109"/>
                  <a:gd name="T49" fmla="*/ 4 h 152"/>
                  <a:gd name="T50" fmla="*/ 24 w 109"/>
                  <a:gd name="T51" fmla="*/ 4 h 152"/>
                  <a:gd name="T52" fmla="*/ 28 w 109"/>
                  <a:gd name="T53" fmla="*/ 4 h 152"/>
                  <a:gd name="T54" fmla="*/ 28 w 109"/>
                  <a:gd name="T55" fmla="*/ 4 h 152"/>
                  <a:gd name="T56" fmla="*/ 25 w 109"/>
                  <a:gd name="T57" fmla="*/ 4 h 152"/>
                  <a:gd name="T58" fmla="*/ 24 w 109"/>
                  <a:gd name="T59" fmla="*/ 4 h 152"/>
                  <a:gd name="T60" fmla="*/ 22 w 109"/>
                  <a:gd name="T61" fmla="*/ 4 h 152"/>
                  <a:gd name="T62" fmla="*/ 21 w 109"/>
                  <a:gd name="T63" fmla="*/ 4 h 152"/>
                  <a:gd name="T64" fmla="*/ 22 w 109"/>
                  <a:gd name="T65" fmla="*/ 4 h 152"/>
                  <a:gd name="T66" fmla="*/ 24 w 109"/>
                  <a:gd name="T67" fmla="*/ 4 h 152"/>
                  <a:gd name="T68" fmla="*/ 24 w 109"/>
                  <a:gd name="T69" fmla="*/ 4 h 152"/>
                  <a:gd name="T70" fmla="*/ 24 w 109"/>
                  <a:gd name="T71" fmla="*/ 4 h 152"/>
                  <a:gd name="T72" fmla="*/ 24 w 109"/>
                  <a:gd name="T73" fmla="*/ 4 h 152"/>
                  <a:gd name="T74" fmla="*/ 24 w 109"/>
                  <a:gd name="T75" fmla="*/ 4 h 152"/>
                  <a:gd name="T76" fmla="*/ 25 w 109"/>
                  <a:gd name="T77" fmla="*/ 4 h 152"/>
                  <a:gd name="T78" fmla="*/ 31 w 109"/>
                  <a:gd name="T79" fmla="*/ 4 h 152"/>
                  <a:gd name="T80" fmla="*/ 39 w 109"/>
                  <a:gd name="T81" fmla="*/ 4 h 152"/>
                  <a:gd name="T82" fmla="*/ 45 w 109"/>
                  <a:gd name="T83" fmla="*/ 4 h 152"/>
                  <a:gd name="T84" fmla="*/ 48 w 109"/>
                  <a:gd name="T85" fmla="*/ 4 h 152"/>
                  <a:gd name="T86" fmla="*/ 51 w 109"/>
                  <a:gd name="T87" fmla="*/ 4 h 152"/>
                  <a:gd name="T88" fmla="*/ 55 w 109"/>
                  <a:gd name="T89" fmla="*/ 4 h 152"/>
                  <a:gd name="T90" fmla="*/ 57 w 109"/>
                  <a:gd name="T91" fmla="*/ 4 h 152"/>
                  <a:gd name="T92" fmla="*/ 58 w 109"/>
                  <a:gd name="T93" fmla="*/ 4 h 152"/>
                  <a:gd name="T94" fmla="*/ 62 w 109"/>
                  <a:gd name="T95" fmla="*/ 4 h 152"/>
                  <a:gd name="T96" fmla="*/ 68 w 109"/>
                  <a:gd name="T97" fmla="*/ 4 h 152"/>
                  <a:gd name="T98" fmla="*/ 74 w 109"/>
                  <a:gd name="T99" fmla="*/ 4 h 152"/>
                  <a:gd name="T100" fmla="*/ 83 w 109"/>
                  <a:gd name="T101" fmla="*/ 4 h 152"/>
                  <a:gd name="T102" fmla="*/ 94 w 109"/>
                  <a:gd name="T103" fmla="*/ 4 h 152"/>
                  <a:gd name="T104" fmla="*/ 103 w 109"/>
                  <a:gd name="T105" fmla="*/ 4 h 152"/>
                  <a:gd name="T106" fmla="*/ 108 w 109"/>
                  <a:gd name="T107" fmla="*/ 4 h 152"/>
                  <a:gd name="T108" fmla="*/ 109 w 109"/>
                  <a:gd name="T109" fmla="*/ 4 h 152"/>
                  <a:gd name="T110" fmla="*/ 107 w 109"/>
                  <a:gd name="T111" fmla="*/ 4 h 152"/>
                  <a:gd name="T112" fmla="*/ 105 w 109"/>
                  <a:gd name="T113" fmla="*/ 4 h 152"/>
                  <a:gd name="T114" fmla="*/ 103 w 109"/>
                  <a:gd name="T115" fmla="*/ 4 h 1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
                  <a:gd name="T175" fmla="*/ 0 h 152"/>
                  <a:gd name="T176" fmla="*/ 109 w 109"/>
                  <a:gd name="T177" fmla="*/ 152 h 1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 h="152">
                    <a:moveTo>
                      <a:pt x="103" y="30"/>
                    </a:moveTo>
                    <a:lnTo>
                      <a:pt x="102" y="30"/>
                    </a:lnTo>
                    <a:lnTo>
                      <a:pt x="101" y="30"/>
                    </a:lnTo>
                    <a:lnTo>
                      <a:pt x="100" y="30"/>
                    </a:lnTo>
                    <a:lnTo>
                      <a:pt x="99" y="30"/>
                    </a:lnTo>
                    <a:lnTo>
                      <a:pt x="98" y="30"/>
                    </a:lnTo>
                    <a:lnTo>
                      <a:pt x="96" y="30"/>
                    </a:lnTo>
                    <a:lnTo>
                      <a:pt x="95" y="30"/>
                    </a:lnTo>
                    <a:lnTo>
                      <a:pt x="93" y="30"/>
                    </a:lnTo>
                    <a:lnTo>
                      <a:pt x="92" y="30"/>
                    </a:lnTo>
                    <a:lnTo>
                      <a:pt x="90" y="30"/>
                    </a:lnTo>
                    <a:lnTo>
                      <a:pt x="89" y="30"/>
                    </a:lnTo>
                    <a:lnTo>
                      <a:pt x="88" y="30"/>
                    </a:lnTo>
                    <a:lnTo>
                      <a:pt x="87" y="30"/>
                    </a:lnTo>
                    <a:lnTo>
                      <a:pt x="86" y="30"/>
                    </a:lnTo>
                    <a:lnTo>
                      <a:pt x="80" y="28"/>
                    </a:lnTo>
                    <a:lnTo>
                      <a:pt x="75" y="26"/>
                    </a:lnTo>
                    <a:lnTo>
                      <a:pt x="69" y="23"/>
                    </a:lnTo>
                    <a:lnTo>
                      <a:pt x="63" y="17"/>
                    </a:lnTo>
                    <a:lnTo>
                      <a:pt x="58" y="13"/>
                    </a:lnTo>
                    <a:lnTo>
                      <a:pt x="53" y="7"/>
                    </a:lnTo>
                    <a:lnTo>
                      <a:pt x="48" y="3"/>
                    </a:lnTo>
                    <a:lnTo>
                      <a:pt x="42" y="0"/>
                    </a:lnTo>
                    <a:lnTo>
                      <a:pt x="42" y="3"/>
                    </a:lnTo>
                    <a:lnTo>
                      <a:pt x="42" y="6"/>
                    </a:lnTo>
                    <a:lnTo>
                      <a:pt x="41" y="9"/>
                    </a:lnTo>
                    <a:lnTo>
                      <a:pt x="39" y="12"/>
                    </a:lnTo>
                    <a:lnTo>
                      <a:pt x="38" y="13"/>
                    </a:lnTo>
                    <a:lnTo>
                      <a:pt x="36" y="14"/>
                    </a:lnTo>
                    <a:lnTo>
                      <a:pt x="33" y="14"/>
                    </a:lnTo>
                    <a:lnTo>
                      <a:pt x="31" y="14"/>
                    </a:lnTo>
                    <a:lnTo>
                      <a:pt x="28" y="21"/>
                    </a:lnTo>
                    <a:lnTo>
                      <a:pt x="23" y="30"/>
                    </a:lnTo>
                    <a:lnTo>
                      <a:pt x="17" y="39"/>
                    </a:lnTo>
                    <a:lnTo>
                      <a:pt x="12" y="47"/>
                    </a:lnTo>
                    <a:lnTo>
                      <a:pt x="7" y="56"/>
                    </a:lnTo>
                    <a:lnTo>
                      <a:pt x="4" y="64"/>
                    </a:lnTo>
                    <a:lnTo>
                      <a:pt x="2" y="73"/>
                    </a:lnTo>
                    <a:lnTo>
                      <a:pt x="0" y="81"/>
                    </a:lnTo>
                    <a:lnTo>
                      <a:pt x="2" y="84"/>
                    </a:lnTo>
                    <a:lnTo>
                      <a:pt x="2" y="88"/>
                    </a:lnTo>
                    <a:lnTo>
                      <a:pt x="3" y="89"/>
                    </a:lnTo>
                    <a:lnTo>
                      <a:pt x="5" y="92"/>
                    </a:lnTo>
                    <a:lnTo>
                      <a:pt x="7" y="93"/>
                    </a:lnTo>
                    <a:lnTo>
                      <a:pt x="10" y="95"/>
                    </a:lnTo>
                    <a:lnTo>
                      <a:pt x="12" y="96"/>
                    </a:lnTo>
                    <a:lnTo>
                      <a:pt x="16" y="96"/>
                    </a:lnTo>
                    <a:lnTo>
                      <a:pt x="17" y="95"/>
                    </a:lnTo>
                    <a:lnTo>
                      <a:pt x="18" y="95"/>
                    </a:lnTo>
                    <a:lnTo>
                      <a:pt x="21" y="93"/>
                    </a:lnTo>
                    <a:lnTo>
                      <a:pt x="22" y="92"/>
                    </a:lnTo>
                    <a:lnTo>
                      <a:pt x="24" y="92"/>
                    </a:lnTo>
                    <a:lnTo>
                      <a:pt x="25" y="92"/>
                    </a:lnTo>
                    <a:lnTo>
                      <a:pt x="28" y="92"/>
                    </a:lnTo>
                    <a:lnTo>
                      <a:pt x="28" y="93"/>
                    </a:lnTo>
                    <a:lnTo>
                      <a:pt x="28" y="96"/>
                    </a:lnTo>
                    <a:lnTo>
                      <a:pt x="28" y="100"/>
                    </a:lnTo>
                    <a:lnTo>
                      <a:pt x="25" y="103"/>
                    </a:lnTo>
                    <a:lnTo>
                      <a:pt x="25" y="105"/>
                    </a:lnTo>
                    <a:lnTo>
                      <a:pt x="24" y="107"/>
                    </a:lnTo>
                    <a:lnTo>
                      <a:pt x="23" y="109"/>
                    </a:lnTo>
                    <a:lnTo>
                      <a:pt x="22" y="112"/>
                    </a:lnTo>
                    <a:lnTo>
                      <a:pt x="21" y="113"/>
                    </a:lnTo>
                    <a:lnTo>
                      <a:pt x="21" y="117"/>
                    </a:lnTo>
                    <a:lnTo>
                      <a:pt x="22" y="118"/>
                    </a:lnTo>
                    <a:lnTo>
                      <a:pt x="22" y="120"/>
                    </a:lnTo>
                    <a:lnTo>
                      <a:pt x="23" y="121"/>
                    </a:lnTo>
                    <a:lnTo>
                      <a:pt x="24" y="122"/>
                    </a:lnTo>
                    <a:lnTo>
                      <a:pt x="24" y="124"/>
                    </a:lnTo>
                    <a:lnTo>
                      <a:pt x="24" y="125"/>
                    </a:lnTo>
                    <a:lnTo>
                      <a:pt x="24" y="126"/>
                    </a:lnTo>
                    <a:lnTo>
                      <a:pt x="24" y="128"/>
                    </a:lnTo>
                    <a:lnTo>
                      <a:pt x="24" y="129"/>
                    </a:lnTo>
                    <a:lnTo>
                      <a:pt x="24" y="131"/>
                    </a:lnTo>
                    <a:lnTo>
                      <a:pt x="24" y="132"/>
                    </a:lnTo>
                    <a:lnTo>
                      <a:pt x="24" y="133"/>
                    </a:lnTo>
                    <a:lnTo>
                      <a:pt x="24" y="135"/>
                    </a:lnTo>
                    <a:lnTo>
                      <a:pt x="25" y="135"/>
                    </a:lnTo>
                    <a:lnTo>
                      <a:pt x="29" y="138"/>
                    </a:lnTo>
                    <a:lnTo>
                      <a:pt x="31" y="140"/>
                    </a:lnTo>
                    <a:lnTo>
                      <a:pt x="35" y="143"/>
                    </a:lnTo>
                    <a:lnTo>
                      <a:pt x="39" y="146"/>
                    </a:lnTo>
                    <a:lnTo>
                      <a:pt x="42" y="149"/>
                    </a:lnTo>
                    <a:lnTo>
                      <a:pt x="45" y="152"/>
                    </a:lnTo>
                    <a:lnTo>
                      <a:pt x="47" y="152"/>
                    </a:lnTo>
                    <a:lnTo>
                      <a:pt x="48" y="152"/>
                    </a:lnTo>
                    <a:lnTo>
                      <a:pt x="50" y="150"/>
                    </a:lnTo>
                    <a:lnTo>
                      <a:pt x="51" y="147"/>
                    </a:lnTo>
                    <a:lnTo>
                      <a:pt x="54" y="145"/>
                    </a:lnTo>
                    <a:lnTo>
                      <a:pt x="55" y="142"/>
                    </a:lnTo>
                    <a:lnTo>
                      <a:pt x="56" y="139"/>
                    </a:lnTo>
                    <a:lnTo>
                      <a:pt x="57" y="136"/>
                    </a:lnTo>
                    <a:lnTo>
                      <a:pt x="57" y="135"/>
                    </a:lnTo>
                    <a:lnTo>
                      <a:pt x="58" y="129"/>
                    </a:lnTo>
                    <a:lnTo>
                      <a:pt x="60" y="124"/>
                    </a:lnTo>
                    <a:lnTo>
                      <a:pt x="62" y="118"/>
                    </a:lnTo>
                    <a:lnTo>
                      <a:pt x="66" y="113"/>
                    </a:lnTo>
                    <a:lnTo>
                      <a:pt x="68" y="109"/>
                    </a:lnTo>
                    <a:lnTo>
                      <a:pt x="72" y="106"/>
                    </a:lnTo>
                    <a:lnTo>
                      <a:pt x="74" y="103"/>
                    </a:lnTo>
                    <a:lnTo>
                      <a:pt x="76" y="100"/>
                    </a:lnTo>
                    <a:lnTo>
                      <a:pt x="83" y="98"/>
                    </a:lnTo>
                    <a:lnTo>
                      <a:pt x="89" y="93"/>
                    </a:lnTo>
                    <a:lnTo>
                      <a:pt x="94" y="89"/>
                    </a:lnTo>
                    <a:lnTo>
                      <a:pt x="99" y="85"/>
                    </a:lnTo>
                    <a:lnTo>
                      <a:pt x="103" y="80"/>
                    </a:lnTo>
                    <a:lnTo>
                      <a:pt x="107" y="74"/>
                    </a:lnTo>
                    <a:lnTo>
                      <a:pt x="108" y="68"/>
                    </a:lnTo>
                    <a:lnTo>
                      <a:pt x="109" y="61"/>
                    </a:lnTo>
                    <a:lnTo>
                      <a:pt x="109" y="57"/>
                    </a:lnTo>
                    <a:lnTo>
                      <a:pt x="108" y="52"/>
                    </a:lnTo>
                    <a:lnTo>
                      <a:pt x="107" y="47"/>
                    </a:lnTo>
                    <a:lnTo>
                      <a:pt x="106" y="43"/>
                    </a:lnTo>
                    <a:lnTo>
                      <a:pt x="105" y="39"/>
                    </a:lnTo>
                    <a:lnTo>
                      <a:pt x="105" y="34"/>
                    </a:lnTo>
                    <a:lnTo>
                      <a:pt x="103" y="31"/>
                    </a:lnTo>
                    <a:lnTo>
                      <a:pt x="103" y="3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78" name="Freeform 123">
                <a:extLst>
                  <a:ext uri="{FF2B5EF4-FFF2-40B4-BE49-F238E27FC236}">
                    <a16:creationId xmlns:a16="http://schemas.microsoft.com/office/drawing/2014/main" id="{2AD8F34A-D602-484D-9729-3AE00FBE1B6A}"/>
                  </a:ext>
                </a:extLst>
              </p:cNvPr>
              <p:cNvSpPr>
                <a:spLocks/>
              </p:cNvSpPr>
              <p:nvPr/>
            </p:nvSpPr>
            <p:spPr bwMode="gray">
              <a:xfrm>
                <a:off x="1339" y="2203"/>
                <a:ext cx="230" cy="233"/>
              </a:xfrm>
              <a:custGeom>
                <a:avLst/>
                <a:gdLst>
                  <a:gd name="T0" fmla="*/ 12 w 230"/>
                  <a:gd name="T1" fmla="*/ 4 h 265"/>
                  <a:gd name="T2" fmla="*/ 48 w 230"/>
                  <a:gd name="T3" fmla="*/ 4 h 265"/>
                  <a:gd name="T4" fmla="*/ 56 w 230"/>
                  <a:gd name="T5" fmla="*/ 4 h 265"/>
                  <a:gd name="T6" fmla="*/ 95 w 230"/>
                  <a:gd name="T7" fmla="*/ 4 h 265"/>
                  <a:gd name="T8" fmla="*/ 89 w 230"/>
                  <a:gd name="T9" fmla="*/ 4 h 265"/>
                  <a:gd name="T10" fmla="*/ 93 w 230"/>
                  <a:gd name="T11" fmla="*/ 4 h 265"/>
                  <a:gd name="T12" fmla="*/ 95 w 230"/>
                  <a:gd name="T13" fmla="*/ 4 h 265"/>
                  <a:gd name="T14" fmla="*/ 92 w 230"/>
                  <a:gd name="T15" fmla="*/ 4 h 265"/>
                  <a:gd name="T16" fmla="*/ 99 w 230"/>
                  <a:gd name="T17" fmla="*/ 4 h 265"/>
                  <a:gd name="T18" fmla="*/ 125 w 230"/>
                  <a:gd name="T19" fmla="*/ 4 h 265"/>
                  <a:gd name="T20" fmla="*/ 154 w 230"/>
                  <a:gd name="T21" fmla="*/ 4 h 265"/>
                  <a:gd name="T22" fmla="*/ 158 w 230"/>
                  <a:gd name="T23" fmla="*/ 4 h 265"/>
                  <a:gd name="T24" fmla="*/ 148 w 230"/>
                  <a:gd name="T25" fmla="*/ 4 h 265"/>
                  <a:gd name="T26" fmla="*/ 158 w 230"/>
                  <a:gd name="T27" fmla="*/ 4 h 265"/>
                  <a:gd name="T28" fmla="*/ 176 w 230"/>
                  <a:gd name="T29" fmla="*/ 4 h 265"/>
                  <a:gd name="T30" fmla="*/ 190 w 230"/>
                  <a:gd name="T31" fmla="*/ 4 h 265"/>
                  <a:gd name="T32" fmla="*/ 206 w 230"/>
                  <a:gd name="T33" fmla="*/ 4 h 265"/>
                  <a:gd name="T34" fmla="*/ 213 w 230"/>
                  <a:gd name="T35" fmla="*/ 4 h 265"/>
                  <a:gd name="T36" fmla="*/ 206 w 230"/>
                  <a:gd name="T37" fmla="*/ 4 h 265"/>
                  <a:gd name="T38" fmla="*/ 218 w 230"/>
                  <a:gd name="T39" fmla="*/ 4 h 265"/>
                  <a:gd name="T40" fmla="*/ 220 w 230"/>
                  <a:gd name="T41" fmla="*/ 4 h 265"/>
                  <a:gd name="T42" fmla="*/ 222 w 230"/>
                  <a:gd name="T43" fmla="*/ 4 h 265"/>
                  <a:gd name="T44" fmla="*/ 228 w 230"/>
                  <a:gd name="T45" fmla="*/ 4 h 265"/>
                  <a:gd name="T46" fmla="*/ 218 w 230"/>
                  <a:gd name="T47" fmla="*/ 4 h 265"/>
                  <a:gd name="T48" fmla="*/ 209 w 230"/>
                  <a:gd name="T49" fmla="*/ 4 h 265"/>
                  <a:gd name="T50" fmla="*/ 205 w 230"/>
                  <a:gd name="T51" fmla="*/ 4 h 265"/>
                  <a:gd name="T52" fmla="*/ 195 w 230"/>
                  <a:gd name="T53" fmla="*/ 4 h 265"/>
                  <a:gd name="T54" fmla="*/ 193 w 230"/>
                  <a:gd name="T55" fmla="*/ 4 h 265"/>
                  <a:gd name="T56" fmla="*/ 183 w 230"/>
                  <a:gd name="T57" fmla="*/ 4 h 265"/>
                  <a:gd name="T58" fmla="*/ 183 w 230"/>
                  <a:gd name="T59" fmla="*/ 4 h 265"/>
                  <a:gd name="T60" fmla="*/ 184 w 230"/>
                  <a:gd name="T61" fmla="*/ 4 h 265"/>
                  <a:gd name="T62" fmla="*/ 160 w 230"/>
                  <a:gd name="T63" fmla="*/ 4 h 265"/>
                  <a:gd name="T64" fmla="*/ 150 w 230"/>
                  <a:gd name="T65" fmla="*/ 4 h 265"/>
                  <a:gd name="T66" fmla="*/ 145 w 230"/>
                  <a:gd name="T67" fmla="*/ 4 h 265"/>
                  <a:gd name="T68" fmla="*/ 142 w 230"/>
                  <a:gd name="T69" fmla="*/ 4 h 265"/>
                  <a:gd name="T70" fmla="*/ 135 w 230"/>
                  <a:gd name="T71" fmla="*/ 4 h 265"/>
                  <a:gd name="T72" fmla="*/ 130 w 230"/>
                  <a:gd name="T73" fmla="*/ 4 h 265"/>
                  <a:gd name="T74" fmla="*/ 121 w 230"/>
                  <a:gd name="T75" fmla="*/ 4 h 265"/>
                  <a:gd name="T76" fmla="*/ 114 w 230"/>
                  <a:gd name="T77" fmla="*/ 4 h 265"/>
                  <a:gd name="T78" fmla="*/ 101 w 230"/>
                  <a:gd name="T79" fmla="*/ 4 h 265"/>
                  <a:gd name="T80" fmla="*/ 94 w 230"/>
                  <a:gd name="T81" fmla="*/ 4 h 265"/>
                  <a:gd name="T82" fmla="*/ 87 w 230"/>
                  <a:gd name="T83" fmla="*/ 4 h 265"/>
                  <a:gd name="T84" fmla="*/ 81 w 230"/>
                  <a:gd name="T85" fmla="*/ 4 h 265"/>
                  <a:gd name="T86" fmla="*/ 73 w 230"/>
                  <a:gd name="T87" fmla="*/ 4 h 265"/>
                  <a:gd name="T88" fmla="*/ 49 w 230"/>
                  <a:gd name="T89" fmla="*/ 4 h 265"/>
                  <a:gd name="T90" fmla="*/ 43 w 230"/>
                  <a:gd name="T91" fmla="*/ 4 h 265"/>
                  <a:gd name="T92" fmla="*/ 42 w 230"/>
                  <a:gd name="T93" fmla="*/ 4 h 265"/>
                  <a:gd name="T94" fmla="*/ 36 w 230"/>
                  <a:gd name="T95" fmla="*/ 4 h 265"/>
                  <a:gd name="T96" fmla="*/ 36 w 230"/>
                  <a:gd name="T97" fmla="*/ 4 h 265"/>
                  <a:gd name="T98" fmla="*/ 37 w 230"/>
                  <a:gd name="T99" fmla="*/ 4 h 265"/>
                  <a:gd name="T100" fmla="*/ 34 w 230"/>
                  <a:gd name="T101" fmla="*/ 4 h 265"/>
                  <a:gd name="T102" fmla="*/ 30 w 230"/>
                  <a:gd name="T103" fmla="*/ 4 h 265"/>
                  <a:gd name="T104" fmla="*/ 23 w 230"/>
                  <a:gd name="T105" fmla="*/ 4 h 265"/>
                  <a:gd name="T106" fmla="*/ 16 w 230"/>
                  <a:gd name="T107" fmla="*/ 4 h 265"/>
                  <a:gd name="T108" fmla="*/ 19 w 230"/>
                  <a:gd name="T109" fmla="*/ 4 h 265"/>
                  <a:gd name="T110" fmla="*/ 30 w 230"/>
                  <a:gd name="T111" fmla="*/ 2 h 265"/>
                  <a:gd name="T112" fmla="*/ 5 w 230"/>
                  <a:gd name="T113" fmla="*/ 4 h 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0"/>
                  <a:gd name="T172" fmla="*/ 0 h 265"/>
                  <a:gd name="T173" fmla="*/ 230 w 230"/>
                  <a:gd name="T174" fmla="*/ 265 h 2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0" h="265">
                    <a:moveTo>
                      <a:pt x="0" y="55"/>
                    </a:moveTo>
                    <a:lnTo>
                      <a:pt x="1" y="70"/>
                    </a:lnTo>
                    <a:lnTo>
                      <a:pt x="4" y="83"/>
                    </a:lnTo>
                    <a:lnTo>
                      <a:pt x="7" y="94"/>
                    </a:lnTo>
                    <a:lnTo>
                      <a:pt x="12" y="102"/>
                    </a:lnTo>
                    <a:lnTo>
                      <a:pt x="19" y="109"/>
                    </a:lnTo>
                    <a:lnTo>
                      <a:pt x="26" y="115"/>
                    </a:lnTo>
                    <a:lnTo>
                      <a:pt x="36" y="118"/>
                    </a:lnTo>
                    <a:lnTo>
                      <a:pt x="48" y="119"/>
                    </a:lnTo>
                    <a:lnTo>
                      <a:pt x="48" y="120"/>
                    </a:lnTo>
                    <a:lnTo>
                      <a:pt x="49" y="123"/>
                    </a:lnTo>
                    <a:lnTo>
                      <a:pt x="50" y="126"/>
                    </a:lnTo>
                    <a:lnTo>
                      <a:pt x="51" y="129"/>
                    </a:lnTo>
                    <a:lnTo>
                      <a:pt x="54" y="132"/>
                    </a:lnTo>
                    <a:lnTo>
                      <a:pt x="56" y="133"/>
                    </a:lnTo>
                    <a:lnTo>
                      <a:pt x="60" y="134"/>
                    </a:lnTo>
                    <a:lnTo>
                      <a:pt x="62" y="136"/>
                    </a:lnTo>
                    <a:lnTo>
                      <a:pt x="98" y="136"/>
                    </a:lnTo>
                    <a:lnTo>
                      <a:pt x="96" y="140"/>
                    </a:lnTo>
                    <a:lnTo>
                      <a:pt x="95" y="144"/>
                    </a:lnTo>
                    <a:lnTo>
                      <a:pt x="94" y="147"/>
                    </a:lnTo>
                    <a:lnTo>
                      <a:pt x="93" y="150"/>
                    </a:lnTo>
                    <a:lnTo>
                      <a:pt x="92" y="153"/>
                    </a:lnTo>
                    <a:lnTo>
                      <a:pt x="91" y="155"/>
                    </a:lnTo>
                    <a:lnTo>
                      <a:pt x="89" y="158"/>
                    </a:lnTo>
                    <a:lnTo>
                      <a:pt x="89" y="161"/>
                    </a:lnTo>
                    <a:lnTo>
                      <a:pt x="89" y="166"/>
                    </a:lnTo>
                    <a:lnTo>
                      <a:pt x="91" y="172"/>
                    </a:lnTo>
                    <a:lnTo>
                      <a:pt x="92" y="179"/>
                    </a:lnTo>
                    <a:lnTo>
                      <a:pt x="93" y="186"/>
                    </a:lnTo>
                    <a:lnTo>
                      <a:pt x="94" y="192"/>
                    </a:lnTo>
                    <a:lnTo>
                      <a:pt x="94" y="197"/>
                    </a:lnTo>
                    <a:lnTo>
                      <a:pt x="95" y="202"/>
                    </a:lnTo>
                    <a:lnTo>
                      <a:pt x="95" y="205"/>
                    </a:lnTo>
                    <a:lnTo>
                      <a:pt x="95" y="206"/>
                    </a:lnTo>
                    <a:lnTo>
                      <a:pt x="95" y="208"/>
                    </a:lnTo>
                    <a:lnTo>
                      <a:pt x="94" y="211"/>
                    </a:lnTo>
                    <a:lnTo>
                      <a:pt x="94" y="212"/>
                    </a:lnTo>
                    <a:lnTo>
                      <a:pt x="93" y="215"/>
                    </a:lnTo>
                    <a:lnTo>
                      <a:pt x="92" y="216"/>
                    </a:lnTo>
                    <a:lnTo>
                      <a:pt x="92" y="218"/>
                    </a:lnTo>
                    <a:lnTo>
                      <a:pt x="92" y="220"/>
                    </a:lnTo>
                    <a:lnTo>
                      <a:pt x="93" y="226"/>
                    </a:lnTo>
                    <a:lnTo>
                      <a:pt x="95" y="233"/>
                    </a:lnTo>
                    <a:lnTo>
                      <a:pt x="99" y="241"/>
                    </a:lnTo>
                    <a:lnTo>
                      <a:pt x="104" y="248"/>
                    </a:lnTo>
                    <a:lnTo>
                      <a:pt x="110" y="254"/>
                    </a:lnTo>
                    <a:lnTo>
                      <a:pt x="114" y="259"/>
                    </a:lnTo>
                    <a:lnTo>
                      <a:pt x="120" y="264"/>
                    </a:lnTo>
                    <a:lnTo>
                      <a:pt x="125" y="265"/>
                    </a:lnTo>
                    <a:lnTo>
                      <a:pt x="131" y="264"/>
                    </a:lnTo>
                    <a:lnTo>
                      <a:pt x="137" y="261"/>
                    </a:lnTo>
                    <a:lnTo>
                      <a:pt x="143" y="258"/>
                    </a:lnTo>
                    <a:lnTo>
                      <a:pt x="149" y="254"/>
                    </a:lnTo>
                    <a:lnTo>
                      <a:pt x="154" y="248"/>
                    </a:lnTo>
                    <a:lnTo>
                      <a:pt x="157" y="243"/>
                    </a:lnTo>
                    <a:lnTo>
                      <a:pt x="161" y="237"/>
                    </a:lnTo>
                    <a:lnTo>
                      <a:pt x="162" y="233"/>
                    </a:lnTo>
                    <a:lnTo>
                      <a:pt x="161" y="230"/>
                    </a:lnTo>
                    <a:lnTo>
                      <a:pt x="158" y="227"/>
                    </a:lnTo>
                    <a:lnTo>
                      <a:pt x="157" y="223"/>
                    </a:lnTo>
                    <a:lnTo>
                      <a:pt x="155" y="218"/>
                    </a:lnTo>
                    <a:lnTo>
                      <a:pt x="152" y="213"/>
                    </a:lnTo>
                    <a:lnTo>
                      <a:pt x="150" y="209"/>
                    </a:lnTo>
                    <a:lnTo>
                      <a:pt x="148" y="205"/>
                    </a:lnTo>
                    <a:lnTo>
                      <a:pt x="146" y="202"/>
                    </a:lnTo>
                    <a:lnTo>
                      <a:pt x="146" y="186"/>
                    </a:lnTo>
                    <a:lnTo>
                      <a:pt x="156" y="186"/>
                    </a:lnTo>
                    <a:lnTo>
                      <a:pt x="156" y="187"/>
                    </a:lnTo>
                    <a:lnTo>
                      <a:pt x="158" y="189"/>
                    </a:lnTo>
                    <a:lnTo>
                      <a:pt x="162" y="190"/>
                    </a:lnTo>
                    <a:lnTo>
                      <a:pt x="166" y="193"/>
                    </a:lnTo>
                    <a:lnTo>
                      <a:pt x="169" y="194"/>
                    </a:lnTo>
                    <a:lnTo>
                      <a:pt x="174" y="196"/>
                    </a:lnTo>
                    <a:lnTo>
                      <a:pt x="176" y="196"/>
                    </a:lnTo>
                    <a:lnTo>
                      <a:pt x="178" y="196"/>
                    </a:lnTo>
                    <a:lnTo>
                      <a:pt x="178" y="194"/>
                    </a:lnTo>
                    <a:lnTo>
                      <a:pt x="182" y="192"/>
                    </a:lnTo>
                    <a:lnTo>
                      <a:pt x="186" y="189"/>
                    </a:lnTo>
                    <a:lnTo>
                      <a:pt x="190" y="186"/>
                    </a:lnTo>
                    <a:lnTo>
                      <a:pt x="194" y="183"/>
                    </a:lnTo>
                    <a:lnTo>
                      <a:pt x="199" y="180"/>
                    </a:lnTo>
                    <a:lnTo>
                      <a:pt x="202" y="176"/>
                    </a:lnTo>
                    <a:lnTo>
                      <a:pt x="203" y="173"/>
                    </a:lnTo>
                    <a:lnTo>
                      <a:pt x="206" y="175"/>
                    </a:lnTo>
                    <a:lnTo>
                      <a:pt x="208" y="175"/>
                    </a:lnTo>
                    <a:lnTo>
                      <a:pt x="209" y="175"/>
                    </a:lnTo>
                    <a:lnTo>
                      <a:pt x="212" y="172"/>
                    </a:lnTo>
                    <a:lnTo>
                      <a:pt x="213" y="171"/>
                    </a:lnTo>
                    <a:lnTo>
                      <a:pt x="213" y="168"/>
                    </a:lnTo>
                    <a:lnTo>
                      <a:pt x="214" y="166"/>
                    </a:lnTo>
                    <a:lnTo>
                      <a:pt x="214" y="164"/>
                    </a:lnTo>
                    <a:lnTo>
                      <a:pt x="203" y="136"/>
                    </a:lnTo>
                    <a:lnTo>
                      <a:pt x="205" y="134"/>
                    </a:lnTo>
                    <a:lnTo>
                      <a:pt x="206" y="132"/>
                    </a:lnTo>
                    <a:lnTo>
                      <a:pt x="208" y="127"/>
                    </a:lnTo>
                    <a:lnTo>
                      <a:pt x="211" y="125"/>
                    </a:lnTo>
                    <a:lnTo>
                      <a:pt x="213" y="120"/>
                    </a:lnTo>
                    <a:lnTo>
                      <a:pt x="215" y="118"/>
                    </a:lnTo>
                    <a:lnTo>
                      <a:pt x="218" y="115"/>
                    </a:lnTo>
                    <a:lnTo>
                      <a:pt x="220" y="113"/>
                    </a:lnTo>
                    <a:lnTo>
                      <a:pt x="220" y="111"/>
                    </a:lnTo>
                    <a:lnTo>
                      <a:pt x="220" y="108"/>
                    </a:lnTo>
                    <a:lnTo>
                      <a:pt x="220" y="105"/>
                    </a:lnTo>
                    <a:lnTo>
                      <a:pt x="220" y="102"/>
                    </a:lnTo>
                    <a:lnTo>
                      <a:pt x="220" y="101"/>
                    </a:lnTo>
                    <a:lnTo>
                      <a:pt x="220" y="98"/>
                    </a:lnTo>
                    <a:lnTo>
                      <a:pt x="220" y="97"/>
                    </a:lnTo>
                    <a:lnTo>
                      <a:pt x="220" y="94"/>
                    </a:lnTo>
                    <a:lnTo>
                      <a:pt x="222" y="94"/>
                    </a:lnTo>
                    <a:lnTo>
                      <a:pt x="224" y="93"/>
                    </a:lnTo>
                    <a:lnTo>
                      <a:pt x="225" y="93"/>
                    </a:lnTo>
                    <a:lnTo>
                      <a:pt x="226" y="91"/>
                    </a:lnTo>
                    <a:lnTo>
                      <a:pt x="227" y="90"/>
                    </a:lnTo>
                    <a:lnTo>
                      <a:pt x="228" y="88"/>
                    </a:lnTo>
                    <a:lnTo>
                      <a:pt x="228" y="87"/>
                    </a:lnTo>
                    <a:lnTo>
                      <a:pt x="230" y="86"/>
                    </a:lnTo>
                    <a:lnTo>
                      <a:pt x="225" y="84"/>
                    </a:lnTo>
                    <a:lnTo>
                      <a:pt x="221" y="83"/>
                    </a:lnTo>
                    <a:lnTo>
                      <a:pt x="218" y="80"/>
                    </a:lnTo>
                    <a:lnTo>
                      <a:pt x="214" y="76"/>
                    </a:lnTo>
                    <a:lnTo>
                      <a:pt x="213" y="72"/>
                    </a:lnTo>
                    <a:lnTo>
                      <a:pt x="211" y="68"/>
                    </a:lnTo>
                    <a:lnTo>
                      <a:pt x="211" y="61"/>
                    </a:lnTo>
                    <a:lnTo>
                      <a:pt x="209" y="55"/>
                    </a:lnTo>
                    <a:lnTo>
                      <a:pt x="208" y="55"/>
                    </a:lnTo>
                    <a:lnTo>
                      <a:pt x="207" y="57"/>
                    </a:lnTo>
                    <a:lnTo>
                      <a:pt x="206" y="58"/>
                    </a:lnTo>
                    <a:lnTo>
                      <a:pt x="205" y="58"/>
                    </a:lnTo>
                    <a:lnTo>
                      <a:pt x="205" y="60"/>
                    </a:lnTo>
                    <a:lnTo>
                      <a:pt x="203" y="61"/>
                    </a:lnTo>
                    <a:lnTo>
                      <a:pt x="200" y="60"/>
                    </a:lnTo>
                    <a:lnTo>
                      <a:pt x="197" y="60"/>
                    </a:lnTo>
                    <a:lnTo>
                      <a:pt x="196" y="58"/>
                    </a:lnTo>
                    <a:lnTo>
                      <a:pt x="195" y="57"/>
                    </a:lnTo>
                    <a:lnTo>
                      <a:pt x="195" y="54"/>
                    </a:lnTo>
                    <a:lnTo>
                      <a:pt x="195" y="53"/>
                    </a:lnTo>
                    <a:lnTo>
                      <a:pt x="195" y="51"/>
                    </a:lnTo>
                    <a:lnTo>
                      <a:pt x="195" y="50"/>
                    </a:lnTo>
                    <a:lnTo>
                      <a:pt x="193" y="50"/>
                    </a:lnTo>
                    <a:lnTo>
                      <a:pt x="192" y="48"/>
                    </a:lnTo>
                    <a:lnTo>
                      <a:pt x="189" y="47"/>
                    </a:lnTo>
                    <a:lnTo>
                      <a:pt x="187" y="46"/>
                    </a:lnTo>
                    <a:lnTo>
                      <a:pt x="186" y="44"/>
                    </a:lnTo>
                    <a:lnTo>
                      <a:pt x="183" y="41"/>
                    </a:lnTo>
                    <a:lnTo>
                      <a:pt x="182" y="40"/>
                    </a:lnTo>
                    <a:lnTo>
                      <a:pt x="182" y="37"/>
                    </a:lnTo>
                    <a:lnTo>
                      <a:pt x="182" y="36"/>
                    </a:lnTo>
                    <a:lnTo>
                      <a:pt x="182" y="34"/>
                    </a:lnTo>
                    <a:lnTo>
                      <a:pt x="183" y="33"/>
                    </a:lnTo>
                    <a:lnTo>
                      <a:pt x="183" y="32"/>
                    </a:lnTo>
                    <a:lnTo>
                      <a:pt x="183" y="30"/>
                    </a:lnTo>
                    <a:lnTo>
                      <a:pt x="184" y="30"/>
                    </a:lnTo>
                    <a:lnTo>
                      <a:pt x="184" y="29"/>
                    </a:lnTo>
                    <a:lnTo>
                      <a:pt x="184" y="27"/>
                    </a:lnTo>
                    <a:lnTo>
                      <a:pt x="167" y="27"/>
                    </a:lnTo>
                    <a:lnTo>
                      <a:pt x="164" y="30"/>
                    </a:lnTo>
                    <a:lnTo>
                      <a:pt x="163" y="32"/>
                    </a:lnTo>
                    <a:lnTo>
                      <a:pt x="161" y="33"/>
                    </a:lnTo>
                    <a:lnTo>
                      <a:pt x="160" y="33"/>
                    </a:lnTo>
                    <a:lnTo>
                      <a:pt x="157" y="33"/>
                    </a:lnTo>
                    <a:lnTo>
                      <a:pt x="156" y="33"/>
                    </a:lnTo>
                    <a:lnTo>
                      <a:pt x="154" y="33"/>
                    </a:lnTo>
                    <a:lnTo>
                      <a:pt x="151" y="33"/>
                    </a:lnTo>
                    <a:lnTo>
                      <a:pt x="150" y="33"/>
                    </a:lnTo>
                    <a:lnTo>
                      <a:pt x="149" y="33"/>
                    </a:lnTo>
                    <a:lnTo>
                      <a:pt x="148" y="34"/>
                    </a:lnTo>
                    <a:lnTo>
                      <a:pt x="148" y="36"/>
                    </a:lnTo>
                    <a:lnTo>
                      <a:pt x="146" y="37"/>
                    </a:lnTo>
                    <a:lnTo>
                      <a:pt x="145" y="39"/>
                    </a:lnTo>
                    <a:lnTo>
                      <a:pt x="145" y="40"/>
                    </a:lnTo>
                    <a:lnTo>
                      <a:pt x="144" y="40"/>
                    </a:lnTo>
                    <a:lnTo>
                      <a:pt x="143" y="41"/>
                    </a:lnTo>
                    <a:lnTo>
                      <a:pt x="142" y="41"/>
                    </a:lnTo>
                    <a:lnTo>
                      <a:pt x="142" y="43"/>
                    </a:lnTo>
                    <a:lnTo>
                      <a:pt x="141" y="44"/>
                    </a:lnTo>
                    <a:lnTo>
                      <a:pt x="139" y="44"/>
                    </a:lnTo>
                    <a:lnTo>
                      <a:pt x="138" y="46"/>
                    </a:lnTo>
                    <a:lnTo>
                      <a:pt x="136" y="46"/>
                    </a:lnTo>
                    <a:lnTo>
                      <a:pt x="135" y="44"/>
                    </a:lnTo>
                    <a:lnTo>
                      <a:pt x="133" y="44"/>
                    </a:lnTo>
                    <a:lnTo>
                      <a:pt x="132" y="44"/>
                    </a:lnTo>
                    <a:lnTo>
                      <a:pt x="131" y="43"/>
                    </a:lnTo>
                    <a:lnTo>
                      <a:pt x="131" y="41"/>
                    </a:lnTo>
                    <a:lnTo>
                      <a:pt x="130" y="41"/>
                    </a:lnTo>
                    <a:lnTo>
                      <a:pt x="130" y="40"/>
                    </a:lnTo>
                    <a:lnTo>
                      <a:pt x="127" y="41"/>
                    </a:lnTo>
                    <a:lnTo>
                      <a:pt x="125" y="41"/>
                    </a:lnTo>
                    <a:lnTo>
                      <a:pt x="124" y="41"/>
                    </a:lnTo>
                    <a:lnTo>
                      <a:pt x="121" y="40"/>
                    </a:lnTo>
                    <a:lnTo>
                      <a:pt x="120" y="39"/>
                    </a:lnTo>
                    <a:lnTo>
                      <a:pt x="119" y="36"/>
                    </a:lnTo>
                    <a:lnTo>
                      <a:pt x="118" y="33"/>
                    </a:lnTo>
                    <a:lnTo>
                      <a:pt x="117" y="30"/>
                    </a:lnTo>
                    <a:lnTo>
                      <a:pt x="114" y="32"/>
                    </a:lnTo>
                    <a:lnTo>
                      <a:pt x="111" y="32"/>
                    </a:lnTo>
                    <a:lnTo>
                      <a:pt x="108" y="33"/>
                    </a:lnTo>
                    <a:lnTo>
                      <a:pt x="106" y="33"/>
                    </a:lnTo>
                    <a:lnTo>
                      <a:pt x="104" y="33"/>
                    </a:lnTo>
                    <a:lnTo>
                      <a:pt x="101" y="33"/>
                    </a:lnTo>
                    <a:lnTo>
                      <a:pt x="100" y="32"/>
                    </a:lnTo>
                    <a:lnTo>
                      <a:pt x="98" y="30"/>
                    </a:lnTo>
                    <a:lnTo>
                      <a:pt x="96" y="32"/>
                    </a:lnTo>
                    <a:lnTo>
                      <a:pt x="95" y="33"/>
                    </a:lnTo>
                    <a:lnTo>
                      <a:pt x="94" y="33"/>
                    </a:lnTo>
                    <a:lnTo>
                      <a:pt x="93" y="34"/>
                    </a:lnTo>
                    <a:lnTo>
                      <a:pt x="92" y="36"/>
                    </a:lnTo>
                    <a:lnTo>
                      <a:pt x="91" y="37"/>
                    </a:lnTo>
                    <a:lnTo>
                      <a:pt x="88" y="37"/>
                    </a:lnTo>
                    <a:lnTo>
                      <a:pt x="87" y="37"/>
                    </a:lnTo>
                    <a:lnTo>
                      <a:pt x="86" y="37"/>
                    </a:lnTo>
                    <a:lnTo>
                      <a:pt x="85" y="37"/>
                    </a:lnTo>
                    <a:lnTo>
                      <a:pt x="83" y="37"/>
                    </a:lnTo>
                    <a:lnTo>
                      <a:pt x="82" y="37"/>
                    </a:lnTo>
                    <a:lnTo>
                      <a:pt x="81" y="37"/>
                    </a:lnTo>
                    <a:lnTo>
                      <a:pt x="80" y="37"/>
                    </a:lnTo>
                    <a:lnTo>
                      <a:pt x="79" y="37"/>
                    </a:lnTo>
                    <a:lnTo>
                      <a:pt x="76" y="37"/>
                    </a:lnTo>
                    <a:lnTo>
                      <a:pt x="75" y="29"/>
                    </a:lnTo>
                    <a:lnTo>
                      <a:pt x="73" y="22"/>
                    </a:lnTo>
                    <a:lnTo>
                      <a:pt x="69" y="18"/>
                    </a:lnTo>
                    <a:lnTo>
                      <a:pt x="64" y="15"/>
                    </a:lnTo>
                    <a:lnTo>
                      <a:pt x="60" y="12"/>
                    </a:lnTo>
                    <a:lnTo>
                      <a:pt x="54" y="8"/>
                    </a:lnTo>
                    <a:lnTo>
                      <a:pt x="49" y="5"/>
                    </a:lnTo>
                    <a:lnTo>
                      <a:pt x="45" y="0"/>
                    </a:lnTo>
                    <a:lnTo>
                      <a:pt x="44" y="2"/>
                    </a:lnTo>
                    <a:lnTo>
                      <a:pt x="44" y="4"/>
                    </a:lnTo>
                    <a:lnTo>
                      <a:pt x="44" y="7"/>
                    </a:lnTo>
                    <a:lnTo>
                      <a:pt x="43" y="8"/>
                    </a:lnTo>
                    <a:lnTo>
                      <a:pt x="43" y="9"/>
                    </a:lnTo>
                    <a:lnTo>
                      <a:pt x="43" y="12"/>
                    </a:lnTo>
                    <a:lnTo>
                      <a:pt x="43" y="14"/>
                    </a:lnTo>
                    <a:lnTo>
                      <a:pt x="43" y="15"/>
                    </a:lnTo>
                    <a:lnTo>
                      <a:pt x="42" y="16"/>
                    </a:lnTo>
                    <a:lnTo>
                      <a:pt x="41" y="18"/>
                    </a:lnTo>
                    <a:lnTo>
                      <a:pt x="38" y="19"/>
                    </a:lnTo>
                    <a:lnTo>
                      <a:pt x="37" y="21"/>
                    </a:lnTo>
                    <a:lnTo>
                      <a:pt x="36" y="23"/>
                    </a:lnTo>
                    <a:lnTo>
                      <a:pt x="36" y="25"/>
                    </a:lnTo>
                    <a:lnTo>
                      <a:pt x="35" y="27"/>
                    </a:lnTo>
                    <a:lnTo>
                      <a:pt x="35" y="30"/>
                    </a:lnTo>
                    <a:lnTo>
                      <a:pt x="35" y="34"/>
                    </a:lnTo>
                    <a:lnTo>
                      <a:pt x="35" y="37"/>
                    </a:lnTo>
                    <a:lnTo>
                      <a:pt x="36" y="40"/>
                    </a:lnTo>
                    <a:lnTo>
                      <a:pt x="36" y="41"/>
                    </a:lnTo>
                    <a:lnTo>
                      <a:pt x="36" y="44"/>
                    </a:lnTo>
                    <a:lnTo>
                      <a:pt x="37" y="47"/>
                    </a:lnTo>
                    <a:lnTo>
                      <a:pt x="37" y="50"/>
                    </a:lnTo>
                    <a:lnTo>
                      <a:pt x="37" y="55"/>
                    </a:lnTo>
                    <a:lnTo>
                      <a:pt x="37" y="57"/>
                    </a:lnTo>
                    <a:lnTo>
                      <a:pt x="36" y="60"/>
                    </a:lnTo>
                    <a:lnTo>
                      <a:pt x="35" y="62"/>
                    </a:lnTo>
                    <a:lnTo>
                      <a:pt x="34" y="68"/>
                    </a:lnTo>
                    <a:lnTo>
                      <a:pt x="34" y="72"/>
                    </a:lnTo>
                    <a:lnTo>
                      <a:pt x="32" y="74"/>
                    </a:lnTo>
                    <a:lnTo>
                      <a:pt x="32" y="77"/>
                    </a:lnTo>
                    <a:lnTo>
                      <a:pt x="32" y="79"/>
                    </a:lnTo>
                    <a:lnTo>
                      <a:pt x="31" y="79"/>
                    </a:lnTo>
                    <a:lnTo>
                      <a:pt x="30" y="77"/>
                    </a:lnTo>
                    <a:lnTo>
                      <a:pt x="29" y="77"/>
                    </a:lnTo>
                    <a:lnTo>
                      <a:pt x="28" y="76"/>
                    </a:lnTo>
                    <a:lnTo>
                      <a:pt x="26" y="76"/>
                    </a:lnTo>
                    <a:lnTo>
                      <a:pt x="26" y="74"/>
                    </a:lnTo>
                    <a:lnTo>
                      <a:pt x="23" y="73"/>
                    </a:lnTo>
                    <a:lnTo>
                      <a:pt x="20" y="72"/>
                    </a:lnTo>
                    <a:lnTo>
                      <a:pt x="18" y="70"/>
                    </a:lnTo>
                    <a:lnTo>
                      <a:pt x="17" y="68"/>
                    </a:lnTo>
                    <a:lnTo>
                      <a:pt x="16" y="64"/>
                    </a:lnTo>
                    <a:lnTo>
                      <a:pt x="16" y="60"/>
                    </a:lnTo>
                    <a:lnTo>
                      <a:pt x="16" y="57"/>
                    </a:lnTo>
                    <a:lnTo>
                      <a:pt x="16" y="53"/>
                    </a:lnTo>
                    <a:lnTo>
                      <a:pt x="16" y="43"/>
                    </a:lnTo>
                    <a:lnTo>
                      <a:pt x="18" y="36"/>
                    </a:lnTo>
                    <a:lnTo>
                      <a:pt x="19" y="29"/>
                    </a:lnTo>
                    <a:lnTo>
                      <a:pt x="23" y="23"/>
                    </a:lnTo>
                    <a:lnTo>
                      <a:pt x="25" y="18"/>
                    </a:lnTo>
                    <a:lnTo>
                      <a:pt x="28" y="14"/>
                    </a:lnTo>
                    <a:lnTo>
                      <a:pt x="29" y="8"/>
                    </a:lnTo>
                    <a:lnTo>
                      <a:pt x="30" y="2"/>
                    </a:lnTo>
                    <a:lnTo>
                      <a:pt x="23" y="7"/>
                    </a:lnTo>
                    <a:lnTo>
                      <a:pt x="17" y="12"/>
                    </a:lnTo>
                    <a:lnTo>
                      <a:pt x="12" y="18"/>
                    </a:lnTo>
                    <a:lnTo>
                      <a:pt x="7" y="23"/>
                    </a:lnTo>
                    <a:lnTo>
                      <a:pt x="5" y="30"/>
                    </a:lnTo>
                    <a:lnTo>
                      <a:pt x="3" y="39"/>
                    </a:lnTo>
                    <a:lnTo>
                      <a:pt x="1" y="46"/>
                    </a:lnTo>
                    <a:lnTo>
                      <a:pt x="0" y="5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79" name="Freeform 124">
                <a:extLst>
                  <a:ext uri="{FF2B5EF4-FFF2-40B4-BE49-F238E27FC236}">
                    <a16:creationId xmlns:a16="http://schemas.microsoft.com/office/drawing/2014/main" id="{5C869DCE-5DE3-41BA-B453-0F58D2F6244B}"/>
                  </a:ext>
                </a:extLst>
              </p:cNvPr>
              <p:cNvSpPr>
                <a:spLocks/>
              </p:cNvSpPr>
              <p:nvPr/>
            </p:nvSpPr>
            <p:spPr bwMode="gray">
              <a:xfrm>
                <a:off x="1224" y="2194"/>
                <a:ext cx="214" cy="343"/>
              </a:xfrm>
              <a:custGeom>
                <a:avLst/>
                <a:gdLst>
                  <a:gd name="T0" fmla="*/ 209 w 214"/>
                  <a:gd name="T1" fmla="*/ 4 h 389"/>
                  <a:gd name="T2" fmla="*/ 208 w 214"/>
                  <a:gd name="T3" fmla="*/ 4 h 389"/>
                  <a:gd name="T4" fmla="*/ 211 w 214"/>
                  <a:gd name="T5" fmla="*/ 4 h 389"/>
                  <a:gd name="T6" fmla="*/ 209 w 214"/>
                  <a:gd name="T7" fmla="*/ 4 h 389"/>
                  <a:gd name="T8" fmla="*/ 205 w 214"/>
                  <a:gd name="T9" fmla="*/ 4 h 389"/>
                  <a:gd name="T10" fmla="*/ 211 w 214"/>
                  <a:gd name="T11" fmla="*/ 4 h 389"/>
                  <a:gd name="T12" fmla="*/ 173 w 214"/>
                  <a:gd name="T13" fmla="*/ 4 h 389"/>
                  <a:gd name="T14" fmla="*/ 165 w 214"/>
                  <a:gd name="T15" fmla="*/ 4 h 389"/>
                  <a:gd name="T16" fmla="*/ 128 w 214"/>
                  <a:gd name="T17" fmla="*/ 4 h 389"/>
                  <a:gd name="T18" fmla="*/ 117 w 214"/>
                  <a:gd name="T19" fmla="*/ 4 h 389"/>
                  <a:gd name="T20" fmla="*/ 133 w 214"/>
                  <a:gd name="T21" fmla="*/ 4 h 389"/>
                  <a:gd name="T22" fmla="*/ 142 w 214"/>
                  <a:gd name="T23" fmla="*/ 4 h 389"/>
                  <a:gd name="T24" fmla="*/ 138 w 214"/>
                  <a:gd name="T25" fmla="*/ 1 h 389"/>
                  <a:gd name="T26" fmla="*/ 121 w 214"/>
                  <a:gd name="T27" fmla="*/ 4 h 389"/>
                  <a:gd name="T28" fmla="*/ 107 w 214"/>
                  <a:gd name="T29" fmla="*/ 4 h 389"/>
                  <a:gd name="T30" fmla="*/ 100 w 214"/>
                  <a:gd name="T31" fmla="*/ 4 h 389"/>
                  <a:gd name="T32" fmla="*/ 89 w 214"/>
                  <a:gd name="T33" fmla="*/ 4 h 389"/>
                  <a:gd name="T34" fmla="*/ 73 w 214"/>
                  <a:gd name="T35" fmla="*/ 4 h 389"/>
                  <a:gd name="T36" fmla="*/ 63 w 214"/>
                  <a:gd name="T37" fmla="*/ 4 h 389"/>
                  <a:gd name="T38" fmla="*/ 49 w 214"/>
                  <a:gd name="T39" fmla="*/ 4 h 389"/>
                  <a:gd name="T40" fmla="*/ 37 w 214"/>
                  <a:gd name="T41" fmla="*/ 4 h 389"/>
                  <a:gd name="T42" fmla="*/ 30 w 214"/>
                  <a:gd name="T43" fmla="*/ 4 h 389"/>
                  <a:gd name="T44" fmla="*/ 25 w 214"/>
                  <a:gd name="T45" fmla="*/ 4 h 389"/>
                  <a:gd name="T46" fmla="*/ 27 w 214"/>
                  <a:gd name="T47" fmla="*/ 4 h 389"/>
                  <a:gd name="T48" fmla="*/ 30 w 214"/>
                  <a:gd name="T49" fmla="*/ 4 h 389"/>
                  <a:gd name="T50" fmla="*/ 31 w 214"/>
                  <a:gd name="T51" fmla="*/ 4 h 389"/>
                  <a:gd name="T52" fmla="*/ 19 w 214"/>
                  <a:gd name="T53" fmla="*/ 4 h 389"/>
                  <a:gd name="T54" fmla="*/ 3 w 214"/>
                  <a:gd name="T55" fmla="*/ 4 h 389"/>
                  <a:gd name="T56" fmla="*/ 1 w 214"/>
                  <a:gd name="T57" fmla="*/ 4 h 389"/>
                  <a:gd name="T58" fmla="*/ 21 w 214"/>
                  <a:gd name="T59" fmla="*/ 4 h 389"/>
                  <a:gd name="T60" fmla="*/ 44 w 214"/>
                  <a:gd name="T61" fmla="*/ 4 h 389"/>
                  <a:gd name="T62" fmla="*/ 50 w 214"/>
                  <a:gd name="T63" fmla="*/ 4 h 389"/>
                  <a:gd name="T64" fmla="*/ 73 w 214"/>
                  <a:gd name="T65" fmla="*/ 4 h 389"/>
                  <a:gd name="T66" fmla="*/ 95 w 214"/>
                  <a:gd name="T67" fmla="*/ 4 h 389"/>
                  <a:gd name="T68" fmla="*/ 111 w 214"/>
                  <a:gd name="T69" fmla="*/ 4 h 389"/>
                  <a:gd name="T70" fmla="*/ 131 w 214"/>
                  <a:gd name="T71" fmla="*/ 4 h 389"/>
                  <a:gd name="T72" fmla="*/ 145 w 214"/>
                  <a:gd name="T73" fmla="*/ 4 h 389"/>
                  <a:gd name="T74" fmla="*/ 151 w 214"/>
                  <a:gd name="T75" fmla="*/ 4 h 389"/>
                  <a:gd name="T76" fmla="*/ 156 w 214"/>
                  <a:gd name="T77" fmla="*/ 4 h 389"/>
                  <a:gd name="T78" fmla="*/ 159 w 214"/>
                  <a:gd name="T79" fmla="*/ 4 h 389"/>
                  <a:gd name="T80" fmla="*/ 156 w 214"/>
                  <a:gd name="T81" fmla="*/ 4 h 389"/>
                  <a:gd name="T82" fmla="*/ 151 w 214"/>
                  <a:gd name="T83" fmla="*/ 4 h 389"/>
                  <a:gd name="T84" fmla="*/ 157 w 214"/>
                  <a:gd name="T85" fmla="*/ 4 h 389"/>
                  <a:gd name="T86" fmla="*/ 168 w 214"/>
                  <a:gd name="T87" fmla="*/ 4 h 389"/>
                  <a:gd name="T88" fmla="*/ 177 w 214"/>
                  <a:gd name="T89" fmla="*/ 4 h 389"/>
                  <a:gd name="T90" fmla="*/ 170 w 214"/>
                  <a:gd name="T91" fmla="*/ 4 h 389"/>
                  <a:gd name="T92" fmla="*/ 164 w 214"/>
                  <a:gd name="T93" fmla="*/ 4 h 389"/>
                  <a:gd name="T94" fmla="*/ 176 w 214"/>
                  <a:gd name="T95" fmla="*/ 4 h 389"/>
                  <a:gd name="T96" fmla="*/ 177 w 214"/>
                  <a:gd name="T97" fmla="*/ 4 h 389"/>
                  <a:gd name="T98" fmla="*/ 171 w 214"/>
                  <a:gd name="T99" fmla="*/ 4 h 389"/>
                  <a:gd name="T100" fmla="*/ 189 w 214"/>
                  <a:gd name="T101" fmla="*/ 4 h 3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14"/>
                  <a:gd name="T154" fmla="*/ 0 h 389"/>
                  <a:gd name="T155" fmla="*/ 214 w 214"/>
                  <a:gd name="T156" fmla="*/ 389 h 3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14" h="389">
                    <a:moveTo>
                      <a:pt x="211" y="243"/>
                    </a:moveTo>
                    <a:lnTo>
                      <a:pt x="211" y="242"/>
                    </a:lnTo>
                    <a:lnTo>
                      <a:pt x="210" y="239"/>
                    </a:lnTo>
                    <a:lnTo>
                      <a:pt x="209" y="238"/>
                    </a:lnTo>
                    <a:lnTo>
                      <a:pt x="209" y="235"/>
                    </a:lnTo>
                    <a:lnTo>
                      <a:pt x="208" y="234"/>
                    </a:lnTo>
                    <a:lnTo>
                      <a:pt x="208" y="232"/>
                    </a:lnTo>
                    <a:lnTo>
                      <a:pt x="208" y="229"/>
                    </a:lnTo>
                    <a:lnTo>
                      <a:pt x="208" y="227"/>
                    </a:lnTo>
                    <a:lnTo>
                      <a:pt x="208" y="225"/>
                    </a:lnTo>
                    <a:lnTo>
                      <a:pt x="209" y="224"/>
                    </a:lnTo>
                    <a:lnTo>
                      <a:pt x="210" y="221"/>
                    </a:lnTo>
                    <a:lnTo>
                      <a:pt x="210" y="220"/>
                    </a:lnTo>
                    <a:lnTo>
                      <a:pt x="211" y="217"/>
                    </a:lnTo>
                    <a:lnTo>
                      <a:pt x="211" y="215"/>
                    </a:lnTo>
                    <a:lnTo>
                      <a:pt x="211" y="214"/>
                    </a:lnTo>
                    <a:lnTo>
                      <a:pt x="211" y="211"/>
                    </a:lnTo>
                    <a:lnTo>
                      <a:pt x="210" y="207"/>
                    </a:lnTo>
                    <a:lnTo>
                      <a:pt x="210" y="202"/>
                    </a:lnTo>
                    <a:lnTo>
                      <a:pt x="209" y="196"/>
                    </a:lnTo>
                    <a:lnTo>
                      <a:pt x="208" y="189"/>
                    </a:lnTo>
                    <a:lnTo>
                      <a:pt x="207" y="182"/>
                    </a:lnTo>
                    <a:lnTo>
                      <a:pt x="205" y="176"/>
                    </a:lnTo>
                    <a:lnTo>
                      <a:pt x="205" y="171"/>
                    </a:lnTo>
                    <a:lnTo>
                      <a:pt x="205" y="168"/>
                    </a:lnTo>
                    <a:lnTo>
                      <a:pt x="207" y="165"/>
                    </a:lnTo>
                    <a:lnTo>
                      <a:pt x="208" y="163"/>
                    </a:lnTo>
                    <a:lnTo>
                      <a:pt x="209" y="160"/>
                    </a:lnTo>
                    <a:lnTo>
                      <a:pt x="210" y="157"/>
                    </a:lnTo>
                    <a:lnTo>
                      <a:pt x="211" y="154"/>
                    </a:lnTo>
                    <a:lnTo>
                      <a:pt x="212" y="150"/>
                    </a:lnTo>
                    <a:lnTo>
                      <a:pt x="214" y="146"/>
                    </a:lnTo>
                    <a:lnTo>
                      <a:pt x="178" y="146"/>
                    </a:lnTo>
                    <a:lnTo>
                      <a:pt x="176" y="144"/>
                    </a:lnTo>
                    <a:lnTo>
                      <a:pt x="173" y="143"/>
                    </a:lnTo>
                    <a:lnTo>
                      <a:pt x="171" y="142"/>
                    </a:lnTo>
                    <a:lnTo>
                      <a:pt x="168" y="139"/>
                    </a:lnTo>
                    <a:lnTo>
                      <a:pt x="167" y="136"/>
                    </a:lnTo>
                    <a:lnTo>
                      <a:pt x="166" y="133"/>
                    </a:lnTo>
                    <a:lnTo>
                      <a:pt x="165" y="130"/>
                    </a:lnTo>
                    <a:lnTo>
                      <a:pt x="165" y="129"/>
                    </a:lnTo>
                    <a:lnTo>
                      <a:pt x="152" y="128"/>
                    </a:lnTo>
                    <a:lnTo>
                      <a:pt x="142" y="125"/>
                    </a:lnTo>
                    <a:lnTo>
                      <a:pt x="135" y="119"/>
                    </a:lnTo>
                    <a:lnTo>
                      <a:pt x="128" y="112"/>
                    </a:lnTo>
                    <a:lnTo>
                      <a:pt x="123" y="104"/>
                    </a:lnTo>
                    <a:lnTo>
                      <a:pt x="120" y="92"/>
                    </a:lnTo>
                    <a:lnTo>
                      <a:pt x="117" y="79"/>
                    </a:lnTo>
                    <a:lnTo>
                      <a:pt x="116" y="65"/>
                    </a:lnTo>
                    <a:lnTo>
                      <a:pt x="117" y="56"/>
                    </a:lnTo>
                    <a:lnTo>
                      <a:pt x="119" y="49"/>
                    </a:lnTo>
                    <a:lnTo>
                      <a:pt x="121" y="40"/>
                    </a:lnTo>
                    <a:lnTo>
                      <a:pt x="123" y="33"/>
                    </a:lnTo>
                    <a:lnTo>
                      <a:pt x="128" y="28"/>
                    </a:lnTo>
                    <a:lnTo>
                      <a:pt x="133" y="22"/>
                    </a:lnTo>
                    <a:lnTo>
                      <a:pt x="139" y="17"/>
                    </a:lnTo>
                    <a:lnTo>
                      <a:pt x="146" y="12"/>
                    </a:lnTo>
                    <a:lnTo>
                      <a:pt x="145" y="8"/>
                    </a:lnTo>
                    <a:lnTo>
                      <a:pt x="144" y="5"/>
                    </a:lnTo>
                    <a:lnTo>
                      <a:pt x="142" y="5"/>
                    </a:lnTo>
                    <a:lnTo>
                      <a:pt x="142" y="4"/>
                    </a:lnTo>
                    <a:lnTo>
                      <a:pt x="141" y="3"/>
                    </a:lnTo>
                    <a:lnTo>
                      <a:pt x="140" y="3"/>
                    </a:lnTo>
                    <a:lnTo>
                      <a:pt x="139" y="1"/>
                    </a:lnTo>
                    <a:lnTo>
                      <a:pt x="138" y="1"/>
                    </a:lnTo>
                    <a:lnTo>
                      <a:pt x="136" y="0"/>
                    </a:lnTo>
                    <a:lnTo>
                      <a:pt x="133" y="4"/>
                    </a:lnTo>
                    <a:lnTo>
                      <a:pt x="129" y="8"/>
                    </a:lnTo>
                    <a:lnTo>
                      <a:pt x="125" y="12"/>
                    </a:lnTo>
                    <a:lnTo>
                      <a:pt x="121" y="17"/>
                    </a:lnTo>
                    <a:lnTo>
                      <a:pt x="117" y="19"/>
                    </a:lnTo>
                    <a:lnTo>
                      <a:pt x="114" y="22"/>
                    </a:lnTo>
                    <a:lnTo>
                      <a:pt x="110" y="25"/>
                    </a:lnTo>
                    <a:lnTo>
                      <a:pt x="108" y="28"/>
                    </a:lnTo>
                    <a:lnTo>
                      <a:pt x="107" y="28"/>
                    </a:lnTo>
                    <a:lnTo>
                      <a:pt x="106" y="28"/>
                    </a:lnTo>
                    <a:lnTo>
                      <a:pt x="103" y="28"/>
                    </a:lnTo>
                    <a:lnTo>
                      <a:pt x="102" y="28"/>
                    </a:lnTo>
                    <a:lnTo>
                      <a:pt x="101" y="28"/>
                    </a:lnTo>
                    <a:lnTo>
                      <a:pt x="100" y="26"/>
                    </a:lnTo>
                    <a:lnTo>
                      <a:pt x="98" y="26"/>
                    </a:lnTo>
                    <a:lnTo>
                      <a:pt x="97" y="25"/>
                    </a:lnTo>
                    <a:lnTo>
                      <a:pt x="95" y="29"/>
                    </a:lnTo>
                    <a:lnTo>
                      <a:pt x="92" y="32"/>
                    </a:lnTo>
                    <a:lnTo>
                      <a:pt x="89" y="32"/>
                    </a:lnTo>
                    <a:lnTo>
                      <a:pt x="85" y="32"/>
                    </a:lnTo>
                    <a:lnTo>
                      <a:pt x="83" y="31"/>
                    </a:lnTo>
                    <a:lnTo>
                      <a:pt x="79" y="31"/>
                    </a:lnTo>
                    <a:lnTo>
                      <a:pt x="77" y="31"/>
                    </a:lnTo>
                    <a:lnTo>
                      <a:pt x="73" y="33"/>
                    </a:lnTo>
                    <a:lnTo>
                      <a:pt x="70" y="39"/>
                    </a:lnTo>
                    <a:lnTo>
                      <a:pt x="66" y="46"/>
                    </a:lnTo>
                    <a:lnTo>
                      <a:pt x="65" y="51"/>
                    </a:lnTo>
                    <a:lnTo>
                      <a:pt x="64" y="57"/>
                    </a:lnTo>
                    <a:lnTo>
                      <a:pt x="63" y="63"/>
                    </a:lnTo>
                    <a:lnTo>
                      <a:pt x="61" y="70"/>
                    </a:lnTo>
                    <a:lnTo>
                      <a:pt x="59" y="75"/>
                    </a:lnTo>
                    <a:lnTo>
                      <a:pt x="54" y="83"/>
                    </a:lnTo>
                    <a:lnTo>
                      <a:pt x="51" y="86"/>
                    </a:lnTo>
                    <a:lnTo>
                      <a:pt x="49" y="89"/>
                    </a:lnTo>
                    <a:lnTo>
                      <a:pt x="46" y="92"/>
                    </a:lnTo>
                    <a:lnTo>
                      <a:pt x="44" y="96"/>
                    </a:lnTo>
                    <a:lnTo>
                      <a:pt x="40" y="100"/>
                    </a:lnTo>
                    <a:lnTo>
                      <a:pt x="38" y="104"/>
                    </a:lnTo>
                    <a:lnTo>
                      <a:pt x="37" y="108"/>
                    </a:lnTo>
                    <a:lnTo>
                      <a:pt x="34" y="111"/>
                    </a:lnTo>
                    <a:lnTo>
                      <a:pt x="33" y="114"/>
                    </a:lnTo>
                    <a:lnTo>
                      <a:pt x="32" y="117"/>
                    </a:lnTo>
                    <a:lnTo>
                      <a:pt x="31" y="119"/>
                    </a:lnTo>
                    <a:lnTo>
                      <a:pt x="30" y="121"/>
                    </a:lnTo>
                    <a:lnTo>
                      <a:pt x="28" y="123"/>
                    </a:lnTo>
                    <a:lnTo>
                      <a:pt x="27" y="126"/>
                    </a:lnTo>
                    <a:lnTo>
                      <a:pt x="27" y="129"/>
                    </a:lnTo>
                    <a:lnTo>
                      <a:pt x="26" y="132"/>
                    </a:lnTo>
                    <a:lnTo>
                      <a:pt x="25" y="133"/>
                    </a:lnTo>
                    <a:lnTo>
                      <a:pt x="25" y="136"/>
                    </a:lnTo>
                    <a:lnTo>
                      <a:pt x="25" y="139"/>
                    </a:lnTo>
                    <a:lnTo>
                      <a:pt x="26" y="143"/>
                    </a:lnTo>
                    <a:lnTo>
                      <a:pt x="26" y="146"/>
                    </a:lnTo>
                    <a:lnTo>
                      <a:pt x="27" y="150"/>
                    </a:lnTo>
                    <a:lnTo>
                      <a:pt x="28" y="153"/>
                    </a:lnTo>
                    <a:lnTo>
                      <a:pt x="31" y="154"/>
                    </a:lnTo>
                    <a:lnTo>
                      <a:pt x="30" y="160"/>
                    </a:lnTo>
                    <a:lnTo>
                      <a:pt x="30" y="167"/>
                    </a:lnTo>
                    <a:lnTo>
                      <a:pt x="30" y="174"/>
                    </a:lnTo>
                    <a:lnTo>
                      <a:pt x="30" y="181"/>
                    </a:lnTo>
                    <a:lnTo>
                      <a:pt x="30" y="188"/>
                    </a:lnTo>
                    <a:lnTo>
                      <a:pt x="30" y="193"/>
                    </a:lnTo>
                    <a:lnTo>
                      <a:pt x="30" y="197"/>
                    </a:lnTo>
                    <a:lnTo>
                      <a:pt x="31" y="202"/>
                    </a:lnTo>
                    <a:lnTo>
                      <a:pt x="30" y="206"/>
                    </a:lnTo>
                    <a:lnTo>
                      <a:pt x="28" y="211"/>
                    </a:lnTo>
                    <a:lnTo>
                      <a:pt x="26" y="218"/>
                    </a:lnTo>
                    <a:lnTo>
                      <a:pt x="22" y="224"/>
                    </a:lnTo>
                    <a:lnTo>
                      <a:pt x="19" y="229"/>
                    </a:lnTo>
                    <a:lnTo>
                      <a:pt x="14" y="235"/>
                    </a:lnTo>
                    <a:lnTo>
                      <a:pt x="9" y="238"/>
                    </a:lnTo>
                    <a:lnTo>
                      <a:pt x="5" y="239"/>
                    </a:lnTo>
                    <a:lnTo>
                      <a:pt x="5" y="241"/>
                    </a:lnTo>
                    <a:lnTo>
                      <a:pt x="3" y="242"/>
                    </a:lnTo>
                    <a:lnTo>
                      <a:pt x="3" y="245"/>
                    </a:lnTo>
                    <a:lnTo>
                      <a:pt x="2" y="246"/>
                    </a:lnTo>
                    <a:lnTo>
                      <a:pt x="2" y="248"/>
                    </a:lnTo>
                    <a:lnTo>
                      <a:pt x="1" y="250"/>
                    </a:lnTo>
                    <a:lnTo>
                      <a:pt x="1" y="252"/>
                    </a:lnTo>
                    <a:lnTo>
                      <a:pt x="0" y="254"/>
                    </a:lnTo>
                    <a:lnTo>
                      <a:pt x="5" y="257"/>
                    </a:lnTo>
                    <a:lnTo>
                      <a:pt x="9" y="261"/>
                    </a:lnTo>
                    <a:lnTo>
                      <a:pt x="15" y="267"/>
                    </a:lnTo>
                    <a:lnTo>
                      <a:pt x="21" y="271"/>
                    </a:lnTo>
                    <a:lnTo>
                      <a:pt x="27" y="277"/>
                    </a:lnTo>
                    <a:lnTo>
                      <a:pt x="32" y="280"/>
                    </a:lnTo>
                    <a:lnTo>
                      <a:pt x="38" y="282"/>
                    </a:lnTo>
                    <a:lnTo>
                      <a:pt x="43" y="284"/>
                    </a:lnTo>
                    <a:lnTo>
                      <a:pt x="44" y="284"/>
                    </a:lnTo>
                    <a:lnTo>
                      <a:pt x="45" y="284"/>
                    </a:lnTo>
                    <a:lnTo>
                      <a:pt x="46" y="284"/>
                    </a:lnTo>
                    <a:lnTo>
                      <a:pt x="47" y="284"/>
                    </a:lnTo>
                    <a:lnTo>
                      <a:pt x="49" y="284"/>
                    </a:lnTo>
                    <a:lnTo>
                      <a:pt x="50" y="284"/>
                    </a:lnTo>
                    <a:lnTo>
                      <a:pt x="52" y="284"/>
                    </a:lnTo>
                    <a:lnTo>
                      <a:pt x="58" y="284"/>
                    </a:lnTo>
                    <a:lnTo>
                      <a:pt x="64" y="287"/>
                    </a:lnTo>
                    <a:lnTo>
                      <a:pt x="69" y="288"/>
                    </a:lnTo>
                    <a:lnTo>
                      <a:pt x="73" y="293"/>
                    </a:lnTo>
                    <a:lnTo>
                      <a:pt x="78" y="296"/>
                    </a:lnTo>
                    <a:lnTo>
                      <a:pt x="83" y="300"/>
                    </a:lnTo>
                    <a:lnTo>
                      <a:pt x="86" y="306"/>
                    </a:lnTo>
                    <a:lnTo>
                      <a:pt x="91" y="310"/>
                    </a:lnTo>
                    <a:lnTo>
                      <a:pt x="95" y="315"/>
                    </a:lnTo>
                    <a:lnTo>
                      <a:pt x="98" y="321"/>
                    </a:lnTo>
                    <a:lnTo>
                      <a:pt x="101" y="327"/>
                    </a:lnTo>
                    <a:lnTo>
                      <a:pt x="104" y="334"/>
                    </a:lnTo>
                    <a:lnTo>
                      <a:pt x="108" y="339"/>
                    </a:lnTo>
                    <a:lnTo>
                      <a:pt x="111" y="343"/>
                    </a:lnTo>
                    <a:lnTo>
                      <a:pt x="116" y="346"/>
                    </a:lnTo>
                    <a:lnTo>
                      <a:pt x="121" y="347"/>
                    </a:lnTo>
                    <a:lnTo>
                      <a:pt x="125" y="347"/>
                    </a:lnTo>
                    <a:lnTo>
                      <a:pt x="127" y="346"/>
                    </a:lnTo>
                    <a:lnTo>
                      <a:pt x="131" y="346"/>
                    </a:lnTo>
                    <a:lnTo>
                      <a:pt x="133" y="345"/>
                    </a:lnTo>
                    <a:lnTo>
                      <a:pt x="136" y="343"/>
                    </a:lnTo>
                    <a:lnTo>
                      <a:pt x="139" y="343"/>
                    </a:lnTo>
                    <a:lnTo>
                      <a:pt x="142" y="342"/>
                    </a:lnTo>
                    <a:lnTo>
                      <a:pt x="145" y="342"/>
                    </a:lnTo>
                    <a:lnTo>
                      <a:pt x="146" y="342"/>
                    </a:lnTo>
                    <a:lnTo>
                      <a:pt x="147" y="343"/>
                    </a:lnTo>
                    <a:lnTo>
                      <a:pt x="148" y="343"/>
                    </a:lnTo>
                    <a:lnTo>
                      <a:pt x="150" y="343"/>
                    </a:lnTo>
                    <a:lnTo>
                      <a:pt x="151" y="343"/>
                    </a:lnTo>
                    <a:lnTo>
                      <a:pt x="152" y="343"/>
                    </a:lnTo>
                    <a:lnTo>
                      <a:pt x="153" y="343"/>
                    </a:lnTo>
                    <a:lnTo>
                      <a:pt x="156" y="342"/>
                    </a:lnTo>
                    <a:lnTo>
                      <a:pt x="156" y="343"/>
                    </a:lnTo>
                    <a:lnTo>
                      <a:pt x="156" y="345"/>
                    </a:lnTo>
                    <a:lnTo>
                      <a:pt x="157" y="347"/>
                    </a:lnTo>
                    <a:lnTo>
                      <a:pt x="157" y="350"/>
                    </a:lnTo>
                    <a:lnTo>
                      <a:pt x="158" y="352"/>
                    </a:lnTo>
                    <a:lnTo>
                      <a:pt x="159" y="354"/>
                    </a:lnTo>
                    <a:lnTo>
                      <a:pt x="159" y="356"/>
                    </a:lnTo>
                    <a:lnTo>
                      <a:pt x="159" y="357"/>
                    </a:lnTo>
                    <a:lnTo>
                      <a:pt x="159" y="359"/>
                    </a:lnTo>
                    <a:lnTo>
                      <a:pt x="158" y="360"/>
                    </a:lnTo>
                    <a:lnTo>
                      <a:pt x="157" y="361"/>
                    </a:lnTo>
                    <a:lnTo>
                      <a:pt x="156" y="363"/>
                    </a:lnTo>
                    <a:lnTo>
                      <a:pt x="153" y="364"/>
                    </a:lnTo>
                    <a:lnTo>
                      <a:pt x="152" y="366"/>
                    </a:lnTo>
                    <a:lnTo>
                      <a:pt x="151" y="367"/>
                    </a:lnTo>
                    <a:lnTo>
                      <a:pt x="151" y="370"/>
                    </a:lnTo>
                    <a:lnTo>
                      <a:pt x="151" y="374"/>
                    </a:lnTo>
                    <a:lnTo>
                      <a:pt x="152" y="377"/>
                    </a:lnTo>
                    <a:lnTo>
                      <a:pt x="152" y="379"/>
                    </a:lnTo>
                    <a:lnTo>
                      <a:pt x="153" y="382"/>
                    </a:lnTo>
                    <a:lnTo>
                      <a:pt x="154" y="384"/>
                    </a:lnTo>
                    <a:lnTo>
                      <a:pt x="157" y="386"/>
                    </a:lnTo>
                    <a:lnTo>
                      <a:pt x="158" y="388"/>
                    </a:lnTo>
                    <a:lnTo>
                      <a:pt x="159" y="389"/>
                    </a:lnTo>
                    <a:lnTo>
                      <a:pt x="167" y="389"/>
                    </a:lnTo>
                    <a:lnTo>
                      <a:pt x="167" y="381"/>
                    </a:lnTo>
                    <a:lnTo>
                      <a:pt x="168" y="371"/>
                    </a:lnTo>
                    <a:lnTo>
                      <a:pt x="170" y="363"/>
                    </a:lnTo>
                    <a:lnTo>
                      <a:pt x="172" y="354"/>
                    </a:lnTo>
                    <a:lnTo>
                      <a:pt x="174" y="346"/>
                    </a:lnTo>
                    <a:lnTo>
                      <a:pt x="176" y="336"/>
                    </a:lnTo>
                    <a:lnTo>
                      <a:pt x="177" y="328"/>
                    </a:lnTo>
                    <a:lnTo>
                      <a:pt x="178" y="317"/>
                    </a:lnTo>
                    <a:lnTo>
                      <a:pt x="177" y="310"/>
                    </a:lnTo>
                    <a:lnTo>
                      <a:pt x="176" y="306"/>
                    </a:lnTo>
                    <a:lnTo>
                      <a:pt x="173" y="301"/>
                    </a:lnTo>
                    <a:lnTo>
                      <a:pt x="170" y="300"/>
                    </a:lnTo>
                    <a:lnTo>
                      <a:pt x="167" y="297"/>
                    </a:lnTo>
                    <a:lnTo>
                      <a:pt x="165" y="294"/>
                    </a:lnTo>
                    <a:lnTo>
                      <a:pt x="164" y="291"/>
                    </a:lnTo>
                    <a:lnTo>
                      <a:pt x="162" y="287"/>
                    </a:lnTo>
                    <a:lnTo>
                      <a:pt x="164" y="282"/>
                    </a:lnTo>
                    <a:lnTo>
                      <a:pt x="165" y="281"/>
                    </a:lnTo>
                    <a:lnTo>
                      <a:pt x="167" y="278"/>
                    </a:lnTo>
                    <a:lnTo>
                      <a:pt x="171" y="277"/>
                    </a:lnTo>
                    <a:lnTo>
                      <a:pt x="173" y="277"/>
                    </a:lnTo>
                    <a:lnTo>
                      <a:pt x="176" y="275"/>
                    </a:lnTo>
                    <a:lnTo>
                      <a:pt x="178" y="274"/>
                    </a:lnTo>
                    <a:lnTo>
                      <a:pt x="179" y="274"/>
                    </a:lnTo>
                    <a:lnTo>
                      <a:pt x="179" y="266"/>
                    </a:lnTo>
                    <a:lnTo>
                      <a:pt x="178" y="266"/>
                    </a:lnTo>
                    <a:lnTo>
                      <a:pt x="177" y="266"/>
                    </a:lnTo>
                    <a:lnTo>
                      <a:pt x="176" y="264"/>
                    </a:lnTo>
                    <a:lnTo>
                      <a:pt x="173" y="263"/>
                    </a:lnTo>
                    <a:lnTo>
                      <a:pt x="173" y="261"/>
                    </a:lnTo>
                    <a:lnTo>
                      <a:pt x="172" y="260"/>
                    </a:lnTo>
                    <a:lnTo>
                      <a:pt x="171" y="259"/>
                    </a:lnTo>
                    <a:lnTo>
                      <a:pt x="171" y="256"/>
                    </a:lnTo>
                    <a:lnTo>
                      <a:pt x="172" y="256"/>
                    </a:lnTo>
                    <a:lnTo>
                      <a:pt x="177" y="254"/>
                    </a:lnTo>
                    <a:lnTo>
                      <a:pt x="183" y="253"/>
                    </a:lnTo>
                    <a:lnTo>
                      <a:pt x="189" y="250"/>
                    </a:lnTo>
                    <a:lnTo>
                      <a:pt x="196" y="249"/>
                    </a:lnTo>
                    <a:lnTo>
                      <a:pt x="203" y="248"/>
                    </a:lnTo>
                    <a:lnTo>
                      <a:pt x="208" y="246"/>
                    </a:lnTo>
                    <a:lnTo>
                      <a:pt x="211" y="24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80" name="Freeform 125">
                <a:extLst>
                  <a:ext uri="{FF2B5EF4-FFF2-40B4-BE49-F238E27FC236}">
                    <a16:creationId xmlns:a16="http://schemas.microsoft.com/office/drawing/2014/main" id="{36DA7385-B1FC-4FFB-ACA8-D502FD45DFFD}"/>
                  </a:ext>
                </a:extLst>
              </p:cNvPr>
              <p:cNvSpPr>
                <a:spLocks/>
              </p:cNvSpPr>
              <p:nvPr/>
            </p:nvSpPr>
            <p:spPr bwMode="gray">
              <a:xfrm>
                <a:off x="645" y="1777"/>
                <a:ext cx="475" cy="381"/>
              </a:xfrm>
              <a:custGeom>
                <a:avLst/>
                <a:gdLst>
                  <a:gd name="T0" fmla="*/ 386 w 475"/>
                  <a:gd name="T1" fmla="*/ 4 h 432"/>
                  <a:gd name="T2" fmla="*/ 399 w 475"/>
                  <a:gd name="T3" fmla="*/ 4 h 432"/>
                  <a:gd name="T4" fmla="*/ 374 w 475"/>
                  <a:gd name="T5" fmla="*/ 4 h 432"/>
                  <a:gd name="T6" fmla="*/ 364 w 475"/>
                  <a:gd name="T7" fmla="*/ 4 h 432"/>
                  <a:gd name="T8" fmla="*/ 350 w 475"/>
                  <a:gd name="T9" fmla="*/ 4 h 432"/>
                  <a:gd name="T10" fmla="*/ 324 w 475"/>
                  <a:gd name="T11" fmla="*/ 4 h 432"/>
                  <a:gd name="T12" fmla="*/ 293 w 475"/>
                  <a:gd name="T13" fmla="*/ 4 h 432"/>
                  <a:gd name="T14" fmla="*/ 243 w 475"/>
                  <a:gd name="T15" fmla="*/ 4 h 432"/>
                  <a:gd name="T16" fmla="*/ 210 w 475"/>
                  <a:gd name="T17" fmla="*/ 4 h 432"/>
                  <a:gd name="T18" fmla="*/ 198 w 475"/>
                  <a:gd name="T19" fmla="*/ 4 h 432"/>
                  <a:gd name="T20" fmla="*/ 170 w 475"/>
                  <a:gd name="T21" fmla="*/ 4 h 432"/>
                  <a:gd name="T22" fmla="*/ 155 w 475"/>
                  <a:gd name="T23" fmla="*/ 4 h 432"/>
                  <a:gd name="T24" fmla="*/ 138 w 475"/>
                  <a:gd name="T25" fmla="*/ 4 h 432"/>
                  <a:gd name="T26" fmla="*/ 145 w 475"/>
                  <a:gd name="T27" fmla="*/ 4 h 432"/>
                  <a:gd name="T28" fmla="*/ 131 w 475"/>
                  <a:gd name="T29" fmla="*/ 4 h 432"/>
                  <a:gd name="T30" fmla="*/ 99 w 475"/>
                  <a:gd name="T31" fmla="*/ 4 h 432"/>
                  <a:gd name="T32" fmla="*/ 96 w 475"/>
                  <a:gd name="T33" fmla="*/ 4 h 432"/>
                  <a:gd name="T34" fmla="*/ 92 w 475"/>
                  <a:gd name="T35" fmla="*/ 4 h 432"/>
                  <a:gd name="T36" fmla="*/ 75 w 475"/>
                  <a:gd name="T37" fmla="*/ 4 h 432"/>
                  <a:gd name="T38" fmla="*/ 59 w 475"/>
                  <a:gd name="T39" fmla="*/ 4 h 432"/>
                  <a:gd name="T40" fmla="*/ 47 w 475"/>
                  <a:gd name="T41" fmla="*/ 4 h 432"/>
                  <a:gd name="T42" fmla="*/ 31 w 475"/>
                  <a:gd name="T43" fmla="*/ 4 h 432"/>
                  <a:gd name="T44" fmla="*/ 26 w 475"/>
                  <a:gd name="T45" fmla="*/ 4 h 432"/>
                  <a:gd name="T46" fmla="*/ 44 w 475"/>
                  <a:gd name="T47" fmla="*/ 4 h 432"/>
                  <a:gd name="T48" fmla="*/ 61 w 475"/>
                  <a:gd name="T49" fmla="*/ 4 h 432"/>
                  <a:gd name="T50" fmla="*/ 63 w 475"/>
                  <a:gd name="T51" fmla="*/ 4 h 432"/>
                  <a:gd name="T52" fmla="*/ 68 w 475"/>
                  <a:gd name="T53" fmla="*/ 4 h 432"/>
                  <a:gd name="T54" fmla="*/ 79 w 475"/>
                  <a:gd name="T55" fmla="*/ 4 h 432"/>
                  <a:gd name="T56" fmla="*/ 67 w 475"/>
                  <a:gd name="T57" fmla="*/ 4 h 432"/>
                  <a:gd name="T58" fmla="*/ 61 w 475"/>
                  <a:gd name="T59" fmla="*/ 4 h 432"/>
                  <a:gd name="T60" fmla="*/ 40 w 475"/>
                  <a:gd name="T61" fmla="*/ 4 h 432"/>
                  <a:gd name="T62" fmla="*/ 43 w 475"/>
                  <a:gd name="T63" fmla="*/ 4 h 432"/>
                  <a:gd name="T64" fmla="*/ 10 w 475"/>
                  <a:gd name="T65" fmla="*/ 4 h 432"/>
                  <a:gd name="T66" fmla="*/ 24 w 475"/>
                  <a:gd name="T67" fmla="*/ 4 h 432"/>
                  <a:gd name="T68" fmla="*/ 11 w 475"/>
                  <a:gd name="T69" fmla="*/ 4 h 432"/>
                  <a:gd name="T70" fmla="*/ 1 w 475"/>
                  <a:gd name="T71" fmla="*/ 4 h 432"/>
                  <a:gd name="T72" fmla="*/ 3 w 475"/>
                  <a:gd name="T73" fmla="*/ 4 h 432"/>
                  <a:gd name="T74" fmla="*/ 29 w 475"/>
                  <a:gd name="T75" fmla="*/ 1 h 432"/>
                  <a:gd name="T76" fmla="*/ 99 w 475"/>
                  <a:gd name="T77" fmla="*/ 4 h 432"/>
                  <a:gd name="T78" fmla="*/ 160 w 475"/>
                  <a:gd name="T79" fmla="*/ 4 h 432"/>
                  <a:gd name="T80" fmla="*/ 192 w 475"/>
                  <a:gd name="T81" fmla="*/ 4 h 432"/>
                  <a:gd name="T82" fmla="*/ 212 w 475"/>
                  <a:gd name="T83" fmla="*/ 4 h 432"/>
                  <a:gd name="T84" fmla="*/ 237 w 475"/>
                  <a:gd name="T85" fmla="*/ 4 h 432"/>
                  <a:gd name="T86" fmla="*/ 267 w 475"/>
                  <a:gd name="T87" fmla="*/ 4 h 432"/>
                  <a:gd name="T88" fmla="*/ 283 w 475"/>
                  <a:gd name="T89" fmla="*/ 4 h 432"/>
                  <a:gd name="T90" fmla="*/ 300 w 475"/>
                  <a:gd name="T91" fmla="*/ 4 h 432"/>
                  <a:gd name="T92" fmla="*/ 293 w 475"/>
                  <a:gd name="T93" fmla="*/ 4 h 432"/>
                  <a:gd name="T94" fmla="*/ 283 w 475"/>
                  <a:gd name="T95" fmla="*/ 4 h 432"/>
                  <a:gd name="T96" fmla="*/ 286 w 475"/>
                  <a:gd name="T97" fmla="*/ 4 h 432"/>
                  <a:gd name="T98" fmla="*/ 330 w 475"/>
                  <a:gd name="T99" fmla="*/ 4 h 432"/>
                  <a:gd name="T100" fmla="*/ 357 w 475"/>
                  <a:gd name="T101" fmla="*/ 4 h 432"/>
                  <a:gd name="T102" fmla="*/ 384 w 475"/>
                  <a:gd name="T103" fmla="*/ 4 h 432"/>
                  <a:gd name="T104" fmla="*/ 403 w 475"/>
                  <a:gd name="T105" fmla="*/ 4 h 432"/>
                  <a:gd name="T106" fmla="*/ 459 w 475"/>
                  <a:gd name="T107" fmla="*/ 4 h 432"/>
                  <a:gd name="T108" fmla="*/ 470 w 475"/>
                  <a:gd name="T109" fmla="*/ 4 h 432"/>
                  <a:gd name="T110" fmla="*/ 471 w 475"/>
                  <a:gd name="T111" fmla="*/ 4 h 432"/>
                  <a:gd name="T112" fmla="*/ 451 w 475"/>
                  <a:gd name="T113" fmla="*/ 4 h 432"/>
                  <a:gd name="T114" fmla="*/ 438 w 475"/>
                  <a:gd name="T115" fmla="*/ 4 h 432"/>
                  <a:gd name="T116" fmla="*/ 422 w 475"/>
                  <a:gd name="T117" fmla="*/ 4 h 4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5"/>
                  <a:gd name="T178" fmla="*/ 0 h 432"/>
                  <a:gd name="T179" fmla="*/ 475 w 475"/>
                  <a:gd name="T180" fmla="*/ 432 h 4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5" h="432">
                    <a:moveTo>
                      <a:pt x="411" y="344"/>
                    </a:moveTo>
                    <a:lnTo>
                      <a:pt x="408" y="344"/>
                    </a:lnTo>
                    <a:lnTo>
                      <a:pt x="406" y="346"/>
                    </a:lnTo>
                    <a:lnTo>
                      <a:pt x="401" y="347"/>
                    </a:lnTo>
                    <a:lnTo>
                      <a:pt x="396" y="350"/>
                    </a:lnTo>
                    <a:lnTo>
                      <a:pt x="393" y="353"/>
                    </a:lnTo>
                    <a:lnTo>
                      <a:pt x="388" y="355"/>
                    </a:lnTo>
                    <a:lnTo>
                      <a:pt x="386" y="357"/>
                    </a:lnTo>
                    <a:lnTo>
                      <a:pt x="384" y="360"/>
                    </a:lnTo>
                    <a:lnTo>
                      <a:pt x="386" y="362"/>
                    </a:lnTo>
                    <a:lnTo>
                      <a:pt x="387" y="365"/>
                    </a:lnTo>
                    <a:lnTo>
                      <a:pt x="388" y="368"/>
                    </a:lnTo>
                    <a:lnTo>
                      <a:pt x="390" y="371"/>
                    </a:lnTo>
                    <a:lnTo>
                      <a:pt x="393" y="372"/>
                    </a:lnTo>
                    <a:lnTo>
                      <a:pt x="395" y="375"/>
                    </a:lnTo>
                    <a:lnTo>
                      <a:pt x="399" y="376"/>
                    </a:lnTo>
                    <a:lnTo>
                      <a:pt x="402" y="379"/>
                    </a:lnTo>
                    <a:lnTo>
                      <a:pt x="400" y="385"/>
                    </a:lnTo>
                    <a:lnTo>
                      <a:pt x="396" y="387"/>
                    </a:lnTo>
                    <a:lnTo>
                      <a:pt x="392" y="389"/>
                    </a:lnTo>
                    <a:lnTo>
                      <a:pt x="386" y="389"/>
                    </a:lnTo>
                    <a:lnTo>
                      <a:pt x="381" y="389"/>
                    </a:lnTo>
                    <a:lnTo>
                      <a:pt x="377" y="389"/>
                    </a:lnTo>
                    <a:lnTo>
                      <a:pt x="374" y="390"/>
                    </a:lnTo>
                    <a:lnTo>
                      <a:pt x="372" y="394"/>
                    </a:lnTo>
                    <a:lnTo>
                      <a:pt x="370" y="399"/>
                    </a:lnTo>
                    <a:lnTo>
                      <a:pt x="369" y="403"/>
                    </a:lnTo>
                    <a:lnTo>
                      <a:pt x="368" y="407"/>
                    </a:lnTo>
                    <a:lnTo>
                      <a:pt x="367" y="411"/>
                    </a:lnTo>
                    <a:lnTo>
                      <a:pt x="365" y="415"/>
                    </a:lnTo>
                    <a:lnTo>
                      <a:pt x="364" y="421"/>
                    </a:lnTo>
                    <a:lnTo>
                      <a:pt x="364" y="425"/>
                    </a:lnTo>
                    <a:lnTo>
                      <a:pt x="363" y="432"/>
                    </a:lnTo>
                    <a:lnTo>
                      <a:pt x="362" y="431"/>
                    </a:lnTo>
                    <a:lnTo>
                      <a:pt x="359" y="428"/>
                    </a:lnTo>
                    <a:lnTo>
                      <a:pt x="358" y="426"/>
                    </a:lnTo>
                    <a:lnTo>
                      <a:pt x="355" y="425"/>
                    </a:lnTo>
                    <a:lnTo>
                      <a:pt x="354" y="424"/>
                    </a:lnTo>
                    <a:lnTo>
                      <a:pt x="352" y="422"/>
                    </a:lnTo>
                    <a:lnTo>
                      <a:pt x="350" y="421"/>
                    </a:lnTo>
                    <a:lnTo>
                      <a:pt x="350" y="420"/>
                    </a:lnTo>
                    <a:lnTo>
                      <a:pt x="346" y="414"/>
                    </a:lnTo>
                    <a:lnTo>
                      <a:pt x="344" y="410"/>
                    </a:lnTo>
                    <a:lnTo>
                      <a:pt x="341" y="404"/>
                    </a:lnTo>
                    <a:lnTo>
                      <a:pt x="337" y="400"/>
                    </a:lnTo>
                    <a:lnTo>
                      <a:pt x="333" y="396"/>
                    </a:lnTo>
                    <a:lnTo>
                      <a:pt x="329" y="392"/>
                    </a:lnTo>
                    <a:lnTo>
                      <a:pt x="324" y="390"/>
                    </a:lnTo>
                    <a:lnTo>
                      <a:pt x="320" y="389"/>
                    </a:lnTo>
                    <a:lnTo>
                      <a:pt x="314" y="390"/>
                    </a:lnTo>
                    <a:lnTo>
                      <a:pt x="311" y="392"/>
                    </a:lnTo>
                    <a:lnTo>
                      <a:pt x="307" y="394"/>
                    </a:lnTo>
                    <a:lnTo>
                      <a:pt x="304" y="397"/>
                    </a:lnTo>
                    <a:lnTo>
                      <a:pt x="300" y="400"/>
                    </a:lnTo>
                    <a:lnTo>
                      <a:pt x="297" y="401"/>
                    </a:lnTo>
                    <a:lnTo>
                      <a:pt x="293" y="404"/>
                    </a:lnTo>
                    <a:lnTo>
                      <a:pt x="288" y="404"/>
                    </a:lnTo>
                    <a:lnTo>
                      <a:pt x="282" y="403"/>
                    </a:lnTo>
                    <a:lnTo>
                      <a:pt x="275" y="401"/>
                    </a:lnTo>
                    <a:lnTo>
                      <a:pt x="268" y="397"/>
                    </a:lnTo>
                    <a:lnTo>
                      <a:pt x="261" y="393"/>
                    </a:lnTo>
                    <a:lnTo>
                      <a:pt x="254" y="389"/>
                    </a:lnTo>
                    <a:lnTo>
                      <a:pt x="248" y="385"/>
                    </a:lnTo>
                    <a:lnTo>
                      <a:pt x="243" y="381"/>
                    </a:lnTo>
                    <a:lnTo>
                      <a:pt x="241" y="376"/>
                    </a:lnTo>
                    <a:lnTo>
                      <a:pt x="226" y="379"/>
                    </a:lnTo>
                    <a:lnTo>
                      <a:pt x="223" y="376"/>
                    </a:lnTo>
                    <a:lnTo>
                      <a:pt x="220" y="375"/>
                    </a:lnTo>
                    <a:lnTo>
                      <a:pt x="218" y="372"/>
                    </a:lnTo>
                    <a:lnTo>
                      <a:pt x="216" y="371"/>
                    </a:lnTo>
                    <a:lnTo>
                      <a:pt x="213" y="369"/>
                    </a:lnTo>
                    <a:lnTo>
                      <a:pt x="210" y="368"/>
                    </a:lnTo>
                    <a:lnTo>
                      <a:pt x="207" y="367"/>
                    </a:lnTo>
                    <a:lnTo>
                      <a:pt x="205" y="364"/>
                    </a:lnTo>
                    <a:lnTo>
                      <a:pt x="202" y="362"/>
                    </a:lnTo>
                    <a:lnTo>
                      <a:pt x="200" y="360"/>
                    </a:lnTo>
                    <a:lnTo>
                      <a:pt x="199" y="357"/>
                    </a:lnTo>
                    <a:lnTo>
                      <a:pt x="199" y="354"/>
                    </a:lnTo>
                    <a:lnTo>
                      <a:pt x="198" y="353"/>
                    </a:lnTo>
                    <a:lnTo>
                      <a:pt x="198" y="350"/>
                    </a:lnTo>
                    <a:lnTo>
                      <a:pt x="197" y="348"/>
                    </a:lnTo>
                    <a:lnTo>
                      <a:pt x="195" y="347"/>
                    </a:lnTo>
                    <a:lnTo>
                      <a:pt x="188" y="344"/>
                    </a:lnTo>
                    <a:lnTo>
                      <a:pt x="182" y="344"/>
                    </a:lnTo>
                    <a:lnTo>
                      <a:pt x="177" y="343"/>
                    </a:lnTo>
                    <a:lnTo>
                      <a:pt x="174" y="343"/>
                    </a:lnTo>
                    <a:lnTo>
                      <a:pt x="172" y="341"/>
                    </a:lnTo>
                    <a:lnTo>
                      <a:pt x="170" y="339"/>
                    </a:lnTo>
                    <a:lnTo>
                      <a:pt x="168" y="333"/>
                    </a:lnTo>
                    <a:lnTo>
                      <a:pt x="166" y="326"/>
                    </a:lnTo>
                    <a:lnTo>
                      <a:pt x="164" y="325"/>
                    </a:lnTo>
                    <a:lnTo>
                      <a:pt x="163" y="322"/>
                    </a:lnTo>
                    <a:lnTo>
                      <a:pt x="161" y="321"/>
                    </a:lnTo>
                    <a:lnTo>
                      <a:pt x="160" y="321"/>
                    </a:lnTo>
                    <a:lnTo>
                      <a:pt x="157" y="321"/>
                    </a:lnTo>
                    <a:lnTo>
                      <a:pt x="155" y="321"/>
                    </a:lnTo>
                    <a:lnTo>
                      <a:pt x="152" y="321"/>
                    </a:lnTo>
                    <a:lnTo>
                      <a:pt x="151" y="321"/>
                    </a:lnTo>
                    <a:lnTo>
                      <a:pt x="149" y="320"/>
                    </a:lnTo>
                    <a:lnTo>
                      <a:pt x="147" y="317"/>
                    </a:lnTo>
                    <a:lnTo>
                      <a:pt x="144" y="313"/>
                    </a:lnTo>
                    <a:lnTo>
                      <a:pt x="142" y="308"/>
                    </a:lnTo>
                    <a:lnTo>
                      <a:pt x="139" y="304"/>
                    </a:lnTo>
                    <a:lnTo>
                      <a:pt x="138" y="300"/>
                    </a:lnTo>
                    <a:lnTo>
                      <a:pt x="137" y="296"/>
                    </a:lnTo>
                    <a:lnTo>
                      <a:pt x="136" y="293"/>
                    </a:lnTo>
                    <a:lnTo>
                      <a:pt x="137" y="290"/>
                    </a:lnTo>
                    <a:lnTo>
                      <a:pt x="138" y="286"/>
                    </a:lnTo>
                    <a:lnTo>
                      <a:pt x="139" y="283"/>
                    </a:lnTo>
                    <a:lnTo>
                      <a:pt x="142" y="281"/>
                    </a:lnTo>
                    <a:lnTo>
                      <a:pt x="143" y="278"/>
                    </a:lnTo>
                    <a:lnTo>
                      <a:pt x="145" y="274"/>
                    </a:lnTo>
                    <a:lnTo>
                      <a:pt x="147" y="271"/>
                    </a:lnTo>
                    <a:lnTo>
                      <a:pt x="147" y="265"/>
                    </a:lnTo>
                    <a:lnTo>
                      <a:pt x="147" y="258"/>
                    </a:lnTo>
                    <a:lnTo>
                      <a:pt x="145" y="251"/>
                    </a:lnTo>
                    <a:lnTo>
                      <a:pt x="144" y="244"/>
                    </a:lnTo>
                    <a:lnTo>
                      <a:pt x="142" y="239"/>
                    </a:lnTo>
                    <a:lnTo>
                      <a:pt x="137" y="229"/>
                    </a:lnTo>
                    <a:lnTo>
                      <a:pt x="131" y="219"/>
                    </a:lnTo>
                    <a:lnTo>
                      <a:pt x="124" y="211"/>
                    </a:lnTo>
                    <a:lnTo>
                      <a:pt x="117" y="203"/>
                    </a:lnTo>
                    <a:lnTo>
                      <a:pt x="111" y="194"/>
                    </a:lnTo>
                    <a:lnTo>
                      <a:pt x="107" y="183"/>
                    </a:lnTo>
                    <a:lnTo>
                      <a:pt x="106" y="180"/>
                    </a:lnTo>
                    <a:lnTo>
                      <a:pt x="104" y="177"/>
                    </a:lnTo>
                    <a:lnTo>
                      <a:pt x="101" y="175"/>
                    </a:lnTo>
                    <a:lnTo>
                      <a:pt x="99" y="172"/>
                    </a:lnTo>
                    <a:lnTo>
                      <a:pt x="97" y="169"/>
                    </a:lnTo>
                    <a:lnTo>
                      <a:pt x="94" y="168"/>
                    </a:lnTo>
                    <a:lnTo>
                      <a:pt x="93" y="164"/>
                    </a:lnTo>
                    <a:lnTo>
                      <a:pt x="92" y="161"/>
                    </a:lnTo>
                    <a:lnTo>
                      <a:pt x="92" y="159"/>
                    </a:lnTo>
                    <a:lnTo>
                      <a:pt x="93" y="159"/>
                    </a:lnTo>
                    <a:lnTo>
                      <a:pt x="94" y="158"/>
                    </a:lnTo>
                    <a:lnTo>
                      <a:pt x="96" y="158"/>
                    </a:lnTo>
                    <a:lnTo>
                      <a:pt x="97" y="157"/>
                    </a:lnTo>
                    <a:lnTo>
                      <a:pt x="97" y="155"/>
                    </a:lnTo>
                    <a:lnTo>
                      <a:pt x="96" y="155"/>
                    </a:lnTo>
                    <a:lnTo>
                      <a:pt x="94" y="155"/>
                    </a:lnTo>
                    <a:lnTo>
                      <a:pt x="93" y="155"/>
                    </a:lnTo>
                    <a:lnTo>
                      <a:pt x="93" y="154"/>
                    </a:lnTo>
                    <a:lnTo>
                      <a:pt x="92" y="154"/>
                    </a:lnTo>
                    <a:lnTo>
                      <a:pt x="92" y="150"/>
                    </a:lnTo>
                    <a:lnTo>
                      <a:pt x="91" y="144"/>
                    </a:lnTo>
                    <a:lnTo>
                      <a:pt x="88" y="140"/>
                    </a:lnTo>
                    <a:lnTo>
                      <a:pt x="86" y="134"/>
                    </a:lnTo>
                    <a:lnTo>
                      <a:pt x="82" y="130"/>
                    </a:lnTo>
                    <a:lnTo>
                      <a:pt x="80" y="126"/>
                    </a:lnTo>
                    <a:lnTo>
                      <a:pt x="79" y="123"/>
                    </a:lnTo>
                    <a:lnTo>
                      <a:pt x="78" y="120"/>
                    </a:lnTo>
                    <a:lnTo>
                      <a:pt x="75" y="115"/>
                    </a:lnTo>
                    <a:lnTo>
                      <a:pt x="73" y="109"/>
                    </a:lnTo>
                    <a:lnTo>
                      <a:pt x="72" y="104"/>
                    </a:lnTo>
                    <a:lnTo>
                      <a:pt x="69" y="100"/>
                    </a:lnTo>
                    <a:lnTo>
                      <a:pt x="67" y="97"/>
                    </a:lnTo>
                    <a:lnTo>
                      <a:pt x="65" y="94"/>
                    </a:lnTo>
                    <a:lnTo>
                      <a:pt x="62" y="90"/>
                    </a:lnTo>
                    <a:lnTo>
                      <a:pt x="60" y="85"/>
                    </a:lnTo>
                    <a:lnTo>
                      <a:pt x="59" y="76"/>
                    </a:lnTo>
                    <a:lnTo>
                      <a:pt x="57" y="69"/>
                    </a:lnTo>
                    <a:lnTo>
                      <a:pt x="56" y="62"/>
                    </a:lnTo>
                    <a:lnTo>
                      <a:pt x="55" y="55"/>
                    </a:lnTo>
                    <a:lnTo>
                      <a:pt x="54" y="48"/>
                    </a:lnTo>
                    <a:lnTo>
                      <a:pt x="53" y="43"/>
                    </a:lnTo>
                    <a:lnTo>
                      <a:pt x="51" y="36"/>
                    </a:lnTo>
                    <a:lnTo>
                      <a:pt x="49" y="30"/>
                    </a:lnTo>
                    <a:lnTo>
                      <a:pt x="47" y="30"/>
                    </a:lnTo>
                    <a:lnTo>
                      <a:pt x="44" y="29"/>
                    </a:lnTo>
                    <a:lnTo>
                      <a:pt x="42" y="29"/>
                    </a:lnTo>
                    <a:lnTo>
                      <a:pt x="41" y="27"/>
                    </a:lnTo>
                    <a:lnTo>
                      <a:pt x="38" y="27"/>
                    </a:lnTo>
                    <a:lnTo>
                      <a:pt x="37" y="26"/>
                    </a:lnTo>
                    <a:lnTo>
                      <a:pt x="35" y="25"/>
                    </a:lnTo>
                    <a:lnTo>
                      <a:pt x="32" y="22"/>
                    </a:lnTo>
                    <a:lnTo>
                      <a:pt x="31" y="26"/>
                    </a:lnTo>
                    <a:lnTo>
                      <a:pt x="30" y="30"/>
                    </a:lnTo>
                    <a:lnTo>
                      <a:pt x="29" y="33"/>
                    </a:lnTo>
                    <a:lnTo>
                      <a:pt x="28" y="37"/>
                    </a:lnTo>
                    <a:lnTo>
                      <a:pt x="26" y="41"/>
                    </a:lnTo>
                    <a:lnTo>
                      <a:pt x="26" y="44"/>
                    </a:lnTo>
                    <a:lnTo>
                      <a:pt x="26" y="48"/>
                    </a:lnTo>
                    <a:lnTo>
                      <a:pt x="26" y="52"/>
                    </a:lnTo>
                    <a:lnTo>
                      <a:pt x="26" y="61"/>
                    </a:lnTo>
                    <a:lnTo>
                      <a:pt x="29" y="69"/>
                    </a:lnTo>
                    <a:lnTo>
                      <a:pt x="31" y="78"/>
                    </a:lnTo>
                    <a:lnTo>
                      <a:pt x="35" y="85"/>
                    </a:lnTo>
                    <a:lnTo>
                      <a:pt x="37" y="93"/>
                    </a:lnTo>
                    <a:lnTo>
                      <a:pt x="41" y="101"/>
                    </a:lnTo>
                    <a:lnTo>
                      <a:pt x="42" y="111"/>
                    </a:lnTo>
                    <a:lnTo>
                      <a:pt x="43" y="120"/>
                    </a:lnTo>
                    <a:lnTo>
                      <a:pt x="44" y="125"/>
                    </a:lnTo>
                    <a:lnTo>
                      <a:pt x="46" y="129"/>
                    </a:lnTo>
                    <a:lnTo>
                      <a:pt x="48" y="133"/>
                    </a:lnTo>
                    <a:lnTo>
                      <a:pt x="51" y="138"/>
                    </a:lnTo>
                    <a:lnTo>
                      <a:pt x="54" y="143"/>
                    </a:lnTo>
                    <a:lnTo>
                      <a:pt x="56" y="147"/>
                    </a:lnTo>
                    <a:lnTo>
                      <a:pt x="59" y="150"/>
                    </a:lnTo>
                    <a:lnTo>
                      <a:pt x="60" y="154"/>
                    </a:lnTo>
                    <a:lnTo>
                      <a:pt x="61" y="158"/>
                    </a:lnTo>
                    <a:lnTo>
                      <a:pt x="60" y="164"/>
                    </a:lnTo>
                    <a:lnTo>
                      <a:pt x="60" y="168"/>
                    </a:lnTo>
                    <a:lnTo>
                      <a:pt x="59" y="172"/>
                    </a:lnTo>
                    <a:lnTo>
                      <a:pt x="59" y="176"/>
                    </a:lnTo>
                    <a:lnTo>
                      <a:pt x="60" y="180"/>
                    </a:lnTo>
                    <a:lnTo>
                      <a:pt x="61" y="183"/>
                    </a:lnTo>
                    <a:lnTo>
                      <a:pt x="65" y="186"/>
                    </a:lnTo>
                    <a:lnTo>
                      <a:pt x="63" y="189"/>
                    </a:lnTo>
                    <a:lnTo>
                      <a:pt x="63" y="190"/>
                    </a:lnTo>
                    <a:lnTo>
                      <a:pt x="63" y="191"/>
                    </a:lnTo>
                    <a:lnTo>
                      <a:pt x="63" y="194"/>
                    </a:lnTo>
                    <a:lnTo>
                      <a:pt x="63" y="196"/>
                    </a:lnTo>
                    <a:lnTo>
                      <a:pt x="65" y="197"/>
                    </a:lnTo>
                    <a:lnTo>
                      <a:pt x="65" y="200"/>
                    </a:lnTo>
                    <a:lnTo>
                      <a:pt x="65" y="204"/>
                    </a:lnTo>
                    <a:lnTo>
                      <a:pt x="68" y="204"/>
                    </a:lnTo>
                    <a:lnTo>
                      <a:pt x="71" y="205"/>
                    </a:lnTo>
                    <a:lnTo>
                      <a:pt x="73" y="207"/>
                    </a:lnTo>
                    <a:lnTo>
                      <a:pt x="75" y="210"/>
                    </a:lnTo>
                    <a:lnTo>
                      <a:pt x="76" y="212"/>
                    </a:lnTo>
                    <a:lnTo>
                      <a:pt x="79" y="215"/>
                    </a:lnTo>
                    <a:lnTo>
                      <a:pt x="79" y="218"/>
                    </a:lnTo>
                    <a:lnTo>
                      <a:pt x="80" y="221"/>
                    </a:lnTo>
                    <a:lnTo>
                      <a:pt x="79" y="225"/>
                    </a:lnTo>
                    <a:lnTo>
                      <a:pt x="79" y="228"/>
                    </a:lnTo>
                    <a:lnTo>
                      <a:pt x="78" y="230"/>
                    </a:lnTo>
                    <a:lnTo>
                      <a:pt x="75" y="232"/>
                    </a:lnTo>
                    <a:lnTo>
                      <a:pt x="74" y="235"/>
                    </a:lnTo>
                    <a:lnTo>
                      <a:pt x="72" y="236"/>
                    </a:lnTo>
                    <a:lnTo>
                      <a:pt x="71" y="237"/>
                    </a:lnTo>
                    <a:lnTo>
                      <a:pt x="69" y="239"/>
                    </a:lnTo>
                    <a:lnTo>
                      <a:pt x="67" y="236"/>
                    </a:lnTo>
                    <a:lnTo>
                      <a:pt x="67" y="232"/>
                    </a:lnTo>
                    <a:lnTo>
                      <a:pt x="66" y="229"/>
                    </a:lnTo>
                    <a:lnTo>
                      <a:pt x="66" y="226"/>
                    </a:lnTo>
                    <a:lnTo>
                      <a:pt x="66" y="223"/>
                    </a:lnTo>
                    <a:lnTo>
                      <a:pt x="66" y="221"/>
                    </a:lnTo>
                    <a:lnTo>
                      <a:pt x="65" y="218"/>
                    </a:lnTo>
                    <a:lnTo>
                      <a:pt x="65" y="215"/>
                    </a:lnTo>
                    <a:lnTo>
                      <a:pt x="61" y="212"/>
                    </a:lnTo>
                    <a:lnTo>
                      <a:pt x="57" y="208"/>
                    </a:lnTo>
                    <a:lnTo>
                      <a:pt x="54" y="205"/>
                    </a:lnTo>
                    <a:lnTo>
                      <a:pt x="49" y="201"/>
                    </a:lnTo>
                    <a:lnTo>
                      <a:pt x="46" y="198"/>
                    </a:lnTo>
                    <a:lnTo>
                      <a:pt x="42" y="194"/>
                    </a:lnTo>
                    <a:lnTo>
                      <a:pt x="40" y="190"/>
                    </a:lnTo>
                    <a:lnTo>
                      <a:pt x="38" y="186"/>
                    </a:lnTo>
                    <a:lnTo>
                      <a:pt x="40" y="183"/>
                    </a:lnTo>
                    <a:lnTo>
                      <a:pt x="40" y="180"/>
                    </a:lnTo>
                    <a:lnTo>
                      <a:pt x="41" y="177"/>
                    </a:lnTo>
                    <a:lnTo>
                      <a:pt x="41" y="176"/>
                    </a:lnTo>
                    <a:lnTo>
                      <a:pt x="42" y="173"/>
                    </a:lnTo>
                    <a:lnTo>
                      <a:pt x="42" y="170"/>
                    </a:lnTo>
                    <a:lnTo>
                      <a:pt x="43" y="169"/>
                    </a:lnTo>
                    <a:lnTo>
                      <a:pt x="43" y="166"/>
                    </a:lnTo>
                    <a:lnTo>
                      <a:pt x="43" y="162"/>
                    </a:lnTo>
                    <a:lnTo>
                      <a:pt x="42" y="158"/>
                    </a:lnTo>
                    <a:lnTo>
                      <a:pt x="40" y="155"/>
                    </a:lnTo>
                    <a:lnTo>
                      <a:pt x="38" y="152"/>
                    </a:lnTo>
                    <a:lnTo>
                      <a:pt x="32" y="147"/>
                    </a:lnTo>
                    <a:lnTo>
                      <a:pt x="26" y="143"/>
                    </a:lnTo>
                    <a:lnTo>
                      <a:pt x="21" y="137"/>
                    </a:lnTo>
                    <a:lnTo>
                      <a:pt x="15" y="131"/>
                    </a:lnTo>
                    <a:lnTo>
                      <a:pt x="10" y="126"/>
                    </a:lnTo>
                    <a:lnTo>
                      <a:pt x="6" y="119"/>
                    </a:lnTo>
                    <a:lnTo>
                      <a:pt x="11" y="118"/>
                    </a:lnTo>
                    <a:lnTo>
                      <a:pt x="15" y="118"/>
                    </a:lnTo>
                    <a:lnTo>
                      <a:pt x="18" y="115"/>
                    </a:lnTo>
                    <a:lnTo>
                      <a:pt x="21" y="113"/>
                    </a:lnTo>
                    <a:lnTo>
                      <a:pt x="22" y="111"/>
                    </a:lnTo>
                    <a:lnTo>
                      <a:pt x="23" y="105"/>
                    </a:lnTo>
                    <a:lnTo>
                      <a:pt x="24" y="101"/>
                    </a:lnTo>
                    <a:lnTo>
                      <a:pt x="24" y="97"/>
                    </a:lnTo>
                    <a:lnTo>
                      <a:pt x="23" y="93"/>
                    </a:lnTo>
                    <a:lnTo>
                      <a:pt x="22" y="89"/>
                    </a:lnTo>
                    <a:lnTo>
                      <a:pt x="21" y="86"/>
                    </a:lnTo>
                    <a:lnTo>
                      <a:pt x="18" y="83"/>
                    </a:lnTo>
                    <a:lnTo>
                      <a:pt x="16" y="80"/>
                    </a:lnTo>
                    <a:lnTo>
                      <a:pt x="13" y="78"/>
                    </a:lnTo>
                    <a:lnTo>
                      <a:pt x="11" y="75"/>
                    </a:lnTo>
                    <a:lnTo>
                      <a:pt x="9" y="72"/>
                    </a:lnTo>
                    <a:lnTo>
                      <a:pt x="6" y="66"/>
                    </a:lnTo>
                    <a:lnTo>
                      <a:pt x="5" y="62"/>
                    </a:lnTo>
                    <a:lnTo>
                      <a:pt x="4" y="58"/>
                    </a:lnTo>
                    <a:lnTo>
                      <a:pt x="3" y="54"/>
                    </a:lnTo>
                    <a:lnTo>
                      <a:pt x="3" y="50"/>
                    </a:lnTo>
                    <a:lnTo>
                      <a:pt x="3" y="45"/>
                    </a:lnTo>
                    <a:lnTo>
                      <a:pt x="1" y="40"/>
                    </a:lnTo>
                    <a:lnTo>
                      <a:pt x="0" y="34"/>
                    </a:lnTo>
                    <a:lnTo>
                      <a:pt x="0" y="20"/>
                    </a:lnTo>
                    <a:lnTo>
                      <a:pt x="0" y="18"/>
                    </a:lnTo>
                    <a:lnTo>
                      <a:pt x="0" y="15"/>
                    </a:lnTo>
                    <a:lnTo>
                      <a:pt x="1" y="12"/>
                    </a:lnTo>
                    <a:lnTo>
                      <a:pt x="1" y="9"/>
                    </a:lnTo>
                    <a:lnTo>
                      <a:pt x="1" y="6"/>
                    </a:lnTo>
                    <a:lnTo>
                      <a:pt x="3" y="4"/>
                    </a:lnTo>
                    <a:lnTo>
                      <a:pt x="3" y="2"/>
                    </a:lnTo>
                    <a:lnTo>
                      <a:pt x="3" y="0"/>
                    </a:lnTo>
                    <a:lnTo>
                      <a:pt x="7" y="1"/>
                    </a:lnTo>
                    <a:lnTo>
                      <a:pt x="11" y="2"/>
                    </a:lnTo>
                    <a:lnTo>
                      <a:pt x="16" y="2"/>
                    </a:lnTo>
                    <a:lnTo>
                      <a:pt x="19" y="2"/>
                    </a:lnTo>
                    <a:lnTo>
                      <a:pt x="24" y="1"/>
                    </a:lnTo>
                    <a:lnTo>
                      <a:pt x="29" y="1"/>
                    </a:lnTo>
                    <a:lnTo>
                      <a:pt x="34" y="0"/>
                    </a:lnTo>
                    <a:lnTo>
                      <a:pt x="38" y="0"/>
                    </a:lnTo>
                    <a:lnTo>
                      <a:pt x="50" y="1"/>
                    </a:lnTo>
                    <a:lnTo>
                      <a:pt x="60" y="5"/>
                    </a:lnTo>
                    <a:lnTo>
                      <a:pt x="69" y="11"/>
                    </a:lnTo>
                    <a:lnTo>
                      <a:pt x="79" y="16"/>
                    </a:lnTo>
                    <a:lnTo>
                      <a:pt x="88" y="22"/>
                    </a:lnTo>
                    <a:lnTo>
                      <a:pt x="99" y="27"/>
                    </a:lnTo>
                    <a:lnTo>
                      <a:pt x="111" y="32"/>
                    </a:lnTo>
                    <a:lnTo>
                      <a:pt x="125" y="33"/>
                    </a:lnTo>
                    <a:lnTo>
                      <a:pt x="133" y="32"/>
                    </a:lnTo>
                    <a:lnTo>
                      <a:pt x="141" y="30"/>
                    </a:lnTo>
                    <a:lnTo>
                      <a:pt x="145" y="27"/>
                    </a:lnTo>
                    <a:lnTo>
                      <a:pt x="150" y="25"/>
                    </a:lnTo>
                    <a:lnTo>
                      <a:pt x="155" y="22"/>
                    </a:lnTo>
                    <a:lnTo>
                      <a:pt x="160" y="19"/>
                    </a:lnTo>
                    <a:lnTo>
                      <a:pt x="166" y="18"/>
                    </a:lnTo>
                    <a:lnTo>
                      <a:pt x="173" y="18"/>
                    </a:lnTo>
                    <a:lnTo>
                      <a:pt x="179" y="19"/>
                    </a:lnTo>
                    <a:lnTo>
                      <a:pt x="183" y="22"/>
                    </a:lnTo>
                    <a:lnTo>
                      <a:pt x="186" y="25"/>
                    </a:lnTo>
                    <a:lnTo>
                      <a:pt x="188" y="30"/>
                    </a:lnTo>
                    <a:lnTo>
                      <a:pt x="191" y="34"/>
                    </a:lnTo>
                    <a:lnTo>
                      <a:pt x="192" y="39"/>
                    </a:lnTo>
                    <a:lnTo>
                      <a:pt x="194" y="41"/>
                    </a:lnTo>
                    <a:lnTo>
                      <a:pt x="198" y="43"/>
                    </a:lnTo>
                    <a:lnTo>
                      <a:pt x="199" y="45"/>
                    </a:lnTo>
                    <a:lnTo>
                      <a:pt x="200" y="51"/>
                    </a:lnTo>
                    <a:lnTo>
                      <a:pt x="202" y="58"/>
                    </a:lnTo>
                    <a:lnTo>
                      <a:pt x="205" y="65"/>
                    </a:lnTo>
                    <a:lnTo>
                      <a:pt x="208" y="72"/>
                    </a:lnTo>
                    <a:lnTo>
                      <a:pt x="212" y="78"/>
                    </a:lnTo>
                    <a:lnTo>
                      <a:pt x="216" y="83"/>
                    </a:lnTo>
                    <a:lnTo>
                      <a:pt x="219" y="85"/>
                    </a:lnTo>
                    <a:lnTo>
                      <a:pt x="227" y="85"/>
                    </a:lnTo>
                    <a:lnTo>
                      <a:pt x="229" y="82"/>
                    </a:lnTo>
                    <a:lnTo>
                      <a:pt x="230" y="78"/>
                    </a:lnTo>
                    <a:lnTo>
                      <a:pt x="232" y="75"/>
                    </a:lnTo>
                    <a:lnTo>
                      <a:pt x="235" y="72"/>
                    </a:lnTo>
                    <a:lnTo>
                      <a:pt x="237" y="71"/>
                    </a:lnTo>
                    <a:lnTo>
                      <a:pt x="241" y="69"/>
                    </a:lnTo>
                    <a:lnTo>
                      <a:pt x="244" y="68"/>
                    </a:lnTo>
                    <a:lnTo>
                      <a:pt x="247" y="68"/>
                    </a:lnTo>
                    <a:lnTo>
                      <a:pt x="251" y="68"/>
                    </a:lnTo>
                    <a:lnTo>
                      <a:pt x="255" y="69"/>
                    </a:lnTo>
                    <a:lnTo>
                      <a:pt x="258" y="72"/>
                    </a:lnTo>
                    <a:lnTo>
                      <a:pt x="261" y="75"/>
                    </a:lnTo>
                    <a:lnTo>
                      <a:pt x="267" y="85"/>
                    </a:lnTo>
                    <a:lnTo>
                      <a:pt x="272" y="94"/>
                    </a:lnTo>
                    <a:lnTo>
                      <a:pt x="275" y="107"/>
                    </a:lnTo>
                    <a:lnTo>
                      <a:pt x="277" y="119"/>
                    </a:lnTo>
                    <a:lnTo>
                      <a:pt x="279" y="130"/>
                    </a:lnTo>
                    <a:lnTo>
                      <a:pt x="279" y="138"/>
                    </a:lnTo>
                    <a:lnTo>
                      <a:pt x="280" y="143"/>
                    </a:lnTo>
                    <a:lnTo>
                      <a:pt x="281" y="147"/>
                    </a:lnTo>
                    <a:lnTo>
                      <a:pt x="283" y="150"/>
                    </a:lnTo>
                    <a:lnTo>
                      <a:pt x="286" y="152"/>
                    </a:lnTo>
                    <a:lnTo>
                      <a:pt x="289" y="155"/>
                    </a:lnTo>
                    <a:lnTo>
                      <a:pt x="293" y="157"/>
                    </a:lnTo>
                    <a:lnTo>
                      <a:pt x="297" y="158"/>
                    </a:lnTo>
                    <a:lnTo>
                      <a:pt x="300" y="158"/>
                    </a:lnTo>
                    <a:lnTo>
                      <a:pt x="300" y="155"/>
                    </a:lnTo>
                    <a:lnTo>
                      <a:pt x="300" y="159"/>
                    </a:lnTo>
                    <a:lnTo>
                      <a:pt x="300" y="162"/>
                    </a:lnTo>
                    <a:lnTo>
                      <a:pt x="300" y="165"/>
                    </a:lnTo>
                    <a:lnTo>
                      <a:pt x="300" y="168"/>
                    </a:lnTo>
                    <a:lnTo>
                      <a:pt x="300" y="170"/>
                    </a:lnTo>
                    <a:lnTo>
                      <a:pt x="300" y="173"/>
                    </a:lnTo>
                    <a:lnTo>
                      <a:pt x="300" y="176"/>
                    </a:lnTo>
                    <a:lnTo>
                      <a:pt x="300" y="179"/>
                    </a:lnTo>
                    <a:lnTo>
                      <a:pt x="297" y="179"/>
                    </a:lnTo>
                    <a:lnTo>
                      <a:pt x="293" y="182"/>
                    </a:lnTo>
                    <a:lnTo>
                      <a:pt x="291" y="184"/>
                    </a:lnTo>
                    <a:lnTo>
                      <a:pt x="288" y="187"/>
                    </a:lnTo>
                    <a:lnTo>
                      <a:pt x="285" y="197"/>
                    </a:lnTo>
                    <a:lnTo>
                      <a:pt x="283" y="208"/>
                    </a:lnTo>
                    <a:lnTo>
                      <a:pt x="282" y="219"/>
                    </a:lnTo>
                    <a:lnTo>
                      <a:pt x="282" y="230"/>
                    </a:lnTo>
                    <a:lnTo>
                      <a:pt x="283" y="240"/>
                    </a:lnTo>
                    <a:lnTo>
                      <a:pt x="283" y="249"/>
                    </a:lnTo>
                    <a:lnTo>
                      <a:pt x="283" y="250"/>
                    </a:lnTo>
                    <a:lnTo>
                      <a:pt x="283" y="254"/>
                    </a:lnTo>
                    <a:lnTo>
                      <a:pt x="283" y="260"/>
                    </a:lnTo>
                    <a:lnTo>
                      <a:pt x="283" y="267"/>
                    </a:lnTo>
                    <a:lnTo>
                      <a:pt x="283" y="274"/>
                    </a:lnTo>
                    <a:lnTo>
                      <a:pt x="285" y="279"/>
                    </a:lnTo>
                    <a:lnTo>
                      <a:pt x="285" y="285"/>
                    </a:lnTo>
                    <a:lnTo>
                      <a:pt x="286" y="289"/>
                    </a:lnTo>
                    <a:lnTo>
                      <a:pt x="288" y="296"/>
                    </a:lnTo>
                    <a:lnTo>
                      <a:pt x="292" y="304"/>
                    </a:lnTo>
                    <a:lnTo>
                      <a:pt x="298" y="314"/>
                    </a:lnTo>
                    <a:lnTo>
                      <a:pt x="304" y="322"/>
                    </a:lnTo>
                    <a:lnTo>
                      <a:pt x="310" y="332"/>
                    </a:lnTo>
                    <a:lnTo>
                      <a:pt x="317" y="339"/>
                    </a:lnTo>
                    <a:lnTo>
                      <a:pt x="324" y="343"/>
                    </a:lnTo>
                    <a:lnTo>
                      <a:pt x="330" y="344"/>
                    </a:lnTo>
                    <a:lnTo>
                      <a:pt x="332" y="344"/>
                    </a:lnTo>
                    <a:lnTo>
                      <a:pt x="336" y="343"/>
                    </a:lnTo>
                    <a:lnTo>
                      <a:pt x="339" y="340"/>
                    </a:lnTo>
                    <a:lnTo>
                      <a:pt x="343" y="339"/>
                    </a:lnTo>
                    <a:lnTo>
                      <a:pt x="348" y="336"/>
                    </a:lnTo>
                    <a:lnTo>
                      <a:pt x="351" y="333"/>
                    </a:lnTo>
                    <a:lnTo>
                      <a:pt x="354" y="332"/>
                    </a:lnTo>
                    <a:lnTo>
                      <a:pt x="357" y="332"/>
                    </a:lnTo>
                    <a:lnTo>
                      <a:pt x="359" y="332"/>
                    </a:lnTo>
                    <a:lnTo>
                      <a:pt x="364" y="332"/>
                    </a:lnTo>
                    <a:lnTo>
                      <a:pt x="368" y="332"/>
                    </a:lnTo>
                    <a:lnTo>
                      <a:pt x="372" y="332"/>
                    </a:lnTo>
                    <a:lnTo>
                      <a:pt x="377" y="332"/>
                    </a:lnTo>
                    <a:lnTo>
                      <a:pt x="381" y="333"/>
                    </a:lnTo>
                    <a:lnTo>
                      <a:pt x="383" y="332"/>
                    </a:lnTo>
                    <a:lnTo>
                      <a:pt x="384" y="332"/>
                    </a:lnTo>
                    <a:lnTo>
                      <a:pt x="389" y="326"/>
                    </a:lnTo>
                    <a:lnTo>
                      <a:pt x="393" y="320"/>
                    </a:lnTo>
                    <a:lnTo>
                      <a:pt x="395" y="313"/>
                    </a:lnTo>
                    <a:lnTo>
                      <a:pt x="396" y="307"/>
                    </a:lnTo>
                    <a:lnTo>
                      <a:pt x="399" y="300"/>
                    </a:lnTo>
                    <a:lnTo>
                      <a:pt x="400" y="293"/>
                    </a:lnTo>
                    <a:lnTo>
                      <a:pt x="401" y="286"/>
                    </a:lnTo>
                    <a:lnTo>
                      <a:pt x="403" y="278"/>
                    </a:lnTo>
                    <a:lnTo>
                      <a:pt x="407" y="274"/>
                    </a:lnTo>
                    <a:lnTo>
                      <a:pt x="413" y="271"/>
                    </a:lnTo>
                    <a:lnTo>
                      <a:pt x="420" y="268"/>
                    </a:lnTo>
                    <a:lnTo>
                      <a:pt x="427" y="267"/>
                    </a:lnTo>
                    <a:lnTo>
                      <a:pt x="437" y="265"/>
                    </a:lnTo>
                    <a:lnTo>
                      <a:pt x="445" y="264"/>
                    </a:lnTo>
                    <a:lnTo>
                      <a:pt x="453" y="264"/>
                    </a:lnTo>
                    <a:lnTo>
                      <a:pt x="459" y="264"/>
                    </a:lnTo>
                    <a:lnTo>
                      <a:pt x="461" y="264"/>
                    </a:lnTo>
                    <a:lnTo>
                      <a:pt x="463" y="264"/>
                    </a:lnTo>
                    <a:lnTo>
                      <a:pt x="464" y="264"/>
                    </a:lnTo>
                    <a:lnTo>
                      <a:pt x="465" y="264"/>
                    </a:lnTo>
                    <a:lnTo>
                      <a:pt x="467" y="264"/>
                    </a:lnTo>
                    <a:lnTo>
                      <a:pt x="468" y="264"/>
                    </a:lnTo>
                    <a:lnTo>
                      <a:pt x="469" y="264"/>
                    </a:lnTo>
                    <a:lnTo>
                      <a:pt x="470" y="264"/>
                    </a:lnTo>
                    <a:lnTo>
                      <a:pt x="470" y="265"/>
                    </a:lnTo>
                    <a:lnTo>
                      <a:pt x="471" y="268"/>
                    </a:lnTo>
                    <a:lnTo>
                      <a:pt x="471" y="269"/>
                    </a:lnTo>
                    <a:lnTo>
                      <a:pt x="472" y="271"/>
                    </a:lnTo>
                    <a:lnTo>
                      <a:pt x="472" y="274"/>
                    </a:lnTo>
                    <a:lnTo>
                      <a:pt x="474" y="275"/>
                    </a:lnTo>
                    <a:lnTo>
                      <a:pt x="475" y="276"/>
                    </a:lnTo>
                    <a:lnTo>
                      <a:pt x="471" y="278"/>
                    </a:lnTo>
                    <a:lnTo>
                      <a:pt x="468" y="281"/>
                    </a:lnTo>
                    <a:lnTo>
                      <a:pt x="463" y="283"/>
                    </a:lnTo>
                    <a:lnTo>
                      <a:pt x="459" y="288"/>
                    </a:lnTo>
                    <a:lnTo>
                      <a:pt x="457" y="293"/>
                    </a:lnTo>
                    <a:lnTo>
                      <a:pt x="455" y="301"/>
                    </a:lnTo>
                    <a:lnTo>
                      <a:pt x="453" y="313"/>
                    </a:lnTo>
                    <a:lnTo>
                      <a:pt x="453" y="326"/>
                    </a:lnTo>
                    <a:lnTo>
                      <a:pt x="451" y="330"/>
                    </a:lnTo>
                    <a:lnTo>
                      <a:pt x="449" y="333"/>
                    </a:lnTo>
                    <a:lnTo>
                      <a:pt x="446" y="336"/>
                    </a:lnTo>
                    <a:lnTo>
                      <a:pt x="445" y="337"/>
                    </a:lnTo>
                    <a:lnTo>
                      <a:pt x="444" y="340"/>
                    </a:lnTo>
                    <a:lnTo>
                      <a:pt x="443" y="341"/>
                    </a:lnTo>
                    <a:lnTo>
                      <a:pt x="442" y="344"/>
                    </a:lnTo>
                    <a:lnTo>
                      <a:pt x="440" y="347"/>
                    </a:lnTo>
                    <a:lnTo>
                      <a:pt x="438" y="347"/>
                    </a:lnTo>
                    <a:lnTo>
                      <a:pt x="436" y="347"/>
                    </a:lnTo>
                    <a:lnTo>
                      <a:pt x="434" y="346"/>
                    </a:lnTo>
                    <a:lnTo>
                      <a:pt x="432" y="346"/>
                    </a:lnTo>
                    <a:lnTo>
                      <a:pt x="430" y="346"/>
                    </a:lnTo>
                    <a:lnTo>
                      <a:pt x="427" y="346"/>
                    </a:lnTo>
                    <a:lnTo>
                      <a:pt x="426" y="346"/>
                    </a:lnTo>
                    <a:lnTo>
                      <a:pt x="424" y="347"/>
                    </a:lnTo>
                    <a:lnTo>
                      <a:pt x="422" y="347"/>
                    </a:lnTo>
                    <a:lnTo>
                      <a:pt x="421" y="346"/>
                    </a:lnTo>
                    <a:lnTo>
                      <a:pt x="419" y="346"/>
                    </a:lnTo>
                    <a:lnTo>
                      <a:pt x="418" y="346"/>
                    </a:lnTo>
                    <a:lnTo>
                      <a:pt x="415" y="344"/>
                    </a:lnTo>
                    <a:lnTo>
                      <a:pt x="413" y="344"/>
                    </a:lnTo>
                    <a:lnTo>
                      <a:pt x="411" y="34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81" name="Freeform 126">
                <a:extLst>
                  <a:ext uri="{FF2B5EF4-FFF2-40B4-BE49-F238E27FC236}">
                    <a16:creationId xmlns:a16="http://schemas.microsoft.com/office/drawing/2014/main" id="{425BF444-FBFA-45D6-9FD5-FEB2E05F13BE}"/>
                  </a:ext>
                </a:extLst>
              </p:cNvPr>
              <p:cNvSpPr>
                <a:spLocks/>
              </p:cNvSpPr>
              <p:nvPr/>
            </p:nvSpPr>
            <p:spPr bwMode="gray">
              <a:xfrm>
                <a:off x="1545" y="2845"/>
                <a:ext cx="151" cy="174"/>
              </a:xfrm>
              <a:custGeom>
                <a:avLst/>
                <a:gdLst>
                  <a:gd name="T0" fmla="*/ 4 w 151"/>
                  <a:gd name="T1" fmla="*/ 4 h 197"/>
                  <a:gd name="T2" fmla="*/ 9 w 151"/>
                  <a:gd name="T3" fmla="*/ 4 h 197"/>
                  <a:gd name="T4" fmla="*/ 12 w 151"/>
                  <a:gd name="T5" fmla="*/ 4 h 197"/>
                  <a:gd name="T6" fmla="*/ 16 w 151"/>
                  <a:gd name="T7" fmla="*/ 4 h 197"/>
                  <a:gd name="T8" fmla="*/ 29 w 151"/>
                  <a:gd name="T9" fmla="*/ 4 h 197"/>
                  <a:gd name="T10" fmla="*/ 48 w 151"/>
                  <a:gd name="T11" fmla="*/ 4 h 197"/>
                  <a:gd name="T12" fmla="*/ 67 w 151"/>
                  <a:gd name="T13" fmla="*/ 4 h 197"/>
                  <a:gd name="T14" fmla="*/ 86 w 151"/>
                  <a:gd name="T15" fmla="*/ 4 h 197"/>
                  <a:gd name="T16" fmla="*/ 95 w 151"/>
                  <a:gd name="T17" fmla="*/ 4 h 197"/>
                  <a:gd name="T18" fmla="*/ 90 w 151"/>
                  <a:gd name="T19" fmla="*/ 4 h 197"/>
                  <a:gd name="T20" fmla="*/ 86 w 151"/>
                  <a:gd name="T21" fmla="*/ 4 h 197"/>
                  <a:gd name="T22" fmla="*/ 82 w 151"/>
                  <a:gd name="T23" fmla="*/ 4 h 197"/>
                  <a:gd name="T24" fmla="*/ 83 w 151"/>
                  <a:gd name="T25" fmla="*/ 4 h 197"/>
                  <a:gd name="T26" fmla="*/ 89 w 151"/>
                  <a:gd name="T27" fmla="*/ 4 h 197"/>
                  <a:gd name="T28" fmla="*/ 100 w 151"/>
                  <a:gd name="T29" fmla="*/ 4 h 197"/>
                  <a:gd name="T30" fmla="*/ 112 w 151"/>
                  <a:gd name="T31" fmla="*/ 4 h 197"/>
                  <a:gd name="T32" fmla="*/ 124 w 151"/>
                  <a:gd name="T33" fmla="*/ 4 h 197"/>
                  <a:gd name="T34" fmla="*/ 137 w 151"/>
                  <a:gd name="T35" fmla="*/ 4 h 197"/>
                  <a:gd name="T36" fmla="*/ 147 w 151"/>
                  <a:gd name="T37" fmla="*/ 4 h 197"/>
                  <a:gd name="T38" fmla="*/ 151 w 151"/>
                  <a:gd name="T39" fmla="*/ 4 h 197"/>
                  <a:gd name="T40" fmla="*/ 151 w 151"/>
                  <a:gd name="T41" fmla="*/ 4 h 197"/>
                  <a:gd name="T42" fmla="*/ 149 w 151"/>
                  <a:gd name="T43" fmla="*/ 4 h 197"/>
                  <a:gd name="T44" fmla="*/ 147 w 151"/>
                  <a:gd name="T45" fmla="*/ 4 h 197"/>
                  <a:gd name="T46" fmla="*/ 146 w 151"/>
                  <a:gd name="T47" fmla="*/ 4 h 197"/>
                  <a:gd name="T48" fmla="*/ 145 w 151"/>
                  <a:gd name="T49" fmla="*/ 4 h 197"/>
                  <a:gd name="T50" fmla="*/ 140 w 151"/>
                  <a:gd name="T51" fmla="*/ 4 h 197"/>
                  <a:gd name="T52" fmla="*/ 137 w 151"/>
                  <a:gd name="T53" fmla="*/ 4 h 197"/>
                  <a:gd name="T54" fmla="*/ 131 w 151"/>
                  <a:gd name="T55" fmla="*/ 4 h 197"/>
                  <a:gd name="T56" fmla="*/ 126 w 151"/>
                  <a:gd name="T57" fmla="*/ 4 h 197"/>
                  <a:gd name="T58" fmla="*/ 121 w 151"/>
                  <a:gd name="T59" fmla="*/ 4 h 197"/>
                  <a:gd name="T60" fmla="*/ 112 w 151"/>
                  <a:gd name="T61" fmla="*/ 4 h 197"/>
                  <a:gd name="T62" fmla="*/ 102 w 151"/>
                  <a:gd name="T63" fmla="*/ 4 h 197"/>
                  <a:gd name="T64" fmla="*/ 92 w 151"/>
                  <a:gd name="T65" fmla="*/ 4 h 197"/>
                  <a:gd name="T66" fmla="*/ 84 w 151"/>
                  <a:gd name="T67" fmla="*/ 4 h 197"/>
                  <a:gd name="T68" fmla="*/ 81 w 151"/>
                  <a:gd name="T69" fmla="*/ 4 h 197"/>
                  <a:gd name="T70" fmla="*/ 80 w 151"/>
                  <a:gd name="T71" fmla="*/ 4 h 197"/>
                  <a:gd name="T72" fmla="*/ 81 w 151"/>
                  <a:gd name="T73" fmla="*/ 4 h 197"/>
                  <a:gd name="T74" fmla="*/ 80 w 151"/>
                  <a:gd name="T75" fmla="*/ 4 h 197"/>
                  <a:gd name="T76" fmla="*/ 79 w 151"/>
                  <a:gd name="T77" fmla="*/ 4 h 197"/>
                  <a:gd name="T78" fmla="*/ 75 w 151"/>
                  <a:gd name="T79" fmla="*/ 4 h 197"/>
                  <a:gd name="T80" fmla="*/ 73 w 151"/>
                  <a:gd name="T81" fmla="*/ 4 h 197"/>
                  <a:gd name="T82" fmla="*/ 71 w 151"/>
                  <a:gd name="T83" fmla="*/ 4 h 197"/>
                  <a:gd name="T84" fmla="*/ 59 w 151"/>
                  <a:gd name="T85" fmla="*/ 4 h 197"/>
                  <a:gd name="T86" fmla="*/ 57 w 151"/>
                  <a:gd name="T87" fmla="*/ 4 h 197"/>
                  <a:gd name="T88" fmla="*/ 54 w 151"/>
                  <a:gd name="T89" fmla="*/ 2 h 197"/>
                  <a:gd name="T90" fmla="*/ 50 w 151"/>
                  <a:gd name="T91" fmla="*/ 0 h 197"/>
                  <a:gd name="T92" fmla="*/ 42 w 151"/>
                  <a:gd name="T93" fmla="*/ 0 h 197"/>
                  <a:gd name="T94" fmla="*/ 28 w 151"/>
                  <a:gd name="T95" fmla="*/ 3 h 197"/>
                  <a:gd name="T96" fmla="*/ 14 w 151"/>
                  <a:gd name="T97" fmla="*/ 4 h 197"/>
                  <a:gd name="T98" fmla="*/ 7 w 151"/>
                  <a:gd name="T99" fmla="*/ 4 h 197"/>
                  <a:gd name="T100" fmla="*/ 6 w 151"/>
                  <a:gd name="T101" fmla="*/ 4 h 197"/>
                  <a:gd name="T102" fmla="*/ 6 w 151"/>
                  <a:gd name="T103" fmla="*/ 4 h 197"/>
                  <a:gd name="T104" fmla="*/ 6 w 151"/>
                  <a:gd name="T105" fmla="*/ 4 h 19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
                  <a:gd name="T160" fmla="*/ 0 h 197"/>
                  <a:gd name="T161" fmla="*/ 151 w 151"/>
                  <a:gd name="T162" fmla="*/ 197 h 19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 h="197">
                    <a:moveTo>
                      <a:pt x="0" y="65"/>
                    </a:moveTo>
                    <a:lnTo>
                      <a:pt x="4" y="70"/>
                    </a:lnTo>
                    <a:lnTo>
                      <a:pt x="6" y="74"/>
                    </a:lnTo>
                    <a:lnTo>
                      <a:pt x="9" y="78"/>
                    </a:lnTo>
                    <a:lnTo>
                      <a:pt x="10" y="82"/>
                    </a:lnTo>
                    <a:lnTo>
                      <a:pt x="12" y="86"/>
                    </a:lnTo>
                    <a:lnTo>
                      <a:pt x="13" y="91"/>
                    </a:lnTo>
                    <a:lnTo>
                      <a:pt x="16" y="95"/>
                    </a:lnTo>
                    <a:lnTo>
                      <a:pt x="19" y="99"/>
                    </a:lnTo>
                    <a:lnTo>
                      <a:pt x="29" y="107"/>
                    </a:lnTo>
                    <a:lnTo>
                      <a:pt x="37" y="114"/>
                    </a:lnTo>
                    <a:lnTo>
                      <a:pt x="48" y="120"/>
                    </a:lnTo>
                    <a:lnTo>
                      <a:pt x="57" y="123"/>
                    </a:lnTo>
                    <a:lnTo>
                      <a:pt x="67" y="125"/>
                    </a:lnTo>
                    <a:lnTo>
                      <a:pt x="76" y="128"/>
                    </a:lnTo>
                    <a:lnTo>
                      <a:pt x="86" y="132"/>
                    </a:lnTo>
                    <a:lnTo>
                      <a:pt x="96" y="138"/>
                    </a:lnTo>
                    <a:lnTo>
                      <a:pt x="95" y="145"/>
                    </a:lnTo>
                    <a:lnTo>
                      <a:pt x="93" y="151"/>
                    </a:lnTo>
                    <a:lnTo>
                      <a:pt x="90" y="156"/>
                    </a:lnTo>
                    <a:lnTo>
                      <a:pt x="88" y="160"/>
                    </a:lnTo>
                    <a:lnTo>
                      <a:pt x="86" y="164"/>
                    </a:lnTo>
                    <a:lnTo>
                      <a:pt x="83" y="170"/>
                    </a:lnTo>
                    <a:lnTo>
                      <a:pt x="82" y="174"/>
                    </a:lnTo>
                    <a:lnTo>
                      <a:pt x="82" y="179"/>
                    </a:lnTo>
                    <a:lnTo>
                      <a:pt x="83" y="185"/>
                    </a:lnTo>
                    <a:lnTo>
                      <a:pt x="86" y="189"/>
                    </a:lnTo>
                    <a:lnTo>
                      <a:pt x="89" y="192"/>
                    </a:lnTo>
                    <a:lnTo>
                      <a:pt x="94" y="195"/>
                    </a:lnTo>
                    <a:lnTo>
                      <a:pt x="100" y="196"/>
                    </a:lnTo>
                    <a:lnTo>
                      <a:pt x="106" y="196"/>
                    </a:lnTo>
                    <a:lnTo>
                      <a:pt x="112" y="196"/>
                    </a:lnTo>
                    <a:lnTo>
                      <a:pt x="119" y="197"/>
                    </a:lnTo>
                    <a:lnTo>
                      <a:pt x="124" y="196"/>
                    </a:lnTo>
                    <a:lnTo>
                      <a:pt x="130" y="193"/>
                    </a:lnTo>
                    <a:lnTo>
                      <a:pt x="137" y="188"/>
                    </a:lnTo>
                    <a:lnTo>
                      <a:pt x="143" y="182"/>
                    </a:lnTo>
                    <a:lnTo>
                      <a:pt x="147" y="175"/>
                    </a:lnTo>
                    <a:lnTo>
                      <a:pt x="151" y="168"/>
                    </a:lnTo>
                    <a:lnTo>
                      <a:pt x="151" y="164"/>
                    </a:lnTo>
                    <a:lnTo>
                      <a:pt x="151" y="161"/>
                    </a:lnTo>
                    <a:lnTo>
                      <a:pt x="151" y="157"/>
                    </a:lnTo>
                    <a:lnTo>
                      <a:pt x="149" y="154"/>
                    </a:lnTo>
                    <a:lnTo>
                      <a:pt x="149" y="141"/>
                    </a:lnTo>
                    <a:lnTo>
                      <a:pt x="147" y="135"/>
                    </a:lnTo>
                    <a:lnTo>
                      <a:pt x="147" y="131"/>
                    </a:lnTo>
                    <a:lnTo>
                      <a:pt x="147" y="124"/>
                    </a:lnTo>
                    <a:lnTo>
                      <a:pt x="146" y="118"/>
                    </a:lnTo>
                    <a:lnTo>
                      <a:pt x="146" y="113"/>
                    </a:lnTo>
                    <a:lnTo>
                      <a:pt x="145" y="107"/>
                    </a:lnTo>
                    <a:lnTo>
                      <a:pt x="144" y="103"/>
                    </a:lnTo>
                    <a:lnTo>
                      <a:pt x="140" y="99"/>
                    </a:lnTo>
                    <a:lnTo>
                      <a:pt x="139" y="96"/>
                    </a:lnTo>
                    <a:lnTo>
                      <a:pt x="137" y="95"/>
                    </a:lnTo>
                    <a:lnTo>
                      <a:pt x="134" y="95"/>
                    </a:lnTo>
                    <a:lnTo>
                      <a:pt x="131" y="93"/>
                    </a:lnTo>
                    <a:lnTo>
                      <a:pt x="128" y="92"/>
                    </a:lnTo>
                    <a:lnTo>
                      <a:pt x="126" y="91"/>
                    </a:lnTo>
                    <a:lnTo>
                      <a:pt x="124" y="88"/>
                    </a:lnTo>
                    <a:lnTo>
                      <a:pt x="121" y="86"/>
                    </a:lnTo>
                    <a:lnTo>
                      <a:pt x="118" y="82"/>
                    </a:lnTo>
                    <a:lnTo>
                      <a:pt x="112" y="79"/>
                    </a:lnTo>
                    <a:lnTo>
                      <a:pt x="107" y="77"/>
                    </a:lnTo>
                    <a:lnTo>
                      <a:pt x="102" y="75"/>
                    </a:lnTo>
                    <a:lnTo>
                      <a:pt x="98" y="72"/>
                    </a:lnTo>
                    <a:lnTo>
                      <a:pt x="92" y="71"/>
                    </a:lnTo>
                    <a:lnTo>
                      <a:pt x="88" y="68"/>
                    </a:lnTo>
                    <a:lnTo>
                      <a:pt x="84" y="65"/>
                    </a:lnTo>
                    <a:lnTo>
                      <a:pt x="82" y="63"/>
                    </a:lnTo>
                    <a:lnTo>
                      <a:pt x="81" y="59"/>
                    </a:lnTo>
                    <a:lnTo>
                      <a:pt x="81" y="54"/>
                    </a:lnTo>
                    <a:lnTo>
                      <a:pt x="80" y="48"/>
                    </a:lnTo>
                    <a:lnTo>
                      <a:pt x="81" y="44"/>
                    </a:lnTo>
                    <a:lnTo>
                      <a:pt x="81" y="38"/>
                    </a:lnTo>
                    <a:lnTo>
                      <a:pt x="80" y="34"/>
                    </a:lnTo>
                    <a:lnTo>
                      <a:pt x="80" y="30"/>
                    </a:lnTo>
                    <a:lnTo>
                      <a:pt x="80" y="28"/>
                    </a:lnTo>
                    <a:lnTo>
                      <a:pt x="79" y="28"/>
                    </a:lnTo>
                    <a:lnTo>
                      <a:pt x="77" y="27"/>
                    </a:lnTo>
                    <a:lnTo>
                      <a:pt x="75" y="25"/>
                    </a:lnTo>
                    <a:lnTo>
                      <a:pt x="74" y="23"/>
                    </a:lnTo>
                    <a:lnTo>
                      <a:pt x="73" y="20"/>
                    </a:lnTo>
                    <a:lnTo>
                      <a:pt x="71" y="17"/>
                    </a:lnTo>
                    <a:lnTo>
                      <a:pt x="71" y="13"/>
                    </a:lnTo>
                    <a:lnTo>
                      <a:pt x="61" y="7"/>
                    </a:lnTo>
                    <a:lnTo>
                      <a:pt x="59" y="7"/>
                    </a:lnTo>
                    <a:lnTo>
                      <a:pt x="58" y="6"/>
                    </a:lnTo>
                    <a:lnTo>
                      <a:pt x="57" y="5"/>
                    </a:lnTo>
                    <a:lnTo>
                      <a:pt x="56" y="3"/>
                    </a:lnTo>
                    <a:lnTo>
                      <a:pt x="54" y="2"/>
                    </a:lnTo>
                    <a:lnTo>
                      <a:pt x="52" y="0"/>
                    </a:lnTo>
                    <a:lnTo>
                      <a:pt x="50" y="0"/>
                    </a:lnTo>
                    <a:lnTo>
                      <a:pt x="48" y="0"/>
                    </a:lnTo>
                    <a:lnTo>
                      <a:pt x="42" y="0"/>
                    </a:lnTo>
                    <a:lnTo>
                      <a:pt x="34" y="2"/>
                    </a:lnTo>
                    <a:lnTo>
                      <a:pt x="28" y="3"/>
                    </a:lnTo>
                    <a:lnTo>
                      <a:pt x="20" y="6"/>
                    </a:lnTo>
                    <a:lnTo>
                      <a:pt x="14" y="9"/>
                    </a:lnTo>
                    <a:lnTo>
                      <a:pt x="11" y="13"/>
                    </a:lnTo>
                    <a:lnTo>
                      <a:pt x="7" y="17"/>
                    </a:lnTo>
                    <a:lnTo>
                      <a:pt x="6" y="23"/>
                    </a:lnTo>
                    <a:lnTo>
                      <a:pt x="6" y="24"/>
                    </a:lnTo>
                    <a:lnTo>
                      <a:pt x="6" y="25"/>
                    </a:lnTo>
                    <a:lnTo>
                      <a:pt x="6" y="27"/>
                    </a:lnTo>
                    <a:lnTo>
                      <a:pt x="6" y="28"/>
                    </a:lnTo>
                    <a:lnTo>
                      <a:pt x="6" y="30"/>
                    </a:lnTo>
                    <a:lnTo>
                      <a:pt x="0" y="6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82" name="Freeform 127">
                <a:extLst>
                  <a:ext uri="{FF2B5EF4-FFF2-40B4-BE49-F238E27FC236}">
                    <a16:creationId xmlns:a16="http://schemas.microsoft.com/office/drawing/2014/main" id="{B9CB7B1A-69EA-4D15-82B1-E6E652FA38BC}"/>
                  </a:ext>
                </a:extLst>
              </p:cNvPr>
              <p:cNvSpPr>
                <a:spLocks/>
              </p:cNvSpPr>
              <p:nvPr/>
            </p:nvSpPr>
            <p:spPr bwMode="gray">
              <a:xfrm>
                <a:off x="1715" y="2444"/>
                <a:ext cx="61" cy="37"/>
              </a:xfrm>
              <a:custGeom>
                <a:avLst/>
                <a:gdLst>
                  <a:gd name="T0" fmla="*/ 50 w 61"/>
                  <a:gd name="T1" fmla="*/ 4 h 42"/>
                  <a:gd name="T2" fmla="*/ 48 w 61"/>
                  <a:gd name="T3" fmla="*/ 4 h 42"/>
                  <a:gd name="T4" fmla="*/ 44 w 61"/>
                  <a:gd name="T5" fmla="*/ 4 h 42"/>
                  <a:gd name="T6" fmla="*/ 43 w 61"/>
                  <a:gd name="T7" fmla="*/ 4 h 42"/>
                  <a:gd name="T8" fmla="*/ 42 w 61"/>
                  <a:gd name="T9" fmla="*/ 4 h 42"/>
                  <a:gd name="T10" fmla="*/ 41 w 61"/>
                  <a:gd name="T11" fmla="*/ 4 h 42"/>
                  <a:gd name="T12" fmla="*/ 39 w 61"/>
                  <a:gd name="T13" fmla="*/ 3 h 42"/>
                  <a:gd name="T14" fmla="*/ 38 w 61"/>
                  <a:gd name="T15" fmla="*/ 3 h 42"/>
                  <a:gd name="T16" fmla="*/ 36 w 61"/>
                  <a:gd name="T17" fmla="*/ 3 h 42"/>
                  <a:gd name="T18" fmla="*/ 31 w 61"/>
                  <a:gd name="T19" fmla="*/ 3 h 42"/>
                  <a:gd name="T20" fmla="*/ 28 w 61"/>
                  <a:gd name="T21" fmla="*/ 1 h 42"/>
                  <a:gd name="T22" fmla="*/ 24 w 61"/>
                  <a:gd name="T23" fmla="*/ 1 h 42"/>
                  <a:gd name="T24" fmla="*/ 20 w 61"/>
                  <a:gd name="T25" fmla="*/ 0 h 42"/>
                  <a:gd name="T26" fmla="*/ 17 w 61"/>
                  <a:gd name="T27" fmla="*/ 0 h 42"/>
                  <a:gd name="T28" fmla="*/ 13 w 61"/>
                  <a:gd name="T29" fmla="*/ 0 h 42"/>
                  <a:gd name="T30" fmla="*/ 12 w 61"/>
                  <a:gd name="T31" fmla="*/ 1 h 42"/>
                  <a:gd name="T32" fmla="*/ 11 w 61"/>
                  <a:gd name="T33" fmla="*/ 4 h 42"/>
                  <a:gd name="T34" fmla="*/ 11 w 61"/>
                  <a:gd name="T35" fmla="*/ 4 h 42"/>
                  <a:gd name="T36" fmla="*/ 10 w 61"/>
                  <a:gd name="T37" fmla="*/ 4 h 42"/>
                  <a:gd name="T38" fmla="*/ 8 w 61"/>
                  <a:gd name="T39" fmla="*/ 4 h 42"/>
                  <a:gd name="T40" fmla="*/ 6 w 61"/>
                  <a:gd name="T41" fmla="*/ 4 h 42"/>
                  <a:gd name="T42" fmla="*/ 4 w 61"/>
                  <a:gd name="T43" fmla="*/ 4 h 42"/>
                  <a:gd name="T44" fmla="*/ 3 w 61"/>
                  <a:gd name="T45" fmla="*/ 4 h 42"/>
                  <a:gd name="T46" fmla="*/ 2 w 61"/>
                  <a:gd name="T47" fmla="*/ 4 h 42"/>
                  <a:gd name="T48" fmla="*/ 0 w 61"/>
                  <a:gd name="T49" fmla="*/ 4 h 42"/>
                  <a:gd name="T50" fmla="*/ 5 w 61"/>
                  <a:gd name="T51" fmla="*/ 4 h 42"/>
                  <a:gd name="T52" fmla="*/ 9 w 61"/>
                  <a:gd name="T53" fmla="*/ 4 h 42"/>
                  <a:gd name="T54" fmla="*/ 11 w 61"/>
                  <a:gd name="T55" fmla="*/ 4 h 42"/>
                  <a:gd name="T56" fmla="*/ 13 w 61"/>
                  <a:gd name="T57" fmla="*/ 4 h 42"/>
                  <a:gd name="T58" fmla="*/ 16 w 61"/>
                  <a:gd name="T59" fmla="*/ 4 h 42"/>
                  <a:gd name="T60" fmla="*/ 18 w 61"/>
                  <a:gd name="T61" fmla="*/ 4 h 42"/>
                  <a:gd name="T62" fmla="*/ 22 w 61"/>
                  <a:gd name="T63" fmla="*/ 4 h 42"/>
                  <a:gd name="T64" fmla="*/ 25 w 61"/>
                  <a:gd name="T65" fmla="*/ 4 h 42"/>
                  <a:gd name="T66" fmla="*/ 30 w 61"/>
                  <a:gd name="T67" fmla="*/ 4 h 42"/>
                  <a:gd name="T68" fmla="*/ 35 w 61"/>
                  <a:gd name="T69" fmla="*/ 4 h 42"/>
                  <a:gd name="T70" fmla="*/ 38 w 61"/>
                  <a:gd name="T71" fmla="*/ 4 h 42"/>
                  <a:gd name="T72" fmla="*/ 42 w 61"/>
                  <a:gd name="T73" fmla="*/ 4 h 42"/>
                  <a:gd name="T74" fmla="*/ 44 w 61"/>
                  <a:gd name="T75" fmla="*/ 4 h 42"/>
                  <a:gd name="T76" fmla="*/ 48 w 61"/>
                  <a:gd name="T77" fmla="*/ 4 h 42"/>
                  <a:gd name="T78" fmla="*/ 49 w 61"/>
                  <a:gd name="T79" fmla="*/ 4 h 42"/>
                  <a:gd name="T80" fmla="*/ 50 w 61"/>
                  <a:gd name="T81" fmla="*/ 4 h 42"/>
                  <a:gd name="T82" fmla="*/ 61 w 61"/>
                  <a:gd name="T83" fmla="*/ 4 h 42"/>
                  <a:gd name="T84" fmla="*/ 50 w 61"/>
                  <a:gd name="T85" fmla="*/ 4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42"/>
                  <a:gd name="T131" fmla="*/ 61 w 61"/>
                  <a:gd name="T132" fmla="*/ 42 h 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42">
                    <a:moveTo>
                      <a:pt x="50" y="7"/>
                    </a:moveTo>
                    <a:lnTo>
                      <a:pt x="48" y="7"/>
                    </a:lnTo>
                    <a:lnTo>
                      <a:pt x="44" y="7"/>
                    </a:lnTo>
                    <a:lnTo>
                      <a:pt x="43" y="5"/>
                    </a:lnTo>
                    <a:lnTo>
                      <a:pt x="42" y="5"/>
                    </a:lnTo>
                    <a:lnTo>
                      <a:pt x="41" y="4"/>
                    </a:lnTo>
                    <a:lnTo>
                      <a:pt x="39" y="3"/>
                    </a:lnTo>
                    <a:lnTo>
                      <a:pt x="38" y="3"/>
                    </a:lnTo>
                    <a:lnTo>
                      <a:pt x="36" y="3"/>
                    </a:lnTo>
                    <a:lnTo>
                      <a:pt x="31" y="3"/>
                    </a:lnTo>
                    <a:lnTo>
                      <a:pt x="28" y="1"/>
                    </a:lnTo>
                    <a:lnTo>
                      <a:pt x="24" y="1"/>
                    </a:lnTo>
                    <a:lnTo>
                      <a:pt x="20" y="0"/>
                    </a:lnTo>
                    <a:lnTo>
                      <a:pt x="17" y="0"/>
                    </a:lnTo>
                    <a:lnTo>
                      <a:pt x="13" y="0"/>
                    </a:lnTo>
                    <a:lnTo>
                      <a:pt x="12" y="1"/>
                    </a:lnTo>
                    <a:lnTo>
                      <a:pt x="11" y="5"/>
                    </a:lnTo>
                    <a:lnTo>
                      <a:pt x="11" y="7"/>
                    </a:lnTo>
                    <a:lnTo>
                      <a:pt x="10" y="9"/>
                    </a:lnTo>
                    <a:lnTo>
                      <a:pt x="8" y="13"/>
                    </a:lnTo>
                    <a:lnTo>
                      <a:pt x="6" y="17"/>
                    </a:lnTo>
                    <a:lnTo>
                      <a:pt x="4" y="20"/>
                    </a:lnTo>
                    <a:lnTo>
                      <a:pt x="3" y="24"/>
                    </a:lnTo>
                    <a:lnTo>
                      <a:pt x="2" y="27"/>
                    </a:lnTo>
                    <a:lnTo>
                      <a:pt x="0" y="29"/>
                    </a:lnTo>
                    <a:lnTo>
                      <a:pt x="5" y="29"/>
                    </a:lnTo>
                    <a:lnTo>
                      <a:pt x="9" y="30"/>
                    </a:lnTo>
                    <a:lnTo>
                      <a:pt x="11" y="34"/>
                    </a:lnTo>
                    <a:lnTo>
                      <a:pt x="13" y="35"/>
                    </a:lnTo>
                    <a:lnTo>
                      <a:pt x="16" y="38"/>
                    </a:lnTo>
                    <a:lnTo>
                      <a:pt x="18" y="39"/>
                    </a:lnTo>
                    <a:lnTo>
                      <a:pt x="22" y="41"/>
                    </a:lnTo>
                    <a:lnTo>
                      <a:pt x="25" y="42"/>
                    </a:lnTo>
                    <a:lnTo>
                      <a:pt x="30" y="42"/>
                    </a:lnTo>
                    <a:lnTo>
                      <a:pt x="35" y="42"/>
                    </a:lnTo>
                    <a:lnTo>
                      <a:pt x="38" y="42"/>
                    </a:lnTo>
                    <a:lnTo>
                      <a:pt x="42" y="41"/>
                    </a:lnTo>
                    <a:lnTo>
                      <a:pt x="44" y="39"/>
                    </a:lnTo>
                    <a:lnTo>
                      <a:pt x="48" y="38"/>
                    </a:lnTo>
                    <a:lnTo>
                      <a:pt x="49" y="34"/>
                    </a:lnTo>
                    <a:lnTo>
                      <a:pt x="50" y="29"/>
                    </a:lnTo>
                    <a:lnTo>
                      <a:pt x="61" y="9"/>
                    </a:lnTo>
                    <a:lnTo>
                      <a:pt x="50" y="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83" name="Freeform 128">
                <a:extLst>
                  <a:ext uri="{FF2B5EF4-FFF2-40B4-BE49-F238E27FC236}">
                    <a16:creationId xmlns:a16="http://schemas.microsoft.com/office/drawing/2014/main" id="{CC632948-CE88-4C66-B84A-35C4F30B596C}"/>
                  </a:ext>
                </a:extLst>
              </p:cNvPr>
              <p:cNvSpPr>
                <a:spLocks/>
              </p:cNvSpPr>
              <p:nvPr/>
            </p:nvSpPr>
            <p:spPr bwMode="gray">
              <a:xfrm>
                <a:off x="1664" y="2331"/>
                <a:ext cx="53" cy="72"/>
              </a:xfrm>
              <a:custGeom>
                <a:avLst/>
                <a:gdLst>
                  <a:gd name="T0" fmla="*/ 3 w 53"/>
                  <a:gd name="T1" fmla="*/ 4 h 82"/>
                  <a:gd name="T2" fmla="*/ 27 w 53"/>
                  <a:gd name="T3" fmla="*/ 4 h 82"/>
                  <a:gd name="T4" fmla="*/ 30 w 53"/>
                  <a:gd name="T5" fmla="*/ 4 h 82"/>
                  <a:gd name="T6" fmla="*/ 33 w 53"/>
                  <a:gd name="T7" fmla="*/ 4 h 82"/>
                  <a:gd name="T8" fmla="*/ 37 w 53"/>
                  <a:gd name="T9" fmla="*/ 4 h 82"/>
                  <a:gd name="T10" fmla="*/ 43 w 53"/>
                  <a:gd name="T11" fmla="*/ 4 h 82"/>
                  <a:gd name="T12" fmla="*/ 46 w 53"/>
                  <a:gd name="T13" fmla="*/ 4 h 82"/>
                  <a:gd name="T14" fmla="*/ 50 w 53"/>
                  <a:gd name="T15" fmla="*/ 4 h 82"/>
                  <a:gd name="T16" fmla="*/ 52 w 53"/>
                  <a:gd name="T17" fmla="*/ 4 h 82"/>
                  <a:gd name="T18" fmla="*/ 53 w 53"/>
                  <a:gd name="T19" fmla="*/ 4 h 82"/>
                  <a:gd name="T20" fmla="*/ 47 w 53"/>
                  <a:gd name="T21" fmla="*/ 4 h 82"/>
                  <a:gd name="T22" fmla="*/ 41 w 53"/>
                  <a:gd name="T23" fmla="*/ 4 h 82"/>
                  <a:gd name="T24" fmla="*/ 36 w 53"/>
                  <a:gd name="T25" fmla="*/ 4 h 82"/>
                  <a:gd name="T26" fmla="*/ 31 w 53"/>
                  <a:gd name="T27" fmla="*/ 4 h 82"/>
                  <a:gd name="T28" fmla="*/ 27 w 53"/>
                  <a:gd name="T29" fmla="*/ 4 h 82"/>
                  <a:gd name="T30" fmla="*/ 24 w 53"/>
                  <a:gd name="T31" fmla="*/ 4 h 82"/>
                  <a:gd name="T32" fmla="*/ 21 w 53"/>
                  <a:gd name="T33" fmla="*/ 4 h 82"/>
                  <a:gd name="T34" fmla="*/ 20 w 53"/>
                  <a:gd name="T35" fmla="*/ 2 h 82"/>
                  <a:gd name="T36" fmla="*/ 18 w 53"/>
                  <a:gd name="T37" fmla="*/ 2 h 82"/>
                  <a:gd name="T38" fmla="*/ 15 w 53"/>
                  <a:gd name="T39" fmla="*/ 2 h 82"/>
                  <a:gd name="T40" fmla="*/ 14 w 53"/>
                  <a:gd name="T41" fmla="*/ 1 h 82"/>
                  <a:gd name="T42" fmla="*/ 12 w 53"/>
                  <a:gd name="T43" fmla="*/ 0 h 82"/>
                  <a:gd name="T44" fmla="*/ 11 w 53"/>
                  <a:gd name="T45" fmla="*/ 1 h 82"/>
                  <a:gd name="T46" fmla="*/ 9 w 53"/>
                  <a:gd name="T47" fmla="*/ 2 h 82"/>
                  <a:gd name="T48" fmla="*/ 7 w 53"/>
                  <a:gd name="T49" fmla="*/ 4 h 82"/>
                  <a:gd name="T50" fmla="*/ 6 w 53"/>
                  <a:gd name="T51" fmla="*/ 4 h 82"/>
                  <a:gd name="T52" fmla="*/ 5 w 53"/>
                  <a:gd name="T53" fmla="*/ 4 h 82"/>
                  <a:gd name="T54" fmla="*/ 4 w 53"/>
                  <a:gd name="T55" fmla="*/ 4 h 82"/>
                  <a:gd name="T56" fmla="*/ 3 w 53"/>
                  <a:gd name="T57" fmla="*/ 4 h 82"/>
                  <a:gd name="T58" fmla="*/ 1 w 53"/>
                  <a:gd name="T59" fmla="*/ 4 h 82"/>
                  <a:gd name="T60" fmla="*/ 0 w 53"/>
                  <a:gd name="T61" fmla="*/ 4 h 82"/>
                  <a:gd name="T62" fmla="*/ 0 w 53"/>
                  <a:gd name="T63" fmla="*/ 4 h 82"/>
                  <a:gd name="T64" fmla="*/ 1 w 53"/>
                  <a:gd name="T65" fmla="*/ 4 h 82"/>
                  <a:gd name="T66" fmla="*/ 3 w 53"/>
                  <a:gd name="T67" fmla="*/ 4 h 82"/>
                  <a:gd name="T68" fmla="*/ 4 w 53"/>
                  <a:gd name="T69" fmla="*/ 4 h 82"/>
                  <a:gd name="T70" fmla="*/ 6 w 53"/>
                  <a:gd name="T71" fmla="*/ 4 h 82"/>
                  <a:gd name="T72" fmla="*/ 7 w 53"/>
                  <a:gd name="T73" fmla="*/ 4 h 82"/>
                  <a:gd name="T74" fmla="*/ 10 w 53"/>
                  <a:gd name="T75" fmla="*/ 4 h 82"/>
                  <a:gd name="T76" fmla="*/ 11 w 53"/>
                  <a:gd name="T77" fmla="*/ 4 h 82"/>
                  <a:gd name="T78" fmla="*/ 11 w 53"/>
                  <a:gd name="T79" fmla="*/ 4 h 82"/>
                  <a:gd name="T80" fmla="*/ 11 w 53"/>
                  <a:gd name="T81" fmla="*/ 4 h 82"/>
                  <a:gd name="T82" fmla="*/ 10 w 53"/>
                  <a:gd name="T83" fmla="*/ 4 h 82"/>
                  <a:gd name="T84" fmla="*/ 10 w 53"/>
                  <a:gd name="T85" fmla="*/ 4 h 82"/>
                  <a:gd name="T86" fmla="*/ 9 w 53"/>
                  <a:gd name="T87" fmla="*/ 4 h 82"/>
                  <a:gd name="T88" fmla="*/ 7 w 53"/>
                  <a:gd name="T89" fmla="*/ 4 h 82"/>
                  <a:gd name="T90" fmla="*/ 6 w 53"/>
                  <a:gd name="T91" fmla="*/ 4 h 82"/>
                  <a:gd name="T92" fmla="*/ 4 w 53"/>
                  <a:gd name="T93" fmla="*/ 4 h 82"/>
                  <a:gd name="T94" fmla="*/ 3 w 53"/>
                  <a:gd name="T95" fmla="*/ 4 h 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3"/>
                  <a:gd name="T145" fmla="*/ 0 h 82"/>
                  <a:gd name="T146" fmla="*/ 53 w 53"/>
                  <a:gd name="T147" fmla="*/ 82 h 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3" h="82">
                    <a:moveTo>
                      <a:pt x="3" y="73"/>
                    </a:moveTo>
                    <a:lnTo>
                      <a:pt x="27" y="82"/>
                    </a:lnTo>
                    <a:lnTo>
                      <a:pt x="30" y="81"/>
                    </a:lnTo>
                    <a:lnTo>
                      <a:pt x="33" y="77"/>
                    </a:lnTo>
                    <a:lnTo>
                      <a:pt x="37" y="70"/>
                    </a:lnTo>
                    <a:lnTo>
                      <a:pt x="43" y="63"/>
                    </a:lnTo>
                    <a:lnTo>
                      <a:pt x="46" y="55"/>
                    </a:lnTo>
                    <a:lnTo>
                      <a:pt x="50" y="48"/>
                    </a:lnTo>
                    <a:lnTo>
                      <a:pt x="52" y="44"/>
                    </a:lnTo>
                    <a:lnTo>
                      <a:pt x="53" y="41"/>
                    </a:lnTo>
                    <a:lnTo>
                      <a:pt x="47" y="37"/>
                    </a:lnTo>
                    <a:lnTo>
                      <a:pt x="41" y="33"/>
                    </a:lnTo>
                    <a:lnTo>
                      <a:pt x="36" y="28"/>
                    </a:lnTo>
                    <a:lnTo>
                      <a:pt x="31" y="24"/>
                    </a:lnTo>
                    <a:lnTo>
                      <a:pt x="27" y="19"/>
                    </a:lnTo>
                    <a:lnTo>
                      <a:pt x="24" y="15"/>
                    </a:lnTo>
                    <a:lnTo>
                      <a:pt x="21" y="9"/>
                    </a:lnTo>
                    <a:lnTo>
                      <a:pt x="20" y="2"/>
                    </a:lnTo>
                    <a:lnTo>
                      <a:pt x="18" y="2"/>
                    </a:lnTo>
                    <a:lnTo>
                      <a:pt x="15" y="2"/>
                    </a:lnTo>
                    <a:lnTo>
                      <a:pt x="14" y="1"/>
                    </a:lnTo>
                    <a:lnTo>
                      <a:pt x="12" y="0"/>
                    </a:lnTo>
                    <a:lnTo>
                      <a:pt x="11" y="1"/>
                    </a:lnTo>
                    <a:lnTo>
                      <a:pt x="9" y="2"/>
                    </a:lnTo>
                    <a:lnTo>
                      <a:pt x="7" y="4"/>
                    </a:lnTo>
                    <a:lnTo>
                      <a:pt x="6" y="5"/>
                    </a:lnTo>
                    <a:lnTo>
                      <a:pt x="5" y="7"/>
                    </a:lnTo>
                    <a:lnTo>
                      <a:pt x="4" y="9"/>
                    </a:lnTo>
                    <a:lnTo>
                      <a:pt x="3" y="11"/>
                    </a:lnTo>
                    <a:lnTo>
                      <a:pt x="1" y="13"/>
                    </a:lnTo>
                    <a:lnTo>
                      <a:pt x="0" y="16"/>
                    </a:lnTo>
                    <a:lnTo>
                      <a:pt x="0" y="21"/>
                    </a:lnTo>
                    <a:lnTo>
                      <a:pt x="1" y="26"/>
                    </a:lnTo>
                    <a:lnTo>
                      <a:pt x="3" y="30"/>
                    </a:lnTo>
                    <a:lnTo>
                      <a:pt x="4" y="34"/>
                    </a:lnTo>
                    <a:lnTo>
                      <a:pt x="6" y="38"/>
                    </a:lnTo>
                    <a:lnTo>
                      <a:pt x="7" y="42"/>
                    </a:lnTo>
                    <a:lnTo>
                      <a:pt x="10" y="48"/>
                    </a:lnTo>
                    <a:lnTo>
                      <a:pt x="11" y="52"/>
                    </a:lnTo>
                    <a:lnTo>
                      <a:pt x="11" y="56"/>
                    </a:lnTo>
                    <a:lnTo>
                      <a:pt x="11" y="59"/>
                    </a:lnTo>
                    <a:lnTo>
                      <a:pt x="10" y="63"/>
                    </a:lnTo>
                    <a:lnTo>
                      <a:pt x="10" y="64"/>
                    </a:lnTo>
                    <a:lnTo>
                      <a:pt x="9" y="67"/>
                    </a:lnTo>
                    <a:lnTo>
                      <a:pt x="7" y="68"/>
                    </a:lnTo>
                    <a:lnTo>
                      <a:pt x="6" y="70"/>
                    </a:lnTo>
                    <a:lnTo>
                      <a:pt x="4" y="71"/>
                    </a:lnTo>
                    <a:lnTo>
                      <a:pt x="3" y="7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84" name="Freeform 129">
                <a:extLst>
                  <a:ext uri="{FF2B5EF4-FFF2-40B4-BE49-F238E27FC236}">
                    <a16:creationId xmlns:a16="http://schemas.microsoft.com/office/drawing/2014/main" id="{19AA7CAE-DFBB-4227-9D26-FCE3BA675C97}"/>
                  </a:ext>
                </a:extLst>
              </p:cNvPr>
              <p:cNvSpPr>
                <a:spLocks/>
              </p:cNvSpPr>
              <p:nvPr/>
            </p:nvSpPr>
            <p:spPr bwMode="gray">
              <a:xfrm>
                <a:off x="1320" y="2042"/>
                <a:ext cx="52" cy="34"/>
              </a:xfrm>
              <a:custGeom>
                <a:avLst/>
                <a:gdLst>
                  <a:gd name="T0" fmla="*/ 50 w 52"/>
                  <a:gd name="T1" fmla="*/ 3 h 39"/>
                  <a:gd name="T2" fmla="*/ 46 w 52"/>
                  <a:gd name="T3" fmla="*/ 3 h 39"/>
                  <a:gd name="T4" fmla="*/ 44 w 52"/>
                  <a:gd name="T5" fmla="*/ 3 h 39"/>
                  <a:gd name="T6" fmla="*/ 40 w 52"/>
                  <a:gd name="T7" fmla="*/ 3 h 39"/>
                  <a:gd name="T8" fmla="*/ 35 w 52"/>
                  <a:gd name="T9" fmla="*/ 3 h 39"/>
                  <a:gd name="T10" fmla="*/ 30 w 52"/>
                  <a:gd name="T11" fmla="*/ 3 h 39"/>
                  <a:gd name="T12" fmla="*/ 25 w 52"/>
                  <a:gd name="T13" fmla="*/ 3 h 39"/>
                  <a:gd name="T14" fmla="*/ 20 w 52"/>
                  <a:gd name="T15" fmla="*/ 3 h 39"/>
                  <a:gd name="T16" fmla="*/ 14 w 52"/>
                  <a:gd name="T17" fmla="*/ 3 h 39"/>
                  <a:gd name="T18" fmla="*/ 12 w 52"/>
                  <a:gd name="T19" fmla="*/ 3 h 39"/>
                  <a:gd name="T20" fmla="*/ 11 w 52"/>
                  <a:gd name="T21" fmla="*/ 3 h 39"/>
                  <a:gd name="T22" fmla="*/ 9 w 52"/>
                  <a:gd name="T23" fmla="*/ 3 h 39"/>
                  <a:gd name="T24" fmla="*/ 6 w 52"/>
                  <a:gd name="T25" fmla="*/ 3 h 39"/>
                  <a:gd name="T26" fmla="*/ 4 w 52"/>
                  <a:gd name="T27" fmla="*/ 3 h 39"/>
                  <a:gd name="T28" fmla="*/ 3 w 52"/>
                  <a:gd name="T29" fmla="*/ 3 h 39"/>
                  <a:gd name="T30" fmla="*/ 1 w 52"/>
                  <a:gd name="T31" fmla="*/ 3 h 39"/>
                  <a:gd name="T32" fmla="*/ 0 w 52"/>
                  <a:gd name="T33" fmla="*/ 3 h 39"/>
                  <a:gd name="T34" fmla="*/ 1 w 52"/>
                  <a:gd name="T35" fmla="*/ 3 h 39"/>
                  <a:gd name="T36" fmla="*/ 3 w 52"/>
                  <a:gd name="T37" fmla="*/ 3 h 39"/>
                  <a:gd name="T38" fmla="*/ 4 w 52"/>
                  <a:gd name="T39" fmla="*/ 3 h 39"/>
                  <a:gd name="T40" fmla="*/ 7 w 52"/>
                  <a:gd name="T41" fmla="*/ 3 h 39"/>
                  <a:gd name="T42" fmla="*/ 10 w 52"/>
                  <a:gd name="T43" fmla="*/ 3 h 39"/>
                  <a:gd name="T44" fmla="*/ 14 w 52"/>
                  <a:gd name="T45" fmla="*/ 3 h 39"/>
                  <a:gd name="T46" fmla="*/ 18 w 52"/>
                  <a:gd name="T47" fmla="*/ 3 h 39"/>
                  <a:gd name="T48" fmla="*/ 20 w 52"/>
                  <a:gd name="T49" fmla="*/ 3 h 39"/>
                  <a:gd name="T50" fmla="*/ 21 w 52"/>
                  <a:gd name="T51" fmla="*/ 3 h 39"/>
                  <a:gd name="T52" fmla="*/ 23 w 52"/>
                  <a:gd name="T53" fmla="*/ 3 h 39"/>
                  <a:gd name="T54" fmla="*/ 24 w 52"/>
                  <a:gd name="T55" fmla="*/ 3 h 39"/>
                  <a:gd name="T56" fmla="*/ 25 w 52"/>
                  <a:gd name="T57" fmla="*/ 3 h 39"/>
                  <a:gd name="T58" fmla="*/ 26 w 52"/>
                  <a:gd name="T59" fmla="*/ 3 h 39"/>
                  <a:gd name="T60" fmla="*/ 29 w 52"/>
                  <a:gd name="T61" fmla="*/ 3 h 39"/>
                  <a:gd name="T62" fmla="*/ 30 w 52"/>
                  <a:gd name="T63" fmla="*/ 3 h 39"/>
                  <a:gd name="T64" fmla="*/ 31 w 52"/>
                  <a:gd name="T65" fmla="*/ 3 h 39"/>
                  <a:gd name="T66" fmla="*/ 31 w 52"/>
                  <a:gd name="T67" fmla="*/ 3 h 39"/>
                  <a:gd name="T68" fmla="*/ 31 w 52"/>
                  <a:gd name="T69" fmla="*/ 3 h 39"/>
                  <a:gd name="T70" fmla="*/ 31 w 52"/>
                  <a:gd name="T71" fmla="*/ 3 h 39"/>
                  <a:gd name="T72" fmla="*/ 31 w 52"/>
                  <a:gd name="T73" fmla="*/ 3 h 39"/>
                  <a:gd name="T74" fmla="*/ 31 w 52"/>
                  <a:gd name="T75" fmla="*/ 3 h 39"/>
                  <a:gd name="T76" fmla="*/ 31 w 52"/>
                  <a:gd name="T77" fmla="*/ 3 h 39"/>
                  <a:gd name="T78" fmla="*/ 31 w 52"/>
                  <a:gd name="T79" fmla="*/ 3 h 39"/>
                  <a:gd name="T80" fmla="*/ 31 w 52"/>
                  <a:gd name="T81" fmla="*/ 3 h 39"/>
                  <a:gd name="T82" fmla="*/ 29 w 52"/>
                  <a:gd name="T83" fmla="*/ 3 h 39"/>
                  <a:gd name="T84" fmla="*/ 26 w 52"/>
                  <a:gd name="T85" fmla="*/ 3 h 39"/>
                  <a:gd name="T86" fmla="*/ 24 w 52"/>
                  <a:gd name="T87" fmla="*/ 3 h 39"/>
                  <a:gd name="T88" fmla="*/ 21 w 52"/>
                  <a:gd name="T89" fmla="*/ 3 h 39"/>
                  <a:gd name="T90" fmla="*/ 20 w 52"/>
                  <a:gd name="T91" fmla="*/ 3 h 39"/>
                  <a:gd name="T92" fmla="*/ 18 w 52"/>
                  <a:gd name="T93" fmla="*/ 3 h 39"/>
                  <a:gd name="T94" fmla="*/ 15 w 52"/>
                  <a:gd name="T95" fmla="*/ 2 h 39"/>
                  <a:gd name="T96" fmla="*/ 14 w 52"/>
                  <a:gd name="T97" fmla="*/ 0 h 39"/>
                  <a:gd name="T98" fmla="*/ 47 w 52"/>
                  <a:gd name="T99" fmla="*/ 0 h 39"/>
                  <a:gd name="T100" fmla="*/ 47 w 52"/>
                  <a:gd name="T101" fmla="*/ 3 h 39"/>
                  <a:gd name="T102" fmla="*/ 49 w 52"/>
                  <a:gd name="T103" fmla="*/ 3 h 39"/>
                  <a:gd name="T104" fmla="*/ 50 w 52"/>
                  <a:gd name="T105" fmla="*/ 3 h 39"/>
                  <a:gd name="T106" fmla="*/ 51 w 52"/>
                  <a:gd name="T107" fmla="*/ 3 h 39"/>
                  <a:gd name="T108" fmla="*/ 51 w 52"/>
                  <a:gd name="T109" fmla="*/ 3 h 39"/>
                  <a:gd name="T110" fmla="*/ 52 w 52"/>
                  <a:gd name="T111" fmla="*/ 3 h 39"/>
                  <a:gd name="T112" fmla="*/ 51 w 52"/>
                  <a:gd name="T113" fmla="*/ 3 h 39"/>
                  <a:gd name="T114" fmla="*/ 50 w 52"/>
                  <a:gd name="T115" fmla="*/ 3 h 39"/>
                  <a:gd name="T116" fmla="*/ 50 w 52"/>
                  <a:gd name="T117" fmla="*/ 3 h 3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
                  <a:gd name="T178" fmla="*/ 0 h 39"/>
                  <a:gd name="T179" fmla="*/ 52 w 52"/>
                  <a:gd name="T180" fmla="*/ 39 h 3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 h="39">
                    <a:moveTo>
                      <a:pt x="50" y="39"/>
                    </a:moveTo>
                    <a:lnTo>
                      <a:pt x="46" y="39"/>
                    </a:lnTo>
                    <a:lnTo>
                      <a:pt x="44" y="39"/>
                    </a:lnTo>
                    <a:lnTo>
                      <a:pt x="40" y="37"/>
                    </a:lnTo>
                    <a:lnTo>
                      <a:pt x="35" y="37"/>
                    </a:lnTo>
                    <a:lnTo>
                      <a:pt x="30" y="37"/>
                    </a:lnTo>
                    <a:lnTo>
                      <a:pt x="25" y="37"/>
                    </a:lnTo>
                    <a:lnTo>
                      <a:pt x="20" y="37"/>
                    </a:lnTo>
                    <a:lnTo>
                      <a:pt x="14" y="39"/>
                    </a:lnTo>
                    <a:lnTo>
                      <a:pt x="12" y="39"/>
                    </a:lnTo>
                    <a:lnTo>
                      <a:pt x="11" y="39"/>
                    </a:lnTo>
                    <a:lnTo>
                      <a:pt x="9" y="37"/>
                    </a:lnTo>
                    <a:lnTo>
                      <a:pt x="6" y="36"/>
                    </a:lnTo>
                    <a:lnTo>
                      <a:pt x="4" y="36"/>
                    </a:lnTo>
                    <a:lnTo>
                      <a:pt x="3" y="35"/>
                    </a:lnTo>
                    <a:lnTo>
                      <a:pt x="1" y="33"/>
                    </a:lnTo>
                    <a:lnTo>
                      <a:pt x="0" y="32"/>
                    </a:lnTo>
                    <a:lnTo>
                      <a:pt x="1" y="28"/>
                    </a:lnTo>
                    <a:lnTo>
                      <a:pt x="3" y="27"/>
                    </a:lnTo>
                    <a:lnTo>
                      <a:pt x="4" y="27"/>
                    </a:lnTo>
                    <a:lnTo>
                      <a:pt x="7" y="25"/>
                    </a:lnTo>
                    <a:lnTo>
                      <a:pt x="10" y="25"/>
                    </a:lnTo>
                    <a:lnTo>
                      <a:pt x="14" y="25"/>
                    </a:lnTo>
                    <a:lnTo>
                      <a:pt x="18" y="25"/>
                    </a:lnTo>
                    <a:lnTo>
                      <a:pt x="20" y="25"/>
                    </a:lnTo>
                    <a:lnTo>
                      <a:pt x="21" y="25"/>
                    </a:lnTo>
                    <a:lnTo>
                      <a:pt x="23" y="25"/>
                    </a:lnTo>
                    <a:lnTo>
                      <a:pt x="24" y="25"/>
                    </a:lnTo>
                    <a:lnTo>
                      <a:pt x="25" y="25"/>
                    </a:lnTo>
                    <a:lnTo>
                      <a:pt x="26" y="25"/>
                    </a:lnTo>
                    <a:lnTo>
                      <a:pt x="29" y="25"/>
                    </a:lnTo>
                    <a:lnTo>
                      <a:pt x="30" y="25"/>
                    </a:lnTo>
                    <a:lnTo>
                      <a:pt x="31" y="25"/>
                    </a:lnTo>
                    <a:lnTo>
                      <a:pt x="31" y="24"/>
                    </a:lnTo>
                    <a:lnTo>
                      <a:pt x="31" y="21"/>
                    </a:lnTo>
                    <a:lnTo>
                      <a:pt x="31" y="18"/>
                    </a:lnTo>
                    <a:lnTo>
                      <a:pt x="31" y="15"/>
                    </a:lnTo>
                    <a:lnTo>
                      <a:pt x="31" y="14"/>
                    </a:lnTo>
                    <a:lnTo>
                      <a:pt x="31" y="11"/>
                    </a:lnTo>
                    <a:lnTo>
                      <a:pt x="31" y="9"/>
                    </a:lnTo>
                    <a:lnTo>
                      <a:pt x="31" y="7"/>
                    </a:lnTo>
                    <a:lnTo>
                      <a:pt x="29" y="7"/>
                    </a:lnTo>
                    <a:lnTo>
                      <a:pt x="26" y="7"/>
                    </a:lnTo>
                    <a:lnTo>
                      <a:pt x="24" y="7"/>
                    </a:lnTo>
                    <a:lnTo>
                      <a:pt x="21" y="6"/>
                    </a:lnTo>
                    <a:lnTo>
                      <a:pt x="20" y="6"/>
                    </a:lnTo>
                    <a:lnTo>
                      <a:pt x="18" y="5"/>
                    </a:lnTo>
                    <a:lnTo>
                      <a:pt x="15" y="2"/>
                    </a:lnTo>
                    <a:lnTo>
                      <a:pt x="14" y="0"/>
                    </a:lnTo>
                    <a:lnTo>
                      <a:pt x="47" y="0"/>
                    </a:lnTo>
                    <a:lnTo>
                      <a:pt x="47" y="5"/>
                    </a:lnTo>
                    <a:lnTo>
                      <a:pt x="49" y="9"/>
                    </a:lnTo>
                    <a:lnTo>
                      <a:pt x="50" y="14"/>
                    </a:lnTo>
                    <a:lnTo>
                      <a:pt x="51" y="17"/>
                    </a:lnTo>
                    <a:lnTo>
                      <a:pt x="51" y="21"/>
                    </a:lnTo>
                    <a:lnTo>
                      <a:pt x="52" y="24"/>
                    </a:lnTo>
                    <a:lnTo>
                      <a:pt x="51" y="27"/>
                    </a:lnTo>
                    <a:lnTo>
                      <a:pt x="50" y="28"/>
                    </a:lnTo>
                    <a:lnTo>
                      <a:pt x="50" y="3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85" name="Freeform 130">
                <a:extLst>
                  <a:ext uri="{FF2B5EF4-FFF2-40B4-BE49-F238E27FC236}">
                    <a16:creationId xmlns:a16="http://schemas.microsoft.com/office/drawing/2014/main" id="{F9C110F8-F23E-4DA1-BEB1-F4EC93838ECC}"/>
                  </a:ext>
                </a:extLst>
              </p:cNvPr>
              <p:cNvSpPr>
                <a:spLocks/>
              </p:cNvSpPr>
              <p:nvPr/>
            </p:nvSpPr>
            <p:spPr bwMode="gray">
              <a:xfrm>
                <a:off x="1252" y="2063"/>
                <a:ext cx="36" cy="20"/>
              </a:xfrm>
              <a:custGeom>
                <a:avLst/>
                <a:gdLst>
                  <a:gd name="T0" fmla="*/ 0 w 36"/>
                  <a:gd name="T1" fmla="*/ 3 h 23"/>
                  <a:gd name="T2" fmla="*/ 3 w 36"/>
                  <a:gd name="T3" fmla="*/ 3 h 23"/>
                  <a:gd name="T4" fmla="*/ 5 w 36"/>
                  <a:gd name="T5" fmla="*/ 3 h 23"/>
                  <a:gd name="T6" fmla="*/ 11 w 36"/>
                  <a:gd name="T7" fmla="*/ 3 h 23"/>
                  <a:gd name="T8" fmla="*/ 14 w 36"/>
                  <a:gd name="T9" fmla="*/ 3 h 23"/>
                  <a:gd name="T10" fmla="*/ 20 w 36"/>
                  <a:gd name="T11" fmla="*/ 3 h 23"/>
                  <a:gd name="T12" fmla="*/ 25 w 36"/>
                  <a:gd name="T13" fmla="*/ 3 h 23"/>
                  <a:gd name="T14" fmla="*/ 31 w 36"/>
                  <a:gd name="T15" fmla="*/ 3 h 23"/>
                  <a:gd name="T16" fmla="*/ 36 w 36"/>
                  <a:gd name="T17" fmla="*/ 3 h 23"/>
                  <a:gd name="T18" fmla="*/ 36 w 36"/>
                  <a:gd name="T19" fmla="*/ 3 h 23"/>
                  <a:gd name="T20" fmla="*/ 34 w 36"/>
                  <a:gd name="T21" fmla="*/ 3 h 23"/>
                  <a:gd name="T22" fmla="*/ 32 w 36"/>
                  <a:gd name="T23" fmla="*/ 3 h 23"/>
                  <a:gd name="T24" fmla="*/ 30 w 36"/>
                  <a:gd name="T25" fmla="*/ 3 h 23"/>
                  <a:gd name="T26" fmla="*/ 26 w 36"/>
                  <a:gd name="T27" fmla="*/ 3 h 23"/>
                  <a:gd name="T28" fmla="*/ 25 w 36"/>
                  <a:gd name="T29" fmla="*/ 3 h 23"/>
                  <a:gd name="T30" fmla="*/ 23 w 36"/>
                  <a:gd name="T31" fmla="*/ 3 h 23"/>
                  <a:gd name="T32" fmla="*/ 20 w 36"/>
                  <a:gd name="T33" fmla="*/ 2 h 23"/>
                  <a:gd name="T34" fmla="*/ 18 w 36"/>
                  <a:gd name="T35" fmla="*/ 0 h 23"/>
                  <a:gd name="T36" fmla="*/ 17 w 36"/>
                  <a:gd name="T37" fmla="*/ 2 h 23"/>
                  <a:gd name="T38" fmla="*/ 14 w 36"/>
                  <a:gd name="T39" fmla="*/ 2 h 23"/>
                  <a:gd name="T40" fmla="*/ 12 w 36"/>
                  <a:gd name="T41" fmla="*/ 3 h 23"/>
                  <a:gd name="T42" fmla="*/ 11 w 36"/>
                  <a:gd name="T43" fmla="*/ 3 h 23"/>
                  <a:gd name="T44" fmla="*/ 8 w 36"/>
                  <a:gd name="T45" fmla="*/ 3 h 23"/>
                  <a:gd name="T46" fmla="*/ 5 w 36"/>
                  <a:gd name="T47" fmla="*/ 3 h 23"/>
                  <a:gd name="T48" fmla="*/ 3 w 36"/>
                  <a:gd name="T49" fmla="*/ 3 h 23"/>
                  <a:gd name="T50" fmla="*/ 0 w 36"/>
                  <a:gd name="T51" fmla="*/ 3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
                  <a:gd name="T79" fmla="*/ 0 h 23"/>
                  <a:gd name="T80" fmla="*/ 36 w 36"/>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 h="23">
                    <a:moveTo>
                      <a:pt x="0" y="10"/>
                    </a:moveTo>
                    <a:lnTo>
                      <a:pt x="3" y="14"/>
                    </a:lnTo>
                    <a:lnTo>
                      <a:pt x="5" y="19"/>
                    </a:lnTo>
                    <a:lnTo>
                      <a:pt x="11" y="20"/>
                    </a:lnTo>
                    <a:lnTo>
                      <a:pt x="14" y="22"/>
                    </a:lnTo>
                    <a:lnTo>
                      <a:pt x="20" y="22"/>
                    </a:lnTo>
                    <a:lnTo>
                      <a:pt x="25" y="22"/>
                    </a:lnTo>
                    <a:lnTo>
                      <a:pt x="31" y="22"/>
                    </a:lnTo>
                    <a:lnTo>
                      <a:pt x="36" y="23"/>
                    </a:lnTo>
                    <a:lnTo>
                      <a:pt x="36" y="14"/>
                    </a:lnTo>
                    <a:lnTo>
                      <a:pt x="34" y="14"/>
                    </a:lnTo>
                    <a:lnTo>
                      <a:pt x="32" y="12"/>
                    </a:lnTo>
                    <a:lnTo>
                      <a:pt x="30" y="10"/>
                    </a:lnTo>
                    <a:lnTo>
                      <a:pt x="26" y="8"/>
                    </a:lnTo>
                    <a:lnTo>
                      <a:pt x="25" y="7"/>
                    </a:lnTo>
                    <a:lnTo>
                      <a:pt x="23" y="3"/>
                    </a:lnTo>
                    <a:lnTo>
                      <a:pt x="20" y="2"/>
                    </a:lnTo>
                    <a:lnTo>
                      <a:pt x="18" y="0"/>
                    </a:lnTo>
                    <a:lnTo>
                      <a:pt x="17" y="2"/>
                    </a:lnTo>
                    <a:lnTo>
                      <a:pt x="14" y="2"/>
                    </a:lnTo>
                    <a:lnTo>
                      <a:pt x="12" y="3"/>
                    </a:lnTo>
                    <a:lnTo>
                      <a:pt x="11" y="4"/>
                    </a:lnTo>
                    <a:lnTo>
                      <a:pt x="8" y="7"/>
                    </a:lnTo>
                    <a:lnTo>
                      <a:pt x="5" y="8"/>
                    </a:lnTo>
                    <a:lnTo>
                      <a:pt x="3" y="10"/>
                    </a:lnTo>
                    <a:lnTo>
                      <a:pt x="0" y="1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86" name="Freeform 131">
                <a:extLst>
                  <a:ext uri="{FF2B5EF4-FFF2-40B4-BE49-F238E27FC236}">
                    <a16:creationId xmlns:a16="http://schemas.microsoft.com/office/drawing/2014/main" id="{B3E0E47F-B92E-46D0-9E91-018AEBB7AF5C}"/>
                  </a:ext>
                </a:extLst>
              </p:cNvPr>
              <p:cNvSpPr>
                <a:spLocks/>
              </p:cNvSpPr>
              <p:nvPr/>
            </p:nvSpPr>
            <p:spPr bwMode="gray">
              <a:xfrm>
                <a:off x="1150" y="1973"/>
                <a:ext cx="179" cy="72"/>
              </a:xfrm>
              <a:custGeom>
                <a:avLst/>
                <a:gdLst>
                  <a:gd name="T0" fmla="*/ 39 w 179"/>
                  <a:gd name="T1" fmla="*/ 0 h 82"/>
                  <a:gd name="T2" fmla="*/ 29 w 179"/>
                  <a:gd name="T3" fmla="*/ 3 h 82"/>
                  <a:gd name="T4" fmla="*/ 19 w 179"/>
                  <a:gd name="T5" fmla="*/ 4 h 82"/>
                  <a:gd name="T6" fmla="*/ 12 w 179"/>
                  <a:gd name="T7" fmla="*/ 4 h 82"/>
                  <a:gd name="T8" fmla="*/ 10 w 179"/>
                  <a:gd name="T9" fmla="*/ 4 h 82"/>
                  <a:gd name="T10" fmla="*/ 5 w 179"/>
                  <a:gd name="T11" fmla="*/ 4 h 82"/>
                  <a:gd name="T12" fmla="*/ 1 w 179"/>
                  <a:gd name="T13" fmla="*/ 4 h 82"/>
                  <a:gd name="T14" fmla="*/ 0 w 179"/>
                  <a:gd name="T15" fmla="*/ 4 h 82"/>
                  <a:gd name="T16" fmla="*/ 7 w 179"/>
                  <a:gd name="T17" fmla="*/ 4 h 82"/>
                  <a:gd name="T18" fmla="*/ 15 w 179"/>
                  <a:gd name="T19" fmla="*/ 4 h 82"/>
                  <a:gd name="T20" fmla="*/ 24 w 179"/>
                  <a:gd name="T21" fmla="*/ 4 h 82"/>
                  <a:gd name="T22" fmla="*/ 33 w 179"/>
                  <a:gd name="T23" fmla="*/ 4 h 82"/>
                  <a:gd name="T24" fmla="*/ 55 w 179"/>
                  <a:gd name="T25" fmla="*/ 4 h 82"/>
                  <a:gd name="T26" fmla="*/ 55 w 179"/>
                  <a:gd name="T27" fmla="*/ 4 h 82"/>
                  <a:gd name="T28" fmla="*/ 58 w 179"/>
                  <a:gd name="T29" fmla="*/ 4 h 82"/>
                  <a:gd name="T30" fmla="*/ 64 w 179"/>
                  <a:gd name="T31" fmla="*/ 4 h 82"/>
                  <a:gd name="T32" fmla="*/ 71 w 179"/>
                  <a:gd name="T33" fmla="*/ 4 h 82"/>
                  <a:gd name="T34" fmla="*/ 84 w 179"/>
                  <a:gd name="T35" fmla="*/ 4 h 82"/>
                  <a:gd name="T36" fmla="*/ 94 w 179"/>
                  <a:gd name="T37" fmla="*/ 4 h 82"/>
                  <a:gd name="T38" fmla="*/ 105 w 179"/>
                  <a:gd name="T39" fmla="*/ 4 h 82"/>
                  <a:gd name="T40" fmla="*/ 116 w 179"/>
                  <a:gd name="T41" fmla="*/ 4 h 82"/>
                  <a:gd name="T42" fmla="*/ 118 w 179"/>
                  <a:gd name="T43" fmla="*/ 4 h 82"/>
                  <a:gd name="T44" fmla="*/ 122 w 179"/>
                  <a:gd name="T45" fmla="*/ 4 h 82"/>
                  <a:gd name="T46" fmla="*/ 128 w 179"/>
                  <a:gd name="T47" fmla="*/ 4 h 82"/>
                  <a:gd name="T48" fmla="*/ 133 w 179"/>
                  <a:gd name="T49" fmla="*/ 4 h 82"/>
                  <a:gd name="T50" fmla="*/ 131 w 179"/>
                  <a:gd name="T51" fmla="*/ 4 h 82"/>
                  <a:gd name="T52" fmla="*/ 128 w 179"/>
                  <a:gd name="T53" fmla="*/ 4 h 82"/>
                  <a:gd name="T54" fmla="*/ 126 w 179"/>
                  <a:gd name="T55" fmla="*/ 4 h 82"/>
                  <a:gd name="T56" fmla="*/ 125 w 179"/>
                  <a:gd name="T57" fmla="*/ 4 h 82"/>
                  <a:gd name="T58" fmla="*/ 128 w 179"/>
                  <a:gd name="T59" fmla="*/ 4 h 82"/>
                  <a:gd name="T60" fmla="*/ 132 w 179"/>
                  <a:gd name="T61" fmla="*/ 4 h 82"/>
                  <a:gd name="T62" fmla="*/ 138 w 179"/>
                  <a:gd name="T63" fmla="*/ 4 h 82"/>
                  <a:gd name="T64" fmla="*/ 142 w 179"/>
                  <a:gd name="T65" fmla="*/ 4 h 82"/>
                  <a:gd name="T66" fmla="*/ 172 w 179"/>
                  <a:gd name="T67" fmla="*/ 4 h 82"/>
                  <a:gd name="T68" fmla="*/ 173 w 179"/>
                  <a:gd name="T69" fmla="*/ 4 h 82"/>
                  <a:gd name="T70" fmla="*/ 176 w 179"/>
                  <a:gd name="T71" fmla="*/ 4 h 82"/>
                  <a:gd name="T72" fmla="*/ 178 w 179"/>
                  <a:gd name="T73" fmla="*/ 4 h 82"/>
                  <a:gd name="T74" fmla="*/ 178 w 179"/>
                  <a:gd name="T75" fmla="*/ 4 h 82"/>
                  <a:gd name="T76" fmla="*/ 177 w 179"/>
                  <a:gd name="T77" fmla="*/ 4 h 82"/>
                  <a:gd name="T78" fmla="*/ 177 w 179"/>
                  <a:gd name="T79" fmla="*/ 4 h 82"/>
                  <a:gd name="T80" fmla="*/ 178 w 179"/>
                  <a:gd name="T81" fmla="*/ 4 h 82"/>
                  <a:gd name="T82" fmla="*/ 170 w 179"/>
                  <a:gd name="T83" fmla="*/ 4 h 82"/>
                  <a:gd name="T84" fmla="*/ 152 w 179"/>
                  <a:gd name="T85" fmla="*/ 4 h 82"/>
                  <a:gd name="T86" fmla="*/ 133 w 179"/>
                  <a:gd name="T87" fmla="*/ 4 h 82"/>
                  <a:gd name="T88" fmla="*/ 118 w 179"/>
                  <a:gd name="T89" fmla="*/ 4 h 82"/>
                  <a:gd name="T90" fmla="*/ 109 w 179"/>
                  <a:gd name="T91" fmla="*/ 4 h 82"/>
                  <a:gd name="T92" fmla="*/ 102 w 179"/>
                  <a:gd name="T93" fmla="*/ 4 h 82"/>
                  <a:gd name="T94" fmla="*/ 95 w 179"/>
                  <a:gd name="T95" fmla="*/ 4 h 82"/>
                  <a:gd name="T96" fmla="*/ 91 w 179"/>
                  <a:gd name="T97" fmla="*/ 4 h 82"/>
                  <a:gd name="T98" fmla="*/ 44 w 179"/>
                  <a:gd name="T99" fmla="*/ 0 h 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9"/>
                  <a:gd name="T151" fmla="*/ 0 h 82"/>
                  <a:gd name="T152" fmla="*/ 179 w 179"/>
                  <a:gd name="T153" fmla="*/ 82 h 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9" h="82">
                    <a:moveTo>
                      <a:pt x="44" y="0"/>
                    </a:moveTo>
                    <a:lnTo>
                      <a:pt x="39" y="0"/>
                    </a:lnTo>
                    <a:lnTo>
                      <a:pt x="35" y="2"/>
                    </a:lnTo>
                    <a:lnTo>
                      <a:pt x="29" y="3"/>
                    </a:lnTo>
                    <a:lnTo>
                      <a:pt x="24" y="5"/>
                    </a:lnTo>
                    <a:lnTo>
                      <a:pt x="19" y="6"/>
                    </a:lnTo>
                    <a:lnTo>
                      <a:pt x="15" y="9"/>
                    </a:lnTo>
                    <a:lnTo>
                      <a:pt x="12" y="10"/>
                    </a:lnTo>
                    <a:lnTo>
                      <a:pt x="11" y="13"/>
                    </a:lnTo>
                    <a:lnTo>
                      <a:pt x="10" y="14"/>
                    </a:lnTo>
                    <a:lnTo>
                      <a:pt x="7" y="17"/>
                    </a:lnTo>
                    <a:lnTo>
                      <a:pt x="5" y="21"/>
                    </a:lnTo>
                    <a:lnTo>
                      <a:pt x="2" y="25"/>
                    </a:lnTo>
                    <a:lnTo>
                      <a:pt x="1" y="28"/>
                    </a:lnTo>
                    <a:lnTo>
                      <a:pt x="0" y="31"/>
                    </a:lnTo>
                    <a:lnTo>
                      <a:pt x="0" y="33"/>
                    </a:lnTo>
                    <a:lnTo>
                      <a:pt x="1" y="33"/>
                    </a:lnTo>
                    <a:lnTo>
                      <a:pt x="7" y="33"/>
                    </a:lnTo>
                    <a:lnTo>
                      <a:pt x="12" y="32"/>
                    </a:lnTo>
                    <a:lnTo>
                      <a:pt x="15" y="29"/>
                    </a:lnTo>
                    <a:lnTo>
                      <a:pt x="20" y="27"/>
                    </a:lnTo>
                    <a:lnTo>
                      <a:pt x="24" y="24"/>
                    </a:lnTo>
                    <a:lnTo>
                      <a:pt x="29" y="21"/>
                    </a:lnTo>
                    <a:lnTo>
                      <a:pt x="33" y="17"/>
                    </a:lnTo>
                    <a:lnTo>
                      <a:pt x="38" y="16"/>
                    </a:lnTo>
                    <a:lnTo>
                      <a:pt x="55" y="16"/>
                    </a:lnTo>
                    <a:lnTo>
                      <a:pt x="55" y="19"/>
                    </a:lnTo>
                    <a:lnTo>
                      <a:pt x="55" y="22"/>
                    </a:lnTo>
                    <a:lnTo>
                      <a:pt x="57" y="24"/>
                    </a:lnTo>
                    <a:lnTo>
                      <a:pt x="58" y="24"/>
                    </a:lnTo>
                    <a:lnTo>
                      <a:pt x="61" y="24"/>
                    </a:lnTo>
                    <a:lnTo>
                      <a:pt x="64" y="24"/>
                    </a:lnTo>
                    <a:lnTo>
                      <a:pt x="68" y="25"/>
                    </a:lnTo>
                    <a:lnTo>
                      <a:pt x="71" y="27"/>
                    </a:lnTo>
                    <a:lnTo>
                      <a:pt x="78" y="29"/>
                    </a:lnTo>
                    <a:lnTo>
                      <a:pt x="84" y="32"/>
                    </a:lnTo>
                    <a:lnTo>
                      <a:pt x="89" y="35"/>
                    </a:lnTo>
                    <a:lnTo>
                      <a:pt x="94" y="39"/>
                    </a:lnTo>
                    <a:lnTo>
                      <a:pt x="100" y="42"/>
                    </a:lnTo>
                    <a:lnTo>
                      <a:pt x="105" y="45"/>
                    </a:lnTo>
                    <a:lnTo>
                      <a:pt x="109" y="46"/>
                    </a:lnTo>
                    <a:lnTo>
                      <a:pt x="116" y="49"/>
                    </a:lnTo>
                    <a:lnTo>
                      <a:pt x="116" y="53"/>
                    </a:lnTo>
                    <a:lnTo>
                      <a:pt x="118" y="56"/>
                    </a:lnTo>
                    <a:lnTo>
                      <a:pt x="120" y="59"/>
                    </a:lnTo>
                    <a:lnTo>
                      <a:pt x="122" y="60"/>
                    </a:lnTo>
                    <a:lnTo>
                      <a:pt x="126" y="62"/>
                    </a:lnTo>
                    <a:lnTo>
                      <a:pt x="128" y="64"/>
                    </a:lnTo>
                    <a:lnTo>
                      <a:pt x="131" y="65"/>
                    </a:lnTo>
                    <a:lnTo>
                      <a:pt x="133" y="68"/>
                    </a:lnTo>
                    <a:lnTo>
                      <a:pt x="132" y="68"/>
                    </a:lnTo>
                    <a:lnTo>
                      <a:pt x="131" y="69"/>
                    </a:lnTo>
                    <a:lnTo>
                      <a:pt x="130" y="71"/>
                    </a:lnTo>
                    <a:lnTo>
                      <a:pt x="128" y="71"/>
                    </a:lnTo>
                    <a:lnTo>
                      <a:pt x="127" y="72"/>
                    </a:lnTo>
                    <a:lnTo>
                      <a:pt x="126" y="74"/>
                    </a:lnTo>
                    <a:lnTo>
                      <a:pt x="125" y="74"/>
                    </a:lnTo>
                    <a:lnTo>
                      <a:pt x="125" y="75"/>
                    </a:lnTo>
                    <a:lnTo>
                      <a:pt x="126" y="78"/>
                    </a:lnTo>
                    <a:lnTo>
                      <a:pt x="128" y="79"/>
                    </a:lnTo>
                    <a:lnTo>
                      <a:pt x="130" y="80"/>
                    </a:lnTo>
                    <a:lnTo>
                      <a:pt x="132" y="82"/>
                    </a:lnTo>
                    <a:lnTo>
                      <a:pt x="135" y="82"/>
                    </a:lnTo>
                    <a:lnTo>
                      <a:pt x="138" y="82"/>
                    </a:lnTo>
                    <a:lnTo>
                      <a:pt x="140" y="82"/>
                    </a:lnTo>
                    <a:lnTo>
                      <a:pt x="142" y="82"/>
                    </a:lnTo>
                    <a:lnTo>
                      <a:pt x="172" y="78"/>
                    </a:lnTo>
                    <a:lnTo>
                      <a:pt x="172" y="76"/>
                    </a:lnTo>
                    <a:lnTo>
                      <a:pt x="173" y="75"/>
                    </a:lnTo>
                    <a:lnTo>
                      <a:pt x="173" y="74"/>
                    </a:lnTo>
                    <a:lnTo>
                      <a:pt x="175" y="72"/>
                    </a:lnTo>
                    <a:lnTo>
                      <a:pt x="176" y="72"/>
                    </a:lnTo>
                    <a:lnTo>
                      <a:pt x="177" y="71"/>
                    </a:lnTo>
                    <a:lnTo>
                      <a:pt x="178" y="69"/>
                    </a:lnTo>
                    <a:lnTo>
                      <a:pt x="179" y="69"/>
                    </a:lnTo>
                    <a:lnTo>
                      <a:pt x="178" y="69"/>
                    </a:lnTo>
                    <a:lnTo>
                      <a:pt x="178" y="68"/>
                    </a:lnTo>
                    <a:lnTo>
                      <a:pt x="177" y="67"/>
                    </a:lnTo>
                    <a:lnTo>
                      <a:pt x="177" y="65"/>
                    </a:lnTo>
                    <a:lnTo>
                      <a:pt x="177" y="64"/>
                    </a:lnTo>
                    <a:lnTo>
                      <a:pt x="178" y="64"/>
                    </a:lnTo>
                    <a:lnTo>
                      <a:pt x="178" y="62"/>
                    </a:lnTo>
                    <a:lnTo>
                      <a:pt x="179" y="62"/>
                    </a:lnTo>
                    <a:lnTo>
                      <a:pt x="170" y="60"/>
                    </a:lnTo>
                    <a:lnTo>
                      <a:pt x="160" y="57"/>
                    </a:lnTo>
                    <a:lnTo>
                      <a:pt x="152" y="52"/>
                    </a:lnTo>
                    <a:lnTo>
                      <a:pt x="142" y="46"/>
                    </a:lnTo>
                    <a:lnTo>
                      <a:pt x="133" y="39"/>
                    </a:lnTo>
                    <a:lnTo>
                      <a:pt x="125" y="33"/>
                    </a:lnTo>
                    <a:lnTo>
                      <a:pt x="118" y="27"/>
                    </a:lnTo>
                    <a:lnTo>
                      <a:pt x="112" y="21"/>
                    </a:lnTo>
                    <a:lnTo>
                      <a:pt x="109" y="19"/>
                    </a:lnTo>
                    <a:lnTo>
                      <a:pt x="106" y="19"/>
                    </a:lnTo>
                    <a:lnTo>
                      <a:pt x="102" y="21"/>
                    </a:lnTo>
                    <a:lnTo>
                      <a:pt x="99" y="21"/>
                    </a:lnTo>
                    <a:lnTo>
                      <a:pt x="95" y="21"/>
                    </a:lnTo>
                    <a:lnTo>
                      <a:pt x="93" y="19"/>
                    </a:lnTo>
                    <a:lnTo>
                      <a:pt x="91" y="16"/>
                    </a:lnTo>
                    <a:lnTo>
                      <a:pt x="90" y="10"/>
                    </a:lnTo>
                    <a:lnTo>
                      <a:pt x="44"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87" name="Freeform 132">
                <a:extLst>
                  <a:ext uri="{FF2B5EF4-FFF2-40B4-BE49-F238E27FC236}">
                    <a16:creationId xmlns:a16="http://schemas.microsoft.com/office/drawing/2014/main" id="{4C394CB6-7AD5-4D5C-8517-0C7AC06EFF51}"/>
                  </a:ext>
                </a:extLst>
              </p:cNvPr>
              <p:cNvSpPr>
                <a:spLocks/>
              </p:cNvSpPr>
              <p:nvPr/>
            </p:nvSpPr>
            <p:spPr bwMode="gray">
              <a:xfrm>
                <a:off x="1365" y="2042"/>
                <a:ext cx="67" cy="45"/>
              </a:xfrm>
              <a:custGeom>
                <a:avLst/>
                <a:gdLst>
                  <a:gd name="T0" fmla="*/ 11 w 67"/>
                  <a:gd name="T1" fmla="*/ 4 h 51"/>
                  <a:gd name="T2" fmla="*/ 18 w 67"/>
                  <a:gd name="T3" fmla="*/ 4 h 51"/>
                  <a:gd name="T4" fmla="*/ 25 w 67"/>
                  <a:gd name="T5" fmla="*/ 4 h 51"/>
                  <a:gd name="T6" fmla="*/ 32 w 67"/>
                  <a:gd name="T7" fmla="*/ 4 h 51"/>
                  <a:gd name="T8" fmla="*/ 41 w 67"/>
                  <a:gd name="T9" fmla="*/ 4 h 51"/>
                  <a:gd name="T10" fmla="*/ 48 w 67"/>
                  <a:gd name="T11" fmla="*/ 4 h 51"/>
                  <a:gd name="T12" fmla="*/ 56 w 67"/>
                  <a:gd name="T13" fmla="*/ 4 h 51"/>
                  <a:gd name="T14" fmla="*/ 62 w 67"/>
                  <a:gd name="T15" fmla="*/ 4 h 51"/>
                  <a:gd name="T16" fmla="*/ 67 w 67"/>
                  <a:gd name="T17" fmla="*/ 4 h 51"/>
                  <a:gd name="T18" fmla="*/ 61 w 67"/>
                  <a:gd name="T19" fmla="*/ 4 h 51"/>
                  <a:gd name="T20" fmla="*/ 55 w 67"/>
                  <a:gd name="T21" fmla="*/ 4 h 51"/>
                  <a:gd name="T22" fmla="*/ 47 w 67"/>
                  <a:gd name="T23" fmla="*/ 4 h 51"/>
                  <a:gd name="T24" fmla="*/ 41 w 67"/>
                  <a:gd name="T25" fmla="*/ 4 h 51"/>
                  <a:gd name="T26" fmla="*/ 34 w 67"/>
                  <a:gd name="T27" fmla="*/ 4 h 51"/>
                  <a:gd name="T28" fmla="*/ 28 w 67"/>
                  <a:gd name="T29" fmla="*/ 4 h 51"/>
                  <a:gd name="T30" fmla="*/ 20 w 67"/>
                  <a:gd name="T31" fmla="*/ 3 h 51"/>
                  <a:gd name="T32" fmla="*/ 14 w 67"/>
                  <a:gd name="T33" fmla="*/ 0 h 51"/>
                  <a:gd name="T34" fmla="*/ 0 w 67"/>
                  <a:gd name="T35" fmla="*/ 0 h 51"/>
                  <a:gd name="T36" fmla="*/ 0 w 67"/>
                  <a:gd name="T37" fmla="*/ 4 h 51"/>
                  <a:gd name="T38" fmla="*/ 2 w 67"/>
                  <a:gd name="T39" fmla="*/ 4 h 51"/>
                  <a:gd name="T40" fmla="*/ 3 w 67"/>
                  <a:gd name="T41" fmla="*/ 4 h 51"/>
                  <a:gd name="T42" fmla="*/ 4 w 67"/>
                  <a:gd name="T43" fmla="*/ 4 h 51"/>
                  <a:gd name="T44" fmla="*/ 4 w 67"/>
                  <a:gd name="T45" fmla="*/ 4 h 51"/>
                  <a:gd name="T46" fmla="*/ 5 w 67"/>
                  <a:gd name="T47" fmla="*/ 4 h 51"/>
                  <a:gd name="T48" fmla="*/ 4 w 67"/>
                  <a:gd name="T49" fmla="*/ 4 h 51"/>
                  <a:gd name="T50" fmla="*/ 3 w 67"/>
                  <a:gd name="T51" fmla="*/ 4 h 51"/>
                  <a:gd name="T52" fmla="*/ 0 w 67"/>
                  <a:gd name="T53" fmla="*/ 4 h 51"/>
                  <a:gd name="T54" fmla="*/ 2 w 67"/>
                  <a:gd name="T55" fmla="*/ 4 h 51"/>
                  <a:gd name="T56" fmla="*/ 3 w 67"/>
                  <a:gd name="T57" fmla="*/ 4 h 51"/>
                  <a:gd name="T58" fmla="*/ 5 w 67"/>
                  <a:gd name="T59" fmla="*/ 4 h 51"/>
                  <a:gd name="T60" fmla="*/ 6 w 67"/>
                  <a:gd name="T61" fmla="*/ 4 h 51"/>
                  <a:gd name="T62" fmla="*/ 9 w 67"/>
                  <a:gd name="T63" fmla="*/ 4 h 51"/>
                  <a:gd name="T64" fmla="*/ 11 w 67"/>
                  <a:gd name="T65" fmla="*/ 4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
                  <a:gd name="T100" fmla="*/ 0 h 51"/>
                  <a:gd name="T101" fmla="*/ 67 w 67"/>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 h="51">
                    <a:moveTo>
                      <a:pt x="11" y="51"/>
                    </a:moveTo>
                    <a:lnTo>
                      <a:pt x="18" y="46"/>
                    </a:lnTo>
                    <a:lnTo>
                      <a:pt x="25" y="41"/>
                    </a:lnTo>
                    <a:lnTo>
                      <a:pt x="32" y="39"/>
                    </a:lnTo>
                    <a:lnTo>
                      <a:pt x="41" y="35"/>
                    </a:lnTo>
                    <a:lnTo>
                      <a:pt x="48" y="34"/>
                    </a:lnTo>
                    <a:lnTo>
                      <a:pt x="56" y="31"/>
                    </a:lnTo>
                    <a:lnTo>
                      <a:pt x="62" y="28"/>
                    </a:lnTo>
                    <a:lnTo>
                      <a:pt x="67" y="24"/>
                    </a:lnTo>
                    <a:lnTo>
                      <a:pt x="61" y="18"/>
                    </a:lnTo>
                    <a:lnTo>
                      <a:pt x="55" y="15"/>
                    </a:lnTo>
                    <a:lnTo>
                      <a:pt x="47" y="12"/>
                    </a:lnTo>
                    <a:lnTo>
                      <a:pt x="41" y="9"/>
                    </a:lnTo>
                    <a:lnTo>
                      <a:pt x="34" y="7"/>
                    </a:lnTo>
                    <a:lnTo>
                      <a:pt x="28" y="6"/>
                    </a:lnTo>
                    <a:lnTo>
                      <a:pt x="20" y="3"/>
                    </a:lnTo>
                    <a:lnTo>
                      <a:pt x="14" y="0"/>
                    </a:lnTo>
                    <a:lnTo>
                      <a:pt x="0" y="0"/>
                    </a:lnTo>
                    <a:lnTo>
                      <a:pt x="0" y="5"/>
                    </a:lnTo>
                    <a:lnTo>
                      <a:pt x="2" y="9"/>
                    </a:lnTo>
                    <a:lnTo>
                      <a:pt x="3" y="14"/>
                    </a:lnTo>
                    <a:lnTo>
                      <a:pt x="4" y="17"/>
                    </a:lnTo>
                    <a:lnTo>
                      <a:pt x="4" y="21"/>
                    </a:lnTo>
                    <a:lnTo>
                      <a:pt x="5" y="24"/>
                    </a:lnTo>
                    <a:lnTo>
                      <a:pt x="4" y="27"/>
                    </a:lnTo>
                    <a:lnTo>
                      <a:pt x="3" y="28"/>
                    </a:lnTo>
                    <a:lnTo>
                      <a:pt x="0" y="41"/>
                    </a:lnTo>
                    <a:lnTo>
                      <a:pt x="2" y="43"/>
                    </a:lnTo>
                    <a:lnTo>
                      <a:pt x="3" y="44"/>
                    </a:lnTo>
                    <a:lnTo>
                      <a:pt x="5" y="46"/>
                    </a:lnTo>
                    <a:lnTo>
                      <a:pt x="6" y="47"/>
                    </a:lnTo>
                    <a:lnTo>
                      <a:pt x="9" y="50"/>
                    </a:lnTo>
                    <a:lnTo>
                      <a:pt x="11" y="5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88" name="Freeform 133">
                <a:extLst>
                  <a:ext uri="{FF2B5EF4-FFF2-40B4-BE49-F238E27FC236}">
                    <a16:creationId xmlns:a16="http://schemas.microsoft.com/office/drawing/2014/main" id="{32646A7E-B792-43F2-ABF2-D38B9C8A1A54}"/>
                  </a:ext>
                </a:extLst>
              </p:cNvPr>
              <p:cNvSpPr>
                <a:spLocks/>
              </p:cNvSpPr>
              <p:nvPr/>
            </p:nvSpPr>
            <p:spPr bwMode="gray">
              <a:xfrm>
                <a:off x="1060" y="2079"/>
                <a:ext cx="25" cy="55"/>
              </a:xfrm>
              <a:custGeom>
                <a:avLst/>
                <a:gdLst>
                  <a:gd name="T0" fmla="*/ 25 w 25"/>
                  <a:gd name="T1" fmla="*/ 3 h 62"/>
                  <a:gd name="T2" fmla="*/ 24 w 25"/>
                  <a:gd name="T3" fmla="*/ 3 h 62"/>
                  <a:gd name="T4" fmla="*/ 23 w 25"/>
                  <a:gd name="T5" fmla="*/ 4 h 62"/>
                  <a:gd name="T6" fmla="*/ 23 w 25"/>
                  <a:gd name="T7" fmla="*/ 4 h 62"/>
                  <a:gd name="T8" fmla="*/ 23 w 25"/>
                  <a:gd name="T9" fmla="*/ 4 h 62"/>
                  <a:gd name="T10" fmla="*/ 23 w 25"/>
                  <a:gd name="T11" fmla="*/ 4 h 62"/>
                  <a:gd name="T12" fmla="*/ 23 w 25"/>
                  <a:gd name="T13" fmla="*/ 4 h 62"/>
                  <a:gd name="T14" fmla="*/ 23 w 25"/>
                  <a:gd name="T15" fmla="*/ 4 h 62"/>
                  <a:gd name="T16" fmla="*/ 23 w 25"/>
                  <a:gd name="T17" fmla="*/ 4 h 62"/>
                  <a:gd name="T18" fmla="*/ 23 w 25"/>
                  <a:gd name="T19" fmla="*/ 4 h 62"/>
                  <a:gd name="T20" fmla="*/ 23 w 25"/>
                  <a:gd name="T21" fmla="*/ 4 h 62"/>
                  <a:gd name="T22" fmla="*/ 25 w 25"/>
                  <a:gd name="T23" fmla="*/ 4 h 62"/>
                  <a:gd name="T24" fmla="*/ 25 w 25"/>
                  <a:gd name="T25" fmla="*/ 4 h 62"/>
                  <a:gd name="T26" fmla="*/ 24 w 25"/>
                  <a:gd name="T27" fmla="*/ 4 h 62"/>
                  <a:gd name="T28" fmla="*/ 23 w 25"/>
                  <a:gd name="T29" fmla="*/ 4 h 62"/>
                  <a:gd name="T30" fmla="*/ 21 w 25"/>
                  <a:gd name="T31" fmla="*/ 4 h 62"/>
                  <a:gd name="T32" fmla="*/ 17 w 25"/>
                  <a:gd name="T33" fmla="*/ 4 h 62"/>
                  <a:gd name="T34" fmla="*/ 14 w 25"/>
                  <a:gd name="T35" fmla="*/ 4 h 62"/>
                  <a:gd name="T36" fmla="*/ 11 w 25"/>
                  <a:gd name="T37" fmla="*/ 4 h 62"/>
                  <a:gd name="T38" fmla="*/ 11 w 25"/>
                  <a:gd name="T39" fmla="*/ 4 h 62"/>
                  <a:gd name="T40" fmla="*/ 10 w 25"/>
                  <a:gd name="T41" fmla="*/ 4 h 62"/>
                  <a:gd name="T42" fmla="*/ 9 w 25"/>
                  <a:gd name="T43" fmla="*/ 4 h 62"/>
                  <a:gd name="T44" fmla="*/ 8 w 25"/>
                  <a:gd name="T45" fmla="*/ 4 h 62"/>
                  <a:gd name="T46" fmla="*/ 5 w 25"/>
                  <a:gd name="T47" fmla="*/ 4 h 62"/>
                  <a:gd name="T48" fmla="*/ 3 w 25"/>
                  <a:gd name="T49" fmla="*/ 4 h 62"/>
                  <a:gd name="T50" fmla="*/ 2 w 25"/>
                  <a:gd name="T51" fmla="*/ 4 h 62"/>
                  <a:gd name="T52" fmla="*/ 0 w 25"/>
                  <a:gd name="T53" fmla="*/ 4 h 62"/>
                  <a:gd name="T54" fmla="*/ 1 w 25"/>
                  <a:gd name="T55" fmla="*/ 4 h 62"/>
                  <a:gd name="T56" fmla="*/ 2 w 25"/>
                  <a:gd name="T57" fmla="*/ 4 h 62"/>
                  <a:gd name="T58" fmla="*/ 3 w 25"/>
                  <a:gd name="T59" fmla="*/ 4 h 62"/>
                  <a:gd name="T60" fmla="*/ 4 w 25"/>
                  <a:gd name="T61" fmla="*/ 4 h 62"/>
                  <a:gd name="T62" fmla="*/ 4 w 25"/>
                  <a:gd name="T63" fmla="*/ 4 h 62"/>
                  <a:gd name="T64" fmla="*/ 5 w 25"/>
                  <a:gd name="T65" fmla="*/ 4 h 62"/>
                  <a:gd name="T66" fmla="*/ 5 w 25"/>
                  <a:gd name="T67" fmla="*/ 4 h 62"/>
                  <a:gd name="T68" fmla="*/ 8 w 25"/>
                  <a:gd name="T69" fmla="*/ 4 h 62"/>
                  <a:gd name="T70" fmla="*/ 8 w 25"/>
                  <a:gd name="T71" fmla="*/ 0 h 62"/>
                  <a:gd name="T72" fmla="*/ 9 w 25"/>
                  <a:gd name="T73" fmla="*/ 0 h 62"/>
                  <a:gd name="T74" fmla="*/ 11 w 25"/>
                  <a:gd name="T75" fmla="*/ 2 h 62"/>
                  <a:gd name="T76" fmla="*/ 14 w 25"/>
                  <a:gd name="T77" fmla="*/ 2 h 62"/>
                  <a:gd name="T78" fmla="*/ 16 w 25"/>
                  <a:gd name="T79" fmla="*/ 2 h 62"/>
                  <a:gd name="T80" fmla="*/ 18 w 25"/>
                  <a:gd name="T81" fmla="*/ 3 h 62"/>
                  <a:gd name="T82" fmla="*/ 23 w 25"/>
                  <a:gd name="T83" fmla="*/ 3 h 62"/>
                  <a:gd name="T84" fmla="*/ 25 w 25"/>
                  <a:gd name="T85" fmla="*/ 3 h 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
                  <a:gd name="T130" fmla="*/ 0 h 62"/>
                  <a:gd name="T131" fmla="*/ 25 w 25"/>
                  <a:gd name="T132" fmla="*/ 62 h 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 h="62">
                    <a:moveTo>
                      <a:pt x="25" y="3"/>
                    </a:moveTo>
                    <a:lnTo>
                      <a:pt x="24" y="3"/>
                    </a:lnTo>
                    <a:lnTo>
                      <a:pt x="23" y="4"/>
                    </a:lnTo>
                    <a:lnTo>
                      <a:pt x="23" y="6"/>
                    </a:lnTo>
                    <a:lnTo>
                      <a:pt x="23" y="7"/>
                    </a:lnTo>
                    <a:lnTo>
                      <a:pt x="23" y="9"/>
                    </a:lnTo>
                    <a:lnTo>
                      <a:pt x="23" y="10"/>
                    </a:lnTo>
                    <a:lnTo>
                      <a:pt x="23" y="11"/>
                    </a:lnTo>
                    <a:lnTo>
                      <a:pt x="23" y="13"/>
                    </a:lnTo>
                    <a:lnTo>
                      <a:pt x="23" y="14"/>
                    </a:lnTo>
                    <a:lnTo>
                      <a:pt x="23" y="17"/>
                    </a:lnTo>
                    <a:lnTo>
                      <a:pt x="25" y="22"/>
                    </a:lnTo>
                    <a:lnTo>
                      <a:pt x="25" y="28"/>
                    </a:lnTo>
                    <a:lnTo>
                      <a:pt x="24" y="35"/>
                    </a:lnTo>
                    <a:lnTo>
                      <a:pt x="23" y="40"/>
                    </a:lnTo>
                    <a:lnTo>
                      <a:pt x="21" y="48"/>
                    </a:lnTo>
                    <a:lnTo>
                      <a:pt x="17" y="54"/>
                    </a:lnTo>
                    <a:lnTo>
                      <a:pt x="14" y="58"/>
                    </a:lnTo>
                    <a:lnTo>
                      <a:pt x="11" y="62"/>
                    </a:lnTo>
                    <a:lnTo>
                      <a:pt x="11" y="59"/>
                    </a:lnTo>
                    <a:lnTo>
                      <a:pt x="10" y="61"/>
                    </a:lnTo>
                    <a:lnTo>
                      <a:pt x="9" y="61"/>
                    </a:lnTo>
                    <a:lnTo>
                      <a:pt x="8" y="61"/>
                    </a:lnTo>
                    <a:lnTo>
                      <a:pt x="5" y="61"/>
                    </a:lnTo>
                    <a:lnTo>
                      <a:pt x="3" y="62"/>
                    </a:lnTo>
                    <a:lnTo>
                      <a:pt x="2" y="62"/>
                    </a:lnTo>
                    <a:lnTo>
                      <a:pt x="0" y="62"/>
                    </a:lnTo>
                    <a:lnTo>
                      <a:pt x="1" y="59"/>
                    </a:lnTo>
                    <a:lnTo>
                      <a:pt x="2" y="55"/>
                    </a:lnTo>
                    <a:lnTo>
                      <a:pt x="3" y="50"/>
                    </a:lnTo>
                    <a:lnTo>
                      <a:pt x="4" y="44"/>
                    </a:lnTo>
                    <a:lnTo>
                      <a:pt x="4" y="39"/>
                    </a:lnTo>
                    <a:lnTo>
                      <a:pt x="5" y="33"/>
                    </a:lnTo>
                    <a:lnTo>
                      <a:pt x="5" y="26"/>
                    </a:lnTo>
                    <a:lnTo>
                      <a:pt x="8" y="21"/>
                    </a:lnTo>
                    <a:lnTo>
                      <a:pt x="8" y="0"/>
                    </a:lnTo>
                    <a:lnTo>
                      <a:pt x="9" y="0"/>
                    </a:lnTo>
                    <a:lnTo>
                      <a:pt x="11" y="2"/>
                    </a:lnTo>
                    <a:lnTo>
                      <a:pt x="14" y="2"/>
                    </a:lnTo>
                    <a:lnTo>
                      <a:pt x="16" y="2"/>
                    </a:lnTo>
                    <a:lnTo>
                      <a:pt x="18" y="3"/>
                    </a:lnTo>
                    <a:lnTo>
                      <a:pt x="23" y="3"/>
                    </a:lnTo>
                    <a:lnTo>
                      <a:pt x="25" y="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89" name="Freeform 134">
                <a:extLst>
                  <a:ext uri="{FF2B5EF4-FFF2-40B4-BE49-F238E27FC236}">
                    <a16:creationId xmlns:a16="http://schemas.microsoft.com/office/drawing/2014/main" id="{ED2477DE-CDE9-46B1-954D-43C287CC1275}"/>
                  </a:ext>
                </a:extLst>
              </p:cNvPr>
              <p:cNvSpPr>
                <a:spLocks/>
              </p:cNvSpPr>
              <p:nvPr/>
            </p:nvSpPr>
            <p:spPr bwMode="gray">
              <a:xfrm>
                <a:off x="1005" y="2079"/>
                <a:ext cx="68" cy="94"/>
              </a:xfrm>
              <a:custGeom>
                <a:avLst/>
                <a:gdLst>
                  <a:gd name="T0" fmla="*/ 2 w 68"/>
                  <a:gd name="T1" fmla="*/ 4 h 107"/>
                  <a:gd name="T2" fmla="*/ 3 w 68"/>
                  <a:gd name="T3" fmla="*/ 4 h 107"/>
                  <a:gd name="T4" fmla="*/ 6 w 68"/>
                  <a:gd name="T5" fmla="*/ 4 h 107"/>
                  <a:gd name="T6" fmla="*/ 8 w 68"/>
                  <a:gd name="T7" fmla="*/ 4 h 107"/>
                  <a:gd name="T8" fmla="*/ 12 w 68"/>
                  <a:gd name="T9" fmla="*/ 4 h 107"/>
                  <a:gd name="T10" fmla="*/ 20 w 68"/>
                  <a:gd name="T11" fmla="*/ 4 h 107"/>
                  <a:gd name="T12" fmla="*/ 31 w 68"/>
                  <a:gd name="T13" fmla="*/ 4 h 107"/>
                  <a:gd name="T14" fmla="*/ 39 w 68"/>
                  <a:gd name="T15" fmla="*/ 4 h 107"/>
                  <a:gd name="T16" fmla="*/ 38 w 68"/>
                  <a:gd name="T17" fmla="*/ 4 h 107"/>
                  <a:gd name="T18" fmla="*/ 32 w 68"/>
                  <a:gd name="T19" fmla="*/ 4 h 107"/>
                  <a:gd name="T20" fmla="*/ 27 w 68"/>
                  <a:gd name="T21" fmla="*/ 4 h 107"/>
                  <a:gd name="T22" fmla="*/ 25 w 68"/>
                  <a:gd name="T23" fmla="*/ 4 h 107"/>
                  <a:gd name="T24" fmla="*/ 25 w 68"/>
                  <a:gd name="T25" fmla="*/ 4 h 107"/>
                  <a:gd name="T26" fmla="*/ 32 w 68"/>
                  <a:gd name="T27" fmla="*/ 4 h 107"/>
                  <a:gd name="T28" fmla="*/ 40 w 68"/>
                  <a:gd name="T29" fmla="*/ 3 h 107"/>
                  <a:gd name="T30" fmla="*/ 47 w 68"/>
                  <a:gd name="T31" fmla="*/ 0 h 107"/>
                  <a:gd name="T32" fmla="*/ 53 w 68"/>
                  <a:gd name="T33" fmla="*/ 0 h 107"/>
                  <a:gd name="T34" fmla="*/ 58 w 68"/>
                  <a:gd name="T35" fmla="*/ 2 h 107"/>
                  <a:gd name="T36" fmla="*/ 61 w 68"/>
                  <a:gd name="T37" fmla="*/ 2 h 107"/>
                  <a:gd name="T38" fmla="*/ 64 w 68"/>
                  <a:gd name="T39" fmla="*/ 3 h 107"/>
                  <a:gd name="T40" fmla="*/ 62 w 68"/>
                  <a:gd name="T41" fmla="*/ 4 h 107"/>
                  <a:gd name="T42" fmla="*/ 61 w 68"/>
                  <a:gd name="T43" fmla="*/ 4 h 107"/>
                  <a:gd name="T44" fmla="*/ 60 w 68"/>
                  <a:gd name="T45" fmla="*/ 4 h 107"/>
                  <a:gd name="T46" fmla="*/ 58 w 68"/>
                  <a:gd name="T47" fmla="*/ 4 h 107"/>
                  <a:gd name="T48" fmla="*/ 59 w 68"/>
                  <a:gd name="T49" fmla="*/ 4 h 107"/>
                  <a:gd name="T50" fmla="*/ 62 w 68"/>
                  <a:gd name="T51" fmla="*/ 4 h 107"/>
                  <a:gd name="T52" fmla="*/ 65 w 68"/>
                  <a:gd name="T53" fmla="*/ 4 h 107"/>
                  <a:gd name="T54" fmla="*/ 67 w 68"/>
                  <a:gd name="T55" fmla="*/ 4 h 107"/>
                  <a:gd name="T56" fmla="*/ 68 w 68"/>
                  <a:gd name="T57" fmla="*/ 4 h 107"/>
                  <a:gd name="T58" fmla="*/ 67 w 68"/>
                  <a:gd name="T59" fmla="*/ 4 h 107"/>
                  <a:gd name="T60" fmla="*/ 65 w 68"/>
                  <a:gd name="T61" fmla="*/ 4 h 107"/>
                  <a:gd name="T62" fmla="*/ 61 w 68"/>
                  <a:gd name="T63" fmla="*/ 4 h 107"/>
                  <a:gd name="T64" fmla="*/ 53 w 68"/>
                  <a:gd name="T65" fmla="*/ 4 h 107"/>
                  <a:gd name="T66" fmla="*/ 44 w 68"/>
                  <a:gd name="T67" fmla="*/ 4 h 107"/>
                  <a:gd name="T68" fmla="*/ 38 w 68"/>
                  <a:gd name="T69" fmla="*/ 4 h 107"/>
                  <a:gd name="T70" fmla="*/ 32 w 68"/>
                  <a:gd name="T71" fmla="*/ 4 h 107"/>
                  <a:gd name="T72" fmla="*/ 22 w 68"/>
                  <a:gd name="T73" fmla="*/ 4 h 107"/>
                  <a:gd name="T74" fmla="*/ 12 w 68"/>
                  <a:gd name="T75" fmla="*/ 4 h 107"/>
                  <a:gd name="T76" fmla="*/ 3 w 68"/>
                  <a:gd name="T77" fmla="*/ 4 h 107"/>
                  <a:gd name="T78" fmla="*/ 1 w 68"/>
                  <a:gd name="T79" fmla="*/ 4 h 1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
                  <a:gd name="T121" fmla="*/ 0 h 107"/>
                  <a:gd name="T122" fmla="*/ 68 w 68"/>
                  <a:gd name="T123" fmla="*/ 107 h 1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 h="107">
                    <a:moveTo>
                      <a:pt x="1" y="90"/>
                    </a:moveTo>
                    <a:lnTo>
                      <a:pt x="2" y="83"/>
                    </a:lnTo>
                    <a:lnTo>
                      <a:pt x="2" y="78"/>
                    </a:lnTo>
                    <a:lnTo>
                      <a:pt x="3" y="72"/>
                    </a:lnTo>
                    <a:lnTo>
                      <a:pt x="5" y="68"/>
                    </a:lnTo>
                    <a:lnTo>
                      <a:pt x="6" y="64"/>
                    </a:lnTo>
                    <a:lnTo>
                      <a:pt x="7" y="60"/>
                    </a:lnTo>
                    <a:lnTo>
                      <a:pt x="8" y="56"/>
                    </a:lnTo>
                    <a:lnTo>
                      <a:pt x="10" y="51"/>
                    </a:lnTo>
                    <a:lnTo>
                      <a:pt x="12" y="47"/>
                    </a:lnTo>
                    <a:lnTo>
                      <a:pt x="15" y="46"/>
                    </a:lnTo>
                    <a:lnTo>
                      <a:pt x="20" y="46"/>
                    </a:lnTo>
                    <a:lnTo>
                      <a:pt x="25" y="46"/>
                    </a:lnTo>
                    <a:lnTo>
                      <a:pt x="31" y="46"/>
                    </a:lnTo>
                    <a:lnTo>
                      <a:pt x="35" y="44"/>
                    </a:lnTo>
                    <a:lnTo>
                      <a:pt x="39" y="42"/>
                    </a:lnTo>
                    <a:lnTo>
                      <a:pt x="41" y="36"/>
                    </a:lnTo>
                    <a:lnTo>
                      <a:pt x="38" y="33"/>
                    </a:lnTo>
                    <a:lnTo>
                      <a:pt x="34" y="32"/>
                    </a:lnTo>
                    <a:lnTo>
                      <a:pt x="32" y="29"/>
                    </a:lnTo>
                    <a:lnTo>
                      <a:pt x="29" y="28"/>
                    </a:lnTo>
                    <a:lnTo>
                      <a:pt x="27" y="24"/>
                    </a:lnTo>
                    <a:lnTo>
                      <a:pt x="26" y="21"/>
                    </a:lnTo>
                    <a:lnTo>
                      <a:pt x="25" y="18"/>
                    </a:lnTo>
                    <a:lnTo>
                      <a:pt x="23" y="16"/>
                    </a:lnTo>
                    <a:lnTo>
                      <a:pt x="25" y="13"/>
                    </a:lnTo>
                    <a:lnTo>
                      <a:pt x="27" y="11"/>
                    </a:lnTo>
                    <a:lnTo>
                      <a:pt x="32" y="9"/>
                    </a:lnTo>
                    <a:lnTo>
                      <a:pt x="35" y="6"/>
                    </a:lnTo>
                    <a:lnTo>
                      <a:pt x="40" y="3"/>
                    </a:lnTo>
                    <a:lnTo>
                      <a:pt x="45" y="2"/>
                    </a:lnTo>
                    <a:lnTo>
                      <a:pt x="47" y="0"/>
                    </a:lnTo>
                    <a:lnTo>
                      <a:pt x="50" y="0"/>
                    </a:lnTo>
                    <a:lnTo>
                      <a:pt x="53" y="0"/>
                    </a:lnTo>
                    <a:lnTo>
                      <a:pt x="55" y="0"/>
                    </a:lnTo>
                    <a:lnTo>
                      <a:pt x="58" y="2"/>
                    </a:lnTo>
                    <a:lnTo>
                      <a:pt x="59" y="2"/>
                    </a:lnTo>
                    <a:lnTo>
                      <a:pt x="61" y="2"/>
                    </a:lnTo>
                    <a:lnTo>
                      <a:pt x="62" y="3"/>
                    </a:lnTo>
                    <a:lnTo>
                      <a:pt x="64" y="3"/>
                    </a:lnTo>
                    <a:lnTo>
                      <a:pt x="64" y="20"/>
                    </a:lnTo>
                    <a:lnTo>
                      <a:pt x="62" y="25"/>
                    </a:lnTo>
                    <a:lnTo>
                      <a:pt x="62" y="33"/>
                    </a:lnTo>
                    <a:lnTo>
                      <a:pt x="61" y="39"/>
                    </a:lnTo>
                    <a:lnTo>
                      <a:pt x="61" y="44"/>
                    </a:lnTo>
                    <a:lnTo>
                      <a:pt x="60" y="49"/>
                    </a:lnTo>
                    <a:lnTo>
                      <a:pt x="59" y="54"/>
                    </a:lnTo>
                    <a:lnTo>
                      <a:pt x="58" y="58"/>
                    </a:lnTo>
                    <a:lnTo>
                      <a:pt x="57" y="61"/>
                    </a:lnTo>
                    <a:lnTo>
                      <a:pt x="59" y="61"/>
                    </a:lnTo>
                    <a:lnTo>
                      <a:pt x="60" y="61"/>
                    </a:lnTo>
                    <a:lnTo>
                      <a:pt x="62" y="61"/>
                    </a:lnTo>
                    <a:lnTo>
                      <a:pt x="64" y="61"/>
                    </a:lnTo>
                    <a:lnTo>
                      <a:pt x="65" y="61"/>
                    </a:lnTo>
                    <a:lnTo>
                      <a:pt x="66" y="61"/>
                    </a:lnTo>
                    <a:lnTo>
                      <a:pt x="67" y="61"/>
                    </a:lnTo>
                    <a:lnTo>
                      <a:pt x="67" y="63"/>
                    </a:lnTo>
                    <a:lnTo>
                      <a:pt x="68" y="64"/>
                    </a:lnTo>
                    <a:lnTo>
                      <a:pt x="67" y="67"/>
                    </a:lnTo>
                    <a:lnTo>
                      <a:pt x="67" y="68"/>
                    </a:lnTo>
                    <a:lnTo>
                      <a:pt x="66" y="70"/>
                    </a:lnTo>
                    <a:lnTo>
                      <a:pt x="65" y="71"/>
                    </a:lnTo>
                    <a:lnTo>
                      <a:pt x="64" y="71"/>
                    </a:lnTo>
                    <a:lnTo>
                      <a:pt x="61" y="78"/>
                    </a:lnTo>
                    <a:lnTo>
                      <a:pt x="58" y="86"/>
                    </a:lnTo>
                    <a:lnTo>
                      <a:pt x="53" y="91"/>
                    </a:lnTo>
                    <a:lnTo>
                      <a:pt x="48" y="97"/>
                    </a:lnTo>
                    <a:lnTo>
                      <a:pt x="44" y="101"/>
                    </a:lnTo>
                    <a:lnTo>
                      <a:pt x="40" y="104"/>
                    </a:lnTo>
                    <a:lnTo>
                      <a:pt x="38" y="107"/>
                    </a:lnTo>
                    <a:lnTo>
                      <a:pt x="36" y="107"/>
                    </a:lnTo>
                    <a:lnTo>
                      <a:pt x="32" y="105"/>
                    </a:lnTo>
                    <a:lnTo>
                      <a:pt x="27" y="104"/>
                    </a:lnTo>
                    <a:lnTo>
                      <a:pt x="22" y="101"/>
                    </a:lnTo>
                    <a:lnTo>
                      <a:pt x="16" y="100"/>
                    </a:lnTo>
                    <a:lnTo>
                      <a:pt x="12" y="97"/>
                    </a:lnTo>
                    <a:lnTo>
                      <a:pt x="7" y="96"/>
                    </a:lnTo>
                    <a:lnTo>
                      <a:pt x="3" y="93"/>
                    </a:lnTo>
                    <a:lnTo>
                      <a:pt x="0" y="90"/>
                    </a:lnTo>
                    <a:lnTo>
                      <a:pt x="1" y="9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90" name="Freeform 135">
                <a:extLst>
                  <a:ext uri="{FF2B5EF4-FFF2-40B4-BE49-F238E27FC236}">
                    <a16:creationId xmlns:a16="http://schemas.microsoft.com/office/drawing/2014/main" id="{1FA6503B-6280-42E4-82FF-FF5361F3634C}"/>
                  </a:ext>
                </a:extLst>
              </p:cNvPr>
              <p:cNvSpPr>
                <a:spLocks/>
              </p:cNvSpPr>
              <p:nvPr/>
            </p:nvSpPr>
            <p:spPr bwMode="gray">
              <a:xfrm>
                <a:off x="1040" y="2151"/>
                <a:ext cx="50" cy="32"/>
              </a:xfrm>
              <a:custGeom>
                <a:avLst/>
                <a:gdLst>
                  <a:gd name="T0" fmla="*/ 21 w 50"/>
                  <a:gd name="T1" fmla="*/ 0 h 36"/>
                  <a:gd name="T2" fmla="*/ 24 w 50"/>
                  <a:gd name="T3" fmla="*/ 3 h 36"/>
                  <a:gd name="T4" fmla="*/ 28 w 50"/>
                  <a:gd name="T5" fmla="*/ 4 h 36"/>
                  <a:gd name="T6" fmla="*/ 30 w 50"/>
                  <a:gd name="T7" fmla="*/ 4 h 36"/>
                  <a:gd name="T8" fmla="*/ 34 w 50"/>
                  <a:gd name="T9" fmla="*/ 4 h 36"/>
                  <a:gd name="T10" fmla="*/ 38 w 50"/>
                  <a:gd name="T11" fmla="*/ 4 h 36"/>
                  <a:gd name="T12" fmla="*/ 42 w 50"/>
                  <a:gd name="T13" fmla="*/ 4 h 36"/>
                  <a:gd name="T14" fmla="*/ 45 w 50"/>
                  <a:gd name="T15" fmla="*/ 4 h 36"/>
                  <a:gd name="T16" fmla="*/ 50 w 50"/>
                  <a:gd name="T17" fmla="*/ 4 h 36"/>
                  <a:gd name="T18" fmla="*/ 50 w 50"/>
                  <a:gd name="T19" fmla="*/ 4 h 36"/>
                  <a:gd name="T20" fmla="*/ 49 w 50"/>
                  <a:gd name="T21" fmla="*/ 4 h 36"/>
                  <a:gd name="T22" fmla="*/ 47 w 50"/>
                  <a:gd name="T23" fmla="*/ 4 h 36"/>
                  <a:gd name="T24" fmla="*/ 45 w 50"/>
                  <a:gd name="T25" fmla="*/ 4 h 36"/>
                  <a:gd name="T26" fmla="*/ 43 w 50"/>
                  <a:gd name="T27" fmla="*/ 4 h 36"/>
                  <a:gd name="T28" fmla="*/ 42 w 50"/>
                  <a:gd name="T29" fmla="*/ 4 h 36"/>
                  <a:gd name="T30" fmla="*/ 39 w 50"/>
                  <a:gd name="T31" fmla="*/ 4 h 36"/>
                  <a:gd name="T32" fmla="*/ 38 w 50"/>
                  <a:gd name="T33" fmla="*/ 4 h 36"/>
                  <a:gd name="T34" fmla="*/ 36 w 50"/>
                  <a:gd name="T35" fmla="*/ 4 h 36"/>
                  <a:gd name="T36" fmla="*/ 30 w 50"/>
                  <a:gd name="T37" fmla="*/ 4 h 36"/>
                  <a:gd name="T38" fmla="*/ 26 w 50"/>
                  <a:gd name="T39" fmla="*/ 4 h 36"/>
                  <a:gd name="T40" fmla="*/ 22 w 50"/>
                  <a:gd name="T41" fmla="*/ 4 h 36"/>
                  <a:gd name="T42" fmla="*/ 18 w 50"/>
                  <a:gd name="T43" fmla="*/ 4 h 36"/>
                  <a:gd name="T44" fmla="*/ 15 w 50"/>
                  <a:gd name="T45" fmla="*/ 4 h 36"/>
                  <a:gd name="T46" fmla="*/ 9 w 50"/>
                  <a:gd name="T47" fmla="*/ 4 h 36"/>
                  <a:gd name="T48" fmla="*/ 5 w 50"/>
                  <a:gd name="T49" fmla="*/ 4 h 36"/>
                  <a:gd name="T50" fmla="*/ 0 w 50"/>
                  <a:gd name="T51" fmla="*/ 4 h 36"/>
                  <a:gd name="T52" fmla="*/ 2 w 50"/>
                  <a:gd name="T53" fmla="*/ 4 h 36"/>
                  <a:gd name="T54" fmla="*/ 3 w 50"/>
                  <a:gd name="T55" fmla="*/ 4 h 36"/>
                  <a:gd name="T56" fmla="*/ 4 w 50"/>
                  <a:gd name="T57" fmla="*/ 4 h 36"/>
                  <a:gd name="T58" fmla="*/ 6 w 50"/>
                  <a:gd name="T59" fmla="*/ 4 h 36"/>
                  <a:gd name="T60" fmla="*/ 10 w 50"/>
                  <a:gd name="T61" fmla="*/ 4 h 36"/>
                  <a:gd name="T62" fmla="*/ 15 w 50"/>
                  <a:gd name="T63" fmla="*/ 4 h 36"/>
                  <a:gd name="T64" fmla="*/ 18 w 50"/>
                  <a:gd name="T65" fmla="*/ 4 h 36"/>
                  <a:gd name="T66" fmla="*/ 21 w 50"/>
                  <a:gd name="T67" fmla="*/ 3 h 36"/>
                  <a:gd name="T68" fmla="*/ 21 w 50"/>
                  <a:gd name="T69" fmla="*/ 0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
                  <a:gd name="T106" fmla="*/ 0 h 36"/>
                  <a:gd name="T107" fmla="*/ 50 w 50"/>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 h="36">
                    <a:moveTo>
                      <a:pt x="21" y="0"/>
                    </a:moveTo>
                    <a:lnTo>
                      <a:pt x="24" y="3"/>
                    </a:lnTo>
                    <a:lnTo>
                      <a:pt x="28" y="6"/>
                    </a:lnTo>
                    <a:lnTo>
                      <a:pt x="30" y="10"/>
                    </a:lnTo>
                    <a:lnTo>
                      <a:pt x="34" y="11"/>
                    </a:lnTo>
                    <a:lnTo>
                      <a:pt x="38" y="14"/>
                    </a:lnTo>
                    <a:lnTo>
                      <a:pt x="42" y="14"/>
                    </a:lnTo>
                    <a:lnTo>
                      <a:pt x="45" y="15"/>
                    </a:lnTo>
                    <a:lnTo>
                      <a:pt x="50" y="14"/>
                    </a:lnTo>
                    <a:lnTo>
                      <a:pt x="50" y="24"/>
                    </a:lnTo>
                    <a:lnTo>
                      <a:pt x="49" y="25"/>
                    </a:lnTo>
                    <a:lnTo>
                      <a:pt x="47" y="28"/>
                    </a:lnTo>
                    <a:lnTo>
                      <a:pt x="45" y="29"/>
                    </a:lnTo>
                    <a:lnTo>
                      <a:pt x="43" y="32"/>
                    </a:lnTo>
                    <a:lnTo>
                      <a:pt x="42" y="33"/>
                    </a:lnTo>
                    <a:lnTo>
                      <a:pt x="39" y="35"/>
                    </a:lnTo>
                    <a:lnTo>
                      <a:pt x="38" y="35"/>
                    </a:lnTo>
                    <a:lnTo>
                      <a:pt x="36" y="36"/>
                    </a:lnTo>
                    <a:lnTo>
                      <a:pt x="30" y="33"/>
                    </a:lnTo>
                    <a:lnTo>
                      <a:pt x="26" y="32"/>
                    </a:lnTo>
                    <a:lnTo>
                      <a:pt x="22" y="30"/>
                    </a:lnTo>
                    <a:lnTo>
                      <a:pt x="18" y="29"/>
                    </a:lnTo>
                    <a:lnTo>
                      <a:pt x="15" y="29"/>
                    </a:lnTo>
                    <a:lnTo>
                      <a:pt x="9" y="28"/>
                    </a:lnTo>
                    <a:lnTo>
                      <a:pt x="5" y="25"/>
                    </a:lnTo>
                    <a:lnTo>
                      <a:pt x="0" y="24"/>
                    </a:lnTo>
                    <a:lnTo>
                      <a:pt x="2" y="24"/>
                    </a:lnTo>
                    <a:lnTo>
                      <a:pt x="3" y="22"/>
                    </a:lnTo>
                    <a:lnTo>
                      <a:pt x="4" y="21"/>
                    </a:lnTo>
                    <a:lnTo>
                      <a:pt x="6" y="20"/>
                    </a:lnTo>
                    <a:lnTo>
                      <a:pt x="10" y="15"/>
                    </a:lnTo>
                    <a:lnTo>
                      <a:pt x="15" y="13"/>
                    </a:lnTo>
                    <a:lnTo>
                      <a:pt x="18" y="7"/>
                    </a:lnTo>
                    <a:lnTo>
                      <a:pt x="21" y="3"/>
                    </a:lnTo>
                    <a:lnTo>
                      <a:pt x="21"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91" name="Freeform 136">
                <a:extLst>
                  <a:ext uri="{FF2B5EF4-FFF2-40B4-BE49-F238E27FC236}">
                    <a16:creationId xmlns:a16="http://schemas.microsoft.com/office/drawing/2014/main" id="{A4BBAA0A-C66C-406C-A422-542A8656AEB0}"/>
                  </a:ext>
                </a:extLst>
              </p:cNvPr>
              <p:cNvSpPr>
                <a:spLocks/>
              </p:cNvSpPr>
              <p:nvPr/>
            </p:nvSpPr>
            <p:spPr bwMode="gray">
              <a:xfrm>
                <a:off x="1060" y="2125"/>
                <a:ext cx="103" cy="62"/>
              </a:xfrm>
              <a:custGeom>
                <a:avLst/>
                <a:gdLst>
                  <a:gd name="T0" fmla="*/ 0 w 103"/>
                  <a:gd name="T1" fmla="*/ 4 h 70"/>
                  <a:gd name="T2" fmla="*/ 7 w 103"/>
                  <a:gd name="T3" fmla="*/ 4 h 70"/>
                  <a:gd name="T4" fmla="*/ 13 w 103"/>
                  <a:gd name="T5" fmla="*/ 4 h 70"/>
                  <a:gd name="T6" fmla="*/ 20 w 103"/>
                  <a:gd name="T7" fmla="*/ 4 h 70"/>
                  <a:gd name="T8" fmla="*/ 29 w 103"/>
                  <a:gd name="T9" fmla="*/ 4 h 70"/>
                  <a:gd name="T10" fmla="*/ 28 w 103"/>
                  <a:gd name="T11" fmla="*/ 4 h 70"/>
                  <a:gd name="T12" fmla="*/ 29 w 103"/>
                  <a:gd name="T13" fmla="*/ 4 h 70"/>
                  <a:gd name="T14" fmla="*/ 30 w 103"/>
                  <a:gd name="T15" fmla="*/ 4 h 70"/>
                  <a:gd name="T16" fmla="*/ 33 w 103"/>
                  <a:gd name="T17" fmla="*/ 4 h 70"/>
                  <a:gd name="T18" fmla="*/ 37 w 103"/>
                  <a:gd name="T19" fmla="*/ 4 h 70"/>
                  <a:gd name="T20" fmla="*/ 41 w 103"/>
                  <a:gd name="T21" fmla="*/ 4 h 70"/>
                  <a:gd name="T22" fmla="*/ 43 w 103"/>
                  <a:gd name="T23" fmla="*/ 4 h 70"/>
                  <a:gd name="T24" fmla="*/ 46 w 103"/>
                  <a:gd name="T25" fmla="*/ 4 h 70"/>
                  <a:gd name="T26" fmla="*/ 54 w 103"/>
                  <a:gd name="T27" fmla="*/ 4 h 70"/>
                  <a:gd name="T28" fmla="*/ 66 w 103"/>
                  <a:gd name="T29" fmla="*/ 4 h 70"/>
                  <a:gd name="T30" fmla="*/ 80 w 103"/>
                  <a:gd name="T31" fmla="*/ 4 h 70"/>
                  <a:gd name="T32" fmla="*/ 94 w 103"/>
                  <a:gd name="T33" fmla="*/ 4 h 70"/>
                  <a:gd name="T34" fmla="*/ 103 w 103"/>
                  <a:gd name="T35" fmla="*/ 4 h 70"/>
                  <a:gd name="T36" fmla="*/ 103 w 103"/>
                  <a:gd name="T37" fmla="*/ 4 h 70"/>
                  <a:gd name="T38" fmla="*/ 103 w 103"/>
                  <a:gd name="T39" fmla="*/ 4 h 70"/>
                  <a:gd name="T40" fmla="*/ 103 w 103"/>
                  <a:gd name="T41" fmla="*/ 4 h 70"/>
                  <a:gd name="T42" fmla="*/ 98 w 103"/>
                  <a:gd name="T43" fmla="*/ 1 h 70"/>
                  <a:gd name="T44" fmla="*/ 87 w 103"/>
                  <a:gd name="T45" fmla="*/ 0 h 70"/>
                  <a:gd name="T46" fmla="*/ 71 w 103"/>
                  <a:gd name="T47" fmla="*/ 0 h 70"/>
                  <a:gd name="T48" fmla="*/ 54 w 103"/>
                  <a:gd name="T49" fmla="*/ 0 h 70"/>
                  <a:gd name="T50" fmla="*/ 40 w 103"/>
                  <a:gd name="T51" fmla="*/ 1 h 70"/>
                  <a:gd name="T52" fmla="*/ 28 w 103"/>
                  <a:gd name="T53" fmla="*/ 4 h 70"/>
                  <a:gd name="T54" fmla="*/ 17 w 103"/>
                  <a:gd name="T55" fmla="*/ 4 h 70"/>
                  <a:gd name="T56" fmla="*/ 11 w 103"/>
                  <a:gd name="T57" fmla="*/ 4 h 70"/>
                  <a:gd name="T58" fmla="*/ 10 w 103"/>
                  <a:gd name="T59" fmla="*/ 4 h 70"/>
                  <a:gd name="T60" fmla="*/ 10 w 103"/>
                  <a:gd name="T61" fmla="*/ 4 h 70"/>
                  <a:gd name="T62" fmla="*/ 9 w 103"/>
                  <a:gd name="T63" fmla="*/ 4 h 70"/>
                  <a:gd name="T64" fmla="*/ 7 w 103"/>
                  <a:gd name="T65" fmla="*/ 4 h 70"/>
                  <a:gd name="T66" fmla="*/ 4 w 103"/>
                  <a:gd name="T67" fmla="*/ 4 h 70"/>
                  <a:gd name="T68" fmla="*/ 3 w 103"/>
                  <a:gd name="T69" fmla="*/ 4 h 70"/>
                  <a:gd name="T70" fmla="*/ 2 w 103"/>
                  <a:gd name="T71" fmla="*/ 4 h 70"/>
                  <a:gd name="T72" fmla="*/ 0 w 103"/>
                  <a:gd name="T73" fmla="*/ 4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3"/>
                  <a:gd name="T112" fmla="*/ 0 h 70"/>
                  <a:gd name="T113" fmla="*/ 103 w 103"/>
                  <a:gd name="T114" fmla="*/ 70 h 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3" h="70">
                    <a:moveTo>
                      <a:pt x="0" y="34"/>
                    </a:moveTo>
                    <a:lnTo>
                      <a:pt x="0" y="31"/>
                    </a:lnTo>
                    <a:lnTo>
                      <a:pt x="3" y="34"/>
                    </a:lnTo>
                    <a:lnTo>
                      <a:pt x="7" y="37"/>
                    </a:lnTo>
                    <a:lnTo>
                      <a:pt x="9" y="40"/>
                    </a:lnTo>
                    <a:lnTo>
                      <a:pt x="13" y="41"/>
                    </a:lnTo>
                    <a:lnTo>
                      <a:pt x="16" y="44"/>
                    </a:lnTo>
                    <a:lnTo>
                      <a:pt x="20" y="44"/>
                    </a:lnTo>
                    <a:lnTo>
                      <a:pt x="23" y="45"/>
                    </a:lnTo>
                    <a:lnTo>
                      <a:pt x="29" y="44"/>
                    </a:lnTo>
                    <a:lnTo>
                      <a:pt x="27" y="58"/>
                    </a:lnTo>
                    <a:lnTo>
                      <a:pt x="28" y="60"/>
                    </a:lnTo>
                    <a:lnTo>
                      <a:pt x="29" y="62"/>
                    </a:lnTo>
                    <a:lnTo>
                      <a:pt x="29" y="65"/>
                    </a:lnTo>
                    <a:lnTo>
                      <a:pt x="30" y="66"/>
                    </a:lnTo>
                    <a:lnTo>
                      <a:pt x="30" y="67"/>
                    </a:lnTo>
                    <a:lnTo>
                      <a:pt x="31" y="69"/>
                    </a:lnTo>
                    <a:lnTo>
                      <a:pt x="33" y="70"/>
                    </a:lnTo>
                    <a:lnTo>
                      <a:pt x="35" y="70"/>
                    </a:lnTo>
                    <a:lnTo>
                      <a:pt x="37" y="70"/>
                    </a:lnTo>
                    <a:lnTo>
                      <a:pt x="39" y="67"/>
                    </a:lnTo>
                    <a:lnTo>
                      <a:pt x="41" y="66"/>
                    </a:lnTo>
                    <a:lnTo>
                      <a:pt x="42" y="63"/>
                    </a:lnTo>
                    <a:lnTo>
                      <a:pt x="43" y="59"/>
                    </a:lnTo>
                    <a:lnTo>
                      <a:pt x="45" y="56"/>
                    </a:lnTo>
                    <a:lnTo>
                      <a:pt x="46" y="55"/>
                    </a:lnTo>
                    <a:lnTo>
                      <a:pt x="48" y="53"/>
                    </a:lnTo>
                    <a:lnTo>
                      <a:pt x="54" y="47"/>
                    </a:lnTo>
                    <a:lnTo>
                      <a:pt x="60" y="43"/>
                    </a:lnTo>
                    <a:lnTo>
                      <a:pt x="66" y="40"/>
                    </a:lnTo>
                    <a:lnTo>
                      <a:pt x="72" y="36"/>
                    </a:lnTo>
                    <a:lnTo>
                      <a:pt x="80" y="33"/>
                    </a:lnTo>
                    <a:lnTo>
                      <a:pt x="86" y="30"/>
                    </a:lnTo>
                    <a:lnTo>
                      <a:pt x="94" y="27"/>
                    </a:lnTo>
                    <a:lnTo>
                      <a:pt x="103" y="25"/>
                    </a:lnTo>
                    <a:lnTo>
                      <a:pt x="103" y="22"/>
                    </a:lnTo>
                    <a:lnTo>
                      <a:pt x="103" y="19"/>
                    </a:lnTo>
                    <a:lnTo>
                      <a:pt x="103" y="18"/>
                    </a:lnTo>
                    <a:lnTo>
                      <a:pt x="103" y="14"/>
                    </a:lnTo>
                    <a:lnTo>
                      <a:pt x="103" y="11"/>
                    </a:lnTo>
                    <a:lnTo>
                      <a:pt x="103" y="8"/>
                    </a:lnTo>
                    <a:lnTo>
                      <a:pt x="103" y="5"/>
                    </a:lnTo>
                    <a:lnTo>
                      <a:pt x="103" y="1"/>
                    </a:lnTo>
                    <a:lnTo>
                      <a:pt x="98" y="1"/>
                    </a:lnTo>
                    <a:lnTo>
                      <a:pt x="93" y="0"/>
                    </a:lnTo>
                    <a:lnTo>
                      <a:pt x="87" y="0"/>
                    </a:lnTo>
                    <a:lnTo>
                      <a:pt x="80" y="0"/>
                    </a:lnTo>
                    <a:lnTo>
                      <a:pt x="71" y="0"/>
                    </a:lnTo>
                    <a:lnTo>
                      <a:pt x="64" y="0"/>
                    </a:lnTo>
                    <a:lnTo>
                      <a:pt x="54" y="0"/>
                    </a:lnTo>
                    <a:lnTo>
                      <a:pt x="46" y="1"/>
                    </a:lnTo>
                    <a:lnTo>
                      <a:pt x="40" y="1"/>
                    </a:lnTo>
                    <a:lnTo>
                      <a:pt x="33" y="4"/>
                    </a:lnTo>
                    <a:lnTo>
                      <a:pt x="28" y="5"/>
                    </a:lnTo>
                    <a:lnTo>
                      <a:pt x="21" y="7"/>
                    </a:lnTo>
                    <a:lnTo>
                      <a:pt x="17" y="8"/>
                    </a:lnTo>
                    <a:lnTo>
                      <a:pt x="14" y="8"/>
                    </a:lnTo>
                    <a:lnTo>
                      <a:pt x="11" y="8"/>
                    </a:lnTo>
                    <a:lnTo>
                      <a:pt x="10" y="8"/>
                    </a:lnTo>
                    <a:lnTo>
                      <a:pt x="10" y="10"/>
                    </a:lnTo>
                    <a:lnTo>
                      <a:pt x="11" y="11"/>
                    </a:lnTo>
                    <a:lnTo>
                      <a:pt x="10" y="14"/>
                    </a:lnTo>
                    <a:lnTo>
                      <a:pt x="10" y="15"/>
                    </a:lnTo>
                    <a:lnTo>
                      <a:pt x="9" y="18"/>
                    </a:lnTo>
                    <a:lnTo>
                      <a:pt x="8" y="19"/>
                    </a:lnTo>
                    <a:lnTo>
                      <a:pt x="7" y="19"/>
                    </a:lnTo>
                    <a:lnTo>
                      <a:pt x="5" y="22"/>
                    </a:lnTo>
                    <a:lnTo>
                      <a:pt x="4" y="23"/>
                    </a:lnTo>
                    <a:lnTo>
                      <a:pt x="4" y="25"/>
                    </a:lnTo>
                    <a:lnTo>
                      <a:pt x="3" y="26"/>
                    </a:lnTo>
                    <a:lnTo>
                      <a:pt x="2" y="29"/>
                    </a:lnTo>
                    <a:lnTo>
                      <a:pt x="2" y="30"/>
                    </a:lnTo>
                    <a:lnTo>
                      <a:pt x="1" y="30"/>
                    </a:lnTo>
                    <a:lnTo>
                      <a:pt x="0" y="31"/>
                    </a:lnTo>
                    <a:lnTo>
                      <a:pt x="0" y="3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92" name="Freeform 137">
                <a:extLst>
                  <a:ext uri="{FF2B5EF4-FFF2-40B4-BE49-F238E27FC236}">
                    <a16:creationId xmlns:a16="http://schemas.microsoft.com/office/drawing/2014/main" id="{21393604-A7EA-483F-BBB7-03B80A8E1376}"/>
                  </a:ext>
                </a:extLst>
              </p:cNvPr>
              <p:cNvSpPr>
                <a:spLocks/>
              </p:cNvSpPr>
              <p:nvPr/>
            </p:nvSpPr>
            <p:spPr bwMode="gray">
              <a:xfrm>
                <a:off x="1075" y="2146"/>
                <a:ext cx="88" cy="82"/>
              </a:xfrm>
              <a:custGeom>
                <a:avLst/>
                <a:gdLst>
                  <a:gd name="T0" fmla="*/ 11 w 88"/>
                  <a:gd name="T1" fmla="*/ 4 h 93"/>
                  <a:gd name="T2" fmla="*/ 12 w 88"/>
                  <a:gd name="T3" fmla="*/ 4 h 93"/>
                  <a:gd name="T4" fmla="*/ 13 w 88"/>
                  <a:gd name="T5" fmla="*/ 4 h 93"/>
                  <a:gd name="T6" fmla="*/ 13 w 88"/>
                  <a:gd name="T7" fmla="*/ 4 h 93"/>
                  <a:gd name="T8" fmla="*/ 14 w 88"/>
                  <a:gd name="T9" fmla="*/ 4 h 93"/>
                  <a:gd name="T10" fmla="*/ 14 w 88"/>
                  <a:gd name="T11" fmla="*/ 4 h 93"/>
                  <a:gd name="T12" fmla="*/ 15 w 88"/>
                  <a:gd name="T13" fmla="*/ 4 h 93"/>
                  <a:gd name="T14" fmla="*/ 17 w 88"/>
                  <a:gd name="T15" fmla="*/ 4 h 93"/>
                  <a:gd name="T16" fmla="*/ 19 w 88"/>
                  <a:gd name="T17" fmla="*/ 4 h 93"/>
                  <a:gd name="T18" fmla="*/ 21 w 88"/>
                  <a:gd name="T19" fmla="*/ 4 h 93"/>
                  <a:gd name="T20" fmla="*/ 24 w 88"/>
                  <a:gd name="T21" fmla="*/ 4 h 93"/>
                  <a:gd name="T22" fmla="*/ 26 w 88"/>
                  <a:gd name="T23" fmla="*/ 4 h 93"/>
                  <a:gd name="T24" fmla="*/ 27 w 88"/>
                  <a:gd name="T25" fmla="*/ 4 h 93"/>
                  <a:gd name="T26" fmla="*/ 28 w 88"/>
                  <a:gd name="T27" fmla="*/ 4 h 93"/>
                  <a:gd name="T28" fmla="*/ 30 w 88"/>
                  <a:gd name="T29" fmla="*/ 4 h 93"/>
                  <a:gd name="T30" fmla="*/ 31 w 88"/>
                  <a:gd name="T31" fmla="*/ 4 h 93"/>
                  <a:gd name="T32" fmla="*/ 33 w 88"/>
                  <a:gd name="T33" fmla="*/ 4 h 93"/>
                  <a:gd name="T34" fmla="*/ 39 w 88"/>
                  <a:gd name="T35" fmla="*/ 4 h 93"/>
                  <a:gd name="T36" fmla="*/ 45 w 88"/>
                  <a:gd name="T37" fmla="*/ 4 h 93"/>
                  <a:gd name="T38" fmla="*/ 51 w 88"/>
                  <a:gd name="T39" fmla="*/ 4 h 93"/>
                  <a:gd name="T40" fmla="*/ 57 w 88"/>
                  <a:gd name="T41" fmla="*/ 4 h 93"/>
                  <a:gd name="T42" fmla="*/ 64 w 88"/>
                  <a:gd name="T43" fmla="*/ 4 h 93"/>
                  <a:gd name="T44" fmla="*/ 71 w 88"/>
                  <a:gd name="T45" fmla="*/ 4 h 93"/>
                  <a:gd name="T46" fmla="*/ 79 w 88"/>
                  <a:gd name="T47" fmla="*/ 2 h 93"/>
                  <a:gd name="T48" fmla="*/ 88 w 88"/>
                  <a:gd name="T49" fmla="*/ 0 h 93"/>
                  <a:gd name="T50" fmla="*/ 87 w 88"/>
                  <a:gd name="T51" fmla="*/ 4 h 93"/>
                  <a:gd name="T52" fmla="*/ 85 w 88"/>
                  <a:gd name="T53" fmla="*/ 4 h 93"/>
                  <a:gd name="T54" fmla="*/ 83 w 88"/>
                  <a:gd name="T55" fmla="*/ 4 h 93"/>
                  <a:gd name="T56" fmla="*/ 79 w 88"/>
                  <a:gd name="T57" fmla="*/ 4 h 93"/>
                  <a:gd name="T58" fmla="*/ 77 w 88"/>
                  <a:gd name="T59" fmla="*/ 4 h 93"/>
                  <a:gd name="T60" fmla="*/ 75 w 88"/>
                  <a:gd name="T61" fmla="*/ 4 h 93"/>
                  <a:gd name="T62" fmla="*/ 73 w 88"/>
                  <a:gd name="T63" fmla="*/ 4 h 93"/>
                  <a:gd name="T64" fmla="*/ 72 w 88"/>
                  <a:gd name="T65" fmla="*/ 4 h 93"/>
                  <a:gd name="T66" fmla="*/ 44 w 88"/>
                  <a:gd name="T67" fmla="*/ 4 h 93"/>
                  <a:gd name="T68" fmla="*/ 43 w 88"/>
                  <a:gd name="T69" fmla="*/ 4 h 93"/>
                  <a:gd name="T70" fmla="*/ 41 w 88"/>
                  <a:gd name="T71" fmla="*/ 4 h 93"/>
                  <a:gd name="T72" fmla="*/ 40 w 88"/>
                  <a:gd name="T73" fmla="*/ 4 h 93"/>
                  <a:gd name="T74" fmla="*/ 39 w 88"/>
                  <a:gd name="T75" fmla="*/ 4 h 93"/>
                  <a:gd name="T76" fmla="*/ 39 w 88"/>
                  <a:gd name="T77" fmla="*/ 4 h 93"/>
                  <a:gd name="T78" fmla="*/ 38 w 88"/>
                  <a:gd name="T79" fmla="*/ 4 h 93"/>
                  <a:gd name="T80" fmla="*/ 37 w 88"/>
                  <a:gd name="T81" fmla="*/ 4 h 93"/>
                  <a:gd name="T82" fmla="*/ 32 w 88"/>
                  <a:gd name="T83" fmla="*/ 4 h 93"/>
                  <a:gd name="T84" fmla="*/ 28 w 88"/>
                  <a:gd name="T85" fmla="*/ 4 h 93"/>
                  <a:gd name="T86" fmla="*/ 24 w 88"/>
                  <a:gd name="T87" fmla="*/ 4 h 93"/>
                  <a:gd name="T88" fmla="*/ 19 w 88"/>
                  <a:gd name="T89" fmla="*/ 4 h 93"/>
                  <a:gd name="T90" fmla="*/ 15 w 88"/>
                  <a:gd name="T91" fmla="*/ 4 h 93"/>
                  <a:gd name="T92" fmla="*/ 12 w 88"/>
                  <a:gd name="T93" fmla="*/ 4 h 93"/>
                  <a:gd name="T94" fmla="*/ 6 w 88"/>
                  <a:gd name="T95" fmla="*/ 4 h 93"/>
                  <a:gd name="T96" fmla="*/ 0 w 88"/>
                  <a:gd name="T97" fmla="*/ 4 h 93"/>
                  <a:gd name="T98" fmla="*/ 1 w 88"/>
                  <a:gd name="T99" fmla="*/ 4 h 93"/>
                  <a:gd name="T100" fmla="*/ 2 w 88"/>
                  <a:gd name="T101" fmla="*/ 4 h 93"/>
                  <a:gd name="T102" fmla="*/ 5 w 88"/>
                  <a:gd name="T103" fmla="*/ 4 h 93"/>
                  <a:gd name="T104" fmla="*/ 6 w 88"/>
                  <a:gd name="T105" fmla="*/ 4 h 93"/>
                  <a:gd name="T106" fmla="*/ 8 w 88"/>
                  <a:gd name="T107" fmla="*/ 4 h 93"/>
                  <a:gd name="T108" fmla="*/ 10 w 88"/>
                  <a:gd name="T109" fmla="*/ 4 h 93"/>
                  <a:gd name="T110" fmla="*/ 12 w 88"/>
                  <a:gd name="T111" fmla="*/ 4 h 93"/>
                  <a:gd name="T112" fmla="*/ 13 w 88"/>
                  <a:gd name="T113" fmla="*/ 4 h 93"/>
                  <a:gd name="T114" fmla="*/ 11 w 88"/>
                  <a:gd name="T115" fmla="*/ 4 h 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8"/>
                  <a:gd name="T175" fmla="*/ 0 h 93"/>
                  <a:gd name="T176" fmla="*/ 88 w 88"/>
                  <a:gd name="T177" fmla="*/ 93 h 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8" h="93">
                    <a:moveTo>
                      <a:pt x="11" y="33"/>
                    </a:moveTo>
                    <a:lnTo>
                      <a:pt x="12" y="35"/>
                    </a:lnTo>
                    <a:lnTo>
                      <a:pt x="13" y="37"/>
                    </a:lnTo>
                    <a:lnTo>
                      <a:pt x="13" y="40"/>
                    </a:lnTo>
                    <a:lnTo>
                      <a:pt x="14" y="41"/>
                    </a:lnTo>
                    <a:lnTo>
                      <a:pt x="14" y="42"/>
                    </a:lnTo>
                    <a:lnTo>
                      <a:pt x="15" y="44"/>
                    </a:lnTo>
                    <a:lnTo>
                      <a:pt x="17" y="45"/>
                    </a:lnTo>
                    <a:lnTo>
                      <a:pt x="19" y="45"/>
                    </a:lnTo>
                    <a:lnTo>
                      <a:pt x="21" y="45"/>
                    </a:lnTo>
                    <a:lnTo>
                      <a:pt x="24" y="42"/>
                    </a:lnTo>
                    <a:lnTo>
                      <a:pt x="26" y="41"/>
                    </a:lnTo>
                    <a:lnTo>
                      <a:pt x="27" y="38"/>
                    </a:lnTo>
                    <a:lnTo>
                      <a:pt x="28" y="34"/>
                    </a:lnTo>
                    <a:lnTo>
                      <a:pt x="30" y="31"/>
                    </a:lnTo>
                    <a:lnTo>
                      <a:pt x="31" y="30"/>
                    </a:lnTo>
                    <a:lnTo>
                      <a:pt x="33" y="28"/>
                    </a:lnTo>
                    <a:lnTo>
                      <a:pt x="39" y="22"/>
                    </a:lnTo>
                    <a:lnTo>
                      <a:pt x="45" y="18"/>
                    </a:lnTo>
                    <a:lnTo>
                      <a:pt x="51" y="15"/>
                    </a:lnTo>
                    <a:lnTo>
                      <a:pt x="57" y="11"/>
                    </a:lnTo>
                    <a:lnTo>
                      <a:pt x="64" y="8"/>
                    </a:lnTo>
                    <a:lnTo>
                      <a:pt x="71" y="5"/>
                    </a:lnTo>
                    <a:lnTo>
                      <a:pt x="79" y="2"/>
                    </a:lnTo>
                    <a:lnTo>
                      <a:pt x="88" y="0"/>
                    </a:lnTo>
                    <a:lnTo>
                      <a:pt x="87" y="8"/>
                    </a:lnTo>
                    <a:lnTo>
                      <a:pt x="85" y="16"/>
                    </a:lnTo>
                    <a:lnTo>
                      <a:pt x="83" y="27"/>
                    </a:lnTo>
                    <a:lnTo>
                      <a:pt x="79" y="38"/>
                    </a:lnTo>
                    <a:lnTo>
                      <a:pt x="77" y="49"/>
                    </a:lnTo>
                    <a:lnTo>
                      <a:pt x="75" y="60"/>
                    </a:lnTo>
                    <a:lnTo>
                      <a:pt x="73" y="74"/>
                    </a:lnTo>
                    <a:lnTo>
                      <a:pt x="72" y="87"/>
                    </a:lnTo>
                    <a:lnTo>
                      <a:pt x="44" y="84"/>
                    </a:lnTo>
                    <a:lnTo>
                      <a:pt x="43" y="84"/>
                    </a:lnTo>
                    <a:lnTo>
                      <a:pt x="41" y="85"/>
                    </a:lnTo>
                    <a:lnTo>
                      <a:pt x="40" y="87"/>
                    </a:lnTo>
                    <a:lnTo>
                      <a:pt x="39" y="88"/>
                    </a:lnTo>
                    <a:lnTo>
                      <a:pt x="39" y="91"/>
                    </a:lnTo>
                    <a:lnTo>
                      <a:pt x="38" y="92"/>
                    </a:lnTo>
                    <a:lnTo>
                      <a:pt x="37" y="93"/>
                    </a:lnTo>
                    <a:lnTo>
                      <a:pt x="32" y="87"/>
                    </a:lnTo>
                    <a:lnTo>
                      <a:pt x="28" y="80"/>
                    </a:lnTo>
                    <a:lnTo>
                      <a:pt x="24" y="73"/>
                    </a:lnTo>
                    <a:lnTo>
                      <a:pt x="19" y="63"/>
                    </a:lnTo>
                    <a:lnTo>
                      <a:pt x="15" y="56"/>
                    </a:lnTo>
                    <a:lnTo>
                      <a:pt x="12" y="51"/>
                    </a:lnTo>
                    <a:lnTo>
                      <a:pt x="6" y="45"/>
                    </a:lnTo>
                    <a:lnTo>
                      <a:pt x="0" y="41"/>
                    </a:lnTo>
                    <a:lnTo>
                      <a:pt x="1" y="40"/>
                    </a:lnTo>
                    <a:lnTo>
                      <a:pt x="2" y="40"/>
                    </a:lnTo>
                    <a:lnTo>
                      <a:pt x="5" y="38"/>
                    </a:lnTo>
                    <a:lnTo>
                      <a:pt x="6" y="37"/>
                    </a:lnTo>
                    <a:lnTo>
                      <a:pt x="8" y="34"/>
                    </a:lnTo>
                    <a:lnTo>
                      <a:pt x="10" y="33"/>
                    </a:lnTo>
                    <a:lnTo>
                      <a:pt x="12" y="31"/>
                    </a:lnTo>
                    <a:lnTo>
                      <a:pt x="13" y="30"/>
                    </a:lnTo>
                    <a:lnTo>
                      <a:pt x="11" y="3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93" name="Freeform 138">
                <a:extLst>
                  <a:ext uri="{FF2B5EF4-FFF2-40B4-BE49-F238E27FC236}">
                    <a16:creationId xmlns:a16="http://schemas.microsoft.com/office/drawing/2014/main" id="{9C16A0CF-A8F2-4441-A7A1-169343D458DC}"/>
                  </a:ext>
                </a:extLst>
              </p:cNvPr>
              <p:cNvSpPr>
                <a:spLocks/>
              </p:cNvSpPr>
              <p:nvPr/>
            </p:nvSpPr>
            <p:spPr bwMode="gray">
              <a:xfrm>
                <a:off x="1107" y="2218"/>
                <a:ext cx="66" cy="68"/>
              </a:xfrm>
              <a:custGeom>
                <a:avLst/>
                <a:gdLst>
                  <a:gd name="T0" fmla="*/ 63 w 66"/>
                  <a:gd name="T1" fmla="*/ 4 h 77"/>
                  <a:gd name="T2" fmla="*/ 59 w 66"/>
                  <a:gd name="T3" fmla="*/ 4 h 77"/>
                  <a:gd name="T4" fmla="*/ 57 w 66"/>
                  <a:gd name="T5" fmla="*/ 4 h 77"/>
                  <a:gd name="T6" fmla="*/ 53 w 66"/>
                  <a:gd name="T7" fmla="*/ 4 h 77"/>
                  <a:gd name="T8" fmla="*/ 45 w 66"/>
                  <a:gd name="T9" fmla="*/ 4 h 77"/>
                  <a:gd name="T10" fmla="*/ 40 w 66"/>
                  <a:gd name="T11" fmla="*/ 4 h 77"/>
                  <a:gd name="T12" fmla="*/ 37 w 66"/>
                  <a:gd name="T13" fmla="*/ 4 h 77"/>
                  <a:gd name="T14" fmla="*/ 31 w 66"/>
                  <a:gd name="T15" fmla="*/ 4 h 77"/>
                  <a:gd name="T16" fmla="*/ 31 w 66"/>
                  <a:gd name="T17" fmla="*/ 4 h 77"/>
                  <a:gd name="T18" fmla="*/ 31 w 66"/>
                  <a:gd name="T19" fmla="*/ 4 h 77"/>
                  <a:gd name="T20" fmla="*/ 31 w 66"/>
                  <a:gd name="T21" fmla="*/ 4 h 77"/>
                  <a:gd name="T22" fmla="*/ 27 w 66"/>
                  <a:gd name="T23" fmla="*/ 4 h 77"/>
                  <a:gd name="T24" fmla="*/ 21 w 66"/>
                  <a:gd name="T25" fmla="*/ 4 h 77"/>
                  <a:gd name="T26" fmla="*/ 17 w 66"/>
                  <a:gd name="T27" fmla="*/ 4 h 77"/>
                  <a:gd name="T28" fmla="*/ 11 w 66"/>
                  <a:gd name="T29" fmla="*/ 4 h 77"/>
                  <a:gd name="T30" fmla="*/ 11 w 66"/>
                  <a:gd name="T31" fmla="*/ 4 h 77"/>
                  <a:gd name="T32" fmla="*/ 12 w 66"/>
                  <a:gd name="T33" fmla="*/ 4 h 77"/>
                  <a:gd name="T34" fmla="*/ 13 w 66"/>
                  <a:gd name="T35" fmla="*/ 4 h 77"/>
                  <a:gd name="T36" fmla="*/ 14 w 66"/>
                  <a:gd name="T37" fmla="*/ 4 h 77"/>
                  <a:gd name="T38" fmla="*/ 6 w 66"/>
                  <a:gd name="T39" fmla="*/ 4 h 77"/>
                  <a:gd name="T40" fmla="*/ 3 w 66"/>
                  <a:gd name="T41" fmla="*/ 4 h 77"/>
                  <a:gd name="T42" fmla="*/ 1 w 66"/>
                  <a:gd name="T43" fmla="*/ 4 h 77"/>
                  <a:gd name="T44" fmla="*/ 0 w 66"/>
                  <a:gd name="T45" fmla="*/ 4 h 77"/>
                  <a:gd name="T46" fmla="*/ 0 w 66"/>
                  <a:gd name="T47" fmla="*/ 4 h 77"/>
                  <a:gd name="T48" fmla="*/ 0 w 66"/>
                  <a:gd name="T49" fmla="*/ 4 h 77"/>
                  <a:gd name="T50" fmla="*/ 1 w 66"/>
                  <a:gd name="T51" fmla="*/ 4 h 77"/>
                  <a:gd name="T52" fmla="*/ 4 w 66"/>
                  <a:gd name="T53" fmla="*/ 4 h 77"/>
                  <a:gd name="T54" fmla="*/ 5 w 66"/>
                  <a:gd name="T55" fmla="*/ 4 h 77"/>
                  <a:gd name="T56" fmla="*/ 6 w 66"/>
                  <a:gd name="T57" fmla="*/ 4 h 77"/>
                  <a:gd name="T58" fmla="*/ 8 w 66"/>
                  <a:gd name="T59" fmla="*/ 1 h 77"/>
                  <a:gd name="T60" fmla="*/ 11 w 66"/>
                  <a:gd name="T61" fmla="*/ 0 h 77"/>
                  <a:gd name="T62" fmla="*/ 39 w 66"/>
                  <a:gd name="T63" fmla="*/ 4 h 77"/>
                  <a:gd name="T64" fmla="*/ 43 w 66"/>
                  <a:gd name="T65" fmla="*/ 4 h 77"/>
                  <a:gd name="T66" fmla="*/ 50 w 66"/>
                  <a:gd name="T67" fmla="*/ 4 h 77"/>
                  <a:gd name="T68" fmla="*/ 58 w 66"/>
                  <a:gd name="T69" fmla="*/ 4 h 77"/>
                  <a:gd name="T70" fmla="*/ 62 w 66"/>
                  <a:gd name="T71" fmla="*/ 4 h 77"/>
                  <a:gd name="T72" fmla="*/ 62 w 66"/>
                  <a:gd name="T73" fmla="*/ 4 h 77"/>
                  <a:gd name="T74" fmla="*/ 62 w 66"/>
                  <a:gd name="T75" fmla="*/ 4 h 77"/>
                  <a:gd name="T76" fmla="*/ 62 w 66"/>
                  <a:gd name="T77" fmla="*/ 4 h 77"/>
                  <a:gd name="T78" fmla="*/ 66 w 66"/>
                  <a:gd name="T79" fmla="*/ 4 h 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6"/>
                  <a:gd name="T121" fmla="*/ 0 h 77"/>
                  <a:gd name="T122" fmla="*/ 66 w 66"/>
                  <a:gd name="T123" fmla="*/ 77 h 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6" h="77">
                    <a:moveTo>
                      <a:pt x="66" y="77"/>
                    </a:moveTo>
                    <a:lnTo>
                      <a:pt x="63" y="77"/>
                    </a:lnTo>
                    <a:lnTo>
                      <a:pt x="60" y="77"/>
                    </a:lnTo>
                    <a:lnTo>
                      <a:pt x="59" y="77"/>
                    </a:lnTo>
                    <a:lnTo>
                      <a:pt x="58" y="77"/>
                    </a:lnTo>
                    <a:lnTo>
                      <a:pt x="57" y="77"/>
                    </a:lnTo>
                    <a:lnTo>
                      <a:pt x="55" y="77"/>
                    </a:lnTo>
                    <a:lnTo>
                      <a:pt x="53" y="77"/>
                    </a:lnTo>
                    <a:lnTo>
                      <a:pt x="48" y="76"/>
                    </a:lnTo>
                    <a:lnTo>
                      <a:pt x="45" y="74"/>
                    </a:lnTo>
                    <a:lnTo>
                      <a:pt x="43" y="70"/>
                    </a:lnTo>
                    <a:lnTo>
                      <a:pt x="40" y="66"/>
                    </a:lnTo>
                    <a:lnTo>
                      <a:pt x="39" y="62"/>
                    </a:lnTo>
                    <a:lnTo>
                      <a:pt x="37" y="55"/>
                    </a:lnTo>
                    <a:lnTo>
                      <a:pt x="34" y="52"/>
                    </a:lnTo>
                    <a:lnTo>
                      <a:pt x="31" y="48"/>
                    </a:lnTo>
                    <a:lnTo>
                      <a:pt x="31" y="50"/>
                    </a:lnTo>
                    <a:lnTo>
                      <a:pt x="31" y="51"/>
                    </a:lnTo>
                    <a:lnTo>
                      <a:pt x="31" y="52"/>
                    </a:lnTo>
                    <a:lnTo>
                      <a:pt x="31" y="54"/>
                    </a:lnTo>
                    <a:lnTo>
                      <a:pt x="31" y="55"/>
                    </a:lnTo>
                    <a:lnTo>
                      <a:pt x="31" y="56"/>
                    </a:lnTo>
                    <a:lnTo>
                      <a:pt x="29" y="55"/>
                    </a:lnTo>
                    <a:lnTo>
                      <a:pt x="27" y="52"/>
                    </a:lnTo>
                    <a:lnTo>
                      <a:pt x="25" y="48"/>
                    </a:lnTo>
                    <a:lnTo>
                      <a:pt x="21" y="43"/>
                    </a:lnTo>
                    <a:lnTo>
                      <a:pt x="19" y="37"/>
                    </a:lnTo>
                    <a:lnTo>
                      <a:pt x="17" y="33"/>
                    </a:lnTo>
                    <a:lnTo>
                      <a:pt x="13" y="29"/>
                    </a:lnTo>
                    <a:lnTo>
                      <a:pt x="11" y="26"/>
                    </a:lnTo>
                    <a:lnTo>
                      <a:pt x="11" y="27"/>
                    </a:lnTo>
                    <a:lnTo>
                      <a:pt x="11" y="29"/>
                    </a:lnTo>
                    <a:lnTo>
                      <a:pt x="11" y="30"/>
                    </a:lnTo>
                    <a:lnTo>
                      <a:pt x="12" y="31"/>
                    </a:lnTo>
                    <a:lnTo>
                      <a:pt x="12" y="33"/>
                    </a:lnTo>
                    <a:lnTo>
                      <a:pt x="13" y="34"/>
                    </a:lnTo>
                    <a:lnTo>
                      <a:pt x="14" y="36"/>
                    </a:lnTo>
                    <a:lnTo>
                      <a:pt x="14" y="44"/>
                    </a:lnTo>
                    <a:lnTo>
                      <a:pt x="8" y="44"/>
                    </a:lnTo>
                    <a:lnTo>
                      <a:pt x="6" y="41"/>
                    </a:lnTo>
                    <a:lnTo>
                      <a:pt x="5" y="38"/>
                    </a:lnTo>
                    <a:lnTo>
                      <a:pt x="3" y="36"/>
                    </a:lnTo>
                    <a:lnTo>
                      <a:pt x="1" y="33"/>
                    </a:lnTo>
                    <a:lnTo>
                      <a:pt x="1" y="30"/>
                    </a:lnTo>
                    <a:lnTo>
                      <a:pt x="0" y="27"/>
                    </a:lnTo>
                    <a:lnTo>
                      <a:pt x="0" y="23"/>
                    </a:lnTo>
                    <a:lnTo>
                      <a:pt x="0" y="20"/>
                    </a:lnTo>
                    <a:lnTo>
                      <a:pt x="0" y="18"/>
                    </a:lnTo>
                    <a:lnTo>
                      <a:pt x="0" y="16"/>
                    </a:lnTo>
                    <a:lnTo>
                      <a:pt x="0" y="15"/>
                    </a:lnTo>
                    <a:lnTo>
                      <a:pt x="1" y="14"/>
                    </a:lnTo>
                    <a:lnTo>
                      <a:pt x="1" y="12"/>
                    </a:lnTo>
                    <a:lnTo>
                      <a:pt x="3" y="12"/>
                    </a:lnTo>
                    <a:lnTo>
                      <a:pt x="4" y="11"/>
                    </a:lnTo>
                    <a:lnTo>
                      <a:pt x="4" y="9"/>
                    </a:lnTo>
                    <a:lnTo>
                      <a:pt x="5" y="8"/>
                    </a:lnTo>
                    <a:lnTo>
                      <a:pt x="6" y="7"/>
                    </a:lnTo>
                    <a:lnTo>
                      <a:pt x="6" y="4"/>
                    </a:lnTo>
                    <a:lnTo>
                      <a:pt x="7" y="3"/>
                    </a:lnTo>
                    <a:lnTo>
                      <a:pt x="8" y="1"/>
                    </a:lnTo>
                    <a:lnTo>
                      <a:pt x="10" y="0"/>
                    </a:lnTo>
                    <a:lnTo>
                      <a:pt x="11" y="0"/>
                    </a:lnTo>
                    <a:lnTo>
                      <a:pt x="39" y="3"/>
                    </a:lnTo>
                    <a:lnTo>
                      <a:pt x="39" y="9"/>
                    </a:lnTo>
                    <a:lnTo>
                      <a:pt x="42" y="15"/>
                    </a:lnTo>
                    <a:lnTo>
                      <a:pt x="43" y="23"/>
                    </a:lnTo>
                    <a:lnTo>
                      <a:pt x="46" y="30"/>
                    </a:lnTo>
                    <a:lnTo>
                      <a:pt x="50" y="37"/>
                    </a:lnTo>
                    <a:lnTo>
                      <a:pt x="53" y="43"/>
                    </a:lnTo>
                    <a:lnTo>
                      <a:pt x="58" y="48"/>
                    </a:lnTo>
                    <a:lnTo>
                      <a:pt x="62" y="54"/>
                    </a:lnTo>
                    <a:lnTo>
                      <a:pt x="62" y="55"/>
                    </a:lnTo>
                    <a:lnTo>
                      <a:pt x="62" y="59"/>
                    </a:lnTo>
                    <a:lnTo>
                      <a:pt x="62" y="62"/>
                    </a:lnTo>
                    <a:lnTo>
                      <a:pt x="62" y="63"/>
                    </a:lnTo>
                    <a:lnTo>
                      <a:pt x="62" y="67"/>
                    </a:lnTo>
                    <a:lnTo>
                      <a:pt x="62" y="70"/>
                    </a:lnTo>
                    <a:lnTo>
                      <a:pt x="62" y="73"/>
                    </a:lnTo>
                    <a:lnTo>
                      <a:pt x="62" y="77"/>
                    </a:lnTo>
                    <a:lnTo>
                      <a:pt x="66" y="7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94" name="Freeform 139">
                <a:extLst>
                  <a:ext uri="{FF2B5EF4-FFF2-40B4-BE49-F238E27FC236}">
                    <a16:creationId xmlns:a16="http://schemas.microsoft.com/office/drawing/2014/main" id="{2278A046-B32D-4818-95F5-83C361E19C4E}"/>
                  </a:ext>
                </a:extLst>
              </p:cNvPr>
              <p:cNvSpPr>
                <a:spLocks/>
              </p:cNvSpPr>
              <p:nvPr/>
            </p:nvSpPr>
            <p:spPr bwMode="gray">
              <a:xfrm>
                <a:off x="1167" y="2256"/>
                <a:ext cx="102" cy="56"/>
              </a:xfrm>
              <a:custGeom>
                <a:avLst/>
                <a:gdLst>
                  <a:gd name="T0" fmla="*/ 0 w 102"/>
                  <a:gd name="T1" fmla="*/ 4 h 63"/>
                  <a:gd name="T2" fmla="*/ 0 w 102"/>
                  <a:gd name="T3" fmla="*/ 4 h 63"/>
                  <a:gd name="T4" fmla="*/ 0 w 102"/>
                  <a:gd name="T5" fmla="*/ 4 h 63"/>
                  <a:gd name="T6" fmla="*/ 0 w 102"/>
                  <a:gd name="T7" fmla="*/ 4 h 63"/>
                  <a:gd name="T8" fmla="*/ 2 w 102"/>
                  <a:gd name="T9" fmla="*/ 4 h 63"/>
                  <a:gd name="T10" fmla="*/ 6 w 102"/>
                  <a:gd name="T11" fmla="*/ 4 h 63"/>
                  <a:gd name="T12" fmla="*/ 10 w 102"/>
                  <a:gd name="T13" fmla="*/ 4 h 63"/>
                  <a:gd name="T14" fmla="*/ 14 w 102"/>
                  <a:gd name="T15" fmla="*/ 4 h 63"/>
                  <a:gd name="T16" fmla="*/ 23 w 102"/>
                  <a:gd name="T17" fmla="*/ 4 h 63"/>
                  <a:gd name="T18" fmla="*/ 35 w 102"/>
                  <a:gd name="T19" fmla="*/ 4 h 63"/>
                  <a:gd name="T20" fmla="*/ 44 w 102"/>
                  <a:gd name="T21" fmla="*/ 4 h 63"/>
                  <a:gd name="T22" fmla="*/ 53 w 102"/>
                  <a:gd name="T23" fmla="*/ 0 h 63"/>
                  <a:gd name="T24" fmla="*/ 66 w 102"/>
                  <a:gd name="T25" fmla="*/ 0 h 63"/>
                  <a:gd name="T26" fmla="*/ 78 w 102"/>
                  <a:gd name="T27" fmla="*/ 4 h 63"/>
                  <a:gd name="T28" fmla="*/ 86 w 102"/>
                  <a:gd name="T29" fmla="*/ 4 h 63"/>
                  <a:gd name="T30" fmla="*/ 96 w 102"/>
                  <a:gd name="T31" fmla="*/ 4 h 63"/>
                  <a:gd name="T32" fmla="*/ 97 w 102"/>
                  <a:gd name="T33" fmla="*/ 4 h 63"/>
                  <a:gd name="T34" fmla="*/ 91 w 102"/>
                  <a:gd name="T35" fmla="*/ 4 h 63"/>
                  <a:gd name="T36" fmla="*/ 87 w 102"/>
                  <a:gd name="T37" fmla="*/ 4 h 63"/>
                  <a:gd name="T38" fmla="*/ 86 w 102"/>
                  <a:gd name="T39" fmla="*/ 4 h 63"/>
                  <a:gd name="T40" fmla="*/ 84 w 102"/>
                  <a:gd name="T41" fmla="*/ 4 h 63"/>
                  <a:gd name="T42" fmla="*/ 80 w 102"/>
                  <a:gd name="T43" fmla="*/ 4 h 63"/>
                  <a:gd name="T44" fmla="*/ 74 w 102"/>
                  <a:gd name="T45" fmla="*/ 4 h 63"/>
                  <a:gd name="T46" fmla="*/ 72 w 102"/>
                  <a:gd name="T47" fmla="*/ 4 h 63"/>
                  <a:gd name="T48" fmla="*/ 71 w 102"/>
                  <a:gd name="T49" fmla="*/ 4 h 63"/>
                  <a:gd name="T50" fmla="*/ 73 w 102"/>
                  <a:gd name="T51" fmla="*/ 4 h 63"/>
                  <a:gd name="T52" fmla="*/ 77 w 102"/>
                  <a:gd name="T53" fmla="*/ 4 h 63"/>
                  <a:gd name="T54" fmla="*/ 79 w 102"/>
                  <a:gd name="T55" fmla="*/ 4 h 63"/>
                  <a:gd name="T56" fmla="*/ 77 w 102"/>
                  <a:gd name="T57" fmla="*/ 4 h 63"/>
                  <a:gd name="T58" fmla="*/ 70 w 102"/>
                  <a:gd name="T59" fmla="*/ 4 h 63"/>
                  <a:gd name="T60" fmla="*/ 64 w 102"/>
                  <a:gd name="T61" fmla="*/ 4 h 63"/>
                  <a:gd name="T62" fmla="*/ 60 w 102"/>
                  <a:gd name="T63" fmla="*/ 4 h 63"/>
                  <a:gd name="T64" fmla="*/ 53 w 102"/>
                  <a:gd name="T65" fmla="*/ 4 h 63"/>
                  <a:gd name="T66" fmla="*/ 45 w 102"/>
                  <a:gd name="T67" fmla="*/ 4 h 63"/>
                  <a:gd name="T68" fmla="*/ 41 w 102"/>
                  <a:gd name="T69" fmla="*/ 4 h 63"/>
                  <a:gd name="T70" fmla="*/ 39 w 102"/>
                  <a:gd name="T71" fmla="*/ 4 h 63"/>
                  <a:gd name="T72" fmla="*/ 39 w 102"/>
                  <a:gd name="T73" fmla="*/ 4 h 63"/>
                  <a:gd name="T74" fmla="*/ 36 w 102"/>
                  <a:gd name="T75" fmla="*/ 4 h 63"/>
                  <a:gd name="T76" fmla="*/ 34 w 102"/>
                  <a:gd name="T77" fmla="*/ 4 h 63"/>
                  <a:gd name="T78" fmla="*/ 30 w 102"/>
                  <a:gd name="T79" fmla="*/ 4 h 63"/>
                  <a:gd name="T80" fmla="*/ 22 w 102"/>
                  <a:gd name="T81" fmla="*/ 4 h 63"/>
                  <a:gd name="T82" fmla="*/ 16 w 102"/>
                  <a:gd name="T83" fmla="*/ 4 h 63"/>
                  <a:gd name="T84" fmla="*/ 10 w 102"/>
                  <a:gd name="T85" fmla="*/ 4 h 63"/>
                  <a:gd name="T86" fmla="*/ 4 w 102"/>
                  <a:gd name="T87" fmla="*/ 4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2"/>
                  <a:gd name="T133" fmla="*/ 0 h 63"/>
                  <a:gd name="T134" fmla="*/ 102 w 102"/>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2" h="63">
                    <a:moveTo>
                      <a:pt x="0" y="30"/>
                    </a:moveTo>
                    <a:lnTo>
                      <a:pt x="0" y="27"/>
                    </a:lnTo>
                    <a:lnTo>
                      <a:pt x="0" y="23"/>
                    </a:lnTo>
                    <a:lnTo>
                      <a:pt x="0" y="20"/>
                    </a:lnTo>
                    <a:lnTo>
                      <a:pt x="0" y="19"/>
                    </a:lnTo>
                    <a:lnTo>
                      <a:pt x="0" y="15"/>
                    </a:lnTo>
                    <a:lnTo>
                      <a:pt x="0" y="12"/>
                    </a:lnTo>
                    <a:lnTo>
                      <a:pt x="0" y="11"/>
                    </a:lnTo>
                    <a:lnTo>
                      <a:pt x="0" y="10"/>
                    </a:lnTo>
                    <a:lnTo>
                      <a:pt x="2" y="10"/>
                    </a:lnTo>
                    <a:lnTo>
                      <a:pt x="4" y="11"/>
                    </a:lnTo>
                    <a:lnTo>
                      <a:pt x="6" y="12"/>
                    </a:lnTo>
                    <a:lnTo>
                      <a:pt x="8" y="14"/>
                    </a:lnTo>
                    <a:lnTo>
                      <a:pt x="10" y="15"/>
                    </a:lnTo>
                    <a:lnTo>
                      <a:pt x="13" y="18"/>
                    </a:lnTo>
                    <a:lnTo>
                      <a:pt x="14" y="18"/>
                    </a:lnTo>
                    <a:lnTo>
                      <a:pt x="16" y="18"/>
                    </a:lnTo>
                    <a:lnTo>
                      <a:pt x="23" y="18"/>
                    </a:lnTo>
                    <a:lnTo>
                      <a:pt x="30" y="14"/>
                    </a:lnTo>
                    <a:lnTo>
                      <a:pt x="35" y="11"/>
                    </a:lnTo>
                    <a:lnTo>
                      <a:pt x="40" y="8"/>
                    </a:lnTo>
                    <a:lnTo>
                      <a:pt x="44" y="6"/>
                    </a:lnTo>
                    <a:lnTo>
                      <a:pt x="48" y="1"/>
                    </a:lnTo>
                    <a:lnTo>
                      <a:pt x="53" y="0"/>
                    </a:lnTo>
                    <a:lnTo>
                      <a:pt x="58" y="0"/>
                    </a:lnTo>
                    <a:lnTo>
                      <a:pt x="66" y="0"/>
                    </a:lnTo>
                    <a:lnTo>
                      <a:pt x="72" y="4"/>
                    </a:lnTo>
                    <a:lnTo>
                      <a:pt x="78" y="8"/>
                    </a:lnTo>
                    <a:lnTo>
                      <a:pt x="83" y="12"/>
                    </a:lnTo>
                    <a:lnTo>
                      <a:pt x="86" y="19"/>
                    </a:lnTo>
                    <a:lnTo>
                      <a:pt x="91" y="23"/>
                    </a:lnTo>
                    <a:lnTo>
                      <a:pt x="96" y="26"/>
                    </a:lnTo>
                    <a:lnTo>
                      <a:pt x="102" y="27"/>
                    </a:lnTo>
                    <a:lnTo>
                      <a:pt x="97" y="33"/>
                    </a:lnTo>
                    <a:lnTo>
                      <a:pt x="93" y="37"/>
                    </a:lnTo>
                    <a:lnTo>
                      <a:pt x="91" y="41"/>
                    </a:lnTo>
                    <a:lnTo>
                      <a:pt x="89" y="48"/>
                    </a:lnTo>
                    <a:lnTo>
                      <a:pt x="87" y="52"/>
                    </a:lnTo>
                    <a:lnTo>
                      <a:pt x="86" y="56"/>
                    </a:lnTo>
                    <a:lnTo>
                      <a:pt x="86" y="60"/>
                    </a:lnTo>
                    <a:lnTo>
                      <a:pt x="85" y="63"/>
                    </a:lnTo>
                    <a:lnTo>
                      <a:pt x="84" y="62"/>
                    </a:lnTo>
                    <a:lnTo>
                      <a:pt x="83" y="60"/>
                    </a:lnTo>
                    <a:lnTo>
                      <a:pt x="80" y="59"/>
                    </a:lnTo>
                    <a:lnTo>
                      <a:pt x="78" y="56"/>
                    </a:lnTo>
                    <a:lnTo>
                      <a:pt x="74" y="53"/>
                    </a:lnTo>
                    <a:lnTo>
                      <a:pt x="73" y="52"/>
                    </a:lnTo>
                    <a:lnTo>
                      <a:pt x="72" y="51"/>
                    </a:lnTo>
                    <a:lnTo>
                      <a:pt x="71" y="49"/>
                    </a:lnTo>
                    <a:lnTo>
                      <a:pt x="71" y="44"/>
                    </a:lnTo>
                    <a:lnTo>
                      <a:pt x="72" y="41"/>
                    </a:lnTo>
                    <a:lnTo>
                      <a:pt x="73" y="40"/>
                    </a:lnTo>
                    <a:lnTo>
                      <a:pt x="73" y="37"/>
                    </a:lnTo>
                    <a:lnTo>
                      <a:pt x="77" y="36"/>
                    </a:lnTo>
                    <a:lnTo>
                      <a:pt x="78" y="34"/>
                    </a:lnTo>
                    <a:lnTo>
                      <a:pt x="79" y="34"/>
                    </a:lnTo>
                    <a:lnTo>
                      <a:pt x="80" y="33"/>
                    </a:lnTo>
                    <a:lnTo>
                      <a:pt x="77" y="30"/>
                    </a:lnTo>
                    <a:lnTo>
                      <a:pt x="72" y="29"/>
                    </a:lnTo>
                    <a:lnTo>
                      <a:pt x="70" y="26"/>
                    </a:lnTo>
                    <a:lnTo>
                      <a:pt x="66" y="25"/>
                    </a:lnTo>
                    <a:lnTo>
                      <a:pt x="64" y="23"/>
                    </a:lnTo>
                    <a:lnTo>
                      <a:pt x="63" y="20"/>
                    </a:lnTo>
                    <a:lnTo>
                      <a:pt x="60" y="15"/>
                    </a:lnTo>
                    <a:lnTo>
                      <a:pt x="58" y="12"/>
                    </a:lnTo>
                    <a:lnTo>
                      <a:pt x="53" y="14"/>
                    </a:lnTo>
                    <a:lnTo>
                      <a:pt x="48" y="18"/>
                    </a:lnTo>
                    <a:lnTo>
                      <a:pt x="45" y="22"/>
                    </a:lnTo>
                    <a:lnTo>
                      <a:pt x="42" y="26"/>
                    </a:lnTo>
                    <a:lnTo>
                      <a:pt x="41" y="32"/>
                    </a:lnTo>
                    <a:lnTo>
                      <a:pt x="40" y="37"/>
                    </a:lnTo>
                    <a:lnTo>
                      <a:pt x="39" y="43"/>
                    </a:lnTo>
                    <a:lnTo>
                      <a:pt x="39" y="49"/>
                    </a:lnTo>
                    <a:lnTo>
                      <a:pt x="39" y="51"/>
                    </a:lnTo>
                    <a:lnTo>
                      <a:pt x="38" y="52"/>
                    </a:lnTo>
                    <a:lnTo>
                      <a:pt x="36" y="52"/>
                    </a:lnTo>
                    <a:lnTo>
                      <a:pt x="35" y="53"/>
                    </a:lnTo>
                    <a:lnTo>
                      <a:pt x="34" y="53"/>
                    </a:lnTo>
                    <a:lnTo>
                      <a:pt x="32" y="53"/>
                    </a:lnTo>
                    <a:lnTo>
                      <a:pt x="30" y="53"/>
                    </a:lnTo>
                    <a:lnTo>
                      <a:pt x="27" y="53"/>
                    </a:lnTo>
                    <a:lnTo>
                      <a:pt x="22" y="51"/>
                    </a:lnTo>
                    <a:lnTo>
                      <a:pt x="20" y="46"/>
                    </a:lnTo>
                    <a:lnTo>
                      <a:pt x="16" y="41"/>
                    </a:lnTo>
                    <a:lnTo>
                      <a:pt x="14" y="37"/>
                    </a:lnTo>
                    <a:lnTo>
                      <a:pt x="10" y="34"/>
                    </a:lnTo>
                    <a:lnTo>
                      <a:pt x="8" y="32"/>
                    </a:lnTo>
                    <a:lnTo>
                      <a:pt x="4" y="30"/>
                    </a:lnTo>
                    <a:lnTo>
                      <a:pt x="0" y="3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95" name="Freeform 140">
                <a:extLst>
                  <a:ext uri="{FF2B5EF4-FFF2-40B4-BE49-F238E27FC236}">
                    <a16:creationId xmlns:a16="http://schemas.microsoft.com/office/drawing/2014/main" id="{6636BC16-60FA-407E-8A45-F314A2B6E7F9}"/>
                  </a:ext>
                </a:extLst>
              </p:cNvPr>
              <p:cNvSpPr>
                <a:spLocks/>
              </p:cNvSpPr>
              <p:nvPr/>
            </p:nvSpPr>
            <p:spPr bwMode="gray">
              <a:xfrm>
                <a:off x="1648" y="3073"/>
                <a:ext cx="97" cy="101"/>
              </a:xfrm>
              <a:custGeom>
                <a:avLst/>
                <a:gdLst>
                  <a:gd name="T0" fmla="*/ 94 w 97"/>
                  <a:gd name="T1" fmla="*/ 4 h 115"/>
                  <a:gd name="T2" fmla="*/ 94 w 97"/>
                  <a:gd name="T3" fmla="*/ 4 h 115"/>
                  <a:gd name="T4" fmla="*/ 92 w 97"/>
                  <a:gd name="T5" fmla="*/ 4 h 115"/>
                  <a:gd name="T6" fmla="*/ 90 w 97"/>
                  <a:gd name="T7" fmla="*/ 4 h 115"/>
                  <a:gd name="T8" fmla="*/ 86 w 97"/>
                  <a:gd name="T9" fmla="*/ 4 h 115"/>
                  <a:gd name="T10" fmla="*/ 84 w 97"/>
                  <a:gd name="T11" fmla="*/ 4 h 115"/>
                  <a:gd name="T12" fmla="*/ 80 w 97"/>
                  <a:gd name="T13" fmla="*/ 4 h 115"/>
                  <a:gd name="T14" fmla="*/ 77 w 97"/>
                  <a:gd name="T15" fmla="*/ 4 h 115"/>
                  <a:gd name="T16" fmla="*/ 71 w 97"/>
                  <a:gd name="T17" fmla="*/ 4 h 115"/>
                  <a:gd name="T18" fmla="*/ 64 w 97"/>
                  <a:gd name="T19" fmla="*/ 4 h 115"/>
                  <a:gd name="T20" fmla="*/ 52 w 97"/>
                  <a:gd name="T21" fmla="*/ 4 h 115"/>
                  <a:gd name="T22" fmla="*/ 41 w 97"/>
                  <a:gd name="T23" fmla="*/ 4 h 115"/>
                  <a:gd name="T24" fmla="*/ 31 w 97"/>
                  <a:gd name="T25" fmla="*/ 4 h 115"/>
                  <a:gd name="T26" fmla="*/ 23 w 97"/>
                  <a:gd name="T27" fmla="*/ 4 h 115"/>
                  <a:gd name="T28" fmla="*/ 2 w 97"/>
                  <a:gd name="T29" fmla="*/ 4 h 115"/>
                  <a:gd name="T30" fmla="*/ 0 w 97"/>
                  <a:gd name="T31" fmla="*/ 4 h 115"/>
                  <a:gd name="T32" fmla="*/ 0 w 97"/>
                  <a:gd name="T33" fmla="*/ 4 h 115"/>
                  <a:gd name="T34" fmla="*/ 1 w 97"/>
                  <a:gd name="T35" fmla="*/ 4 h 115"/>
                  <a:gd name="T36" fmla="*/ 4 w 97"/>
                  <a:gd name="T37" fmla="*/ 4 h 115"/>
                  <a:gd name="T38" fmla="*/ 11 w 97"/>
                  <a:gd name="T39" fmla="*/ 2 h 115"/>
                  <a:gd name="T40" fmla="*/ 14 w 97"/>
                  <a:gd name="T41" fmla="*/ 0 h 115"/>
                  <a:gd name="T42" fmla="*/ 16 w 97"/>
                  <a:gd name="T43" fmla="*/ 0 h 115"/>
                  <a:gd name="T44" fmla="*/ 21 w 97"/>
                  <a:gd name="T45" fmla="*/ 2 h 115"/>
                  <a:gd name="T46" fmla="*/ 23 w 97"/>
                  <a:gd name="T47" fmla="*/ 3 h 115"/>
                  <a:gd name="T48" fmla="*/ 27 w 97"/>
                  <a:gd name="T49" fmla="*/ 4 h 115"/>
                  <a:gd name="T50" fmla="*/ 28 w 97"/>
                  <a:gd name="T51" fmla="*/ 4 h 115"/>
                  <a:gd name="T52" fmla="*/ 30 w 97"/>
                  <a:gd name="T53" fmla="*/ 4 h 115"/>
                  <a:gd name="T54" fmla="*/ 34 w 97"/>
                  <a:gd name="T55" fmla="*/ 4 h 115"/>
                  <a:gd name="T56" fmla="*/ 37 w 97"/>
                  <a:gd name="T57" fmla="*/ 4 h 115"/>
                  <a:gd name="T58" fmla="*/ 46 w 97"/>
                  <a:gd name="T59" fmla="*/ 4 h 115"/>
                  <a:gd name="T60" fmla="*/ 56 w 97"/>
                  <a:gd name="T61" fmla="*/ 4 h 115"/>
                  <a:gd name="T62" fmla="*/ 66 w 97"/>
                  <a:gd name="T63" fmla="*/ 4 h 115"/>
                  <a:gd name="T64" fmla="*/ 77 w 97"/>
                  <a:gd name="T65" fmla="*/ 4 h 115"/>
                  <a:gd name="T66" fmla="*/ 84 w 97"/>
                  <a:gd name="T67" fmla="*/ 4 h 115"/>
                  <a:gd name="T68" fmla="*/ 88 w 97"/>
                  <a:gd name="T69" fmla="*/ 4 h 115"/>
                  <a:gd name="T70" fmla="*/ 94 w 97"/>
                  <a:gd name="T71" fmla="*/ 4 h 115"/>
                  <a:gd name="T72" fmla="*/ 97 w 97"/>
                  <a:gd name="T73" fmla="*/ 4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7"/>
                  <a:gd name="T112" fmla="*/ 0 h 115"/>
                  <a:gd name="T113" fmla="*/ 97 w 97"/>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7" h="115">
                    <a:moveTo>
                      <a:pt x="96" y="65"/>
                    </a:moveTo>
                    <a:lnTo>
                      <a:pt x="94" y="68"/>
                    </a:lnTo>
                    <a:lnTo>
                      <a:pt x="94" y="71"/>
                    </a:lnTo>
                    <a:lnTo>
                      <a:pt x="94" y="72"/>
                    </a:lnTo>
                    <a:lnTo>
                      <a:pt x="93" y="72"/>
                    </a:lnTo>
                    <a:lnTo>
                      <a:pt x="92" y="75"/>
                    </a:lnTo>
                    <a:lnTo>
                      <a:pt x="91" y="76"/>
                    </a:lnTo>
                    <a:lnTo>
                      <a:pt x="90" y="78"/>
                    </a:lnTo>
                    <a:lnTo>
                      <a:pt x="87" y="78"/>
                    </a:lnTo>
                    <a:lnTo>
                      <a:pt x="86" y="78"/>
                    </a:lnTo>
                    <a:lnTo>
                      <a:pt x="85" y="79"/>
                    </a:lnTo>
                    <a:lnTo>
                      <a:pt x="84" y="81"/>
                    </a:lnTo>
                    <a:lnTo>
                      <a:pt x="82" y="83"/>
                    </a:lnTo>
                    <a:lnTo>
                      <a:pt x="80" y="91"/>
                    </a:lnTo>
                    <a:lnTo>
                      <a:pt x="79" y="97"/>
                    </a:lnTo>
                    <a:lnTo>
                      <a:pt x="77" y="102"/>
                    </a:lnTo>
                    <a:lnTo>
                      <a:pt x="74" y="107"/>
                    </a:lnTo>
                    <a:lnTo>
                      <a:pt x="71" y="109"/>
                    </a:lnTo>
                    <a:lnTo>
                      <a:pt x="68" y="112"/>
                    </a:lnTo>
                    <a:lnTo>
                      <a:pt x="64" y="114"/>
                    </a:lnTo>
                    <a:lnTo>
                      <a:pt x="58" y="114"/>
                    </a:lnTo>
                    <a:lnTo>
                      <a:pt x="52" y="114"/>
                    </a:lnTo>
                    <a:lnTo>
                      <a:pt x="47" y="114"/>
                    </a:lnTo>
                    <a:lnTo>
                      <a:pt x="41" y="115"/>
                    </a:lnTo>
                    <a:lnTo>
                      <a:pt x="36" y="114"/>
                    </a:lnTo>
                    <a:lnTo>
                      <a:pt x="31" y="112"/>
                    </a:lnTo>
                    <a:lnTo>
                      <a:pt x="27" y="111"/>
                    </a:lnTo>
                    <a:lnTo>
                      <a:pt x="23" y="107"/>
                    </a:lnTo>
                    <a:lnTo>
                      <a:pt x="21" y="101"/>
                    </a:lnTo>
                    <a:lnTo>
                      <a:pt x="2" y="94"/>
                    </a:lnTo>
                    <a:lnTo>
                      <a:pt x="0" y="46"/>
                    </a:lnTo>
                    <a:lnTo>
                      <a:pt x="0" y="40"/>
                    </a:lnTo>
                    <a:lnTo>
                      <a:pt x="0" y="35"/>
                    </a:lnTo>
                    <a:lnTo>
                      <a:pt x="0" y="28"/>
                    </a:lnTo>
                    <a:lnTo>
                      <a:pt x="0" y="22"/>
                    </a:lnTo>
                    <a:lnTo>
                      <a:pt x="1" y="17"/>
                    </a:lnTo>
                    <a:lnTo>
                      <a:pt x="2" y="11"/>
                    </a:lnTo>
                    <a:lnTo>
                      <a:pt x="4" y="7"/>
                    </a:lnTo>
                    <a:lnTo>
                      <a:pt x="8" y="2"/>
                    </a:lnTo>
                    <a:lnTo>
                      <a:pt x="11" y="2"/>
                    </a:lnTo>
                    <a:lnTo>
                      <a:pt x="13" y="0"/>
                    </a:lnTo>
                    <a:lnTo>
                      <a:pt x="14" y="0"/>
                    </a:lnTo>
                    <a:lnTo>
                      <a:pt x="15" y="0"/>
                    </a:lnTo>
                    <a:lnTo>
                      <a:pt x="16" y="0"/>
                    </a:lnTo>
                    <a:lnTo>
                      <a:pt x="19" y="2"/>
                    </a:lnTo>
                    <a:lnTo>
                      <a:pt x="21" y="2"/>
                    </a:lnTo>
                    <a:lnTo>
                      <a:pt x="22" y="3"/>
                    </a:lnTo>
                    <a:lnTo>
                      <a:pt x="23" y="3"/>
                    </a:lnTo>
                    <a:lnTo>
                      <a:pt x="26" y="4"/>
                    </a:lnTo>
                    <a:lnTo>
                      <a:pt x="27" y="4"/>
                    </a:lnTo>
                    <a:lnTo>
                      <a:pt x="28" y="6"/>
                    </a:lnTo>
                    <a:lnTo>
                      <a:pt x="28" y="7"/>
                    </a:lnTo>
                    <a:lnTo>
                      <a:pt x="28" y="9"/>
                    </a:lnTo>
                    <a:lnTo>
                      <a:pt x="30" y="10"/>
                    </a:lnTo>
                    <a:lnTo>
                      <a:pt x="31" y="11"/>
                    </a:lnTo>
                    <a:lnTo>
                      <a:pt x="34" y="13"/>
                    </a:lnTo>
                    <a:lnTo>
                      <a:pt x="35" y="14"/>
                    </a:lnTo>
                    <a:lnTo>
                      <a:pt x="37" y="15"/>
                    </a:lnTo>
                    <a:lnTo>
                      <a:pt x="39" y="17"/>
                    </a:lnTo>
                    <a:lnTo>
                      <a:pt x="46" y="20"/>
                    </a:lnTo>
                    <a:lnTo>
                      <a:pt x="51" y="24"/>
                    </a:lnTo>
                    <a:lnTo>
                      <a:pt x="56" y="28"/>
                    </a:lnTo>
                    <a:lnTo>
                      <a:pt x="61" y="33"/>
                    </a:lnTo>
                    <a:lnTo>
                      <a:pt x="66" y="37"/>
                    </a:lnTo>
                    <a:lnTo>
                      <a:pt x="71" y="42"/>
                    </a:lnTo>
                    <a:lnTo>
                      <a:pt x="77" y="46"/>
                    </a:lnTo>
                    <a:lnTo>
                      <a:pt x="82" y="50"/>
                    </a:lnTo>
                    <a:lnTo>
                      <a:pt x="84" y="54"/>
                    </a:lnTo>
                    <a:lnTo>
                      <a:pt x="85" y="56"/>
                    </a:lnTo>
                    <a:lnTo>
                      <a:pt x="88" y="58"/>
                    </a:lnTo>
                    <a:lnTo>
                      <a:pt x="91" y="60"/>
                    </a:lnTo>
                    <a:lnTo>
                      <a:pt x="94" y="61"/>
                    </a:lnTo>
                    <a:lnTo>
                      <a:pt x="96" y="62"/>
                    </a:lnTo>
                    <a:lnTo>
                      <a:pt x="97" y="64"/>
                    </a:lnTo>
                    <a:lnTo>
                      <a:pt x="96" y="6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296" name="Group 141">
                <a:extLst>
                  <a:ext uri="{FF2B5EF4-FFF2-40B4-BE49-F238E27FC236}">
                    <a16:creationId xmlns:a16="http://schemas.microsoft.com/office/drawing/2014/main" id="{578B56CC-BB14-4D0C-9067-3972BCA79273}"/>
                  </a:ext>
                </a:extLst>
              </p:cNvPr>
              <p:cNvGrpSpPr>
                <a:grpSpLocks/>
              </p:cNvGrpSpPr>
              <p:nvPr/>
            </p:nvGrpSpPr>
            <p:grpSpPr bwMode="auto">
              <a:xfrm>
                <a:off x="1393" y="2714"/>
                <a:ext cx="265" cy="743"/>
                <a:chOff x="1425" y="3101"/>
                <a:chExt cx="265" cy="873"/>
              </a:xfrm>
            </p:grpSpPr>
            <p:sp>
              <p:nvSpPr>
                <p:cNvPr id="362" name="Freeform 142">
                  <a:extLst>
                    <a:ext uri="{FF2B5EF4-FFF2-40B4-BE49-F238E27FC236}">
                      <a16:creationId xmlns:a16="http://schemas.microsoft.com/office/drawing/2014/main" id="{F3BD8328-6F32-4C2E-ADF6-D544746EF9C6}"/>
                    </a:ext>
                  </a:extLst>
                </p:cNvPr>
                <p:cNvSpPr>
                  <a:spLocks/>
                </p:cNvSpPr>
                <p:nvPr/>
              </p:nvSpPr>
              <p:spPr bwMode="gray">
                <a:xfrm>
                  <a:off x="1613" y="3964"/>
                  <a:ext cx="20" cy="7"/>
                </a:xfrm>
                <a:custGeom>
                  <a:avLst/>
                  <a:gdLst>
                    <a:gd name="T0" fmla="*/ 0 w 20"/>
                    <a:gd name="T1" fmla="*/ 3 h 7"/>
                    <a:gd name="T2" fmla="*/ 2 w 20"/>
                    <a:gd name="T3" fmla="*/ 6 h 7"/>
                    <a:gd name="T4" fmla="*/ 6 w 20"/>
                    <a:gd name="T5" fmla="*/ 7 h 7"/>
                    <a:gd name="T6" fmla="*/ 8 w 20"/>
                    <a:gd name="T7" fmla="*/ 7 h 7"/>
                    <a:gd name="T8" fmla="*/ 10 w 20"/>
                    <a:gd name="T9" fmla="*/ 7 h 7"/>
                    <a:gd name="T10" fmla="*/ 13 w 20"/>
                    <a:gd name="T11" fmla="*/ 7 h 7"/>
                    <a:gd name="T12" fmla="*/ 16 w 20"/>
                    <a:gd name="T13" fmla="*/ 6 h 7"/>
                    <a:gd name="T14" fmla="*/ 17 w 20"/>
                    <a:gd name="T15" fmla="*/ 6 h 7"/>
                    <a:gd name="T16" fmla="*/ 20 w 20"/>
                    <a:gd name="T17" fmla="*/ 3 h 7"/>
                    <a:gd name="T18" fmla="*/ 17 w 20"/>
                    <a:gd name="T19" fmla="*/ 1 h 7"/>
                    <a:gd name="T20" fmla="*/ 16 w 20"/>
                    <a:gd name="T21" fmla="*/ 0 h 7"/>
                    <a:gd name="T22" fmla="*/ 13 w 20"/>
                    <a:gd name="T23" fmla="*/ 0 h 7"/>
                    <a:gd name="T24" fmla="*/ 10 w 20"/>
                    <a:gd name="T25" fmla="*/ 0 h 7"/>
                    <a:gd name="T26" fmla="*/ 8 w 20"/>
                    <a:gd name="T27" fmla="*/ 0 h 7"/>
                    <a:gd name="T28" fmla="*/ 6 w 20"/>
                    <a:gd name="T29" fmla="*/ 0 h 7"/>
                    <a:gd name="T30" fmla="*/ 2 w 20"/>
                    <a:gd name="T31" fmla="*/ 1 h 7"/>
                    <a:gd name="T32" fmla="*/ 0 w 20"/>
                    <a:gd name="T33" fmla="*/ 3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7"/>
                    <a:gd name="T53" fmla="*/ 20 w 20"/>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7">
                      <a:moveTo>
                        <a:pt x="0" y="3"/>
                      </a:moveTo>
                      <a:lnTo>
                        <a:pt x="2" y="6"/>
                      </a:lnTo>
                      <a:lnTo>
                        <a:pt x="6" y="7"/>
                      </a:lnTo>
                      <a:lnTo>
                        <a:pt x="8" y="7"/>
                      </a:lnTo>
                      <a:lnTo>
                        <a:pt x="10" y="7"/>
                      </a:lnTo>
                      <a:lnTo>
                        <a:pt x="13" y="7"/>
                      </a:lnTo>
                      <a:lnTo>
                        <a:pt x="16" y="6"/>
                      </a:lnTo>
                      <a:lnTo>
                        <a:pt x="17" y="6"/>
                      </a:lnTo>
                      <a:lnTo>
                        <a:pt x="20" y="3"/>
                      </a:lnTo>
                      <a:lnTo>
                        <a:pt x="17" y="1"/>
                      </a:lnTo>
                      <a:lnTo>
                        <a:pt x="16" y="0"/>
                      </a:lnTo>
                      <a:lnTo>
                        <a:pt x="13" y="0"/>
                      </a:lnTo>
                      <a:lnTo>
                        <a:pt x="10" y="0"/>
                      </a:lnTo>
                      <a:lnTo>
                        <a:pt x="8" y="0"/>
                      </a:lnTo>
                      <a:lnTo>
                        <a:pt x="6" y="0"/>
                      </a:lnTo>
                      <a:lnTo>
                        <a:pt x="2" y="1"/>
                      </a:lnTo>
                      <a:lnTo>
                        <a:pt x="0" y="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63" name="Freeform 143">
                  <a:extLst>
                    <a:ext uri="{FF2B5EF4-FFF2-40B4-BE49-F238E27FC236}">
                      <a16:creationId xmlns:a16="http://schemas.microsoft.com/office/drawing/2014/main" id="{753156A2-C216-406C-8F5C-67E3A405687F}"/>
                    </a:ext>
                  </a:extLst>
                </p:cNvPr>
                <p:cNvSpPr>
                  <a:spLocks/>
                </p:cNvSpPr>
                <p:nvPr/>
              </p:nvSpPr>
              <p:spPr bwMode="gray">
                <a:xfrm>
                  <a:off x="1588" y="3950"/>
                  <a:ext cx="27" cy="9"/>
                </a:xfrm>
                <a:custGeom>
                  <a:avLst/>
                  <a:gdLst>
                    <a:gd name="T0" fmla="*/ 0 w 27"/>
                    <a:gd name="T1" fmla="*/ 0 h 9"/>
                    <a:gd name="T2" fmla="*/ 0 w 27"/>
                    <a:gd name="T3" fmla="*/ 0 h 9"/>
                    <a:gd name="T4" fmla="*/ 0 w 27"/>
                    <a:gd name="T5" fmla="*/ 1 h 9"/>
                    <a:gd name="T6" fmla="*/ 1 w 27"/>
                    <a:gd name="T7" fmla="*/ 4 h 9"/>
                    <a:gd name="T8" fmla="*/ 2 w 27"/>
                    <a:gd name="T9" fmla="*/ 4 h 9"/>
                    <a:gd name="T10" fmla="*/ 3 w 27"/>
                    <a:gd name="T11" fmla="*/ 5 h 9"/>
                    <a:gd name="T12" fmla="*/ 3 w 27"/>
                    <a:gd name="T13" fmla="*/ 6 h 9"/>
                    <a:gd name="T14" fmla="*/ 5 w 27"/>
                    <a:gd name="T15" fmla="*/ 6 h 9"/>
                    <a:gd name="T16" fmla="*/ 6 w 27"/>
                    <a:gd name="T17" fmla="*/ 9 h 9"/>
                    <a:gd name="T18" fmla="*/ 9 w 27"/>
                    <a:gd name="T19" fmla="*/ 5 h 9"/>
                    <a:gd name="T20" fmla="*/ 12 w 27"/>
                    <a:gd name="T21" fmla="*/ 4 h 9"/>
                    <a:gd name="T22" fmla="*/ 14 w 27"/>
                    <a:gd name="T23" fmla="*/ 4 h 9"/>
                    <a:gd name="T24" fmla="*/ 16 w 27"/>
                    <a:gd name="T25" fmla="*/ 4 h 9"/>
                    <a:gd name="T26" fmla="*/ 19 w 27"/>
                    <a:gd name="T27" fmla="*/ 4 h 9"/>
                    <a:gd name="T28" fmla="*/ 23 w 27"/>
                    <a:gd name="T29" fmla="*/ 1 h 9"/>
                    <a:gd name="T30" fmla="*/ 26 w 27"/>
                    <a:gd name="T31" fmla="*/ 1 h 9"/>
                    <a:gd name="T32" fmla="*/ 27 w 27"/>
                    <a:gd name="T33" fmla="*/ 0 h 9"/>
                    <a:gd name="T34" fmla="*/ 0 w 27"/>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9"/>
                    <a:gd name="T56" fmla="*/ 27 w 2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9">
                      <a:moveTo>
                        <a:pt x="0" y="0"/>
                      </a:moveTo>
                      <a:lnTo>
                        <a:pt x="0" y="0"/>
                      </a:lnTo>
                      <a:lnTo>
                        <a:pt x="0" y="1"/>
                      </a:lnTo>
                      <a:lnTo>
                        <a:pt x="1" y="4"/>
                      </a:lnTo>
                      <a:lnTo>
                        <a:pt x="2" y="4"/>
                      </a:lnTo>
                      <a:lnTo>
                        <a:pt x="3" y="5"/>
                      </a:lnTo>
                      <a:lnTo>
                        <a:pt x="3" y="6"/>
                      </a:lnTo>
                      <a:lnTo>
                        <a:pt x="5" y="6"/>
                      </a:lnTo>
                      <a:lnTo>
                        <a:pt x="6" y="9"/>
                      </a:lnTo>
                      <a:lnTo>
                        <a:pt x="9" y="5"/>
                      </a:lnTo>
                      <a:lnTo>
                        <a:pt x="12" y="4"/>
                      </a:lnTo>
                      <a:lnTo>
                        <a:pt x="14" y="4"/>
                      </a:lnTo>
                      <a:lnTo>
                        <a:pt x="16" y="4"/>
                      </a:lnTo>
                      <a:lnTo>
                        <a:pt x="19" y="4"/>
                      </a:lnTo>
                      <a:lnTo>
                        <a:pt x="23" y="1"/>
                      </a:lnTo>
                      <a:lnTo>
                        <a:pt x="26" y="1"/>
                      </a:lnTo>
                      <a:lnTo>
                        <a:pt x="27"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64" name="Freeform 144">
                  <a:extLst>
                    <a:ext uri="{FF2B5EF4-FFF2-40B4-BE49-F238E27FC236}">
                      <a16:creationId xmlns:a16="http://schemas.microsoft.com/office/drawing/2014/main" id="{E5CAFF12-3947-40B1-8369-05A9687F5017}"/>
                    </a:ext>
                  </a:extLst>
                </p:cNvPr>
                <p:cNvSpPr>
                  <a:spLocks/>
                </p:cNvSpPr>
                <p:nvPr/>
              </p:nvSpPr>
              <p:spPr bwMode="gray">
                <a:xfrm>
                  <a:off x="1589" y="3932"/>
                  <a:ext cx="18" cy="13"/>
                </a:xfrm>
                <a:custGeom>
                  <a:avLst/>
                  <a:gdLst>
                    <a:gd name="T0" fmla="*/ 8 w 18"/>
                    <a:gd name="T1" fmla="*/ 0 h 13"/>
                    <a:gd name="T2" fmla="*/ 0 w 18"/>
                    <a:gd name="T3" fmla="*/ 9 h 13"/>
                    <a:gd name="T4" fmla="*/ 2 w 18"/>
                    <a:gd name="T5" fmla="*/ 11 h 13"/>
                    <a:gd name="T6" fmla="*/ 6 w 18"/>
                    <a:gd name="T7" fmla="*/ 13 h 13"/>
                    <a:gd name="T8" fmla="*/ 8 w 18"/>
                    <a:gd name="T9" fmla="*/ 13 h 13"/>
                    <a:gd name="T10" fmla="*/ 9 w 18"/>
                    <a:gd name="T11" fmla="*/ 13 h 13"/>
                    <a:gd name="T12" fmla="*/ 12 w 18"/>
                    <a:gd name="T13" fmla="*/ 13 h 13"/>
                    <a:gd name="T14" fmla="*/ 14 w 18"/>
                    <a:gd name="T15" fmla="*/ 13 h 13"/>
                    <a:gd name="T16" fmla="*/ 16 w 18"/>
                    <a:gd name="T17" fmla="*/ 13 h 13"/>
                    <a:gd name="T18" fmla="*/ 18 w 18"/>
                    <a:gd name="T19" fmla="*/ 11 h 13"/>
                    <a:gd name="T20" fmla="*/ 16 w 18"/>
                    <a:gd name="T21" fmla="*/ 11 h 13"/>
                    <a:gd name="T22" fmla="*/ 15 w 18"/>
                    <a:gd name="T23" fmla="*/ 9 h 13"/>
                    <a:gd name="T24" fmla="*/ 14 w 18"/>
                    <a:gd name="T25" fmla="*/ 8 h 13"/>
                    <a:gd name="T26" fmla="*/ 12 w 18"/>
                    <a:gd name="T27" fmla="*/ 6 h 13"/>
                    <a:gd name="T28" fmla="*/ 11 w 18"/>
                    <a:gd name="T29" fmla="*/ 5 h 13"/>
                    <a:gd name="T30" fmla="*/ 9 w 18"/>
                    <a:gd name="T31" fmla="*/ 2 h 13"/>
                    <a:gd name="T32" fmla="*/ 8 w 18"/>
                    <a:gd name="T33" fmla="*/ 1 h 13"/>
                    <a:gd name="T34" fmla="*/ 8 w 18"/>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3"/>
                    <a:gd name="T56" fmla="*/ 18 w 18"/>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3">
                      <a:moveTo>
                        <a:pt x="8" y="0"/>
                      </a:moveTo>
                      <a:lnTo>
                        <a:pt x="0" y="9"/>
                      </a:lnTo>
                      <a:lnTo>
                        <a:pt x="2" y="11"/>
                      </a:lnTo>
                      <a:lnTo>
                        <a:pt x="6" y="13"/>
                      </a:lnTo>
                      <a:lnTo>
                        <a:pt x="8" y="13"/>
                      </a:lnTo>
                      <a:lnTo>
                        <a:pt x="9" y="13"/>
                      </a:lnTo>
                      <a:lnTo>
                        <a:pt x="12" y="13"/>
                      </a:lnTo>
                      <a:lnTo>
                        <a:pt x="14" y="13"/>
                      </a:lnTo>
                      <a:lnTo>
                        <a:pt x="16" y="13"/>
                      </a:lnTo>
                      <a:lnTo>
                        <a:pt x="18" y="11"/>
                      </a:lnTo>
                      <a:lnTo>
                        <a:pt x="16" y="11"/>
                      </a:lnTo>
                      <a:lnTo>
                        <a:pt x="15" y="9"/>
                      </a:lnTo>
                      <a:lnTo>
                        <a:pt x="14" y="8"/>
                      </a:lnTo>
                      <a:lnTo>
                        <a:pt x="12" y="6"/>
                      </a:lnTo>
                      <a:lnTo>
                        <a:pt x="11" y="5"/>
                      </a:lnTo>
                      <a:lnTo>
                        <a:pt x="9" y="2"/>
                      </a:lnTo>
                      <a:lnTo>
                        <a:pt x="8" y="1"/>
                      </a:lnTo>
                      <a:lnTo>
                        <a:pt x="8"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65" name="Freeform 145">
                  <a:extLst>
                    <a:ext uri="{FF2B5EF4-FFF2-40B4-BE49-F238E27FC236}">
                      <a16:creationId xmlns:a16="http://schemas.microsoft.com/office/drawing/2014/main" id="{AD1D7151-ED27-4B11-9AB8-DD8F5B01BA05}"/>
                    </a:ext>
                  </a:extLst>
                </p:cNvPr>
                <p:cNvSpPr>
                  <a:spLocks/>
                </p:cNvSpPr>
                <p:nvPr/>
              </p:nvSpPr>
              <p:spPr bwMode="gray">
                <a:xfrm>
                  <a:off x="1566" y="3929"/>
                  <a:ext cx="19" cy="17"/>
                </a:xfrm>
                <a:custGeom>
                  <a:avLst/>
                  <a:gdLst>
                    <a:gd name="T0" fmla="*/ 12 w 19"/>
                    <a:gd name="T1" fmla="*/ 0 h 17"/>
                    <a:gd name="T2" fmla="*/ 10 w 19"/>
                    <a:gd name="T3" fmla="*/ 1 h 17"/>
                    <a:gd name="T4" fmla="*/ 7 w 19"/>
                    <a:gd name="T5" fmla="*/ 1 h 17"/>
                    <a:gd name="T6" fmla="*/ 4 w 19"/>
                    <a:gd name="T7" fmla="*/ 3 h 17"/>
                    <a:gd name="T8" fmla="*/ 3 w 19"/>
                    <a:gd name="T9" fmla="*/ 5 h 17"/>
                    <a:gd name="T10" fmla="*/ 2 w 19"/>
                    <a:gd name="T11" fmla="*/ 5 h 17"/>
                    <a:gd name="T12" fmla="*/ 0 w 19"/>
                    <a:gd name="T13" fmla="*/ 6 h 17"/>
                    <a:gd name="T14" fmla="*/ 0 w 19"/>
                    <a:gd name="T15" fmla="*/ 9 h 17"/>
                    <a:gd name="T16" fmla="*/ 0 w 19"/>
                    <a:gd name="T17" fmla="*/ 12 h 17"/>
                    <a:gd name="T18" fmla="*/ 0 w 19"/>
                    <a:gd name="T19" fmla="*/ 14 h 17"/>
                    <a:gd name="T20" fmla="*/ 2 w 19"/>
                    <a:gd name="T21" fmla="*/ 16 h 17"/>
                    <a:gd name="T22" fmla="*/ 4 w 19"/>
                    <a:gd name="T23" fmla="*/ 17 h 17"/>
                    <a:gd name="T24" fmla="*/ 7 w 19"/>
                    <a:gd name="T25" fmla="*/ 17 h 17"/>
                    <a:gd name="T26" fmla="*/ 11 w 19"/>
                    <a:gd name="T27" fmla="*/ 16 h 17"/>
                    <a:gd name="T28" fmla="*/ 13 w 19"/>
                    <a:gd name="T29" fmla="*/ 14 h 17"/>
                    <a:gd name="T30" fmla="*/ 17 w 19"/>
                    <a:gd name="T31" fmla="*/ 12 h 17"/>
                    <a:gd name="T32" fmla="*/ 19 w 19"/>
                    <a:gd name="T33" fmla="*/ 9 h 17"/>
                    <a:gd name="T34" fmla="*/ 18 w 19"/>
                    <a:gd name="T35" fmla="*/ 8 h 17"/>
                    <a:gd name="T36" fmla="*/ 17 w 19"/>
                    <a:gd name="T37" fmla="*/ 6 h 17"/>
                    <a:gd name="T38" fmla="*/ 17 w 19"/>
                    <a:gd name="T39" fmla="*/ 5 h 17"/>
                    <a:gd name="T40" fmla="*/ 16 w 19"/>
                    <a:gd name="T41" fmla="*/ 3 h 17"/>
                    <a:gd name="T42" fmla="*/ 13 w 19"/>
                    <a:gd name="T43" fmla="*/ 3 h 17"/>
                    <a:gd name="T44" fmla="*/ 12 w 19"/>
                    <a:gd name="T45" fmla="*/ 1 h 17"/>
                    <a:gd name="T46" fmla="*/ 12 w 19"/>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
                    <a:gd name="T73" fmla="*/ 0 h 17"/>
                    <a:gd name="T74" fmla="*/ 19 w 19"/>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 h="17">
                      <a:moveTo>
                        <a:pt x="12" y="0"/>
                      </a:moveTo>
                      <a:lnTo>
                        <a:pt x="10" y="1"/>
                      </a:lnTo>
                      <a:lnTo>
                        <a:pt x="7" y="1"/>
                      </a:lnTo>
                      <a:lnTo>
                        <a:pt x="4" y="3"/>
                      </a:lnTo>
                      <a:lnTo>
                        <a:pt x="3" y="5"/>
                      </a:lnTo>
                      <a:lnTo>
                        <a:pt x="2" y="5"/>
                      </a:lnTo>
                      <a:lnTo>
                        <a:pt x="0" y="6"/>
                      </a:lnTo>
                      <a:lnTo>
                        <a:pt x="0" y="9"/>
                      </a:lnTo>
                      <a:lnTo>
                        <a:pt x="0" y="12"/>
                      </a:lnTo>
                      <a:lnTo>
                        <a:pt x="0" y="14"/>
                      </a:lnTo>
                      <a:lnTo>
                        <a:pt x="2" y="16"/>
                      </a:lnTo>
                      <a:lnTo>
                        <a:pt x="4" y="17"/>
                      </a:lnTo>
                      <a:lnTo>
                        <a:pt x="7" y="17"/>
                      </a:lnTo>
                      <a:lnTo>
                        <a:pt x="11" y="16"/>
                      </a:lnTo>
                      <a:lnTo>
                        <a:pt x="13" y="14"/>
                      </a:lnTo>
                      <a:lnTo>
                        <a:pt x="17" y="12"/>
                      </a:lnTo>
                      <a:lnTo>
                        <a:pt x="19" y="9"/>
                      </a:lnTo>
                      <a:lnTo>
                        <a:pt x="18" y="8"/>
                      </a:lnTo>
                      <a:lnTo>
                        <a:pt x="17" y="6"/>
                      </a:lnTo>
                      <a:lnTo>
                        <a:pt x="17" y="5"/>
                      </a:lnTo>
                      <a:lnTo>
                        <a:pt x="16" y="3"/>
                      </a:lnTo>
                      <a:lnTo>
                        <a:pt x="13" y="3"/>
                      </a:lnTo>
                      <a:lnTo>
                        <a:pt x="12" y="1"/>
                      </a:lnTo>
                      <a:lnTo>
                        <a:pt x="12"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66" name="Freeform 146">
                  <a:extLst>
                    <a:ext uri="{FF2B5EF4-FFF2-40B4-BE49-F238E27FC236}">
                      <a16:creationId xmlns:a16="http://schemas.microsoft.com/office/drawing/2014/main" id="{D5496937-8D16-44D2-A833-8518E838F70A}"/>
                    </a:ext>
                  </a:extLst>
                </p:cNvPr>
                <p:cNvSpPr>
                  <a:spLocks/>
                </p:cNvSpPr>
                <p:nvPr/>
              </p:nvSpPr>
              <p:spPr bwMode="gray">
                <a:xfrm>
                  <a:off x="1551" y="3923"/>
                  <a:ext cx="19" cy="6"/>
                </a:xfrm>
                <a:custGeom>
                  <a:avLst/>
                  <a:gdLst>
                    <a:gd name="T0" fmla="*/ 0 w 19"/>
                    <a:gd name="T1" fmla="*/ 6 h 6"/>
                    <a:gd name="T2" fmla="*/ 2 w 19"/>
                    <a:gd name="T3" fmla="*/ 6 h 6"/>
                    <a:gd name="T4" fmla="*/ 6 w 19"/>
                    <a:gd name="T5" fmla="*/ 6 h 6"/>
                    <a:gd name="T6" fmla="*/ 8 w 19"/>
                    <a:gd name="T7" fmla="*/ 5 h 6"/>
                    <a:gd name="T8" fmla="*/ 11 w 19"/>
                    <a:gd name="T9" fmla="*/ 5 h 6"/>
                    <a:gd name="T10" fmla="*/ 13 w 19"/>
                    <a:gd name="T11" fmla="*/ 5 h 6"/>
                    <a:gd name="T12" fmla="*/ 15 w 19"/>
                    <a:gd name="T13" fmla="*/ 5 h 6"/>
                    <a:gd name="T14" fmla="*/ 17 w 19"/>
                    <a:gd name="T15" fmla="*/ 3 h 6"/>
                    <a:gd name="T16" fmla="*/ 19 w 19"/>
                    <a:gd name="T17" fmla="*/ 3 h 6"/>
                    <a:gd name="T18" fmla="*/ 17 w 19"/>
                    <a:gd name="T19" fmla="*/ 0 h 6"/>
                    <a:gd name="T20" fmla="*/ 15 w 19"/>
                    <a:gd name="T21" fmla="*/ 0 h 6"/>
                    <a:gd name="T22" fmla="*/ 12 w 19"/>
                    <a:gd name="T23" fmla="*/ 0 h 6"/>
                    <a:gd name="T24" fmla="*/ 9 w 19"/>
                    <a:gd name="T25" fmla="*/ 0 h 6"/>
                    <a:gd name="T26" fmla="*/ 7 w 19"/>
                    <a:gd name="T27" fmla="*/ 3 h 6"/>
                    <a:gd name="T28" fmla="*/ 4 w 19"/>
                    <a:gd name="T29" fmla="*/ 5 h 6"/>
                    <a:gd name="T30" fmla="*/ 2 w 19"/>
                    <a:gd name="T31" fmla="*/ 5 h 6"/>
                    <a:gd name="T32" fmla="*/ 0 w 19"/>
                    <a:gd name="T33" fmla="*/ 6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6"/>
                    <a:gd name="T53" fmla="*/ 19 w 19"/>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6">
                      <a:moveTo>
                        <a:pt x="0" y="6"/>
                      </a:moveTo>
                      <a:lnTo>
                        <a:pt x="2" y="6"/>
                      </a:lnTo>
                      <a:lnTo>
                        <a:pt x="6" y="6"/>
                      </a:lnTo>
                      <a:lnTo>
                        <a:pt x="8" y="5"/>
                      </a:lnTo>
                      <a:lnTo>
                        <a:pt x="11" y="5"/>
                      </a:lnTo>
                      <a:lnTo>
                        <a:pt x="13" y="5"/>
                      </a:lnTo>
                      <a:lnTo>
                        <a:pt x="15" y="5"/>
                      </a:lnTo>
                      <a:lnTo>
                        <a:pt x="17" y="3"/>
                      </a:lnTo>
                      <a:lnTo>
                        <a:pt x="19" y="3"/>
                      </a:lnTo>
                      <a:lnTo>
                        <a:pt x="17" y="0"/>
                      </a:lnTo>
                      <a:lnTo>
                        <a:pt x="15" y="0"/>
                      </a:lnTo>
                      <a:lnTo>
                        <a:pt x="12" y="0"/>
                      </a:lnTo>
                      <a:lnTo>
                        <a:pt x="9" y="0"/>
                      </a:lnTo>
                      <a:lnTo>
                        <a:pt x="7" y="3"/>
                      </a:lnTo>
                      <a:lnTo>
                        <a:pt x="4" y="5"/>
                      </a:lnTo>
                      <a:lnTo>
                        <a:pt x="2" y="5"/>
                      </a:lnTo>
                      <a:lnTo>
                        <a:pt x="0" y="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67" name="Freeform 147">
                  <a:extLst>
                    <a:ext uri="{FF2B5EF4-FFF2-40B4-BE49-F238E27FC236}">
                      <a16:creationId xmlns:a16="http://schemas.microsoft.com/office/drawing/2014/main" id="{BDE80448-F4B7-4E28-8B44-C23CD97703F8}"/>
                    </a:ext>
                  </a:extLst>
                </p:cNvPr>
                <p:cNvSpPr>
                  <a:spLocks/>
                </p:cNvSpPr>
                <p:nvPr/>
              </p:nvSpPr>
              <p:spPr bwMode="gray">
                <a:xfrm>
                  <a:off x="1532" y="3909"/>
                  <a:ext cx="26" cy="15"/>
                </a:xfrm>
                <a:custGeom>
                  <a:avLst/>
                  <a:gdLst>
                    <a:gd name="T0" fmla="*/ 12 w 26"/>
                    <a:gd name="T1" fmla="*/ 0 h 15"/>
                    <a:gd name="T2" fmla="*/ 10 w 26"/>
                    <a:gd name="T3" fmla="*/ 0 h 15"/>
                    <a:gd name="T4" fmla="*/ 8 w 26"/>
                    <a:gd name="T5" fmla="*/ 2 h 15"/>
                    <a:gd name="T6" fmla="*/ 7 w 26"/>
                    <a:gd name="T7" fmla="*/ 3 h 15"/>
                    <a:gd name="T8" fmla="*/ 5 w 26"/>
                    <a:gd name="T9" fmla="*/ 6 h 15"/>
                    <a:gd name="T10" fmla="*/ 4 w 26"/>
                    <a:gd name="T11" fmla="*/ 7 h 15"/>
                    <a:gd name="T12" fmla="*/ 2 w 26"/>
                    <a:gd name="T13" fmla="*/ 8 h 15"/>
                    <a:gd name="T14" fmla="*/ 1 w 26"/>
                    <a:gd name="T15" fmla="*/ 8 h 15"/>
                    <a:gd name="T16" fmla="*/ 0 w 26"/>
                    <a:gd name="T17" fmla="*/ 8 h 15"/>
                    <a:gd name="T18" fmla="*/ 1 w 26"/>
                    <a:gd name="T19" fmla="*/ 10 h 15"/>
                    <a:gd name="T20" fmla="*/ 1 w 26"/>
                    <a:gd name="T21" fmla="*/ 12 h 15"/>
                    <a:gd name="T22" fmla="*/ 2 w 26"/>
                    <a:gd name="T23" fmla="*/ 12 h 15"/>
                    <a:gd name="T24" fmla="*/ 4 w 26"/>
                    <a:gd name="T25" fmla="*/ 13 h 15"/>
                    <a:gd name="T26" fmla="*/ 5 w 26"/>
                    <a:gd name="T27" fmla="*/ 15 h 15"/>
                    <a:gd name="T28" fmla="*/ 7 w 26"/>
                    <a:gd name="T29" fmla="*/ 15 h 15"/>
                    <a:gd name="T30" fmla="*/ 9 w 26"/>
                    <a:gd name="T31" fmla="*/ 15 h 15"/>
                    <a:gd name="T32" fmla="*/ 12 w 26"/>
                    <a:gd name="T33" fmla="*/ 15 h 15"/>
                    <a:gd name="T34" fmla="*/ 14 w 26"/>
                    <a:gd name="T35" fmla="*/ 13 h 15"/>
                    <a:gd name="T36" fmla="*/ 16 w 26"/>
                    <a:gd name="T37" fmla="*/ 13 h 15"/>
                    <a:gd name="T38" fmla="*/ 18 w 26"/>
                    <a:gd name="T39" fmla="*/ 12 h 15"/>
                    <a:gd name="T40" fmla="*/ 21 w 26"/>
                    <a:gd name="T41" fmla="*/ 10 h 15"/>
                    <a:gd name="T42" fmla="*/ 23 w 26"/>
                    <a:gd name="T43" fmla="*/ 8 h 15"/>
                    <a:gd name="T44" fmla="*/ 26 w 26"/>
                    <a:gd name="T45" fmla="*/ 7 h 15"/>
                    <a:gd name="T46" fmla="*/ 23 w 26"/>
                    <a:gd name="T47" fmla="*/ 6 h 15"/>
                    <a:gd name="T48" fmla="*/ 22 w 26"/>
                    <a:gd name="T49" fmla="*/ 3 h 15"/>
                    <a:gd name="T50" fmla="*/ 21 w 26"/>
                    <a:gd name="T51" fmla="*/ 3 h 15"/>
                    <a:gd name="T52" fmla="*/ 18 w 26"/>
                    <a:gd name="T53" fmla="*/ 2 h 15"/>
                    <a:gd name="T54" fmla="*/ 16 w 26"/>
                    <a:gd name="T55" fmla="*/ 2 h 15"/>
                    <a:gd name="T56" fmla="*/ 15 w 26"/>
                    <a:gd name="T57" fmla="*/ 0 h 15"/>
                    <a:gd name="T58" fmla="*/ 13 w 26"/>
                    <a:gd name="T59" fmla="*/ 0 h 15"/>
                    <a:gd name="T60" fmla="*/ 12 w 26"/>
                    <a:gd name="T61" fmla="*/ 0 h 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
                    <a:gd name="T94" fmla="*/ 0 h 15"/>
                    <a:gd name="T95" fmla="*/ 26 w 26"/>
                    <a:gd name="T96" fmla="*/ 15 h 1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 h="15">
                      <a:moveTo>
                        <a:pt x="12" y="0"/>
                      </a:moveTo>
                      <a:lnTo>
                        <a:pt x="10" y="0"/>
                      </a:lnTo>
                      <a:lnTo>
                        <a:pt x="8" y="2"/>
                      </a:lnTo>
                      <a:lnTo>
                        <a:pt x="7" y="3"/>
                      </a:lnTo>
                      <a:lnTo>
                        <a:pt x="5" y="6"/>
                      </a:lnTo>
                      <a:lnTo>
                        <a:pt x="4" y="7"/>
                      </a:lnTo>
                      <a:lnTo>
                        <a:pt x="2" y="8"/>
                      </a:lnTo>
                      <a:lnTo>
                        <a:pt x="1" y="8"/>
                      </a:lnTo>
                      <a:lnTo>
                        <a:pt x="0" y="8"/>
                      </a:lnTo>
                      <a:lnTo>
                        <a:pt x="1" y="10"/>
                      </a:lnTo>
                      <a:lnTo>
                        <a:pt x="1" y="12"/>
                      </a:lnTo>
                      <a:lnTo>
                        <a:pt x="2" y="12"/>
                      </a:lnTo>
                      <a:lnTo>
                        <a:pt x="4" y="13"/>
                      </a:lnTo>
                      <a:lnTo>
                        <a:pt x="5" y="15"/>
                      </a:lnTo>
                      <a:lnTo>
                        <a:pt x="7" y="15"/>
                      </a:lnTo>
                      <a:lnTo>
                        <a:pt x="9" y="15"/>
                      </a:lnTo>
                      <a:lnTo>
                        <a:pt x="12" y="15"/>
                      </a:lnTo>
                      <a:lnTo>
                        <a:pt x="14" y="13"/>
                      </a:lnTo>
                      <a:lnTo>
                        <a:pt x="16" y="13"/>
                      </a:lnTo>
                      <a:lnTo>
                        <a:pt x="18" y="12"/>
                      </a:lnTo>
                      <a:lnTo>
                        <a:pt x="21" y="10"/>
                      </a:lnTo>
                      <a:lnTo>
                        <a:pt x="23" y="8"/>
                      </a:lnTo>
                      <a:lnTo>
                        <a:pt x="26" y="7"/>
                      </a:lnTo>
                      <a:lnTo>
                        <a:pt x="23" y="6"/>
                      </a:lnTo>
                      <a:lnTo>
                        <a:pt x="22" y="3"/>
                      </a:lnTo>
                      <a:lnTo>
                        <a:pt x="21" y="3"/>
                      </a:lnTo>
                      <a:lnTo>
                        <a:pt x="18" y="2"/>
                      </a:lnTo>
                      <a:lnTo>
                        <a:pt x="16" y="2"/>
                      </a:lnTo>
                      <a:lnTo>
                        <a:pt x="15" y="0"/>
                      </a:lnTo>
                      <a:lnTo>
                        <a:pt x="13" y="0"/>
                      </a:lnTo>
                      <a:lnTo>
                        <a:pt x="12"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68" name="Freeform 148">
                  <a:extLst>
                    <a:ext uri="{FF2B5EF4-FFF2-40B4-BE49-F238E27FC236}">
                      <a16:creationId xmlns:a16="http://schemas.microsoft.com/office/drawing/2014/main" id="{9259469E-822D-4C7B-8B31-3F254A3D1475}"/>
                    </a:ext>
                  </a:extLst>
                </p:cNvPr>
                <p:cNvSpPr>
                  <a:spLocks/>
                </p:cNvSpPr>
                <p:nvPr/>
              </p:nvSpPr>
              <p:spPr bwMode="gray">
                <a:xfrm>
                  <a:off x="1526" y="3897"/>
                  <a:ext cx="23" cy="9"/>
                </a:xfrm>
                <a:custGeom>
                  <a:avLst/>
                  <a:gdLst>
                    <a:gd name="T0" fmla="*/ 13 w 23"/>
                    <a:gd name="T1" fmla="*/ 0 h 9"/>
                    <a:gd name="T2" fmla="*/ 11 w 23"/>
                    <a:gd name="T3" fmla="*/ 0 h 9"/>
                    <a:gd name="T4" fmla="*/ 9 w 23"/>
                    <a:gd name="T5" fmla="*/ 1 h 9"/>
                    <a:gd name="T6" fmla="*/ 7 w 23"/>
                    <a:gd name="T7" fmla="*/ 1 h 9"/>
                    <a:gd name="T8" fmla="*/ 5 w 23"/>
                    <a:gd name="T9" fmla="*/ 4 h 9"/>
                    <a:gd name="T10" fmla="*/ 2 w 23"/>
                    <a:gd name="T11" fmla="*/ 5 h 9"/>
                    <a:gd name="T12" fmla="*/ 1 w 23"/>
                    <a:gd name="T13" fmla="*/ 6 h 9"/>
                    <a:gd name="T14" fmla="*/ 0 w 23"/>
                    <a:gd name="T15" fmla="*/ 9 h 9"/>
                    <a:gd name="T16" fmla="*/ 2 w 23"/>
                    <a:gd name="T17" fmla="*/ 9 h 9"/>
                    <a:gd name="T18" fmla="*/ 7 w 23"/>
                    <a:gd name="T19" fmla="*/ 9 h 9"/>
                    <a:gd name="T20" fmla="*/ 9 w 23"/>
                    <a:gd name="T21" fmla="*/ 9 h 9"/>
                    <a:gd name="T22" fmla="*/ 13 w 23"/>
                    <a:gd name="T23" fmla="*/ 9 h 9"/>
                    <a:gd name="T24" fmla="*/ 15 w 23"/>
                    <a:gd name="T25" fmla="*/ 9 h 9"/>
                    <a:gd name="T26" fmla="*/ 19 w 23"/>
                    <a:gd name="T27" fmla="*/ 9 h 9"/>
                    <a:gd name="T28" fmla="*/ 21 w 23"/>
                    <a:gd name="T29" fmla="*/ 6 h 9"/>
                    <a:gd name="T30" fmla="*/ 23 w 23"/>
                    <a:gd name="T31" fmla="*/ 6 h 9"/>
                    <a:gd name="T32" fmla="*/ 22 w 23"/>
                    <a:gd name="T33" fmla="*/ 5 h 9"/>
                    <a:gd name="T34" fmla="*/ 21 w 23"/>
                    <a:gd name="T35" fmla="*/ 4 h 9"/>
                    <a:gd name="T36" fmla="*/ 20 w 23"/>
                    <a:gd name="T37" fmla="*/ 4 h 9"/>
                    <a:gd name="T38" fmla="*/ 19 w 23"/>
                    <a:gd name="T39" fmla="*/ 1 h 9"/>
                    <a:gd name="T40" fmla="*/ 16 w 23"/>
                    <a:gd name="T41" fmla="*/ 1 h 9"/>
                    <a:gd name="T42" fmla="*/ 15 w 23"/>
                    <a:gd name="T43" fmla="*/ 0 h 9"/>
                    <a:gd name="T44" fmla="*/ 14 w 23"/>
                    <a:gd name="T45" fmla="*/ 0 h 9"/>
                    <a:gd name="T46" fmla="*/ 13 w 23"/>
                    <a:gd name="T47" fmla="*/ 0 h 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9"/>
                    <a:gd name="T74" fmla="*/ 23 w 23"/>
                    <a:gd name="T75" fmla="*/ 9 h 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9">
                      <a:moveTo>
                        <a:pt x="13" y="0"/>
                      </a:moveTo>
                      <a:lnTo>
                        <a:pt x="11" y="0"/>
                      </a:lnTo>
                      <a:lnTo>
                        <a:pt x="9" y="1"/>
                      </a:lnTo>
                      <a:lnTo>
                        <a:pt x="7" y="1"/>
                      </a:lnTo>
                      <a:lnTo>
                        <a:pt x="5" y="4"/>
                      </a:lnTo>
                      <a:lnTo>
                        <a:pt x="2" y="5"/>
                      </a:lnTo>
                      <a:lnTo>
                        <a:pt x="1" y="6"/>
                      </a:lnTo>
                      <a:lnTo>
                        <a:pt x="0" y="9"/>
                      </a:lnTo>
                      <a:lnTo>
                        <a:pt x="2" y="9"/>
                      </a:lnTo>
                      <a:lnTo>
                        <a:pt x="7" y="9"/>
                      </a:lnTo>
                      <a:lnTo>
                        <a:pt x="9" y="9"/>
                      </a:lnTo>
                      <a:lnTo>
                        <a:pt x="13" y="9"/>
                      </a:lnTo>
                      <a:lnTo>
                        <a:pt x="15" y="9"/>
                      </a:lnTo>
                      <a:lnTo>
                        <a:pt x="19" y="9"/>
                      </a:lnTo>
                      <a:lnTo>
                        <a:pt x="21" y="6"/>
                      </a:lnTo>
                      <a:lnTo>
                        <a:pt x="23" y="6"/>
                      </a:lnTo>
                      <a:lnTo>
                        <a:pt x="22" y="5"/>
                      </a:lnTo>
                      <a:lnTo>
                        <a:pt x="21" y="4"/>
                      </a:lnTo>
                      <a:lnTo>
                        <a:pt x="20" y="4"/>
                      </a:lnTo>
                      <a:lnTo>
                        <a:pt x="19" y="1"/>
                      </a:lnTo>
                      <a:lnTo>
                        <a:pt x="16" y="1"/>
                      </a:lnTo>
                      <a:lnTo>
                        <a:pt x="15" y="0"/>
                      </a:lnTo>
                      <a:lnTo>
                        <a:pt x="14" y="0"/>
                      </a:lnTo>
                      <a:lnTo>
                        <a:pt x="1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69" name="Freeform 149">
                  <a:extLst>
                    <a:ext uri="{FF2B5EF4-FFF2-40B4-BE49-F238E27FC236}">
                      <a16:creationId xmlns:a16="http://schemas.microsoft.com/office/drawing/2014/main" id="{BB6F8648-DB0E-4B96-8D3F-10291F517739}"/>
                    </a:ext>
                  </a:extLst>
                </p:cNvPr>
                <p:cNvSpPr>
                  <a:spLocks/>
                </p:cNvSpPr>
                <p:nvPr/>
              </p:nvSpPr>
              <p:spPr bwMode="gray">
                <a:xfrm>
                  <a:off x="1457" y="3670"/>
                  <a:ext cx="19" cy="31"/>
                </a:xfrm>
                <a:custGeom>
                  <a:avLst/>
                  <a:gdLst>
                    <a:gd name="T0" fmla="*/ 8 w 19"/>
                    <a:gd name="T1" fmla="*/ 0 h 31"/>
                    <a:gd name="T2" fmla="*/ 7 w 19"/>
                    <a:gd name="T3" fmla="*/ 0 h 31"/>
                    <a:gd name="T4" fmla="*/ 6 w 19"/>
                    <a:gd name="T5" fmla="*/ 1 h 31"/>
                    <a:gd name="T6" fmla="*/ 4 w 19"/>
                    <a:gd name="T7" fmla="*/ 2 h 31"/>
                    <a:gd name="T8" fmla="*/ 2 w 19"/>
                    <a:gd name="T9" fmla="*/ 4 h 31"/>
                    <a:gd name="T10" fmla="*/ 1 w 19"/>
                    <a:gd name="T11" fmla="*/ 5 h 31"/>
                    <a:gd name="T12" fmla="*/ 1 w 19"/>
                    <a:gd name="T13" fmla="*/ 7 h 31"/>
                    <a:gd name="T14" fmla="*/ 0 w 19"/>
                    <a:gd name="T15" fmla="*/ 9 h 31"/>
                    <a:gd name="T16" fmla="*/ 0 w 19"/>
                    <a:gd name="T17" fmla="*/ 10 h 31"/>
                    <a:gd name="T18" fmla="*/ 0 w 19"/>
                    <a:gd name="T19" fmla="*/ 13 h 31"/>
                    <a:gd name="T20" fmla="*/ 1 w 19"/>
                    <a:gd name="T21" fmla="*/ 16 h 31"/>
                    <a:gd name="T22" fmla="*/ 2 w 19"/>
                    <a:gd name="T23" fmla="*/ 20 h 31"/>
                    <a:gd name="T24" fmla="*/ 4 w 19"/>
                    <a:gd name="T25" fmla="*/ 24 h 31"/>
                    <a:gd name="T26" fmla="*/ 6 w 19"/>
                    <a:gd name="T27" fmla="*/ 27 h 31"/>
                    <a:gd name="T28" fmla="*/ 7 w 19"/>
                    <a:gd name="T29" fmla="*/ 30 h 31"/>
                    <a:gd name="T30" fmla="*/ 9 w 19"/>
                    <a:gd name="T31" fmla="*/ 31 h 31"/>
                    <a:gd name="T32" fmla="*/ 12 w 19"/>
                    <a:gd name="T33" fmla="*/ 31 h 31"/>
                    <a:gd name="T34" fmla="*/ 13 w 19"/>
                    <a:gd name="T35" fmla="*/ 31 h 31"/>
                    <a:gd name="T36" fmla="*/ 15 w 19"/>
                    <a:gd name="T37" fmla="*/ 31 h 31"/>
                    <a:gd name="T38" fmla="*/ 16 w 19"/>
                    <a:gd name="T39" fmla="*/ 31 h 31"/>
                    <a:gd name="T40" fmla="*/ 16 w 19"/>
                    <a:gd name="T41" fmla="*/ 30 h 31"/>
                    <a:gd name="T42" fmla="*/ 17 w 19"/>
                    <a:gd name="T43" fmla="*/ 30 h 31"/>
                    <a:gd name="T44" fmla="*/ 19 w 19"/>
                    <a:gd name="T45" fmla="*/ 28 h 31"/>
                    <a:gd name="T46" fmla="*/ 19 w 19"/>
                    <a:gd name="T47" fmla="*/ 27 h 31"/>
                    <a:gd name="T48" fmla="*/ 19 w 19"/>
                    <a:gd name="T49" fmla="*/ 22 h 31"/>
                    <a:gd name="T50" fmla="*/ 19 w 19"/>
                    <a:gd name="T51" fmla="*/ 19 h 31"/>
                    <a:gd name="T52" fmla="*/ 17 w 19"/>
                    <a:gd name="T53" fmla="*/ 17 h 31"/>
                    <a:gd name="T54" fmla="*/ 16 w 19"/>
                    <a:gd name="T55" fmla="*/ 15 h 31"/>
                    <a:gd name="T56" fmla="*/ 15 w 19"/>
                    <a:gd name="T57" fmla="*/ 13 h 31"/>
                    <a:gd name="T58" fmla="*/ 13 w 19"/>
                    <a:gd name="T59" fmla="*/ 12 h 31"/>
                    <a:gd name="T60" fmla="*/ 12 w 19"/>
                    <a:gd name="T61" fmla="*/ 9 h 31"/>
                    <a:gd name="T62" fmla="*/ 12 w 19"/>
                    <a:gd name="T63" fmla="*/ 4 h 31"/>
                    <a:gd name="T64" fmla="*/ 12 w 19"/>
                    <a:gd name="T65" fmla="*/ 2 h 31"/>
                    <a:gd name="T66" fmla="*/ 10 w 19"/>
                    <a:gd name="T67" fmla="*/ 1 h 31"/>
                    <a:gd name="T68" fmla="*/ 9 w 19"/>
                    <a:gd name="T69" fmla="*/ 1 h 31"/>
                    <a:gd name="T70" fmla="*/ 9 w 19"/>
                    <a:gd name="T71" fmla="*/ 0 h 31"/>
                    <a:gd name="T72" fmla="*/ 8 w 19"/>
                    <a:gd name="T73" fmla="*/ 0 h 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
                    <a:gd name="T112" fmla="*/ 0 h 31"/>
                    <a:gd name="T113" fmla="*/ 19 w 19"/>
                    <a:gd name="T114" fmla="*/ 31 h 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 h="31">
                      <a:moveTo>
                        <a:pt x="8" y="0"/>
                      </a:moveTo>
                      <a:lnTo>
                        <a:pt x="7" y="0"/>
                      </a:lnTo>
                      <a:lnTo>
                        <a:pt x="6" y="1"/>
                      </a:lnTo>
                      <a:lnTo>
                        <a:pt x="4" y="2"/>
                      </a:lnTo>
                      <a:lnTo>
                        <a:pt x="2" y="4"/>
                      </a:lnTo>
                      <a:lnTo>
                        <a:pt x="1" y="5"/>
                      </a:lnTo>
                      <a:lnTo>
                        <a:pt x="1" y="7"/>
                      </a:lnTo>
                      <a:lnTo>
                        <a:pt x="0" y="9"/>
                      </a:lnTo>
                      <a:lnTo>
                        <a:pt x="0" y="10"/>
                      </a:lnTo>
                      <a:lnTo>
                        <a:pt x="0" y="13"/>
                      </a:lnTo>
                      <a:lnTo>
                        <a:pt x="1" y="16"/>
                      </a:lnTo>
                      <a:lnTo>
                        <a:pt x="2" y="20"/>
                      </a:lnTo>
                      <a:lnTo>
                        <a:pt x="4" y="24"/>
                      </a:lnTo>
                      <a:lnTo>
                        <a:pt x="6" y="27"/>
                      </a:lnTo>
                      <a:lnTo>
                        <a:pt x="7" y="30"/>
                      </a:lnTo>
                      <a:lnTo>
                        <a:pt x="9" y="31"/>
                      </a:lnTo>
                      <a:lnTo>
                        <a:pt x="12" y="31"/>
                      </a:lnTo>
                      <a:lnTo>
                        <a:pt x="13" y="31"/>
                      </a:lnTo>
                      <a:lnTo>
                        <a:pt x="15" y="31"/>
                      </a:lnTo>
                      <a:lnTo>
                        <a:pt x="16" y="31"/>
                      </a:lnTo>
                      <a:lnTo>
                        <a:pt x="16" y="30"/>
                      </a:lnTo>
                      <a:lnTo>
                        <a:pt x="17" y="30"/>
                      </a:lnTo>
                      <a:lnTo>
                        <a:pt x="19" y="28"/>
                      </a:lnTo>
                      <a:lnTo>
                        <a:pt x="19" y="27"/>
                      </a:lnTo>
                      <a:lnTo>
                        <a:pt x="19" y="22"/>
                      </a:lnTo>
                      <a:lnTo>
                        <a:pt x="19" y="19"/>
                      </a:lnTo>
                      <a:lnTo>
                        <a:pt x="17" y="17"/>
                      </a:lnTo>
                      <a:lnTo>
                        <a:pt x="16" y="15"/>
                      </a:lnTo>
                      <a:lnTo>
                        <a:pt x="15" y="13"/>
                      </a:lnTo>
                      <a:lnTo>
                        <a:pt x="13" y="12"/>
                      </a:lnTo>
                      <a:lnTo>
                        <a:pt x="12" y="9"/>
                      </a:lnTo>
                      <a:lnTo>
                        <a:pt x="12" y="4"/>
                      </a:lnTo>
                      <a:lnTo>
                        <a:pt x="12" y="2"/>
                      </a:lnTo>
                      <a:lnTo>
                        <a:pt x="10" y="1"/>
                      </a:lnTo>
                      <a:lnTo>
                        <a:pt x="9" y="1"/>
                      </a:lnTo>
                      <a:lnTo>
                        <a:pt x="9" y="0"/>
                      </a:lnTo>
                      <a:lnTo>
                        <a:pt x="8"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70" name="Freeform 150">
                  <a:extLst>
                    <a:ext uri="{FF2B5EF4-FFF2-40B4-BE49-F238E27FC236}">
                      <a16:creationId xmlns:a16="http://schemas.microsoft.com/office/drawing/2014/main" id="{CDECEEC5-D06A-4822-A06E-1D9283C61514}"/>
                    </a:ext>
                  </a:extLst>
                </p:cNvPr>
                <p:cNvSpPr>
                  <a:spLocks/>
                </p:cNvSpPr>
                <p:nvPr/>
              </p:nvSpPr>
              <p:spPr bwMode="gray">
                <a:xfrm>
                  <a:off x="1476" y="3737"/>
                  <a:ext cx="15" cy="17"/>
                </a:xfrm>
                <a:custGeom>
                  <a:avLst/>
                  <a:gdLst>
                    <a:gd name="T0" fmla="*/ 0 w 15"/>
                    <a:gd name="T1" fmla="*/ 17 h 17"/>
                    <a:gd name="T2" fmla="*/ 9 w 15"/>
                    <a:gd name="T3" fmla="*/ 17 h 17"/>
                    <a:gd name="T4" fmla="*/ 15 w 15"/>
                    <a:gd name="T5" fmla="*/ 10 h 17"/>
                    <a:gd name="T6" fmla="*/ 15 w 15"/>
                    <a:gd name="T7" fmla="*/ 9 h 17"/>
                    <a:gd name="T8" fmla="*/ 14 w 15"/>
                    <a:gd name="T9" fmla="*/ 8 h 17"/>
                    <a:gd name="T10" fmla="*/ 14 w 15"/>
                    <a:gd name="T11" fmla="*/ 6 h 17"/>
                    <a:gd name="T12" fmla="*/ 14 w 15"/>
                    <a:gd name="T13" fmla="*/ 5 h 17"/>
                    <a:gd name="T14" fmla="*/ 14 w 15"/>
                    <a:gd name="T15" fmla="*/ 2 h 17"/>
                    <a:gd name="T16" fmla="*/ 13 w 15"/>
                    <a:gd name="T17" fmla="*/ 1 h 17"/>
                    <a:gd name="T18" fmla="*/ 13 w 15"/>
                    <a:gd name="T19" fmla="*/ 0 h 17"/>
                    <a:gd name="T20" fmla="*/ 9 w 15"/>
                    <a:gd name="T21" fmla="*/ 2 h 17"/>
                    <a:gd name="T22" fmla="*/ 8 w 15"/>
                    <a:gd name="T23" fmla="*/ 5 h 17"/>
                    <a:gd name="T24" fmla="*/ 6 w 15"/>
                    <a:gd name="T25" fmla="*/ 6 h 17"/>
                    <a:gd name="T26" fmla="*/ 5 w 15"/>
                    <a:gd name="T27" fmla="*/ 9 h 17"/>
                    <a:gd name="T28" fmla="*/ 2 w 15"/>
                    <a:gd name="T29" fmla="*/ 10 h 17"/>
                    <a:gd name="T30" fmla="*/ 1 w 15"/>
                    <a:gd name="T31" fmla="*/ 12 h 17"/>
                    <a:gd name="T32" fmla="*/ 0 w 15"/>
                    <a:gd name="T33" fmla="*/ 15 h 17"/>
                    <a:gd name="T34" fmla="*/ 0 w 15"/>
                    <a:gd name="T35" fmla="*/ 17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7"/>
                    <a:gd name="T56" fmla="*/ 15 w 15"/>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7">
                      <a:moveTo>
                        <a:pt x="0" y="17"/>
                      </a:moveTo>
                      <a:lnTo>
                        <a:pt x="9" y="17"/>
                      </a:lnTo>
                      <a:lnTo>
                        <a:pt x="15" y="10"/>
                      </a:lnTo>
                      <a:lnTo>
                        <a:pt x="15" y="9"/>
                      </a:lnTo>
                      <a:lnTo>
                        <a:pt x="14" y="8"/>
                      </a:lnTo>
                      <a:lnTo>
                        <a:pt x="14" y="6"/>
                      </a:lnTo>
                      <a:lnTo>
                        <a:pt x="14" y="5"/>
                      </a:lnTo>
                      <a:lnTo>
                        <a:pt x="14" y="2"/>
                      </a:lnTo>
                      <a:lnTo>
                        <a:pt x="13" y="1"/>
                      </a:lnTo>
                      <a:lnTo>
                        <a:pt x="13" y="0"/>
                      </a:lnTo>
                      <a:lnTo>
                        <a:pt x="9" y="2"/>
                      </a:lnTo>
                      <a:lnTo>
                        <a:pt x="8" y="5"/>
                      </a:lnTo>
                      <a:lnTo>
                        <a:pt x="6" y="6"/>
                      </a:lnTo>
                      <a:lnTo>
                        <a:pt x="5" y="9"/>
                      </a:lnTo>
                      <a:lnTo>
                        <a:pt x="2" y="10"/>
                      </a:lnTo>
                      <a:lnTo>
                        <a:pt x="1" y="12"/>
                      </a:lnTo>
                      <a:lnTo>
                        <a:pt x="0" y="15"/>
                      </a:lnTo>
                      <a:lnTo>
                        <a:pt x="0" y="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71" name="Freeform 151">
                  <a:extLst>
                    <a:ext uri="{FF2B5EF4-FFF2-40B4-BE49-F238E27FC236}">
                      <a16:creationId xmlns:a16="http://schemas.microsoft.com/office/drawing/2014/main" id="{E90D5C91-CCA0-470F-892F-6181E6A7BE7D}"/>
                    </a:ext>
                  </a:extLst>
                </p:cNvPr>
                <p:cNvSpPr>
                  <a:spLocks/>
                </p:cNvSpPr>
                <p:nvPr/>
              </p:nvSpPr>
              <p:spPr bwMode="gray">
                <a:xfrm>
                  <a:off x="1481" y="3757"/>
                  <a:ext cx="8" cy="9"/>
                </a:xfrm>
                <a:custGeom>
                  <a:avLst/>
                  <a:gdLst>
                    <a:gd name="T0" fmla="*/ 8 w 8"/>
                    <a:gd name="T1" fmla="*/ 0 h 9"/>
                    <a:gd name="T2" fmla="*/ 0 w 8"/>
                    <a:gd name="T3" fmla="*/ 0 h 9"/>
                    <a:gd name="T4" fmla="*/ 0 w 8"/>
                    <a:gd name="T5" fmla="*/ 3 h 9"/>
                    <a:gd name="T6" fmla="*/ 1 w 8"/>
                    <a:gd name="T7" fmla="*/ 4 h 9"/>
                    <a:gd name="T8" fmla="*/ 3 w 8"/>
                    <a:gd name="T9" fmla="*/ 6 h 9"/>
                    <a:gd name="T10" fmla="*/ 4 w 8"/>
                    <a:gd name="T11" fmla="*/ 8 h 9"/>
                    <a:gd name="T12" fmla="*/ 7 w 8"/>
                    <a:gd name="T13" fmla="*/ 8 h 9"/>
                    <a:gd name="T14" fmla="*/ 8 w 8"/>
                    <a:gd name="T15" fmla="*/ 9 h 9"/>
                    <a:gd name="T16" fmla="*/ 8 w 8"/>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9"/>
                    <a:gd name="T29" fmla="*/ 8 w 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9">
                      <a:moveTo>
                        <a:pt x="8" y="0"/>
                      </a:moveTo>
                      <a:lnTo>
                        <a:pt x="0" y="0"/>
                      </a:lnTo>
                      <a:lnTo>
                        <a:pt x="0" y="3"/>
                      </a:lnTo>
                      <a:lnTo>
                        <a:pt x="1" y="4"/>
                      </a:lnTo>
                      <a:lnTo>
                        <a:pt x="3" y="6"/>
                      </a:lnTo>
                      <a:lnTo>
                        <a:pt x="4" y="8"/>
                      </a:lnTo>
                      <a:lnTo>
                        <a:pt x="7" y="8"/>
                      </a:lnTo>
                      <a:lnTo>
                        <a:pt x="8" y="9"/>
                      </a:lnTo>
                      <a:lnTo>
                        <a:pt x="8"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72" name="Freeform 152">
                  <a:extLst>
                    <a:ext uri="{FF2B5EF4-FFF2-40B4-BE49-F238E27FC236}">
                      <a16:creationId xmlns:a16="http://schemas.microsoft.com/office/drawing/2014/main" id="{DFAC3789-60F8-4054-99DE-4B47D3C84FEB}"/>
                    </a:ext>
                  </a:extLst>
                </p:cNvPr>
                <p:cNvSpPr>
                  <a:spLocks/>
                </p:cNvSpPr>
                <p:nvPr/>
              </p:nvSpPr>
              <p:spPr bwMode="gray">
                <a:xfrm>
                  <a:off x="1491" y="3802"/>
                  <a:ext cx="16" cy="17"/>
                </a:xfrm>
                <a:custGeom>
                  <a:avLst/>
                  <a:gdLst>
                    <a:gd name="T0" fmla="*/ 0 w 16"/>
                    <a:gd name="T1" fmla="*/ 5 h 17"/>
                    <a:gd name="T2" fmla="*/ 2 w 16"/>
                    <a:gd name="T3" fmla="*/ 8 h 17"/>
                    <a:gd name="T4" fmla="*/ 3 w 16"/>
                    <a:gd name="T5" fmla="*/ 9 h 17"/>
                    <a:gd name="T6" fmla="*/ 5 w 16"/>
                    <a:gd name="T7" fmla="*/ 11 h 17"/>
                    <a:gd name="T8" fmla="*/ 7 w 16"/>
                    <a:gd name="T9" fmla="*/ 12 h 17"/>
                    <a:gd name="T10" fmla="*/ 9 w 16"/>
                    <a:gd name="T11" fmla="*/ 15 h 17"/>
                    <a:gd name="T12" fmla="*/ 11 w 16"/>
                    <a:gd name="T13" fmla="*/ 16 h 17"/>
                    <a:gd name="T14" fmla="*/ 13 w 16"/>
                    <a:gd name="T15" fmla="*/ 16 h 17"/>
                    <a:gd name="T16" fmla="*/ 16 w 16"/>
                    <a:gd name="T17" fmla="*/ 17 h 17"/>
                    <a:gd name="T18" fmla="*/ 14 w 16"/>
                    <a:gd name="T19" fmla="*/ 16 h 17"/>
                    <a:gd name="T20" fmla="*/ 14 w 16"/>
                    <a:gd name="T21" fmla="*/ 12 h 17"/>
                    <a:gd name="T22" fmla="*/ 14 w 16"/>
                    <a:gd name="T23" fmla="*/ 11 h 17"/>
                    <a:gd name="T24" fmla="*/ 13 w 16"/>
                    <a:gd name="T25" fmla="*/ 8 h 17"/>
                    <a:gd name="T26" fmla="*/ 13 w 16"/>
                    <a:gd name="T27" fmla="*/ 7 h 17"/>
                    <a:gd name="T28" fmla="*/ 11 w 16"/>
                    <a:gd name="T29" fmla="*/ 3 h 17"/>
                    <a:gd name="T30" fmla="*/ 11 w 16"/>
                    <a:gd name="T31" fmla="*/ 1 h 17"/>
                    <a:gd name="T32" fmla="*/ 13 w 16"/>
                    <a:gd name="T33" fmla="*/ 0 h 17"/>
                    <a:gd name="T34" fmla="*/ 10 w 16"/>
                    <a:gd name="T35" fmla="*/ 0 h 17"/>
                    <a:gd name="T36" fmla="*/ 9 w 16"/>
                    <a:gd name="T37" fmla="*/ 0 h 17"/>
                    <a:gd name="T38" fmla="*/ 7 w 16"/>
                    <a:gd name="T39" fmla="*/ 0 h 17"/>
                    <a:gd name="T40" fmla="*/ 7 w 16"/>
                    <a:gd name="T41" fmla="*/ 1 h 17"/>
                    <a:gd name="T42" fmla="*/ 6 w 16"/>
                    <a:gd name="T43" fmla="*/ 1 h 17"/>
                    <a:gd name="T44" fmla="*/ 5 w 16"/>
                    <a:gd name="T45" fmla="*/ 3 h 17"/>
                    <a:gd name="T46" fmla="*/ 3 w 16"/>
                    <a:gd name="T47" fmla="*/ 3 h 17"/>
                    <a:gd name="T48" fmla="*/ 0 w 16"/>
                    <a:gd name="T49" fmla="*/ 5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
                    <a:gd name="T76" fmla="*/ 0 h 17"/>
                    <a:gd name="T77" fmla="*/ 16 w 16"/>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 h="17">
                      <a:moveTo>
                        <a:pt x="0" y="5"/>
                      </a:moveTo>
                      <a:lnTo>
                        <a:pt x="2" y="8"/>
                      </a:lnTo>
                      <a:lnTo>
                        <a:pt x="3" y="9"/>
                      </a:lnTo>
                      <a:lnTo>
                        <a:pt x="5" y="11"/>
                      </a:lnTo>
                      <a:lnTo>
                        <a:pt x="7" y="12"/>
                      </a:lnTo>
                      <a:lnTo>
                        <a:pt x="9" y="15"/>
                      </a:lnTo>
                      <a:lnTo>
                        <a:pt x="11" y="16"/>
                      </a:lnTo>
                      <a:lnTo>
                        <a:pt x="13" y="16"/>
                      </a:lnTo>
                      <a:lnTo>
                        <a:pt x="16" y="17"/>
                      </a:lnTo>
                      <a:lnTo>
                        <a:pt x="14" y="16"/>
                      </a:lnTo>
                      <a:lnTo>
                        <a:pt x="14" y="12"/>
                      </a:lnTo>
                      <a:lnTo>
                        <a:pt x="14" y="11"/>
                      </a:lnTo>
                      <a:lnTo>
                        <a:pt x="13" y="8"/>
                      </a:lnTo>
                      <a:lnTo>
                        <a:pt x="13" y="7"/>
                      </a:lnTo>
                      <a:lnTo>
                        <a:pt x="11" y="3"/>
                      </a:lnTo>
                      <a:lnTo>
                        <a:pt x="11" y="1"/>
                      </a:lnTo>
                      <a:lnTo>
                        <a:pt x="13" y="0"/>
                      </a:lnTo>
                      <a:lnTo>
                        <a:pt x="10" y="0"/>
                      </a:lnTo>
                      <a:lnTo>
                        <a:pt x="9" y="0"/>
                      </a:lnTo>
                      <a:lnTo>
                        <a:pt x="7" y="0"/>
                      </a:lnTo>
                      <a:lnTo>
                        <a:pt x="7" y="1"/>
                      </a:lnTo>
                      <a:lnTo>
                        <a:pt x="6" y="1"/>
                      </a:lnTo>
                      <a:lnTo>
                        <a:pt x="5" y="3"/>
                      </a:lnTo>
                      <a:lnTo>
                        <a:pt x="3" y="3"/>
                      </a:lnTo>
                      <a:lnTo>
                        <a:pt x="0" y="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73" name="Freeform 153">
                  <a:extLst>
                    <a:ext uri="{FF2B5EF4-FFF2-40B4-BE49-F238E27FC236}">
                      <a16:creationId xmlns:a16="http://schemas.microsoft.com/office/drawing/2014/main" id="{2998F1A2-F142-4ABA-85E2-8490EF59438E}"/>
                    </a:ext>
                  </a:extLst>
                </p:cNvPr>
                <p:cNvSpPr>
                  <a:spLocks/>
                </p:cNvSpPr>
                <p:nvPr/>
              </p:nvSpPr>
              <p:spPr bwMode="gray">
                <a:xfrm>
                  <a:off x="1482" y="3812"/>
                  <a:ext cx="20" cy="24"/>
                </a:xfrm>
                <a:custGeom>
                  <a:avLst/>
                  <a:gdLst>
                    <a:gd name="T0" fmla="*/ 10 w 20"/>
                    <a:gd name="T1" fmla="*/ 11 h 24"/>
                    <a:gd name="T2" fmla="*/ 2 w 20"/>
                    <a:gd name="T3" fmla="*/ 0 h 24"/>
                    <a:gd name="T4" fmla="*/ 1 w 20"/>
                    <a:gd name="T5" fmla="*/ 3 h 24"/>
                    <a:gd name="T6" fmla="*/ 0 w 20"/>
                    <a:gd name="T7" fmla="*/ 8 h 24"/>
                    <a:gd name="T8" fmla="*/ 1 w 20"/>
                    <a:gd name="T9" fmla="*/ 11 h 24"/>
                    <a:gd name="T10" fmla="*/ 4 w 20"/>
                    <a:gd name="T11" fmla="*/ 15 h 24"/>
                    <a:gd name="T12" fmla="*/ 8 w 20"/>
                    <a:gd name="T13" fmla="*/ 19 h 24"/>
                    <a:gd name="T14" fmla="*/ 12 w 20"/>
                    <a:gd name="T15" fmla="*/ 21 h 24"/>
                    <a:gd name="T16" fmla="*/ 16 w 20"/>
                    <a:gd name="T17" fmla="*/ 24 h 24"/>
                    <a:gd name="T18" fmla="*/ 20 w 20"/>
                    <a:gd name="T19" fmla="*/ 24 h 24"/>
                    <a:gd name="T20" fmla="*/ 20 w 20"/>
                    <a:gd name="T21" fmla="*/ 21 h 24"/>
                    <a:gd name="T22" fmla="*/ 19 w 20"/>
                    <a:gd name="T23" fmla="*/ 19 h 24"/>
                    <a:gd name="T24" fmla="*/ 19 w 20"/>
                    <a:gd name="T25" fmla="*/ 15 h 24"/>
                    <a:gd name="T26" fmla="*/ 17 w 20"/>
                    <a:gd name="T27" fmla="*/ 13 h 24"/>
                    <a:gd name="T28" fmla="*/ 16 w 20"/>
                    <a:gd name="T29" fmla="*/ 12 h 24"/>
                    <a:gd name="T30" fmla="*/ 13 w 20"/>
                    <a:gd name="T31" fmla="*/ 12 h 24"/>
                    <a:gd name="T32" fmla="*/ 12 w 20"/>
                    <a:gd name="T33" fmla="*/ 11 h 24"/>
                    <a:gd name="T34" fmla="*/ 10 w 20"/>
                    <a:gd name="T35" fmla="*/ 11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4"/>
                    <a:gd name="T56" fmla="*/ 20 w 20"/>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4">
                      <a:moveTo>
                        <a:pt x="10" y="11"/>
                      </a:moveTo>
                      <a:lnTo>
                        <a:pt x="2" y="0"/>
                      </a:lnTo>
                      <a:lnTo>
                        <a:pt x="1" y="3"/>
                      </a:lnTo>
                      <a:lnTo>
                        <a:pt x="0" y="8"/>
                      </a:lnTo>
                      <a:lnTo>
                        <a:pt x="1" y="11"/>
                      </a:lnTo>
                      <a:lnTo>
                        <a:pt x="4" y="15"/>
                      </a:lnTo>
                      <a:lnTo>
                        <a:pt x="8" y="19"/>
                      </a:lnTo>
                      <a:lnTo>
                        <a:pt x="12" y="21"/>
                      </a:lnTo>
                      <a:lnTo>
                        <a:pt x="16" y="24"/>
                      </a:lnTo>
                      <a:lnTo>
                        <a:pt x="20" y="24"/>
                      </a:lnTo>
                      <a:lnTo>
                        <a:pt x="20" y="21"/>
                      </a:lnTo>
                      <a:lnTo>
                        <a:pt x="19" y="19"/>
                      </a:lnTo>
                      <a:lnTo>
                        <a:pt x="19" y="15"/>
                      </a:lnTo>
                      <a:lnTo>
                        <a:pt x="17" y="13"/>
                      </a:lnTo>
                      <a:lnTo>
                        <a:pt x="16" y="12"/>
                      </a:lnTo>
                      <a:lnTo>
                        <a:pt x="13" y="12"/>
                      </a:lnTo>
                      <a:lnTo>
                        <a:pt x="12" y="11"/>
                      </a:lnTo>
                      <a:lnTo>
                        <a:pt x="10" y="1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74" name="Freeform 154">
                  <a:extLst>
                    <a:ext uri="{FF2B5EF4-FFF2-40B4-BE49-F238E27FC236}">
                      <a16:creationId xmlns:a16="http://schemas.microsoft.com/office/drawing/2014/main" id="{25458986-8B3D-471D-BBF3-266255535879}"/>
                    </a:ext>
                  </a:extLst>
                </p:cNvPr>
                <p:cNvSpPr>
                  <a:spLocks/>
                </p:cNvSpPr>
                <p:nvPr/>
              </p:nvSpPr>
              <p:spPr bwMode="gray">
                <a:xfrm>
                  <a:off x="1502" y="3834"/>
                  <a:ext cx="11" cy="20"/>
                </a:xfrm>
                <a:custGeom>
                  <a:avLst/>
                  <a:gdLst>
                    <a:gd name="T0" fmla="*/ 11 w 11"/>
                    <a:gd name="T1" fmla="*/ 7 h 20"/>
                    <a:gd name="T2" fmla="*/ 4 w 11"/>
                    <a:gd name="T3" fmla="*/ 0 h 20"/>
                    <a:gd name="T4" fmla="*/ 1 w 11"/>
                    <a:gd name="T5" fmla="*/ 0 h 20"/>
                    <a:gd name="T6" fmla="*/ 1 w 11"/>
                    <a:gd name="T7" fmla="*/ 1 h 20"/>
                    <a:gd name="T8" fmla="*/ 0 w 11"/>
                    <a:gd name="T9" fmla="*/ 1 h 20"/>
                    <a:gd name="T10" fmla="*/ 0 w 11"/>
                    <a:gd name="T11" fmla="*/ 3 h 20"/>
                    <a:gd name="T12" fmla="*/ 0 w 11"/>
                    <a:gd name="T13" fmla="*/ 4 h 20"/>
                    <a:gd name="T14" fmla="*/ 0 w 11"/>
                    <a:gd name="T15" fmla="*/ 7 h 20"/>
                    <a:gd name="T16" fmla="*/ 0 w 11"/>
                    <a:gd name="T17" fmla="*/ 8 h 20"/>
                    <a:gd name="T18" fmla="*/ 0 w 11"/>
                    <a:gd name="T19" fmla="*/ 9 h 20"/>
                    <a:gd name="T20" fmla="*/ 0 w 11"/>
                    <a:gd name="T21" fmla="*/ 11 h 20"/>
                    <a:gd name="T22" fmla="*/ 0 w 11"/>
                    <a:gd name="T23" fmla="*/ 14 h 20"/>
                    <a:gd name="T24" fmla="*/ 0 w 11"/>
                    <a:gd name="T25" fmla="*/ 16 h 20"/>
                    <a:gd name="T26" fmla="*/ 1 w 11"/>
                    <a:gd name="T27" fmla="*/ 17 h 20"/>
                    <a:gd name="T28" fmla="*/ 1 w 11"/>
                    <a:gd name="T29" fmla="*/ 19 h 20"/>
                    <a:gd name="T30" fmla="*/ 4 w 11"/>
                    <a:gd name="T31" fmla="*/ 19 h 20"/>
                    <a:gd name="T32" fmla="*/ 5 w 11"/>
                    <a:gd name="T33" fmla="*/ 20 h 20"/>
                    <a:gd name="T34" fmla="*/ 7 w 11"/>
                    <a:gd name="T35" fmla="*/ 19 h 20"/>
                    <a:gd name="T36" fmla="*/ 9 w 11"/>
                    <a:gd name="T37" fmla="*/ 19 h 20"/>
                    <a:gd name="T38" fmla="*/ 11 w 11"/>
                    <a:gd name="T39" fmla="*/ 16 h 20"/>
                    <a:gd name="T40" fmla="*/ 11 w 11"/>
                    <a:gd name="T41" fmla="*/ 14 h 20"/>
                    <a:gd name="T42" fmla="*/ 11 w 11"/>
                    <a:gd name="T43" fmla="*/ 11 h 20"/>
                    <a:gd name="T44" fmla="*/ 11 w 11"/>
                    <a:gd name="T45" fmla="*/ 9 h 20"/>
                    <a:gd name="T46" fmla="*/ 11 w 11"/>
                    <a:gd name="T47" fmla="*/ 8 h 20"/>
                    <a:gd name="T48" fmla="*/ 11 w 11"/>
                    <a:gd name="T49" fmla="*/ 7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
                    <a:gd name="T76" fmla="*/ 0 h 20"/>
                    <a:gd name="T77" fmla="*/ 11 w 11"/>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 h="20">
                      <a:moveTo>
                        <a:pt x="11" y="7"/>
                      </a:moveTo>
                      <a:lnTo>
                        <a:pt x="4" y="0"/>
                      </a:lnTo>
                      <a:lnTo>
                        <a:pt x="1" y="0"/>
                      </a:lnTo>
                      <a:lnTo>
                        <a:pt x="1" y="1"/>
                      </a:lnTo>
                      <a:lnTo>
                        <a:pt x="0" y="1"/>
                      </a:lnTo>
                      <a:lnTo>
                        <a:pt x="0" y="3"/>
                      </a:lnTo>
                      <a:lnTo>
                        <a:pt x="0" y="4"/>
                      </a:lnTo>
                      <a:lnTo>
                        <a:pt x="0" y="7"/>
                      </a:lnTo>
                      <a:lnTo>
                        <a:pt x="0" y="8"/>
                      </a:lnTo>
                      <a:lnTo>
                        <a:pt x="0" y="9"/>
                      </a:lnTo>
                      <a:lnTo>
                        <a:pt x="0" y="11"/>
                      </a:lnTo>
                      <a:lnTo>
                        <a:pt x="0" y="14"/>
                      </a:lnTo>
                      <a:lnTo>
                        <a:pt x="0" y="16"/>
                      </a:lnTo>
                      <a:lnTo>
                        <a:pt x="1" y="17"/>
                      </a:lnTo>
                      <a:lnTo>
                        <a:pt x="1" y="19"/>
                      </a:lnTo>
                      <a:lnTo>
                        <a:pt x="4" y="19"/>
                      </a:lnTo>
                      <a:lnTo>
                        <a:pt x="5" y="20"/>
                      </a:lnTo>
                      <a:lnTo>
                        <a:pt x="7" y="19"/>
                      </a:lnTo>
                      <a:lnTo>
                        <a:pt x="9" y="19"/>
                      </a:lnTo>
                      <a:lnTo>
                        <a:pt x="11" y="16"/>
                      </a:lnTo>
                      <a:lnTo>
                        <a:pt x="11" y="14"/>
                      </a:lnTo>
                      <a:lnTo>
                        <a:pt x="11" y="11"/>
                      </a:lnTo>
                      <a:lnTo>
                        <a:pt x="11" y="9"/>
                      </a:lnTo>
                      <a:lnTo>
                        <a:pt x="11" y="8"/>
                      </a:lnTo>
                      <a:lnTo>
                        <a:pt x="11" y="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75" name="Freeform 155">
                  <a:extLst>
                    <a:ext uri="{FF2B5EF4-FFF2-40B4-BE49-F238E27FC236}">
                      <a16:creationId xmlns:a16="http://schemas.microsoft.com/office/drawing/2014/main" id="{3D560563-FE6A-4F72-95F6-24581350597C}"/>
                    </a:ext>
                  </a:extLst>
                </p:cNvPr>
                <p:cNvSpPr>
                  <a:spLocks/>
                </p:cNvSpPr>
                <p:nvPr/>
              </p:nvSpPr>
              <p:spPr bwMode="gray">
                <a:xfrm>
                  <a:off x="1500" y="3856"/>
                  <a:ext cx="17" cy="11"/>
                </a:xfrm>
                <a:custGeom>
                  <a:avLst/>
                  <a:gdLst>
                    <a:gd name="T0" fmla="*/ 17 w 17"/>
                    <a:gd name="T1" fmla="*/ 0 h 11"/>
                    <a:gd name="T2" fmla="*/ 14 w 17"/>
                    <a:gd name="T3" fmla="*/ 0 h 11"/>
                    <a:gd name="T4" fmla="*/ 10 w 17"/>
                    <a:gd name="T5" fmla="*/ 2 h 11"/>
                    <a:gd name="T6" fmla="*/ 8 w 17"/>
                    <a:gd name="T7" fmla="*/ 4 h 11"/>
                    <a:gd name="T8" fmla="*/ 7 w 17"/>
                    <a:gd name="T9" fmla="*/ 4 h 11"/>
                    <a:gd name="T10" fmla="*/ 6 w 17"/>
                    <a:gd name="T11" fmla="*/ 6 h 11"/>
                    <a:gd name="T12" fmla="*/ 3 w 17"/>
                    <a:gd name="T13" fmla="*/ 7 h 11"/>
                    <a:gd name="T14" fmla="*/ 2 w 17"/>
                    <a:gd name="T15" fmla="*/ 9 h 11"/>
                    <a:gd name="T16" fmla="*/ 0 w 17"/>
                    <a:gd name="T17" fmla="*/ 11 h 11"/>
                    <a:gd name="T18" fmla="*/ 1 w 17"/>
                    <a:gd name="T19" fmla="*/ 11 h 11"/>
                    <a:gd name="T20" fmla="*/ 3 w 17"/>
                    <a:gd name="T21" fmla="*/ 11 h 11"/>
                    <a:gd name="T22" fmla="*/ 6 w 17"/>
                    <a:gd name="T23" fmla="*/ 11 h 11"/>
                    <a:gd name="T24" fmla="*/ 8 w 17"/>
                    <a:gd name="T25" fmla="*/ 11 h 11"/>
                    <a:gd name="T26" fmla="*/ 9 w 17"/>
                    <a:gd name="T27" fmla="*/ 11 h 11"/>
                    <a:gd name="T28" fmla="*/ 12 w 17"/>
                    <a:gd name="T29" fmla="*/ 11 h 11"/>
                    <a:gd name="T30" fmla="*/ 15 w 17"/>
                    <a:gd name="T31" fmla="*/ 11 h 11"/>
                    <a:gd name="T32" fmla="*/ 17 w 17"/>
                    <a:gd name="T33" fmla="*/ 11 h 11"/>
                    <a:gd name="T34" fmla="*/ 17 w 17"/>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1"/>
                    <a:gd name="T56" fmla="*/ 17 w 17"/>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1">
                      <a:moveTo>
                        <a:pt x="17" y="0"/>
                      </a:moveTo>
                      <a:lnTo>
                        <a:pt x="14" y="0"/>
                      </a:lnTo>
                      <a:lnTo>
                        <a:pt x="10" y="2"/>
                      </a:lnTo>
                      <a:lnTo>
                        <a:pt x="8" y="4"/>
                      </a:lnTo>
                      <a:lnTo>
                        <a:pt x="7" y="4"/>
                      </a:lnTo>
                      <a:lnTo>
                        <a:pt x="6" y="6"/>
                      </a:lnTo>
                      <a:lnTo>
                        <a:pt x="3" y="7"/>
                      </a:lnTo>
                      <a:lnTo>
                        <a:pt x="2" y="9"/>
                      </a:lnTo>
                      <a:lnTo>
                        <a:pt x="0" y="11"/>
                      </a:lnTo>
                      <a:lnTo>
                        <a:pt x="1" y="11"/>
                      </a:lnTo>
                      <a:lnTo>
                        <a:pt x="3" y="11"/>
                      </a:lnTo>
                      <a:lnTo>
                        <a:pt x="6" y="11"/>
                      </a:lnTo>
                      <a:lnTo>
                        <a:pt x="8" y="11"/>
                      </a:lnTo>
                      <a:lnTo>
                        <a:pt x="9" y="11"/>
                      </a:lnTo>
                      <a:lnTo>
                        <a:pt x="12" y="11"/>
                      </a:lnTo>
                      <a:lnTo>
                        <a:pt x="15" y="11"/>
                      </a:lnTo>
                      <a:lnTo>
                        <a:pt x="17" y="11"/>
                      </a:lnTo>
                      <a:lnTo>
                        <a:pt x="17"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76" name="Freeform 156">
                  <a:extLst>
                    <a:ext uri="{FF2B5EF4-FFF2-40B4-BE49-F238E27FC236}">
                      <a16:creationId xmlns:a16="http://schemas.microsoft.com/office/drawing/2014/main" id="{FDEAE711-7E68-4CBE-A5C3-FAC61C4D3518}"/>
                    </a:ext>
                  </a:extLst>
                </p:cNvPr>
                <p:cNvSpPr>
                  <a:spLocks/>
                </p:cNvSpPr>
                <p:nvPr/>
              </p:nvSpPr>
              <p:spPr bwMode="gray">
                <a:xfrm>
                  <a:off x="1516" y="3869"/>
                  <a:ext cx="16" cy="17"/>
                </a:xfrm>
                <a:custGeom>
                  <a:avLst/>
                  <a:gdLst>
                    <a:gd name="T0" fmla="*/ 9 w 16"/>
                    <a:gd name="T1" fmla="*/ 0 h 17"/>
                    <a:gd name="T2" fmla="*/ 7 w 16"/>
                    <a:gd name="T3" fmla="*/ 0 h 17"/>
                    <a:gd name="T4" fmla="*/ 6 w 16"/>
                    <a:gd name="T5" fmla="*/ 0 h 17"/>
                    <a:gd name="T6" fmla="*/ 5 w 16"/>
                    <a:gd name="T7" fmla="*/ 0 h 17"/>
                    <a:gd name="T8" fmla="*/ 3 w 16"/>
                    <a:gd name="T9" fmla="*/ 0 h 17"/>
                    <a:gd name="T10" fmla="*/ 2 w 16"/>
                    <a:gd name="T11" fmla="*/ 0 h 17"/>
                    <a:gd name="T12" fmla="*/ 0 w 16"/>
                    <a:gd name="T13" fmla="*/ 0 h 17"/>
                    <a:gd name="T14" fmla="*/ 0 w 16"/>
                    <a:gd name="T15" fmla="*/ 1 h 17"/>
                    <a:gd name="T16" fmla="*/ 0 w 16"/>
                    <a:gd name="T17" fmla="*/ 3 h 17"/>
                    <a:gd name="T18" fmla="*/ 0 w 16"/>
                    <a:gd name="T19" fmla="*/ 5 h 17"/>
                    <a:gd name="T20" fmla="*/ 0 w 16"/>
                    <a:gd name="T21" fmla="*/ 6 h 17"/>
                    <a:gd name="T22" fmla="*/ 0 w 16"/>
                    <a:gd name="T23" fmla="*/ 8 h 17"/>
                    <a:gd name="T24" fmla="*/ 0 w 16"/>
                    <a:gd name="T25" fmla="*/ 9 h 17"/>
                    <a:gd name="T26" fmla="*/ 2 w 16"/>
                    <a:gd name="T27" fmla="*/ 11 h 17"/>
                    <a:gd name="T28" fmla="*/ 2 w 16"/>
                    <a:gd name="T29" fmla="*/ 12 h 17"/>
                    <a:gd name="T30" fmla="*/ 3 w 16"/>
                    <a:gd name="T31" fmla="*/ 14 h 17"/>
                    <a:gd name="T32" fmla="*/ 6 w 16"/>
                    <a:gd name="T33" fmla="*/ 16 h 17"/>
                    <a:gd name="T34" fmla="*/ 7 w 16"/>
                    <a:gd name="T35" fmla="*/ 17 h 17"/>
                    <a:gd name="T36" fmla="*/ 10 w 16"/>
                    <a:gd name="T37" fmla="*/ 17 h 17"/>
                    <a:gd name="T38" fmla="*/ 13 w 16"/>
                    <a:gd name="T39" fmla="*/ 17 h 17"/>
                    <a:gd name="T40" fmla="*/ 16 w 16"/>
                    <a:gd name="T41" fmla="*/ 17 h 17"/>
                    <a:gd name="T42" fmla="*/ 14 w 16"/>
                    <a:gd name="T43" fmla="*/ 14 h 17"/>
                    <a:gd name="T44" fmla="*/ 13 w 16"/>
                    <a:gd name="T45" fmla="*/ 12 h 17"/>
                    <a:gd name="T46" fmla="*/ 11 w 16"/>
                    <a:gd name="T47" fmla="*/ 9 h 17"/>
                    <a:gd name="T48" fmla="*/ 10 w 16"/>
                    <a:gd name="T49" fmla="*/ 8 h 17"/>
                    <a:gd name="T50" fmla="*/ 10 w 16"/>
                    <a:gd name="T51" fmla="*/ 6 h 17"/>
                    <a:gd name="T52" fmla="*/ 9 w 16"/>
                    <a:gd name="T53" fmla="*/ 5 h 17"/>
                    <a:gd name="T54" fmla="*/ 9 w 16"/>
                    <a:gd name="T55" fmla="*/ 3 h 17"/>
                    <a:gd name="T56" fmla="*/ 9 w 16"/>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
                    <a:gd name="T88" fmla="*/ 0 h 17"/>
                    <a:gd name="T89" fmla="*/ 16 w 16"/>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 h="17">
                      <a:moveTo>
                        <a:pt x="9" y="0"/>
                      </a:moveTo>
                      <a:lnTo>
                        <a:pt x="7" y="0"/>
                      </a:lnTo>
                      <a:lnTo>
                        <a:pt x="6" y="0"/>
                      </a:lnTo>
                      <a:lnTo>
                        <a:pt x="5" y="0"/>
                      </a:lnTo>
                      <a:lnTo>
                        <a:pt x="3" y="0"/>
                      </a:lnTo>
                      <a:lnTo>
                        <a:pt x="2" y="0"/>
                      </a:lnTo>
                      <a:lnTo>
                        <a:pt x="0" y="0"/>
                      </a:lnTo>
                      <a:lnTo>
                        <a:pt x="0" y="1"/>
                      </a:lnTo>
                      <a:lnTo>
                        <a:pt x="0" y="3"/>
                      </a:lnTo>
                      <a:lnTo>
                        <a:pt x="0" y="5"/>
                      </a:lnTo>
                      <a:lnTo>
                        <a:pt x="0" y="6"/>
                      </a:lnTo>
                      <a:lnTo>
                        <a:pt x="0" y="8"/>
                      </a:lnTo>
                      <a:lnTo>
                        <a:pt x="0" y="9"/>
                      </a:lnTo>
                      <a:lnTo>
                        <a:pt x="2" y="11"/>
                      </a:lnTo>
                      <a:lnTo>
                        <a:pt x="2" y="12"/>
                      </a:lnTo>
                      <a:lnTo>
                        <a:pt x="3" y="14"/>
                      </a:lnTo>
                      <a:lnTo>
                        <a:pt x="6" y="16"/>
                      </a:lnTo>
                      <a:lnTo>
                        <a:pt x="7" y="17"/>
                      </a:lnTo>
                      <a:lnTo>
                        <a:pt x="10" y="17"/>
                      </a:lnTo>
                      <a:lnTo>
                        <a:pt x="13" y="17"/>
                      </a:lnTo>
                      <a:lnTo>
                        <a:pt x="16" y="17"/>
                      </a:lnTo>
                      <a:lnTo>
                        <a:pt x="14" y="14"/>
                      </a:lnTo>
                      <a:lnTo>
                        <a:pt x="13" y="12"/>
                      </a:lnTo>
                      <a:lnTo>
                        <a:pt x="11" y="9"/>
                      </a:lnTo>
                      <a:lnTo>
                        <a:pt x="10" y="8"/>
                      </a:lnTo>
                      <a:lnTo>
                        <a:pt x="10" y="6"/>
                      </a:lnTo>
                      <a:lnTo>
                        <a:pt x="9" y="5"/>
                      </a:lnTo>
                      <a:lnTo>
                        <a:pt x="9" y="3"/>
                      </a:lnTo>
                      <a:lnTo>
                        <a:pt x="9"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77" name="Freeform 157">
                  <a:extLst>
                    <a:ext uri="{FF2B5EF4-FFF2-40B4-BE49-F238E27FC236}">
                      <a16:creationId xmlns:a16="http://schemas.microsoft.com/office/drawing/2014/main" id="{E1A1DC43-8F97-454B-BC6D-9ABF22666ECB}"/>
                    </a:ext>
                  </a:extLst>
                </p:cNvPr>
                <p:cNvSpPr>
                  <a:spLocks/>
                </p:cNvSpPr>
                <p:nvPr/>
              </p:nvSpPr>
              <p:spPr bwMode="gray">
                <a:xfrm>
                  <a:off x="1519" y="3891"/>
                  <a:ext cx="9" cy="5"/>
                </a:xfrm>
                <a:custGeom>
                  <a:avLst/>
                  <a:gdLst>
                    <a:gd name="T0" fmla="*/ 0 w 9"/>
                    <a:gd name="T1" fmla="*/ 0 h 5"/>
                    <a:gd name="T2" fmla="*/ 0 w 9"/>
                    <a:gd name="T3" fmla="*/ 3 h 5"/>
                    <a:gd name="T4" fmla="*/ 1 w 9"/>
                    <a:gd name="T5" fmla="*/ 3 h 5"/>
                    <a:gd name="T6" fmla="*/ 1 w 9"/>
                    <a:gd name="T7" fmla="*/ 5 h 5"/>
                    <a:gd name="T8" fmla="*/ 3 w 9"/>
                    <a:gd name="T9" fmla="*/ 5 h 5"/>
                    <a:gd name="T10" fmla="*/ 4 w 9"/>
                    <a:gd name="T11" fmla="*/ 5 h 5"/>
                    <a:gd name="T12" fmla="*/ 6 w 9"/>
                    <a:gd name="T13" fmla="*/ 3 h 5"/>
                    <a:gd name="T14" fmla="*/ 8 w 9"/>
                    <a:gd name="T15" fmla="*/ 3 h 5"/>
                    <a:gd name="T16" fmla="*/ 9 w 9"/>
                    <a:gd name="T17" fmla="*/ 0 h 5"/>
                    <a:gd name="T18" fmla="*/ 0 w 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5"/>
                    <a:gd name="T32" fmla="*/ 9 w 9"/>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5">
                      <a:moveTo>
                        <a:pt x="0" y="0"/>
                      </a:moveTo>
                      <a:lnTo>
                        <a:pt x="0" y="3"/>
                      </a:lnTo>
                      <a:lnTo>
                        <a:pt x="1" y="3"/>
                      </a:lnTo>
                      <a:lnTo>
                        <a:pt x="1" y="5"/>
                      </a:lnTo>
                      <a:lnTo>
                        <a:pt x="3" y="5"/>
                      </a:lnTo>
                      <a:lnTo>
                        <a:pt x="4" y="5"/>
                      </a:lnTo>
                      <a:lnTo>
                        <a:pt x="6" y="3"/>
                      </a:lnTo>
                      <a:lnTo>
                        <a:pt x="8" y="3"/>
                      </a:lnTo>
                      <a:lnTo>
                        <a:pt x="9"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78" name="Freeform 158">
                  <a:extLst>
                    <a:ext uri="{FF2B5EF4-FFF2-40B4-BE49-F238E27FC236}">
                      <a16:creationId xmlns:a16="http://schemas.microsoft.com/office/drawing/2014/main" id="{0A51179B-2131-43D6-8940-07A98D86B6D4}"/>
                    </a:ext>
                  </a:extLst>
                </p:cNvPr>
                <p:cNvSpPr>
                  <a:spLocks/>
                </p:cNvSpPr>
                <p:nvPr/>
              </p:nvSpPr>
              <p:spPr bwMode="gray">
                <a:xfrm>
                  <a:off x="1600" y="3957"/>
                  <a:ext cx="26" cy="11"/>
                </a:xfrm>
                <a:custGeom>
                  <a:avLst/>
                  <a:gdLst>
                    <a:gd name="T0" fmla="*/ 0 w 26"/>
                    <a:gd name="T1" fmla="*/ 0 h 11"/>
                    <a:gd name="T2" fmla="*/ 0 w 26"/>
                    <a:gd name="T3" fmla="*/ 1 h 11"/>
                    <a:gd name="T4" fmla="*/ 1 w 26"/>
                    <a:gd name="T5" fmla="*/ 2 h 11"/>
                    <a:gd name="T6" fmla="*/ 1 w 26"/>
                    <a:gd name="T7" fmla="*/ 5 h 11"/>
                    <a:gd name="T8" fmla="*/ 2 w 26"/>
                    <a:gd name="T9" fmla="*/ 6 h 11"/>
                    <a:gd name="T10" fmla="*/ 2 w 26"/>
                    <a:gd name="T11" fmla="*/ 9 h 11"/>
                    <a:gd name="T12" fmla="*/ 3 w 26"/>
                    <a:gd name="T13" fmla="*/ 10 h 11"/>
                    <a:gd name="T14" fmla="*/ 5 w 26"/>
                    <a:gd name="T15" fmla="*/ 11 h 11"/>
                    <a:gd name="T16" fmla="*/ 8 w 26"/>
                    <a:gd name="T17" fmla="*/ 11 h 11"/>
                    <a:gd name="T18" fmla="*/ 9 w 26"/>
                    <a:gd name="T19" fmla="*/ 10 h 11"/>
                    <a:gd name="T20" fmla="*/ 12 w 26"/>
                    <a:gd name="T21" fmla="*/ 9 h 11"/>
                    <a:gd name="T22" fmla="*/ 14 w 26"/>
                    <a:gd name="T23" fmla="*/ 6 h 11"/>
                    <a:gd name="T24" fmla="*/ 16 w 26"/>
                    <a:gd name="T25" fmla="*/ 6 h 11"/>
                    <a:gd name="T26" fmla="*/ 20 w 26"/>
                    <a:gd name="T27" fmla="*/ 5 h 11"/>
                    <a:gd name="T28" fmla="*/ 22 w 26"/>
                    <a:gd name="T29" fmla="*/ 5 h 11"/>
                    <a:gd name="T30" fmla="*/ 24 w 26"/>
                    <a:gd name="T31" fmla="*/ 2 h 11"/>
                    <a:gd name="T32" fmla="*/ 26 w 26"/>
                    <a:gd name="T33" fmla="*/ 0 h 11"/>
                    <a:gd name="T34" fmla="*/ 0 w 26"/>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11"/>
                    <a:gd name="T56" fmla="*/ 26 w 26"/>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11">
                      <a:moveTo>
                        <a:pt x="0" y="0"/>
                      </a:moveTo>
                      <a:lnTo>
                        <a:pt x="0" y="1"/>
                      </a:lnTo>
                      <a:lnTo>
                        <a:pt x="1" y="2"/>
                      </a:lnTo>
                      <a:lnTo>
                        <a:pt x="1" y="5"/>
                      </a:lnTo>
                      <a:lnTo>
                        <a:pt x="2" y="6"/>
                      </a:lnTo>
                      <a:lnTo>
                        <a:pt x="2" y="9"/>
                      </a:lnTo>
                      <a:lnTo>
                        <a:pt x="3" y="10"/>
                      </a:lnTo>
                      <a:lnTo>
                        <a:pt x="5" y="11"/>
                      </a:lnTo>
                      <a:lnTo>
                        <a:pt x="8" y="11"/>
                      </a:lnTo>
                      <a:lnTo>
                        <a:pt x="9" y="10"/>
                      </a:lnTo>
                      <a:lnTo>
                        <a:pt x="12" y="9"/>
                      </a:lnTo>
                      <a:lnTo>
                        <a:pt x="14" y="6"/>
                      </a:lnTo>
                      <a:lnTo>
                        <a:pt x="16" y="6"/>
                      </a:lnTo>
                      <a:lnTo>
                        <a:pt x="20" y="5"/>
                      </a:lnTo>
                      <a:lnTo>
                        <a:pt x="22" y="5"/>
                      </a:lnTo>
                      <a:lnTo>
                        <a:pt x="24" y="2"/>
                      </a:lnTo>
                      <a:lnTo>
                        <a:pt x="26"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79" name="Freeform 159">
                  <a:extLst>
                    <a:ext uri="{FF2B5EF4-FFF2-40B4-BE49-F238E27FC236}">
                      <a16:creationId xmlns:a16="http://schemas.microsoft.com/office/drawing/2014/main" id="{F63C3DAE-3476-4FDA-810A-64EEEB4DE5BB}"/>
                    </a:ext>
                  </a:extLst>
                </p:cNvPr>
                <p:cNvSpPr>
                  <a:spLocks/>
                </p:cNvSpPr>
                <p:nvPr/>
              </p:nvSpPr>
              <p:spPr bwMode="gray">
                <a:xfrm>
                  <a:off x="1572" y="3941"/>
                  <a:ext cx="24" cy="11"/>
                </a:xfrm>
                <a:custGeom>
                  <a:avLst/>
                  <a:gdLst>
                    <a:gd name="T0" fmla="*/ 15 w 24"/>
                    <a:gd name="T1" fmla="*/ 0 h 11"/>
                    <a:gd name="T2" fmla="*/ 12 w 24"/>
                    <a:gd name="T3" fmla="*/ 0 h 11"/>
                    <a:gd name="T4" fmla="*/ 10 w 24"/>
                    <a:gd name="T5" fmla="*/ 2 h 11"/>
                    <a:gd name="T6" fmla="*/ 9 w 24"/>
                    <a:gd name="T7" fmla="*/ 4 h 11"/>
                    <a:gd name="T8" fmla="*/ 5 w 24"/>
                    <a:gd name="T9" fmla="*/ 4 h 11"/>
                    <a:gd name="T10" fmla="*/ 4 w 24"/>
                    <a:gd name="T11" fmla="*/ 6 h 11"/>
                    <a:gd name="T12" fmla="*/ 3 w 24"/>
                    <a:gd name="T13" fmla="*/ 7 h 11"/>
                    <a:gd name="T14" fmla="*/ 2 w 24"/>
                    <a:gd name="T15" fmla="*/ 9 h 11"/>
                    <a:gd name="T16" fmla="*/ 0 w 24"/>
                    <a:gd name="T17" fmla="*/ 11 h 11"/>
                    <a:gd name="T18" fmla="*/ 4 w 24"/>
                    <a:gd name="T19" fmla="*/ 11 h 11"/>
                    <a:gd name="T20" fmla="*/ 7 w 24"/>
                    <a:gd name="T21" fmla="*/ 11 h 11"/>
                    <a:gd name="T22" fmla="*/ 11 w 24"/>
                    <a:gd name="T23" fmla="*/ 11 h 11"/>
                    <a:gd name="T24" fmla="*/ 13 w 24"/>
                    <a:gd name="T25" fmla="*/ 11 h 11"/>
                    <a:gd name="T26" fmla="*/ 17 w 24"/>
                    <a:gd name="T27" fmla="*/ 11 h 11"/>
                    <a:gd name="T28" fmla="*/ 20 w 24"/>
                    <a:gd name="T29" fmla="*/ 11 h 11"/>
                    <a:gd name="T30" fmla="*/ 21 w 24"/>
                    <a:gd name="T31" fmla="*/ 11 h 11"/>
                    <a:gd name="T32" fmla="*/ 24 w 24"/>
                    <a:gd name="T33" fmla="*/ 11 h 11"/>
                    <a:gd name="T34" fmla="*/ 23 w 24"/>
                    <a:gd name="T35" fmla="*/ 9 h 11"/>
                    <a:gd name="T36" fmla="*/ 21 w 24"/>
                    <a:gd name="T37" fmla="*/ 7 h 11"/>
                    <a:gd name="T38" fmla="*/ 20 w 24"/>
                    <a:gd name="T39" fmla="*/ 6 h 11"/>
                    <a:gd name="T40" fmla="*/ 19 w 24"/>
                    <a:gd name="T41" fmla="*/ 4 h 11"/>
                    <a:gd name="T42" fmla="*/ 17 w 24"/>
                    <a:gd name="T43" fmla="*/ 4 h 11"/>
                    <a:gd name="T44" fmla="*/ 16 w 24"/>
                    <a:gd name="T45" fmla="*/ 2 h 11"/>
                    <a:gd name="T46" fmla="*/ 16 w 24"/>
                    <a:gd name="T47" fmla="*/ 0 h 11"/>
                    <a:gd name="T48" fmla="*/ 15 w 24"/>
                    <a:gd name="T49" fmla="*/ 0 h 1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11"/>
                    <a:gd name="T77" fmla="*/ 24 w 24"/>
                    <a:gd name="T78" fmla="*/ 11 h 1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11">
                      <a:moveTo>
                        <a:pt x="15" y="0"/>
                      </a:moveTo>
                      <a:lnTo>
                        <a:pt x="12" y="0"/>
                      </a:lnTo>
                      <a:lnTo>
                        <a:pt x="10" y="2"/>
                      </a:lnTo>
                      <a:lnTo>
                        <a:pt x="9" y="4"/>
                      </a:lnTo>
                      <a:lnTo>
                        <a:pt x="5" y="4"/>
                      </a:lnTo>
                      <a:lnTo>
                        <a:pt x="4" y="6"/>
                      </a:lnTo>
                      <a:lnTo>
                        <a:pt x="3" y="7"/>
                      </a:lnTo>
                      <a:lnTo>
                        <a:pt x="2" y="9"/>
                      </a:lnTo>
                      <a:lnTo>
                        <a:pt x="0" y="11"/>
                      </a:lnTo>
                      <a:lnTo>
                        <a:pt x="4" y="11"/>
                      </a:lnTo>
                      <a:lnTo>
                        <a:pt x="7" y="11"/>
                      </a:lnTo>
                      <a:lnTo>
                        <a:pt x="11" y="11"/>
                      </a:lnTo>
                      <a:lnTo>
                        <a:pt x="13" y="11"/>
                      </a:lnTo>
                      <a:lnTo>
                        <a:pt x="17" y="11"/>
                      </a:lnTo>
                      <a:lnTo>
                        <a:pt x="20" y="11"/>
                      </a:lnTo>
                      <a:lnTo>
                        <a:pt x="21" y="11"/>
                      </a:lnTo>
                      <a:lnTo>
                        <a:pt x="24" y="11"/>
                      </a:lnTo>
                      <a:lnTo>
                        <a:pt x="23" y="9"/>
                      </a:lnTo>
                      <a:lnTo>
                        <a:pt x="21" y="7"/>
                      </a:lnTo>
                      <a:lnTo>
                        <a:pt x="20" y="6"/>
                      </a:lnTo>
                      <a:lnTo>
                        <a:pt x="19" y="4"/>
                      </a:lnTo>
                      <a:lnTo>
                        <a:pt x="17" y="4"/>
                      </a:lnTo>
                      <a:lnTo>
                        <a:pt x="16" y="2"/>
                      </a:lnTo>
                      <a:lnTo>
                        <a:pt x="16" y="0"/>
                      </a:lnTo>
                      <a:lnTo>
                        <a:pt x="15"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80" name="Freeform 160">
                  <a:extLst>
                    <a:ext uri="{FF2B5EF4-FFF2-40B4-BE49-F238E27FC236}">
                      <a16:creationId xmlns:a16="http://schemas.microsoft.com/office/drawing/2014/main" id="{4146730C-0FEF-4993-8238-D04D1BB6BCB4}"/>
                    </a:ext>
                  </a:extLst>
                </p:cNvPr>
                <p:cNvSpPr>
                  <a:spLocks/>
                </p:cNvSpPr>
                <p:nvPr/>
              </p:nvSpPr>
              <p:spPr bwMode="gray">
                <a:xfrm>
                  <a:off x="1425" y="3101"/>
                  <a:ext cx="186" cy="837"/>
                </a:xfrm>
                <a:custGeom>
                  <a:avLst/>
                  <a:gdLst>
                    <a:gd name="T0" fmla="*/ 107 w 186"/>
                    <a:gd name="T1" fmla="*/ 760 h 837"/>
                    <a:gd name="T2" fmla="*/ 106 w 186"/>
                    <a:gd name="T3" fmla="*/ 731 h 837"/>
                    <a:gd name="T4" fmla="*/ 108 w 186"/>
                    <a:gd name="T5" fmla="*/ 716 h 837"/>
                    <a:gd name="T6" fmla="*/ 110 w 186"/>
                    <a:gd name="T7" fmla="*/ 699 h 837"/>
                    <a:gd name="T8" fmla="*/ 109 w 186"/>
                    <a:gd name="T9" fmla="*/ 674 h 837"/>
                    <a:gd name="T10" fmla="*/ 100 w 186"/>
                    <a:gd name="T11" fmla="*/ 633 h 837"/>
                    <a:gd name="T12" fmla="*/ 69 w 186"/>
                    <a:gd name="T13" fmla="*/ 557 h 837"/>
                    <a:gd name="T14" fmla="*/ 67 w 186"/>
                    <a:gd name="T15" fmla="*/ 511 h 837"/>
                    <a:gd name="T16" fmla="*/ 66 w 186"/>
                    <a:gd name="T17" fmla="*/ 478 h 837"/>
                    <a:gd name="T18" fmla="*/ 60 w 186"/>
                    <a:gd name="T19" fmla="*/ 447 h 837"/>
                    <a:gd name="T20" fmla="*/ 67 w 186"/>
                    <a:gd name="T21" fmla="*/ 429 h 837"/>
                    <a:gd name="T22" fmla="*/ 60 w 186"/>
                    <a:gd name="T23" fmla="*/ 414 h 837"/>
                    <a:gd name="T24" fmla="*/ 67 w 186"/>
                    <a:gd name="T25" fmla="*/ 397 h 837"/>
                    <a:gd name="T26" fmla="*/ 60 w 186"/>
                    <a:gd name="T27" fmla="*/ 394 h 837"/>
                    <a:gd name="T28" fmla="*/ 67 w 186"/>
                    <a:gd name="T29" fmla="*/ 382 h 837"/>
                    <a:gd name="T30" fmla="*/ 45 w 186"/>
                    <a:gd name="T31" fmla="*/ 337 h 837"/>
                    <a:gd name="T32" fmla="*/ 40 w 186"/>
                    <a:gd name="T33" fmla="*/ 291 h 837"/>
                    <a:gd name="T34" fmla="*/ 51 w 186"/>
                    <a:gd name="T35" fmla="*/ 239 h 837"/>
                    <a:gd name="T36" fmla="*/ 58 w 186"/>
                    <a:gd name="T37" fmla="*/ 194 h 837"/>
                    <a:gd name="T38" fmla="*/ 54 w 186"/>
                    <a:gd name="T39" fmla="*/ 160 h 837"/>
                    <a:gd name="T40" fmla="*/ 70 w 186"/>
                    <a:gd name="T41" fmla="*/ 123 h 837"/>
                    <a:gd name="T42" fmla="*/ 43 w 186"/>
                    <a:gd name="T43" fmla="*/ 74 h 837"/>
                    <a:gd name="T44" fmla="*/ 32 w 186"/>
                    <a:gd name="T45" fmla="*/ 21 h 837"/>
                    <a:gd name="T46" fmla="*/ 15 w 186"/>
                    <a:gd name="T47" fmla="*/ 9 h 837"/>
                    <a:gd name="T48" fmla="*/ 2 w 186"/>
                    <a:gd name="T49" fmla="*/ 42 h 837"/>
                    <a:gd name="T50" fmla="*/ 15 w 186"/>
                    <a:gd name="T51" fmla="*/ 113 h 837"/>
                    <a:gd name="T52" fmla="*/ 8 w 186"/>
                    <a:gd name="T53" fmla="*/ 134 h 837"/>
                    <a:gd name="T54" fmla="*/ 16 w 186"/>
                    <a:gd name="T55" fmla="*/ 192 h 837"/>
                    <a:gd name="T56" fmla="*/ 15 w 186"/>
                    <a:gd name="T57" fmla="*/ 228 h 837"/>
                    <a:gd name="T58" fmla="*/ 14 w 186"/>
                    <a:gd name="T59" fmla="*/ 249 h 837"/>
                    <a:gd name="T60" fmla="*/ 12 w 186"/>
                    <a:gd name="T61" fmla="*/ 260 h 837"/>
                    <a:gd name="T62" fmla="*/ 13 w 186"/>
                    <a:gd name="T63" fmla="*/ 278 h 837"/>
                    <a:gd name="T64" fmla="*/ 18 w 186"/>
                    <a:gd name="T65" fmla="*/ 297 h 837"/>
                    <a:gd name="T66" fmla="*/ 18 w 186"/>
                    <a:gd name="T67" fmla="*/ 313 h 837"/>
                    <a:gd name="T68" fmla="*/ 21 w 186"/>
                    <a:gd name="T69" fmla="*/ 341 h 837"/>
                    <a:gd name="T70" fmla="*/ 26 w 186"/>
                    <a:gd name="T71" fmla="*/ 365 h 837"/>
                    <a:gd name="T72" fmla="*/ 22 w 186"/>
                    <a:gd name="T73" fmla="*/ 422 h 837"/>
                    <a:gd name="T74" fmla="*/ 15 w 186"/>
                    <a:gd name="T75" fmla="*/ 454 h 837"/>
                    <a:gd name="T76" fmla="*/ 22 w 186"/>
                    <a:gd name="T77" fmla="*/ 494 h 837"/>
                    <a:gd name="T78" fmla="*/ 31 w 186"/>
                    <a:gd name="T79" fmla="*/ 528 h 837"/>
                    <a:gd name="T80" fmla="*/ 30 w 186"/>
                    <a:gd name="T81" fmla="*/ 557 h 837"/>
                    <a:gd name="T82" fmla="*/ 59 w 186"/>
                    <a:gd name="T83" fmla="*/ 575 h 837"/>
                    <a:gd name="T84" fmla="*/ 63 w 186"/>
                    <a:gd name="T85" fmla="*/ 614 h 837"/>
                    <a:gd name="T86" fmla="*/ 69 w 186"/>
                    <a:gd name="T87" fmla="*/ 640 h 837"/>
                    <a:gd name="T88" fmla="*/ 72 w 186"/>
                    <a:gd name="T89" fmla="*/ 661 h 837"/>
                    <a:gd name="T90" fmla="*/ 52 w 186"/>
                    <a:gd name="T91" fmla="*/ 675 h 837"/>
                    <a:gd name="T92" fmla="*/ 62 w 186"/>
                    <a:gd name="T93" fmla="*/ 688 h 837"/>
                    <a:gd name="T94" fmla="*/ 77 w 186"/>
                    <a:gd name="T95" fmla="*/ 704 h 837"/>
                    <a:gd name="T96" fmla="*/ 88 w 186"/>
                    <a:gd name="T97" fmla="*/ 731 h 837"/>
                    <a:gd name="T98" fmla="*/ 112 w 186"/>
                    <a:gd name="T99" fmla="*/ 782 h 837"/>
                    <a:gd name="T100" fmla="*/ 135 w 186"/>
                    <a:gd name="T101" fmla="*/ 803 h 837"/>
                    <a:gd name="T102" fmla="*/ 132 w 186"/>
                    <a:gd name="T103" fmla="*/ 810 h 837"/>
                    <a:gd name="T104" fmla="*/ 159 w 186"/>
                    <a:gd name="T105" fmla="*/ 821 h 837"/>
                    <a:gd name="T106" fmla="*/ 166 w 186"/>
                    <a:gd name="T107" fmla="*/ 835 h 837"/>
                    <a:gd name="T108" fmla="*/ 183 w 186"/>
                    <a:gd name="T109" fmla="*/ 813 h 837"/>
                    <a:gd name="T110" fmla="*/ 184 w 186"/>
                    <a:gd name="T111" fmla="*/ 803 h 83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86"/>
                    <a:gd name="T169" fmla="*/ 0 h 837"/>
                    <a:gd name="T170" fmla="*/ 186 w 186"/>
                    <a:gd name="T171" fmla="*/ 837 h 83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86" h="837">
                      <a:moveTo>
                        <a:pt x="152" y="792"/>
                      </a:moveTo>
                      <a:lnTo>
                        <a:pt x="145" y="791"/>
                      </a:lnTo>
                      <a:lnTo>
                        <a:pt x="137" y="788"/>
                      </a:lnTo>
                      <a:lnTo>
                        <a:pt x="128" y="782"/>
                      </a:lnTo>
                      <a:lnTo>
                        <a:pt x="120" y="775"/>
                      </a:lnTo>
                      <a:lnTo>
                        <a:pt x="113" y="769"/>
                      </a:lnTo>
                      <a:lnTo>
                        <a:pt x="107" y="760"/>
                      </a:lnTo>
                      <a:lnTo>
                        <a:pt x="103" y="752"/>
                      </a:lnTo>
                      <a:lnTo>
                        <a:pt x="102" y="745"/>
                      </a:lnTo>
                      <a:lnTo>
                        <a:pt x="102" y="742"/>
                      </a:lnTo>
                      <a:lnTo>
                        <a:pt x="102" y="739"/>
                      </a:lnTo>
                      <a:lnTo>
                        <a:pt x="103" y="735"/>
                      </a:lnTo>
                      <a:lnTo>
                        <a:pt x="104" y="734"/>
                      </a:lnTo>
                      <a:lnTo>
                        <a:pt x="106" y="731"/>
                      </a:lnTo>
                      <a:lnTo>
                        <a:pt x="107" y="728"/>
                      </a:lnTo>
                      <a:lnTo>
                        <a:pt x="108" y="725"/>
                      </a:lnTo>
                      <a:lnTo>
                        <a:pt x="108" y="723"/>
                      </a:lnTo>
                      <a:lnTo>
                        <a:pt x="108" y="721"/>
                      </a:lnTo>
                      <a:lnTo>
                        <a:pt x="108" y="720"/>
                      </a:lnTo>
                      <a:lnTo>
                        <a:pt x="108" y="718"/>
                      </a:lnTo>
                      <a:lnTo>
                        <a:pt x="108" y="716"/>
                      </a:lnTo>
                      <a:lnTo>
                        <a:pt x="108" y="714"/>
                      </a:lnTo>
                      <a:lnTo>
                        <a:pt x="108" y="711"/>
                      </a:lnTo>
                      <a:lnTo>
                        <a:pt x="108" y="707"/>
                      </a:lnTo>
                      <a:lnTo>
                        <a:pt x="108" y="706"/>
                      </a:lnTo>
                      <a:lnTo>
                        <a:pt x="109" y="703"/>
                      </a:lnTo>
                      <a:lnTo>
                        <a:pt x="109" y="700"/>
                      </a:lnTo>
                      <a:lnTo>
                        <a:pt x="110" y="699"/>
                      </a:lnTo>
                      <a:lnTo>
                        <a:pt x="110" y="696"/>
                      </a:lnTo>
                      <a:lnTo>
                        <a:pt x="112" y="695"/>
                      </a:lnTo>
                      <a:lnTo>
                        <a:pt x="112" y="692"/>
                      </a:lnTo>
                      <a:lnTo>
                        <a:pt x="113" y="688"/>
                      </a:lnTo>
                      <a:lnTo>
                        <a:pt x="112" y="682"/>
                      </a:lnTo>
                      <a:lnTo>
                        <a:pt x="110" y="678"/>
                      </a:lnTo>
                      <a:lnTo>
                        <a:pt x="109" y="674"/>
                      </a:lnTo>
                      <a:lnTo>
                        <a:pt x="107" y="670"/>
                      </a:lnTo>
                      <a:lnTo>
                        <a:pt x="104" y="665"/>
                      </a:lnTo>
                      <a:lnTo>
                        <a:pt x="103" y="660"/>
                      </a:lnTo>
                      <a:lnTo>
                        <a:pt x="102" y="656"/>
                      </a:lnTo>
                      <a:lnTo>
                        <a:pt x="102" y="650"/>
                      </a:lnTo>
                      <a:lnTo>
                        <a:pt x="101" y="642"/>
                      </a:lnTo>
                      <a:lnTo>
                        <a:pt x="100" y="633"/>
                      </a:lnTo>
                      <a:lnTo>
                        <a:pt x="98" y="624"/>
                      </a:lnTo>
                      <a:lnTo>
                        <a:pt x="96" y="617"/>
                      </a:lnTo>
                      <a:lnTo>
                        <a:pt x="90" y="604"/>
                      </a:lnTo>
                      <a:lnTo>
                        <a:pt x="83" y="592"/>
                      </a:lnTo>
                      <a:lnTo>
                        <a:pt x="77" y="579"/>
                      </a:lnTo>
                      <a:lnTo>
                        <a:pt x="71" y="565"/>
                      </a:lnTo>
                      <a:lnTo>
                        <a:pt x="69" y="557"/>
                      </a:lnTo>
                      <a:lnTo>
                        <a:pt x="66" y="549"/>
                      </a:lnTo>
                      <a:lnTo>
                        <a:pt x="65" y="539"/>
                      </a:lnTo>
                      <a:lnTo>
                        <a:pt x="65" y="529"/>
                      </a:lnTo>
                      <a:lnTo>
                        <a:pt x="65" y="524"/>
                      </a:lnTo>
                      <a:lnTo>
                        <a:pt x="66" y="519"/>
                      </a:lnTo>
                      <a:lnTo>
                        <a:pt x="66" y="515"/>
                      </a:lnTo>
                      <a:lnTo>
                        <a:pt x="67" y="511"/>
                      </a:lnTo>
                      <a:lnTo>
                        <a:pt x="69" y="507"/>
                      </a:lnTo>
                      <a:lnTo>
                        <a:pt x="69" y="501"/>
                      </a:lnTo>
                      <a:lnTo>
                        <a:pt x="69" y="497"/>
                      </a:lnTo>
                      <a:lnTo>
                        <a:pt x="70" y="492"/>
                      </a:lnTo>
                      <a:lnTo>
                        <a:pt x="69" y="486"/>
                      </a:lnTo>
                      <a:lnTo>
                        <a:pt x="67" y="482"/>
                      </a:lnTo>
                      <a:lnTo>
                        <a:pt x="66" y="478"/>
                      </a:lnTo>
                      <a:lnTo>
                        <a:pt x="64" y="472"/>
                      </a:lnTo>
                      <a:lnTo>
                        <a:pt x="63" y="468"/>
                      </a:lnTo>
                      <a:lnTo>
                        <a:pt x="60" y="464"/>
                      </a:lnTo>
                      <a:lnTo>
                        <a:pt x="59" y="458"/>
                      </a:lnTo>
                      <a:lnTo>
                        <a:pt x="59" y="451"/>
                      </a:lnTo>
                      <a:lnTo>
                        <a:pt x="59" y="448"/>
                      </a:lnTo>
                      <a:lnTo>
                        <a:pt x="60" y="447"/>
                      </a:lnTo>
                      <a:lnTo>
                        <a:pt x="62" y="444"/>
                      </a:lnTo>
                      <a:lnTo>
                        <a:pt x="63" y="441"/>
                      </a:lnTo>
                      <a:lnTo>
                        <a:pt x="65" y="440"/>
                      </a:lnTo>
                      <a:lnTo>
                        <a:pt x="66" y="437"/>
                      </a:lnTo>
                      <a:lnTo>
                        <a:pt x="67" y="435"/>
                      </a:lnTo>
                      <a:lnTo>
                        <a:pt x="67" y="432"/>
                      </a:lnTo>
                      <a:lnTo>
                        <a:pt x="67" y="429"/>
                      </a:lnTo>
                      <a:lnTo>
                        <a:pt x="66" y="428"/>
                      </a:lnTo>
                      <a:lnTo>
                        <a:pt x="65" y="425"/>
                      </a:lnTo>
                      <a:lnTo>
                        <a:pt x="64" y="423"/>
                      </a:lnTo>
                      <a:lnTo>
                        <a:pt x="63" y="421"/>
                      </a:lnTo>
                      <a:lnTo>
                        <a:pt x="62" y="419"/>
                      </a:lnTo>
                      <a:lnTo>
                        <a:pt x="62" y="416"/>
                      </a:lnTo>
                      <a:lnTo>
                        <a:pt x="60" y="414"/>
                      </a:lnTo>
                      <a:lnTo>
                        <a:pt x="62" y="414"/>
                      </a:lnTo>
                      <a:lnTo>
                        <a:pt x="62" y="411"/>
                      </a:lnTo>
                      <a:lnTo>
                        <a:pt x="63" y="409"/>
                      </a:lnTo>
                      <a:lnTo>
                        <a:pt x="64" y="407"/>
                      </a:lnTo>
                      <a:lnTo>
                        <a:pt x="65" y="404"/>
                      </a:lnTo>
                      <a:lnTo>
                        <a:pt x="66" y="400"/>
                      </a:lnTo>
                      <a:lnTo>
                        <a:pt x="67" y="397"/>
                      </a:lnTo>
                      <a:lnTo>
                        <a:pt x="67" y="394"/>
                      </a:lnTo>
                      <a:lnTo>
                        <a:pt x="66" y="394"/>
                      </a:lnTo>
                      <a:lnTo>
                        <a:pt x="65" y="394"/>
                      </a:lnTo>
                      <a:lnTo>
                        <a:pt x="64" y="394"/>
                      </a:lnTo>
                      <a:lnTo>
                        <a:pt x="63" y="394"/>
                      </a:lnTo>
                      <a:lnTo>
                        <a:pt x="62" y="394"/>
                      </a:lnTo>
                      <a:lnTo>
                        <a:pt x="60" y="394"/>
                      </a:lnTo>
                      <a:lnTo>
                        <a:pt x="62" y="393"/>
                      </a:lnTo>
                      <a:lnTo>
                        <a:pt x="63" y="391"/>
                      </a:lnTo>
                      <a:lnTo>
                        <a:pt x="64" y="390"/>
                      </a:lnTo>
                      <a:lnTo>
                        <a:pt x="65" y="389"/>
                      </a:lnTo>
                      <a:lnTo>
                        <a:pt x="66" y="387"/>
                      </a:lnTo>
                      <a:lnTo>
                        <a:pt x="66" y="384"/>
                      </a:lnTo>
                      <a:lnTo>
                        <a:pt x="67" y="382"/>
                      </a:lnTo>
                      <a:lnTo>
                        <a:pt x="67" y="379"/>
                      </a:lnTo>
                      <a:lnTo>
                        <a:pt x="66" y="372"/>
                      </a:lnTo>
                      <a:lnTo>
                        <a:pt x="63" y="365"/>
                      </a:lnTo>
                      <a:lnTo>
                        <a:pt x="59" y="359"/>
                      </a:lnTo>
                      <a:lnTo>
                        <a:pt x="54" y="352"/>
                      </a:lnTo>
                      <a:lnTo>
                        <a:pt x="50" y="345"/>
                      </a:lnTo>
                      <a:lnTo>
                        <a:pt x="45" y="337"/>
                      </a:lnTo>
                      <a:lnTo>
                        <a:pt x="41" y="329"/>
                      </a:lnTo>
                      <a:lnTo>
                        <a:pt x="40" y="319"/>
                      </a:lnTo>
                      <a:lnTo>
                        <a:pt x="40" y="313"/>
                      </a:lnTo>
                      <a:lnTo>
                        <a:pt x="40" y="308"/>
                      </a:lnTo>
                      <a:lnTo>
                        <a:pt x="40" y="302"/>
                      </a:lnTo>
                      <a:lnTo>
                        <a:pt x="40" y="297"/>
                      </a:lnTo>
                      <a:lnTo>
                        <a:pt x="40" y="291"/>
                      </a:lnTo>
                      <a:lnTo>
                        <a:pt x="40" y="284"/>
                      </a:lnTo>
                      <a:lnTo>
                        <a:pt x="40" y="277"/>
                      </a:lnTo>
                      <a:lnTo>
                        <a:pt x="40" y="269"/>
                      </a:lnTo>
                      <a:lnTo>
                        <a:pt x="41" y="260"/>
                      </a:lnTo>
                      <a:lnTo>
                        <a:pt x="44" y="253"/>
                      </a:lnTo>
                      <a:lnTo>
                        <a:pt x="47" y="246"/>
                      </a:lnTo>
                      <a:lnTo>
                        <a:pt x="51" y="239"/>
                      </a:lnTo>
                      <a:lnTo>
                        <a:pt x="54" y="232"/>
                      </a:lnTo>
                      <a:lnTo>
                        <a:pt x="58" y="225"/>
                      </a:lnTo>
                      <a:lnTo>
                        <a:pt x="60" y="219"/>
                      </a:lnTo>
                      <a:lnTo>
                        <a:pt x="60" y="208"/>
                      </a:lnTo>
                      <a:lnTo>
                        <a:pt x="60" y="204"/>
                      </a:lnTo>
                      <a:lnTo>
                        <a:pt x="59" y="198"/>
                      </a:lnTo>
                      <a:lnTo>
                        <a:pt x="58" y="194"/>
                      </a:lnTo>
                      <a:lnTo>
                        <a:pt x="56" y="190"/>
                      </a:lnTo>
                      <a:lnTo>
                        <a:pt x="53" y="185"/>
                      </a:lnTo>
                      <a:lnTo>
                        <a:pt x="52" y="181"/>
                      </a:lnTo>
                      <a:lnTo>
                        <a:pt x="51" y="176"/>
                      </a:lnTo>
                      <a:lnTo>
                        <a:pt x="50" y="170"/>
                      </a:lnTo>
                      <a:lnTo>
                        <a:pt x="51" y="165"/>
                      </a:lnTo>
                      <a:lnTo>
                        <a:pt x="54" y="160"/>
                      </a:lnTo>
                      <a:lnTo>
                        <a:pt x="58" y="156"/>
                      </a:lnTo>
                      <a:lnTo>
                        <a:pt x="62" y="152"/>
                      </a:lnTo>
                      <a:lnTo>
                        <a:pt x="66" y="146"/>
                      </a:lnTo>
                      <a:lnTo>
                        <a:pt x="70" y="141"/>
                      </a:lnTo>
                      <a:lnTo>
                        <a:pt x="72" y="134"/>
                      </a:lnTo>
                      <a:lnTo>
                        <a:pt x="73" y="123"/>
                      </a:lnTo>
                      <a:lnTo>
                        <a:pt x="70" y="123"/>
                      </a:lnTo>
                      <a:lnTo>
                        <a:pt x="66" y="120"/>
                      </a:lnTo>
                      <a:lnTo>
                        <a:pt x="64" y="117"/>
                      </a:lnTo>
                      <a:lnTo>
                        <a:pt x="60" y="114"/>
                      </a:lnTo>
                      <a:lnTo>
                        <a:pt x="56" y="105"/>
                      </a:lnTo>
                      <a:lnTo>
                        <a:pt x="51" y="95"/>
                      </a:lnTo>
                      <a:lnTo>
                        <a:pt x="47" y="84"/>
                      </a:lnTo>
                      <a:lnTo>
                        <a:pt x="43" y="74"/>
                      </a:lnTo>
                      <a:lnTo>
                        <a:pt x="41" y="66"/>
                      </a:lnTo>
                      <a:lnTo>
                        <a:pt x="40" y="61"/>
                      </a:lnTo>
                      <a:lnTo>
                        <a:pt x="40" y="52"/>
                      </a:lnTo>
                      <a:lnTo>
                        <a:pt x="39" y="43"/>
                      </a:lnTo>
                      <a:lnTo>
                        <a:pt x="37" y="35"/>
                      </a:lnTo>
                      <a:lnTo>
                        <a:pt x="34" y="28"/>
                      </a:lnTo>
                      <a:lnTo>
                        <a:pt x="32" y="21"/>
                      </a:lnTo>
                      <a:lnTo>
                        <a:pt x="28" y="14"/>
                      </a:lnTo>
                      <a:lnTo>
                        <a:pt x="24" y="7"/>
                      </a:lnTo>
                      <a:lnTo>
                        <a:pt x="19" y="0"/>
                      </a:lnTo>
                      <a:lnTo>
                        <a:pt x="19" y="3"/>
                      </a:lnTo>
                      <a:lnTo>
                        <a:pt x="18" y="4"/>
                      </a:lnTo>
                      <a:lnTo>
                        <a:pt x="16" y="7"/>
                      </a:lnTo>
                      <a:lnTo>
                        <a:pt x="15" y="9"/>
                      </a:lnTo>
                      <a:lnTo>
                        <a:pt x="15" y="11"/>
                      </a:lnTo>
                      <a:lnTo>
                        <a:pt x="14" y="13"/>
                      </a:lnTo>
                      <a:lnTo>
                        <a:pt x="12" y="15"/>
                      </a:lnTo>
                      <a:lnTo>
                        <a:pt x="11" y="18"/>
                      </a:lnTo>
                      <a:lnTo>
                        <a:pt x="0" y="15"/>
                      </a:lnTo>
                      <a:lnTo>
                        <a:pt x="1" y="29"/>
                      </a:lnTo>
                      <a:lnTo>
                        <a:pt x="2" y="42"/>
                      </a:lnTo>
                      <a:lnTo>
                        <a:pt x="5" y="54"/>
                      </a:lnTo>
                      <a:lnTo>
                        <a:pt x="8" y="64"/>
                      </a:lnTo>
                      <a:lnTo>
                        <a:pt x="11" y="75"/>
                      </a:lnTo>
                      <a:lnTo>
                        <a:pt x="13" y="85"/>
                      </a:lnTo>
                      <a:lnTo>
                        <a:pt x="14" y="96"/>
                      </a:lnTo>
                      <a:lnTo>
                        <a:pt x="15" y="109"/>
                      </a:lnTo>
                      <a:lnTo>
                        <a:pt x="15" y="113"/>
                      </a:lnTo>
                      <a:lnTo>
                        <a:pt x="14" y="116"/>
                      </a:lnTo>
                      <a:lnTo>
                        <a:pt x="13" y="119"/>
                      </a:lnTo>
                      <a:lnTo>
                        <a:pt x="12" y="121"/>
                      </a:lnTo>
                      <a:lnTo>
                        <a:pt x="11" y="124"/>
                      </a:lnTo>
                      <a:lnTo>
                        <a:pt x="9" y="127"/>
                      </a:lnTo>
                      <a:lnTo>
                        <a:pt x="9" y="130"/>
                      </a:lnTo>
                      <a:lnTo>
                        <a:pt x="8" y="134"/>
                      </a:lnTo>
                      <a:lnTo>
                        <a:pt x="9" y="144"/>
                      </a:lnTo>
                      <a:lnTo>
                        <a:pt x="11" y="152"/>
                      </a:lnTo>
                      <a:lnTo>
                        <a:pt x="12" y="160"/>
                      </a:lnTo>
                      <a:lnTo>
                        <a:pt x="13" y="167"/>
                      </a:lnTo>
                      <a:lnTo>
                        <a:pt x="14" y="176"/>
                      </a:lnTo>
                      <a:lnTo>
                        <a:pt x="15" y="184"/>
                      </a:lnTo>
                      <a:lnTo>
                        <a:pt x="16" y="192"/>
                      </a:lnTo>
                      <a:lnTo>
                        <a:pt x="18" y="201"/>
                      </a:lnTo>
                      <a:lnTo>
                        <a:pt x="18" y="208"/>
                      </a:lnTo>
                      <a:lnTo>
                        <a:pt x="16" y="213"/>
                      </a:lnTo>
                      <a:lnTo>
                        <a:pt x="16" y="217"/>
                      </a:lnTo>
                      <a:lnTo>
                        <a:pt x="16" y="221"/>
                      </a:lnTo>
                      <a:lnTo>
                        <a:pt x="15" y="224"/>
                      </a:lnTo>
                      <a:lnTo>
                        <a:pt x="15" y="228"/>
                      </a:lnTo>
                      <a:lnTo>
                        <a:pt x="15" y="232"/>
                      </a:lnTo>
                      <a:lnTo>
                        <a:pt x="15" y="237"/>
                      </a:lnTo>
                      <a:lnTo>
                        <a:pt x="15" y="239"/>
                      </a:lnTo>
                      <a:lnTo>
                        <a:pt x="15" y="241"/>
                      </a:lnTo>
                      <a:lnTo>
                        <a:pt x="14" y="244"/>
                      </a:lnTo>
                      <a:lnTo>
                        <a:pt x="14" y="246"/>
                      </a:lnTo>
                      <a:lnTo>
                        <a:pt x="14" y="249"/>
                      </a:lnTo>
                      <a:lnTo>
                        <a:pt x="14" y="251"/>
                      </a:lnTo>
                      <a:lnTo>
                        <a:pt x="14" y="253"/>
                      </a:lnTo>
                      <a:lnTo>
                        <a:pt x="15" y="255"/>
                      </a:lnTo>
                      <a:lnTo>
                        <a:pt x="14" y="255"/>
                      </a:lnTo>
                      <a:lnTo>
                        <a:pt x="13" y="258"/>
                      </a:lnTo>
                      <a:lnTo>
                        <a:pt x="13" y="259"/>
                      </a:lnTo>
                      <a:lnTo>
                        <a:pt x="12" y="260"/>
                      </a:lnTo>
                      <a:lnTo>
                        <a:pt x="12" y="263"/>
                      </a:lnTo>
                      <a:lnTo>
                        <a:pt x="12" y="265"/>
                      </a:lnTo>
                      <a:lnTo>
                        <a:pt x="11" y="267"/>
                      </a:lnTo>
                      <a:lnTo>
                        <a:pt x="11" y="269"/>
                      </a:lnTo>
                      <a:lnTo>
                        <a:pt x="11" y="273"/>
                      </a:lnTo>
                      <a:lnTo>
                        <a:pt x="12" y="277"/>
                      </a:lnTo>
                      <a:lnTo>
                        <a:pt x="13" y="278"/>
                      </a:lnTo>
                      <a:lnTo>
                        <a:pt x="14" y="281"/>
                      </a:lnTo>
                      <a:lnTo>
                        <a:pt x="15" y="283"/>
                      </a:lnTo>
                      <a:lnTo>
                        <a:pt x="16" y="285"/>
                      </a:lnTo>
                      <a:lnTo>
                        <a:pt x="16" y="287"/>
                      </a:lnTo>
                      <a:lnTo>
                        <a:pt x="18" y="290"/>
                      </a:lnTo>
                      <a:lnTo>
                        <a:pt x="18" y="292"/>
                      </a:lnTo>
                      <a:lnTo>
                        <a:pt x="18" y="297"/>
                      </a:lnTo>
                      <a:lnTo>
                        <a:pt x="18" y="299"/>
                      </a:lnTo>
                      <a:lnTo>
                        <a:pt x="18" y="302"/>
                      </a:lnTo>
                      <a:lnTo>
                        <a:pt x="18" y="305"/>
                      </a:lnTo>
                      <a:lnTo>
                        <a:pt x="18" y="308"/>
                      </a:lnTo>
                      <a:lnTo>
                        <a:pt x="18" y="310"/>
                      </a:lnTo>
                      <a:lnTo>
                        <a:pt x="18" y="312"/>
                      </a:lnTo>
                      <a:lnTo>
                        <a:pt x="18" y="313"/>
                      </a:lnTo>
                      <a:lnTo>
                        <a:pt x="18" y="317"/>
                      </a:lnTo>
                      <a:lnTo>
                        <a:pt x="18" y="323"/>
                      </a:lnTo>
                      <a:lnTo>
                        <a:pt x="19" y="327"/>
                      </a:lnTo>
                      <a:lnTo>
                        <a:pt x="19" y="333"/>
                      </a:lnTo>
                      <a:lnTo>
                        <a:pt x="20" y="337"/>
                      </a:lnTo>
                      <a:lnTo>
                        <a:pt x="20" y="341"/>
                      </a:lnTo>
                      <a:lnTo>
                        <a:pt x="21" y="341"/>
                      </a:lnTo>
                      <a:lnTo>
                        <a:pt x="24" y="347"/>
                      </a:lnTo>
                      <a:lnTo>
                        <a:pt x="25" y="350"/>
                      </a:lnTo>
                      <a:lnTo>
                        <a:pt x="26" y="352"/>
                      </a:lnTo>
                      <a:lnTo>
                        <a:pt x="26" y="355"/>
                      </a:lnTo>
                      <a:lnTo>
                        <a:pt x="26" y="358"/>
                      </a:lnTo>
                      <a:lnTo>
                        <a:pt x="26" y="362"/>
                      </a:lnTo>
                      <a:lnTo>
                        <a:pt x="26" y="365"/>
                      </a:lnTo>
                      <a:lnTo>
                        <a:pt x="26" y="369"/>
                      </a:lnTo>
                      <a:lnTo>
                        <a:pt x="26" y="379"/>
                      </a:lnTo>
                      <a:lnTo>
                        <a:pt x="25" y="389"/>
                      </a:lnTo>
                      <a:lnTo>
                        <a:pt x="25" y="397"/>
                      </a:lnTo>
                      <a:lnTo>
                        <a:pt x="24" y="405"/>
                      </a:lnTo>
                      <a:lnTo>
                        <a:pt x="22" y="414"/>
                      </a:lnTo>
                      <a:lnTo>
                        <a:pt x="22" y="422"/>
                      </a:lnTo>
                      <a:lnTo>
                        <a:pt x="21" y="430"/>
                      </a:lnTo>
                      <a:lnTo>
                        <a:pt x="21" y="439"/>
                      </a:lnTo>
                      <a:lnTo>
                        <a:pt x="21" y="443"/>
                      </a:lnTo>
                      <a:lnTo>
                        <a:pt x="20" y="447"/>
                      </a:lnTo>
                      <a:lnTo>
                        <a:pt x="19" y="450"/>
                      </a:lnTo>
                      <a:lnTo>
                        <a:pt x="18" y="453"/>
                      </a:lnTo>
                      <a:lnTo>
                        <a:pt x="15" y="454"/>
                      </a:lnTo>
                      <a:lnTo>
                        <a:pt x="14" y="457"/>
                      </a:lnTo>
                      <a:lnTo>
                        <a:pt x="13" y="460"/>
                      </a:lnTo>
                      <a:lnTo>
                        <a:pt x="13" y="462"/>
                      </a:lnTo>
                      <a:lnTo>
                        <a:pt x="14" y="469"/>
                      </a:lnTo>
                      <a:lnTo>
                        <a:pt x="16" y="478"/>
                      </a:lnTo>
                      <a:lnTo>
                        <a:pt x="19" y="486"/>
                      </a:lnTo>
                      <a:lnTo>
                        <a:pt x="22" y="494"/>
                      </a:lnTo>
                      <a:lnTo>
                        <a:pt x="26" y="501"/>
                      </a:lnTo>
                      <a:lnTo>
                        <a:pt x="30" y="508"/>
                      </a:lnTo>
                      <a:lnTo>
                        <a:pt x="31" y="515"/>
                      </a:lnTo>
                      <a:lnTo>
                        <a:pt x="32" y="519"/>
                      </a:lnTo>
                      <a:lnTo>
                        <a:pt x="32" y="522"/>
                      </a:lnTo>
                      <a:lnTo>
                        <a:pt x="32" y="525"/>
                      </a:lnTo>
                      <a:lnTo>
                        <a:pt x="31" y="528"/>
                      </a:lnTo>
                      <a:lnTo>
                        <a:pt x="30" y="531"/>
                      </a:lnTo>
                      <a:lnTo>
                        <a:pt x="30" y="533"/>
                      </a:lnTo>
                      <a:lnTo>
                        <a:pt x="28" y="536"/>
                      </a:lnTo>
                      <a:lnTo>
                        <a:pt x="28" y="539"/>
                      </a:lnTo>
                      <a:lnTo>
                        <a:pt x="28" y="542"/>
                      </a:lnTo>
                      <a:lnTo>
                        <a:pt x="28" y="550"/>
                      </a:lnTo>
                      <a:lnTo>
                        <a:pt x="30" y="557"/>
                      </a:lnTo>
                      <a:lnTo>
                        <a:pt x="33" y="561"/>
                      </a:lnTo>
                      <a:lnTo>
                        <a:pt x="37" y="565"/>
                      </a:lnTo>
                      <a:lnTo>
                        <a:pt x="40" y="567"/>
                      </a:lnTo>
                      <a:lnTo>
                        <a:pt x="47" y="568"/>
                      </a:lnTo>
                      <a:lnTo>
                        <a:pt x="52" y="570"/>
                      </a:lnTo>
                      <a:lnTo>
                        <a:pt x="59" y="570"/>
                      </a:lnTo>
                      <a:lnTo>
                        <a:pt x="59" y="575"/>
                      </a:lnTo>
                      <a:lnTo>
                        <a:pt x="60" y="582"/>
                      </a:lnTo>
                      <a:lnTo>
                        <a:pt x="62" y="588"/>
                      </a:lnTo>
                      <a:lnTo>
                        <a:pt x="62" y="593"/>
                      </a:lnTo>
                      <a:lnTo>
                        <a:pt x="63" y="598"/>
                      </a:lnTo>
                      <a:lnTo>
                        <a:pt x="63" y="603"/>
                      </a:lnTo>
                      <a:lnTo>
                        <a:pt x="63" y="609"/>
                      </a:lnTo>
                      <a:lnTo>
                        <a:pt x="63" y="614"/>
                      </a:lnTo>
                      <a:lnTo>
                        <a:pt x="63" y="617"/>
                      </a:lnTo>
                      <a:lnTo>
                        <a:pt x="64" y="620"/>
                      </a:lnTo>
                      <a:lnTo>
                        <a:pt x="65" y="624"/>
                      </a:lnTo>
                      <a:lnTo>
                        <a:pt x="66" y="629"/>
                      </a:lnTo>
                      <a:lnTo>
                        <a:pt x="67" y="633"/>
                      </a:lnTo>
                      <a:lnTo>
                        <a:pt x="69" y="638"/>
                      </a:lnTo>
                      <a:lnTo>
                        <a:pt x="69" y="640"/>
                      </a:lnTo>
                      <a:lnTo>
                        <a:pt x="70" y="643"/>
                      </a:lnTo>
                      <a:lnTo>
                        <a:pt x="70" y="647"/>
                      </a:lnTo>
                      <a:lnTo>
                        <a:pt x="70" y="650"/>
                      </a:lnTo>
                      <a:lnTo>
                        <a:pt x="70" y="653"/>
                      </a:lnTo>
                      <a:lnTo>
                        <a:pt x="71" y="656"/>
                      </a:lnTo>
                      <a:lnTo>
                        <a:pt x="71" y="658"/>
                      </a:lnTo>
                      <a:lnTo>
                        <a:pt x="72" y="661"/>
                      </a:lnTo>
                      <a:lnTo>
                        <a:pt x="73" y="664"/>
                      </a:lnTo>
                      <a:lnTo>
                        <a:pt x="73" y="668"/>
                      </a:lnTo>
                      <a:lnTo>
                        <a:pt x="69" y="670"/>
                      </a:lnTo>
                      <a:lnTo>
                        <a:pt x="64" y="671"/>
                      </a:lnTo>
                      <a:lnTo>
                        <a:pt x="60" y="671"/>
                      </a:lnTo>
                      <a:lnTo>
                        <a:pt x="56" y="672"/>
                      </a:lnTo>
                      <a:lnTo>
                        <a:pt x="52" y="675"/>
                      </a:lnTo>
                      <a:lnTo>
                        <a:pt x="48" y="677"/>
                      </a:lnTo>
                      <a:lnTo>
                        <a:pt x="45" y="681"/>
                      </a:lnTo>
                      <a:lnTo>
                        <a:pt x="43" y="685"/>
                      </a:lnTo>
                      <a:lnTo>
                        <a:pt x="47" y="685"/>
                      </a:lnTo>
                      <a:lnTo>
                        <a:pt x="52" y="686"/>
                      </a:lnTo>
                      <a:lnTo>
                        <a:pt x="57" y="686"/>
                      </a:lnTo>
                      <a:lnTo>
                        <a:pt x="62" y="688"/>
                      </a:lnTo>
                      <a:lnTo>
                        <a:pt x="65" y="688"/>
                      </a:lnTo>
                      <a:lnTo>
                        <a:pt x="70" y="689"/>
                      </a:lnTo>
                      <a:lnTo>
                        <a:pt x="72" y="690"/>
                      </a:lnTo>
                      <a:lnTo>
                        <a:pt x="73" y="693"/>
                      </a:lnTo>
                      <a:lnTo>
                        <a:pt x="75" y="697"/>
                      </a:lnTo>
                      <a:lnTo>
                        <a:pt x="76" y="700"/>
                      </a:lnTo>
                      <a:lnTo>
                        <a:pt x="77" y="704"/>
                      </a:lnTo>
                      <a:lnTo>
                        <a:pt x="78" y="706"/>
                      </a:lnTo>
                      <a:lnTo>
                        <a:pt x="79" y="709"/>
                      </a:lnTo>
                      <a:lnTo>
                        <a:pt x="82" y="710"/>
                      </a:lnTo>
                      <a:lnTo>
                        <a:pt x="84" y="710"/>
                      </a:lnTo>
                      <a:lnTo>
                        <a:pt x="87" y="710"/>
                      </a:lnTo>
                      <a:lnTo>
                        <a:pt x="87" y="720"/>
                      </a:lnTo>
                      <a:lnTo>
                        <a:pt x="88" y="731"/>
                      </a:lnTo>
                      <a:lnTo>
                        <a:pt x="90" y="741"/>
                      </a:lnTo>
                      <a:lnTo>
                        <a:pt x="92" y="752"/>
                      </a:lnTo>
                      <a:lnTo>
                        <a:pt x="96" y="760"/>
                      </a:lnTo>
                      <a:lnTo>
                        <a:pt x="100" y="767"/>
                      </a:lnTo>
                      <a:lnTo>
                        <a:pt x="104" y="773"/>
                      </a:lnTo>
                      <a:lnTo>
                        <a:pt x="110" y="775"/>
                      </a:lnTo>
                      <a:lnTo>
                        <a:pt x="112" y="782"/>
                      </a:lnTo>
                      <a:lnTo>
                        <a:pt x="114" y="788"/>
                      </a:lnTo>
                      <a:lnTo>
                        <a:pt x="117" y="791"/>
                      </a:lnTo>
                      <a:lnTo>
                        <a:pt x="121" y="794"/>
                      </a:lnTo>
                      <a:lnTo>
                        <a:pt x="126" y="795"/>
                      </a:lnTo>
                      <a:lnTo>
                        <a:pt x="129" y="798"/>
                      </a:lnTo>
                      <a:lnTo>
                        <a:pt x="133" y="799"/>
                      </a:lnTo>
                      <a:lnTo>
                        <a:pt x="135" y="803"/>
                      </a:lnTo>
                      <a:lnTo>
                        <a:pt x="134" y="803"/>
                      </a:lnTo>
                      <a:lnTo>
                        <a:pt x="133" y="803"/>
                      </a:lnTo>
                      <a:lnTo>
                        <a:pt x="132" y="805"/>
                      </a:lnTo>
                      <a:lnTo>
                        <a:pt x="131" y="805"/>
                      </a:lnTo>
                      <a:lnTo>
                        <a:pt x="129" y="805"/>
                      </a:lnTo>
                      <a:lnTo>
                        <a:pt x="131" y="808"/>
                      </a:lnTo>
                      <a:lnTo>
                        <a:pt x="132" y="810"/>
                      </a:lnTo>
                      <a:lnTo>
                        <a:pt x="134" y="813"/>
                      </a:lnTo>
                      <a:lnTo>
                        <a:pt x="138" y="816"/>
                      </a:lnTo>
                      <a:lnTo>
                        <a:pt x="142" y="817"/>
                      </a:lnTo>
                      <a:lnTo>
                        <a:pt x="146" y="817"/>
                      </a:lnTo>
                      <a:lnTo>
                        <a:pt x="151" y="819"/>
                      </a:lnTo>
                      <a:lnTo>
                        <a:pt x="155" y="817"/>
                      </a:lnTo>
                      <a:lnTo>
                        <a:pt x="159" y="821"/>
                      </a:lnTo>
                      <a:lnTo>
                        <a:pt x="161" y="826"/>
                      </a:lnTo>
                      <a:lnTo>
                        <a:pt x="163" y="830"/>
                      </a:lnTo>
                      <a:lnTo>
                        <a:pt x="164" y="833"/>
                      </a:lnTo>
                      <a:lnTo>
                        <a:pt x="165" y="835"/>
                      </a:lnTo>
                      <a:lnTo>
                        <a:pt x="165" y="837"/>
                      </a:lnTo>
                      <a:lnTo>
                        <a:pt x="166" y="837"/>
                      </a:lnTo>
                      <a:lnTo>
                        <a:pt x="166" y="835"/>
                      </a:lnTo>
                      <a:lnTo>
                        <a:pt x="168" y="828"/>
                      </a:lnTo>
                      <a:lnTo>
                        <a:pt x="171" y="824"/>
                      </a:lnTo>
                      <a:lnTo>
                        <a:pt x="173" y="820"/>
                      </a:lnTo>
                      <a:lnTo>
                        <a:pt x="176" y="817"/>
                      </a:lnTo>
                      <a:lnTo>
                        <a:pt x="178" y="816"/>
                      </a:lnTo>
                      <a:lnTo>
                        <a:pt x="180" y="815"/>
                      </a:lnTo>
                      <a:lnTo>
                        <a:pt x="183" y="813"/>
                      </a:lnTo>
                      <a:lnTo>
                        <a:pt x="186" y="813"/>
                      </a:lnTo>
                      <a:lnTo>
                        <a:pt x="185" y="812"/>
                      </a:lnTo>
                      <a:lnTo>
                        <a:pt x="185" y="809"/>
                      </a:lnTo>
                      <a:lnTo>
                        <a:pt x="184" y="808"/>
                      </a:lnTo>
                      <a:lnTo>
                        <a:pt x="184" y="806"/>
                      </a:lnTo>
                      <a:lnTo>
                        <a:pt x="184" y="805"/>
                      </a:lnTo>
                      <a:lnTo>
                        <a:pt x="184" y="803"/>
                      </a:lnTo>
                      <a:lnTo>
                        <a:pt x="152" y="79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81" name="Freeform 161">
                  <a:extLst>
                    <a:ext uri="{FF2B5EF4-FFF2-40B4-BE49-F238E27FC236}">
                      <a16:creationId xmlns:a16="http://schemas.microsoft.com/office/drawing/2014/main" id="{22D7EC03-DD09-40FB-BD70-F8DE7D4ECB3B}"/>
                    </a:ext>
                  </a:extLst>
                </p:cNvPr>
                <p:cNvSpPr>
                  <a:spLocks/>
                </p:cNvSpPr>
                <p:nvPr/>
              </p:nvSpPr>
              <p:spPr bwMode="gray">
                <a:xfrm>
                  <a:off x="1600" y="3900"/>
                  <a:ext cx="90" cy="74"/>
                </a:xfrm>
                <a:custGeom>
                  <a:avLst/>
                  <a:gdLst>
                    <a:gd name="T0" fmla="*/ 79 w 90"/>
                    <a:gd name="T1" fmla="*/ 64 h 74"/>
                    <a:gd name="T2" fmla="*/ 68 w 90"/>
                    <a:gd name="T3" fmla="*/ 66 h 74"/>
                    <a:gd name="T4" fmla="*/ 58 w 90"/>
                    <a:gd name="T5" fmla="*/ 66 h 74"/>
                    <a:gd name="T6" fmla="*/ 50 w 90"/>
                    <a:gd name="T7" fmla="*/ 66 h 74"/>
                    <a:gd name="T8" fmla="*/ 44 w 90"/>
                    <a:gd name="T9" fmla="*/ 59 h 74"/>
                    <a:gd name="T10" fmla="*/ 38 w 90"/>
                    <a:gd name="T11" fmla="*/ 47 h 74"/>
                    <a:gd name="T12" fmla="*/ 32 w 90"/>
                    <a:gd name="T13" fmla="*/ 33 h 74"/>
                    <a:gd name="T14" fmla="*/ 27 w 90"/>
                    <a:gd name="T15" fmla="*/ 14 h 74"/>
                    <a:gd name="T16" fmla="*/ 13 w 90"/>
                    <a:gd name="T17" fmla="*/ 0 h 74"/>
                    <a:gd name="T18" fmla="*/ 11 w 90"/>
                    <a:gd name="T19" fmla="*/ 20 h 74"/>
                    <a:gd name="T20" fmla="*/ 7 w 90"/>
                    <a:gd name="T21" fmla="*/ 23 h 74"/>
                    <a:gd name="T22" fmla="*/ 2 w 90"/>
                    <a:gd name="T23" fmla="*/ 26 h 74"/>
                    <a:gd name="T24" fmla="*/ 0 w 90"/>
                    <a:gd name="T25" fmla="*/ 28 h 74"/>
                    <a:gd name="T26" fmla="*/ 2 w 90"/>
                    <a:gd name="T27" fmla="*/ 31 h 74"/>
                    <a:gd name="T28" fmla="*/ 7 w 90"/>
                    <a:gd name="T29" fmla="*/ 37 h 74"/>
                    <a:gd name="T30" fmla="*/ 11 w 90"/>
                    <a:gd name="T31" fmla="*/ 42 h 74"/>
                    <a:gd name="T32" fmla="*/ 14 w 90"/>
                    <a:gd name="T33" fmla="*/ 47 h 74"/>
                    <a:gd name="T34" fmla="*/ 16 w 90"/>
                    <a:gd name="T35" fmla="*/ 49 h 74"/>
                    <a:gd name="T36" fmla="*/ 19 w 90"/>
                    <a:gd name="T37" fmla="*/ 52 h 74"/>
                    <a:gd name="T38" fmla="*/ 23 w 90"/>
                    <a:gd name="T39" fmla="*/ 52 h 74"/>
                    <a:gd name="T40" fmla="*/ 25 w 90"/>
                    <a:gd name="T41" fmla="*/ 57 h 74"/>
                    <a:gd name="T42" fmla="*/ 27 w 90"/>
                    <a:gd name="T43" fmla="*/ 60 h 74"/>
                    <a:gd name="T44" fmla="*/ 31 w 90"/>
                    <a:gd name="T45" fmla="*/ 61 h 74"/>
                    <a:gd name="T46" fmla="*/ 33 w 90"/>
                    <a:gd name="T47" fmla="*/ 63 h 74"/>
                    <a:gd name="T48" fmla="*/ 33 w 90"/>
                    <a:gd name="T49" fmla="*/ 70 h 74"/>
                    <a:gd name="T50" fmla="*/ 35 w 90"/>
                    <a:gd name="T51" fmla="*/ 74 h 74"/>
                    <a:gd name="T52" fmla="*/ 39 w 90"/>
                    <a:gd name="T53" fmla="*/ 74 h 74"/>
                    <a:gd name="T54" fmla="*/ 44 w 90"/>
                    <a:gd name="T55" fmla="*/ 74 h 74"/>
                    <a:gd name="T56" fmla="*/ 51 w 90"/>
                    <a:gd name="T57" fmla="*/ 74 h 74"/>
                    <a:gd name="T58" fmla="*/ 57 w 90"/>
                    <a:gd name="T59" fmla="*/ 73 h 74"/>
                    <a:gd name="T60" fmla="*/ 60 w 90"/>
                    <a:gd name="T61" fmla="*/ 71 h 74"/>
                    <a:gd name="T62" fmla="*/ 66 w 90"/>
                    <a:gd name="T63" fmla="*/ 73 h 74"/>
                    <a:gd name="T64" fmla="*/ 90 w 90"/>
                    <a:gd name="T65" fmla="*/ 64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74"/>
                    <a:gd name="T101" fmla="*/ 90 w 90"/>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74">
                      <a:moveTo>
                        <a:pt x="85" y="64"/>
                      </a:moveTo>
                      <a:lnTo>
                        <a:pt x="79" y="64"/>
                      </a:lnTo>
                      <a:lnTo>
                        <a:pt x="74" y="64"/>
                      </a:lnTo>
                      <a:lnTo>
                        <a:pt x="68" y="66"/>
                      </a:lnTo>
                      <a:lnTo>
                        <a:pt x="63" y="66"/>
                      </a:lnTo>
                      <a:lnTo>
                        <a:pt x="58" y="66"/>
                      </a:lnTo>
                      <a:lnTo>
                        <a:pt x="54" y="66"/>
                      </a:lnTo>
                      <a:lnTo>
                        <a:pt x="50" y="66"/>
                      </a:lnTo>
                      <a:lnTo>
                        <a:pt x="46" y="64"/>
                      </a:lnTo>
                      <a:lnTo>
                        <a:pt x="44" y="59"/>
                      </a:lnTo>
                      <a:lnTo>
                        <a:pt x="41" y="52"/>
                      </a:lnTo>
                      <a:lnTo>
                        <a:pt x="38" y="47"/>
                      </a:lnTo>
                      <a:lnTo>
                        <a:pt x="35" y="40"/>
                      </a:lnTo>
                      <a:lnTo>
                        <a:pt x="32" y="33"/>
                      </a:lnTo>
                      <a:lnTo>
                        <a:pt x="29" y="24"/>
                      </a:lnTo>
                      <a:lnTo>
                        <a:pt x="27" y="14"/>
                      </a:lnTo>
                      <a:lnTo>
                        <a:pt x="27" y="4"/>
                      </a:lnTo>
                      <a:lnTo>
                        <a:pt x="13" y="0"/>
                      </a:lnTo>
                      <a:lnTo>
                        <a:pt x="11" y="16"/>
                      </a:lnTo>
                      <a:lnTo>
                        <a:pt x="11" y="20"/>
                      </a:lnTo>
                      <a:lnTo>
                        <a:pt x="8" y="21"/>
                      </a:lnTo>
                      <a:lnTo>
                        <a:pt x="7" y="23"/>
                      </a:lnTo>
                      <a:lnTo>
                        <a:pt x="5" y="24"/>
                      </a:lnTo>
                      <a:lnTo>
                        <a:pt x="2" y="26"/>
                      </a:lnTo>
                      <a:lnTo>
                        <a:pt x="0" y="27"/>
                      </a:lnTo>
                      <a:lnTo>
                        <a:pt x="0" y="28"/>
                      </a:lnTo>
                      <a:lnTo>
                        <a:pt x="1" y="30"/>
                      </a:lnTo>
                      <a:lnTo>
                        <a:pt x="2" y="31"/>
                      </a:lnTo>
                      <a:lnTo>
                        <a:pt x="5" y="34"/>
                      </a:lnTo>
                      <a:lnTo>
                        <a:pt x="7" y="37"/>
                      </a:lnTo>
                      <a:lnTo>
                        <a:pt x="9" y="41"/>
                      </a:lnTo>
                      <a:lnTo>
                        <a:pt x="11" y="42"/>
                      </a:lnTo>
                      <a:lnTo>
                        <a:pt x="13" y="45"/>
                      </a:lnTo>
                      <a:lnTo>
                        <a:pt x="14" y="47"/>
                      </a:lnTo>
                      <a:lnTo>
                        <a:pt x="15" y="48"/>
                      </a:lnTo>
                      <a:lnTo>
                        <a:pt x="16" y="49"/>
                      </a:lnTo>
                      <a:lnTo>
                        <a:pt x="18" y="51"/>
                      </a:lnTo>
                      <a:lnTo>
                        <a:pt x="19" y="52"/>
                      </a:lnTo>
                      <a:lnTo>
                        <a:pt x="20" y="52"/>
                      </a:lnTo>
                      <a:lnTo>
                        <a:pt x="23" y="52"/>
                      </a:lnTo>
                      <a:lnTo>
                        <a:pt x="25" y="52"/>
                      </a:lnTo>
                      <a:lnTo>
                        <a:pt x="25" y="57"/>
                      </a:lnTo>
                      <a:lnTo>
                        <a:pt x="26" y="60"/>
                      </a:lnTo>
                      <a:lnTo>
                        <a:pt x="27" y="60"/>
                      </a:lnTo>
                      <a:lnTo>
                        <a:pt x="29" y="61"/>
                      </a:lnTo>
                      <a:lnTo>
                        <a:pt x="31" y="61"/>
                      </a:lnTo>
                      <a:lnTo>
                        <a:pt x="32" y="61"/>
                      </a:lnTo>
                      <a:lnTo>
                        <a:pt x="33" y="63"/>
                      </a:lnTo>
                      <a:lnTo>
                        <a:pt x="33" y="66"/>
                      </a:lnTo>
                      <a:lnTo>
                        <a:pt x="33" y="70"/>
                      </a:lnTo>
                      <a:lnTo>
                        <a:pt x="34" y="73"/>
                      </a:lnTo>
                      <a:lnTo>
                        <a:pt x="35" y="74"/>
                      </a:lnTo>
                      <a:lnTo>
                        <a:pt x="36" y="74"/>
                      </a:lnTo>
                      <a:lnTo>
                        <a:pt x="39" y="74"/>
                      </a:lnTo>
                      <a:lnTo>
                        <a:pt x="40" y="74"/>
                      </a:lnTo>
                      <a:lnTo>
                        <a:pt x="44" y="74"/>
                      </a:lnTo>
                      <a:lnTo>
                        <a:pt x="46" y="74"/>
                      </a:lnTo>
                      <a:lnTo>
                        <a:pt x="51" y="74"/>
                      </a:lnTo>
                      <a:lnTo>
                        <a:pt x="54" y="73"/>
                      </a:lnTo>
                      <a:lnTo>
                        <a:pt x="57" y="73"/>
                      </a:lnTo>
                      <a:lnTo>
                        <a:pt x="58" y="71"/>
                      </a:lnTo>
                      <a:lnTo>
                        <a:pt x="60" y="71"/>
                      </a:lnTo>
                      <a:lnTo>
                        <a:pt x="63" y="71"/>
                      </a:lnTo>
                      <a:lnTo>
                        <a:pt x="66" y="73"/>
                      </a:lnTo>
                      <a:lnTo>
                        <a:pt x="73" y="74"/>
                      </a:lnTo>
                      <a:lnTo>
                        <a:pt x="90" y="64"/>
                      </a:lnTo>
                      <a:lnTo>
                        <a:pt x="85" y="6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297" name="Group 162">
                <a:extLst>
                  <a:ext uri="{FF2B5EF4-FFF2-40B4-BE49-F238E27FC236}">
                    <a16:creationId xmlns:a16="http://schemas.microsoft.com/office/drawing/2014/main" id="{29FB3DD3-EC19-4A94-ACC2-3FBD034CC967}"/>
                  </a:ext>
                </a:extLst>
              </p:cNvPr>
              <p:cNvGrpSpPr>
                <a:grpSpLocks/>
              </p:cNvGrpSpPr>
              <p:nvPr/>
            </p:nvGrpSpPr>
            <p:grpSpPr bwMode="auto">
              <a:xfrm>
                <a:off x="1433" y="2838"/>
                <a:ext cx="274" cy="661"/>
                <a:chOff x="1465" y="3201"/>
                <a:chExt cx="274" cy="765"/>
              </a:xfrm>
            </p:grpSpPr>
            <p:sp>
              <p:nvSpPr>
                <p:cNvPr id="359" name="Freeform 163">
                  <a:extLst>
                    <a:ext uri="{FF2B5EF4-FFF2-40B4-BE49-F238E27FC236}">
                      <a16:creationId xmlns:a16="http://schemas.microsoft.com/office/drawing/2014/main" id="{D5B7584F-B6DA-4F88-84EA-58E56139F28B}"/>
                    </a:ext>
                  </a:extLst>
                </p:cNvPr>
                <p:cNvSpPr>
                  <a:spLocks/>
                </p:cNvSpPr>
                <p:nvPr/>
              </p:nvSpPr>
              <p:spPr bwMode="gray">
                <a:xfrm>
                  <a:off x="1615" y="3672"/>
                  <a:ext cx="18" cy="22"/>
                </a:xfrm>
                <a:custGeom>
                  <a:avLst/>
                  <a:gdLst>
                    <a:gd name="T0" fmla="*/ 18 w 18"/>
                    <a:gd name="T1" fmla="*/ 8 h 22"/>
                    <a:gd name="T2" fmla="*/ 7 w 18"/>
                    <a:gd name="T3" fmla="*/ 0 h 22"/>
                    <a:gd name="T4" fmla="*/ 6 w 18"/>
                    <a:gd name="T5" fmla="*/ 2 h 22"/>
                    <a:gd name="T6" fmla="*/ 5 w 18"/>
                    <a:gd name="T7" fmla="*/ 3 h 22"/>
                    <a:gd name="T8" fmla="*/ 3 w 18"/>
                    <a:gd name="T9" fmla="*/ 3 h 22"/>
                    <a:gd name="T10" fmla="*/ 1 w 18"/>
                    <a:gd name="T11" fmla="*/ 6 h 22"/>
                    <a:gd name="T12" fmla="*/ 1 w 18"/>
                    <a:gd name="T13" fmla="*/ 7 h 22"/>
                    <a:gd name="T14" fmla="*/ 0 w 18"/>
                    <a:gd name="T15" fmla="*/ 8 h 22"/>
                    <a:gd name="T16" fmla="*/ 0 w 18"/>
                    <a:gd name="T17" fmla="*/ 11 h 22"/>
                    <a:gd name="T18" fmla="*/ 0 w 18"/>
                    <a:gd name="T19" fmla="*/ 13 h 22"/>
                    <a:gd name="T20" fmla="*/ 1 w 18"/>
                    <a:gd name="T21" fmla="*/ 14 h 22"/>
                    <a:gd name="T22" fmla="*/ 1 w 18"/>
                    <a:gd name="T23" fmla="*/ 15 h 22"/>
                    <a:gd name="T24" fmla="*/ 3 w 18"/>
                    <a:gd name="T25" fmla="*/ 18 h 22"/>
                    <a:gd name="T26" fmla="*/ 5 w 18"/>
                    <a:gd name="T27" fmla="*/ 19 h 22"/>
                    <a:gd name="T28" fmla="*/ 6 w 18"/>
                    <a:gd name="T29" fmla="*/ 21 h 22"/>
                    <a:gd name="T30" fmla="*/ 7 w 18"/>
                    <a:gd name="T31" fmla="*/ 22 h 22"/>
                    <a:gd name="T32" fmla="*/ 8 w 18"/>
                    <a:gd name="T33" fmla="*/ 22 h 22"/>
                    <a:gd name="T34" fmla="*/ 10 w 18"/>
                    <a:gd name="T35" fmla="*/ 22 h 22"/>
                    <a:gd name="T36" fmla="*/ 11 w 18"/>
                    <a:gd name="T37" fmla="*/ 22 h 22"/>
                    <a:gd name="T38" fmla="*/ 12 w 18"/>
                    <a:gd name="T39" fmla="*/ 22 h 22"/>
                    <a:gd name="T40" fmla="*/ 14 w 18"/>
                    <a:gd name="T41" fmla="*/ 22 h 22"/>
                    <a:gd name="T42" fmla="*/ 15 w 18"/>
                    <a:gd name="T43" fmla="*/ 22 h 22"/>
                    <a:gd name="T44" fmla="*/ 18 w 18"/>
                    <a:gd name="T45" fmla="*/ 22 h 22"/>
                    <a:gd name="T46" fmla="*/ 18 w 18"/>
                    <a:gd name="T47" fmla="*/ 19 h 22"/>
                    <a:gd name="T48" fmla="*/ 18 w 18"/>
                    <a:gd name="T49" fmla="*/ 15 h 22"/>
                    <a:gd name="T50" fmla="*/ 18 w 18"/>
                    <a:gd name="T51" fmla="*/ 14 h 22"/>
                    <a:gd name="T52" fmla="*/ 18 w 18"/>
                    <a:gd name="T53" fmla="*/ 11 h 22"/>
                    <a:gd name="T54" fmla="*/ 18 w 18"/>
                    <a:gd name="T55" fmla="*/ 10 h 22"/>
                    <a:gd name="T56" fmla="*/ 18 w 18"/>
                    <a:gd name="T57" fmla="*/ 8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
                    <a:gd name="T88" fmla="*/ 0 h 22"/>
                    <a:gd name="T89" fmla="*/ 18 w 18"/>
                    <a:gd name="T90" fmla="*/ 22 h 2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 h="22">
                      <a:moveTo>
                        <a:pt x="18" y="8"/>
                      </a:moveTo>
                      <a:lnTo>
                        <a:pt x="7" y="0"/>
                      </a:lnTo>
                      <a:lnTo>
                        <a:pt x="6" y="2"/>
                      </a:lnTo>
                      <a:lnTo>
                        <a:pt x="5" y="3"/>
                      </a:lnTo>
                      <a:lnTo>
                        <a:pt x="3" y="3"/>
                      </a:lnTo>
                      <a:lnTo>
                        <a:pt x="1" y="6"/>
                      </a:lnTo>
                      <a:lnTo>
                        <a:pt x="1" y="7"/>
                      </a:lnTo>
                      <a:lnTo>
                        <a:pt x="0" y="8"/>
                      </a:lnTo>
                      <a:lnTo>
                        <a:pt x="0" y="11"/>
                      </a:lnTo>
                      <a:lnTo>
                        <a:pt x="0" y="13"/>
                      </a:lnTo>
                      <a:lnTo>
                        <a:pt x="1" y="14"/>
                      </a:lnTo>
                      <a:lnTo>
                        <a:pt x="1" y="15"/>
                      </a:lnTo>
                      <a:lnTo>
                        <a:pt x="3" y="18"/>
                      </a:lnTo>
                      <a:lnTo>
                        <a:pt x="5" y="19"/>
                      </a:lnTo>
                      <a:lnTo>
                        <a:pt x="6" y="21"/>
                      </a:lnTo>
                      <a:lnTo>
                        <a:pt x="7" y="22"/>
                      </a:lnTo>
                      <a:lnTo>
                        <a:pt x="8" y="22"/>
                      </a:lnTo>
                      <a:lnTo>
                        <a:pt x="10" y="22"/>
                      </a:lnTo>
                      <a:lnTo>
                        <a:pt x="11" y="22"/>
                      </a:lnTo>
                      <a:lnTo>
                        <a:pt x="12" y="22"/>
                      </a:lnTo>
                      <a:lnTo>
                        <a:pt x="14" y="22"/>
                      </a:lnTo>
                      <a:lnTo>
                        <a:pt x="15" y="22"/>
                      </a:lnTo>
                      <a:lnTo>
                        <a:pt x="18" y="22"/>
                      </a:lnTo>
                      <a:lnTo>
                        <a:pt x="18" y="19"/>
                      </a:lnTo>
                      <a:lnTo>
                        <a:pt x="18" y="15"/>
                      </a:lnTo>
                      <a:lnTo>
                        <a:pt x="18" y="14"/>
                      </a:lnTo>
                      <a:lnTo>
                        <a:pt x="18" y="11"/>
                      </a:lnTo>
                      <a:lnTo>
                        <a:pt x="18" y="10"/>
                      </a:lnTo>
                      <a:lnTo>
                        <a:pt x="18" y="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60" name="Freeform 164">
                  <a:extLst>
                    <a:ext uri="{FF2B5EF4-FFF2-40B4-BE49-F238E27FC236}">
                      <a16:creationId xmlns:a16="http://schemas.microsoft.com/office/drawing/2014/main" id="{0013F24E-6D35-4E6B-A88D-B069BD5EFDC1}"/>
                    </a:ext>
                  </a:extLst>
                </p:cNvPr>
                <p:cNvSpPr>
                  <a:spLocks/>
                </p:cNvSpPr>
                <p:nvPr/>
              </p:nvSpPr>
              <p:spPr bwMode="gray">
                <a:xfrm>
                  <a:off x="1626" y="3904"/>
                  <a:ext cx="59" cy="62"/>
                </a:xfrm>
                <a:custGeom>
                  <a:avLst/>
                  <a:gdLst>
                    <a:gd name="T0" fmla="*/ 0 w 59"/>
                    <a:gd name="T1" fmla="*/ 0 h 62"/>
                    <a:gd name="T2" fmla="*/ 0 w 59"/>
                    <a:gd name="T3" fmla="*/ 10 h 62"/>
                    <a:gd name="T4" fmla="*/ 2 w 59"/>
                    <a:gd name="T5" fmla="*/ 20 h 62"/>
                    <a:gd name="T6" fmla="*/ 5 w 59"/>
                    <a:gd name="T7" fmla="*/ 29 h 62"/>
                    <a:gd name="T8" fmla="*/ 8 w 59"/>
                    <a:gd name="T9" fmla="*/ 36 h 62"/>
                    <a:gd name="T10" fmla="*/ 11 w 59"/>
                    <a:gd name="T11" fmla="*/ 43 h 62"/>
                    <a:gd name="T12" fmla="*/ 14 w 59"/>
                    <a:gd name="T13" fmla="*/ 49 h 62"/>
                    <a:gd name="T14" fmla="*/ 18 w 59"/>
                    <a:gd name="T15" fmla="*/ 55 h 62"/>
                    <a:gd name="T16" fmla="*/ 20 w 59"/>
                    <a:gd name="T17" fmla="*/ 60 h 62"/>
                    <a:gd name="T18" fmla="*/ 24 w 59"/>
                    <a:gd name="T19" fmla="*/ 62 h 62"/>
                    <a:gd name="T20" fmla="*/ 28 w 59"/>
                    <a:gd name="T21" fmla="*/ 62 h 62"/>
                    <a:gd name="T22" fmla="*/ 32 w 59"/>
                    <a:gd name="T23" fmla="*/ 62 h 62"/>
                    <a:gd name="T24" fmla="*/ 37 w 59"/>
                    <a:gd name="T25" fmla="*/ 62 h 62"/>
                    <a:gd name="T26" fmla="*/ 41 w 59"/>
                    <a:gd name="T27" fmla="*/ 62 h 62"/>
                    <a:gd name="T28" fmla="*/ 48 w 59"/>
                    <a:gd name="T29" fmla="*/ 60 h 62"/>
                    <a:gd name="T30" fmla="*/ 53 w 59"/>
                    <a:gd name="T31" fmla="*/ 60 h 62"/>
                    <a:gd name="T32" fmla="*/ 59 w 59"/>
                    <a:gd name="T33" fmla="*/ 60 h 62"/>
                    <a:gd name="T34" fmla="*/ 54 w 59"/>
                    <a:gd name="T35" fmla="*/ 59 h 62"/>
                    <a:gd name="T36" fmla="*/ 50 w 59"/>
                    <a:gd name="T37" fmla="*/ 57 h 62"/>
                    <a:gd name="T38" fmla="*/ 46 w 59"/>
                    <a:gd name="T39" fmla="*/ 56 h 62"/>
                    <a:gd name="T40" fmla="*/ 40 w 59"/>
                    <a:gd name="T41" fmla="*/ 53 h 62"/>
                    <a:gd name="T42" fmla="*/ 32 w 59"/>
                    <a:gd name="T43" fmla="*/ 45 h 62"/>
                    <a:gd name="T44" fmla="*/ 24 w 59"/>
                    <a:gd name="T45" fmla="*/ 38 h 62"/>
                    <a:gd name="T46" fmla="*/ 16 w 59"/>
                    <a:gd name="T47" fmla="*/ 29 h 62"/>
                    <a:gd name="T48" fmla="*/ 9 w 59"/>
                    <a:gd name="T49" fmla="*/ 20 h 62"/>
                    <a:gd name="T50" fmla="*/ 5 w 59"/>
                    <a:gd name="T51" fmla="*/ 10 h 62"/>
                    <a:gd name="T52" fmla="*/ 2 w 59"/>
                    <a:gd name="T53" fmla="*/ 3 h 62"/>
                    <a:gd name="T54" fmla="*/ 0 w 59"/>
                    <a:gd name="T55" fmla="*/ 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9"/>
                    <a:gd name="T85" fmla="*/ 0 h 62"/>
                    <a:gd name="T86" fmla="*/ 59 w 59"/>
                    <a:gd name="T87" fmla="*/ 62 h 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9" h="62">
                      <a:moveTo>
                        <a:pt x="0" y="0"/>
                      </a:moveTo>
                      <a:lnTo>
                        <a:pt x="0" y="10"/>
                      </a:lnTo>
                      <a:lnTo>
                        <a:pt x="2" y="20"/>
                      </a:lnTo>
                      <a:lnTo>
                        <a:pt x="5" y="29"/>
                      </a:lnTo>
                      <a:lnTo>
                        <a:pt x="8" y="36"/>
                      </a:lnTo>
                      <a:lnTo>
                        <a:pt x="11" y="43"/>
                      </a:lnTo>
                      <a:lnTo>
                        <a:pt x="14" y="49"/>
                      </a:lnTo>
                      <a:lnTo>
                        <a:pt x="18" y="55"/>
                      </a:lnTo>
                      <a:lnTo>
                        <a:pt x="20" y="60"/>
                      </a:lnTo>
                      <a:lnTo>
                        <a:pt x="24" y="62"/>
                      </a:lnTo>
                      <a:lnTo>
                        <a:pt x="28" y="62"/>
                      </a:lnTo>
                      <a:lnTo>
                        <a:pt x="32" y="62"/>
                      </a:lnTo>
                      <a:lnTo>
                        <a:pt x="37" y="62"/>
                      </a:lnTo>
                      <a:lnTo>
                        <a:pt x="41" y="62"/>
                      </a:lnTo>
                      <a:lnTo>
                        <a:pt x="48" y="60"/>
                      </a:lnTo>
                      <a:lnTo>
                        <a:pt x="53" y="60"/>
                      </a:lnTo>
                      <a:lnTo>
                        <a:pt x="59" y="60"/>
                      </a:lnTo>
                      <a:lnTo>
                        <a:pt x="54" y="59"/>
                      </a:lnTo>
                      <a:lnTo>
                        <a:pt x="50" y="57"/>
                      </a:lnTo>
                      <a:lnTo>
                        <a:pt x="46" y="56"/>
                      </a:lnTo>
                      <a:lnTo>
                        <a:pt x="40" y="53"/>
                      </a:lnTo>
                      <a:lnTo>
                        <a:pt x="32" y="45"/>
                      </a:lnTo>
                      <a:lnTo>
                        <a:pt x="24" y="38"/>
                      </a:lnTo>
                      <a:lnTo>
                        <a:pt x="16" y="29"/>
                      </a:lnTo>
                      <a:lnTo>
                        <a:pt x="9" y="20"/>
                      </a:lnTo>
                      <a:lnTo>
                        <a:pt x="5" y="10"/>
                      </a:lnTo>
                      <a:lnTo>
                        <a:pt x="2" y="3"/>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61" name="Freeform 165">
                  <a:extLst>
                    <a:ext uri="{FF2B5EF4-FFF2-40B4-BE49-F238E27FC236}">
                      <a16:creationId xmlns:a16="http://schemas.microsoft.com/office/drawing/2014/main" id="{C104E286-E051-4A66-9785-2C5669848B5A}"/>
                    </a:ext>
                  </a:extLst>
                </p:cNvPr>
                <p:cNvSpPr>
                  <a:spLocks/>
                </p:cNvSpPr>
                <p:nvPr/>
              </p:nvSpPr>
              <p:spPr bwMode="gray">
                <a:xfrm>
                  <a:off x="1465" y="3201"/>
                  <a:ext cx="274" cy="705"/>
                </a:xfrm>
                <a:custGeom>
                  <a:avLst/>
                  <a:gdLst>
                    <a:gd name="T0" fmla="*/ 259 w 274"/>
                    <a:gd name="T1" fmla="*/ 141 h 705"/>
                    <a:gd name="T2" fmla="*/ 274 w 274"/>
                    <a:gd name="T3" fmla="*/ 116 h 705"/>
                    <a:gd name="T4" fmla="*/ 274 w 274"/>
                    <a:gd name="T5" fmla="*/ 95 h 705"/>
                    <a:gd name="T6" fmla="*/ 267 w 274"/>
                    <a:gd name="T7" fmla="*/ 84 h 705"/>
                    <a:gd name="T8" fmla="*/ 263 w 274"/>
                    <a:gd name="T9" fmla="*/ 91 h 705"/>
                    <a:gd name="T10" fmla="*/ 242 w 274"/>
                    <a:gd name="T11" fmla="*/ 127 h 705"/>
                    <a:gd name="T12" fmla="*/ 201 w 274"/>
                    <a:gd name="T13" fmla="*/ 126 h 705"/>
                    <a:gd name="T14" fmla="*/ 200 w 274"/>
                    <a:gd name="T15" fmla="*/ 94 h 705"/>
                    <a:gd name="T16" fmla="*/ 179 w 274"/>
                    <a:gd name="T17" fmla="*/ 60 h 705"/>
                    <a:gd name="T18" fmla="*/ 126 w 274"/>
                    <a:gd name="T19" fmla="*/ 26 h 705"/>
                    <a:gd name="T20" fmla="*/ 108 w 274"/>
                    <a:gd name="T21" fmla="*/ 2 h 705"/>
                    <a:gd name="T22" fmla="*/ 83 w 274"/>
                    <a:gd name="T23" fmla="*/ 21 h 705"/>
                    <a:gd name="T24" fmla="*/ 63 w 274"/>
                    <a:gd name="T25" fmla="*/ 3 h 705"/>
                    <a:gd name="T26" fmla="*/ 35 w 274"/>
                    <a:gd name="T27" fmla="*/ 19 h 705"/>
                    <a:gd name="T28" fmla="*/ 16 w 274"/>
                    <a:gd name="T29" fmla="*/ 55 h 705"/>
                    <a:gd name="T30" fmla="*/ 15 w 274"/>
                    <a:gd name="T31" fmla="*/ 90 h 705"/>
                    <a:gd name="T32" fmla="*/ 13 w 274"/>
                    <a:gd name="T33" fmla="*/ 131 h 705"/>
                    <a:gd name="T34" fmla="*/ 0 w 274"/>
                    <a:gd name="T35" fmla="*/ 184 h 705"/>
                    <a:gd name="T36" fmla="*/ 1 w 274"/>
                    <a:gd name="T37" fmla="*/ 229 h 705"/>
                    <a:gd name="T38" fmla="*/ 26 w 274"/>
                    <a:gd name="T39" fmla="*/ 279 h 705"/>
                    <a:gd name="T40" fmla="*/ 21 w 274"/>
                    <a:gd name="T41" fmla="*/ 293 h 705"/>
                    <a:gd name="T42" fmla="*/ 26 w 274"/>
                    <a:gd name="T43" fmla="*/ 294 h 705"/>
                    <a:gd name="T44" fmla="*/ 21 w 274"/>
                    <a:gd name="T45" fmla="*/ 314 h 705"/>
                    <a:gd name="T46" fmla="*/ 25 w 274"/>
                    <a:gd name="T47" fmla="*/ 328 h 705"/>
                    <a:gd name="T48" fmla="*/ 21 w 274"/>
                    <a:gd name="T49" fmla="*/ 344 h 705"/>
                    <a:gd name="T50" fmla="*/ 23 w 274"/>
                    <a:gd name="T51" fmla="*/ 372 h 705"/>
                    <a:gd name="T52" fmla="*/ 28 w 274"/>
                    <a:gd name="T53" fmla="*/ 407 h 705"/>
                    <a:gd name="T54" fmla="*/ 25 w 274"/>
                    <a:gd name="T55" fmla="*/ 449 h 705"/>
                    <a:gd name="T56" fmla="*/ 57 w 274"/>
                    <a:gd name="T57" fmla="*/ 524 h 705"/>
                    <a:gd name="T58" fmla="*/ 66 w 274"/>
                    <a:gd name="T59" fmla="*/ 570 h 705"/>
                    <a:gd name="T60" fmla="*/ 70 w 274"/>
                    <a:gd name="T61" fmla="*/ 596 h 705"/>
                    <a:gd name="T62" fmla="*/ 67 w 274"/>
                    <a:gd name="T63" fmla="*/ 614 h 705"/>
                    <a:gd name="T64" fmla="*/ 66 w 274"/>
                    <a:gd name="T65" fmla="*/ 628 h 705"/>
                    <a:gd name="T66" fmla="*/ 62 w 274"/>
                    <a:gd name="T67" fmla="*/ 652 h 705"/>
                    <a:gd name="T68" fmla="*/ 104 w 274"/>
                    <a:gd name="T69" fmla="*/ 691 h 705"/>
                    <a:gd name="T70" fmla="*/ 136 w 274"/>
                    <a:gd name="T71" fmla="*/ 705 h 705"/>
                    <a:gd name="T72" fmla="*/ 137 w 274"/>
                    <a:gd name="T73" fmla="*/ 675 h 705"/>
                    <a:gd name="T74" fmla="*/ 143 w 274"/>
                    <a:gd name="T75" fmla="*/ 662 h 705"/>
                    <a:gd name="T76" fmla="*/ 147 w 274"/>
                    <a:gd name="T77" fmla="*/ 627 h 705"/>
                    <a:gd name="T78" fmla="*/ 160 w 274"/>
                    <a:gd name="T79" fmla="*/ 618 h 705"/>
                    <a:gd name="T80" fmla="*/ 126 w 274"/>
                    <a:gd name="T81" fmla="*/ 572 h 705"/>
                    <a:gd name="T82" fmla="*/ 137 w 274"/>
                    <a:gd name="T83" fmla="*/ 545 h 705"/>
                    <a:gd name="T84" fmla="*/ 149 w 274"/>
                    <a:gd name="T85" fmla="*/ 525 h 705"/>
                    <a:gd name="T86" fmla="*/ 145 w 274"/>
                    <a:gd name="T87" fmla="*/ 484 h 705"/>
                    <a:gd name="T88" fmla="*/ 132 w 274"/>
                    <a:gd name="T89" fmla="*/ 446 h 705"/>
                    <a:gd name="T90" fmla="*/ 162 w 274"/>
                    <a:gd name="T91" fmla="*/ 454 h 705"/>
                    <a:gd name="T92" fmla="*/ 176 w 274"/>
                    <a:gd name="T93" fmla="*/ 445 h 705"/>
                    <a:gd name="T94" fmla="*/ 175 w 274"/>
                    <a:gd name="T95" fmla="*/ 429 h 705"/>
                    <a:gd name="T96" fmla="*/ 170 w 274"/>
                    <a:gd name="T97" fmla="*/ 415 h 705"/>
                    <a:gd name="T98" fmla="*/ 175 w 274"/>
                    <a:gd name="T99" fmla="*/ 400 h 705"/>
                    <a:gd name="T100" fmla="*/ 224 w 274"/>
                    <a:gd name="T101" fmla="*/ 396 h 705"/>
                    <a:gd name="T102" fmla="*/ 253 w 274"/>
                    <a:gd name="T103" fmla="*/ 358 h 705"/>
                    <a:gd name="T104" fmla="*/ 246 w 274"/>
                    <a:gd name="T105" fmla="*/ 339 h 705"/>
                    <a:gd name="T106" fmla="*/ 243 w 274"/>
                    <a:gd name="T107" fmla="*/ 326 h 705"/>
                    <a:gd name="T108" fmla="*/ 226 w 274"/>
                    <a:gd name="T109" fmla="*/ 308 h 705"/>
                    <a:gd name="T110" fmla="*/ 217 w 274"/>
                    <a:gd name="T111" fmla="*/ 229 h 705"/>
                    <a:gd name="T112" fmla="*/ 225 w 274"/>
                    <a:gd name="T113" fmla="*/ 194 h 70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74"/>
                    <a:gd name="T172" fmla="*/ 0 h 705"/>
                    <a:gd name="T173" fmla="*/ 274 w 274"/>
                    <a:gd name="T174" fmla="*/ 705 h 70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74" h="705">
                      <a:moveTo>
                        <a:pt x="225" y="194"/>
                      </a:moveTo>
                      <a:lnTo>
                        <a:pt x="226" y="185"/>
                      </a:lnTo>
                      <a:lnTo>
                        <a:pt x="231" y="177"/>
                      </a:lnTo>
                      <a:lnTo>
                        <a:pt x="237" y="166"/>
                      </a:lnTo>
                      <a:lnTo>
                        <a:pt x="244" y="157"/>
                      </a:lnTo>
                      <a:lnTo>
                        <a:pt x="252" y="148"/>
                      </a:lnTo>
                      <a:lnTo>
                        <a:pt x="259" y="141"/>
                      </a:lnTo>
                      <a:lnTo>
                        <a:pt x="268" y="136"/>
                      </a:lnTo>
                      <a:lnTo>
                        <a:pt x="274" y="133"/>
                      </a:lnTo>
                      <a:lnTo>
                        <a:pt x="274" y="131"/>
                      </a:lnTo>
                      <a:lnTo>
                        <a:pt x="274" y="127"/>
                      </a:lnTo>
                      <a:lnTo>
                        <a:pt x="274" y="124"/>
                      </a:lnTo>
                      <a:lnTo>
                        <a:pt x="274" y="120"/>
                      </a:lnTo>
                      <a:lnTo>
                        <a:pt x="274" y="116"/>
                      </a:lnTo>
                      <a:lnTo>
                        <a:pt x="274" y="112"/>
                      </a:lnTo>
                      <a:lnTo>
                        <a:pt x="274" y="109"/>
                      </a:lnTo>
                      <a:lnTo>
                        <a:pt x="274" y="106"/>
                      </a:lnTo>
                      <a:lnTo>
                        <a:pt x="274" y="104"/>
                      </a:lnTo>
                      <a:lnTo>
                        <a:pt x="274" y="101"/>
                      </a:lnTo>
                      <a:lnTo>
                        <a:pt x="274" y="98"/>
                      </a:lnTo>
                      <a:lnTo>
                        <a:pt x="274" y="95"/>
                      </a:lnTo>
                      <a:lnTo>
                        <a:pt x="274" y="94"/>
                      </a:lnTo>
                      <a:lnTo>
                        <a:pt x="274" y="91"/>
                      </a:lnTo>
                      <a:lnTo>
                        <a:pt x="274" y="88"/>
                      </a:lnTo>
                      <a:lnTo>
                        <a:pt x="274" y="85"/>
                      </a:lnTo>
                      <a:lnTo>
                        <a:pt x="271" y="85"/>
                      </a:lnTo>
                      <a:lnTo>
                        <a:pt x="268" y="85"/>
                      </a:lnTo>
                      <a:lnTo>
                        <a:pt x="267" y="84"/>
                      </a:lnTo>
                      <a:lnTo>
                        <a:pt x="264" y="83"/>
                      </a:lnTo>
                      <a:lnTo>
                        <a:pt x="263" y="80"/>
                      </a:lnTo>
                      <a:lnTo>
                        <a:pt x="261" y="79"/>
                      </a:lnTo>
                      <a:lnTo>
                        <a:pt x="259" y="76"/>
                      </a:lnTo>
                      <a:lnTo>
                        <a:pt x="259" y="73"/>
                      </a:lnTo>
                      <a:lnTo>
                        <a:pt x="261" y="88"/>
                      </a:lnTo>
                      <a:lnTo>
                        <a:pt x="263" y="91"/>
                      </a:lnTo>
                      <a:lnTo>
                        <a:pt x="263" y="95"/>
                      </a:lnTo>
                      <a:lnTo>
                        <a:pt x="263" y="98"/>
                      </a:lnTo>
                      <a:lnTo>
                        <a:pt x="263" y="102"/>
                      </a:lnTo>
                      <a:lnTo>
                        <a:pt x="259" y="109"/>
                      </a:lnTo>
                      <a:lnTo>
                        <a:pt x="255" y="116"/>
                      </a:lnTo>
                      <a:lnTo>
                        <a:pt x="249" y="122"/>
                      </a:lnTo>
                      <a:lnTo>
                        <a:pt x="242" y="127"/>
                      </a:lnTo>
                      <a:lnTo>
                        <a:pt x="236" y="130"/>
                      </a:lnTo>
                      <a:lnTo>
                        <a:pt x="231" y="131"/>
                      </a:lnTo>
                      <a:lnTo>
                        <a:pt x="225" y="130"/>
                      </a:lnTo>
                      <a:lnTo>
                        <a:pt x="219" y="130"/>
                      </a:lnTo>
                      <a:lnTo>
                        <a:pt x="213" y="130"/>
                      </a:lnTo>
                      <a:lnTo>
                        <a:pt x="207" y="129"/>
                      </a:lnTo>
                      <a:lnTo>
                        <a:pt x="201" y="126"/>
                      </a:lnTo>
                      <a:lnTo>
                        <a:pt x="198" y="123"/>
                      </a:lnTo>
                      <a:lnTo>
                        <a:pt x="195" y="119"/>
                      </a:lnTo>
                      <a:lnTo>
                        <a:pt x="194" y="113"/>
                      </a:lnTo>
                      <a:lnTo>
                        <a:pt x="194" y="108"/>
                      </a:lnTo>
                      <a:lnTo>
                        <a:pt x="195" y="104"/>
                      </a:lnTo>
                      <a:lnTo>
                        <a:pt x="198" y="98"/>
                      </a:lnTo>
                      <a:lnTo>
                        <a:pt x="200" y="94"/>
                      </a:lnTo>
                      <a:lnTo>
                        <a:pt x="202" y="90"/>
                      </a:lnTo>
                      <a:lnTo>
                        <a:pt x="206" y="85"/>
                      </a:lnTo>
                      <a:lnTo>
                        <a:pt x="208" y="80"/>
                      </a:lnTo>
                      <a:lnTo>
                        <a:pt x="209" y="73"/>
                      </a:lnTo>
                      <a:lnTo>
                        <a:pt x="198" y="67"/>
                      </a:lnTo>
                      <a:lnTo>
                        <a:pt x="188" y="63"/>
                      </a:lnTo>
                      <a:lnTo>
                        <a:pt x="179" y="60"/>
                      </a:lnTo>
                      <a:lnTo>
                        <a:pt x="169" y="58"/>
                      </a:lnTo>
                      <a:lnTo>
                        <a:pt x="160" y="55"/>
                      </a:lnTo>
                      <a:lnTo>
                        <a:pt x="150" y="49"/>
                      </a:lnTo>
                      <a:lnTo>
                        <a:pt x="142" y="42"/>
                      </a:lnTo>
                      <a:lnTo>
                        <a:pt x="132" y="34"/>
                      </a:lnTo>
                      <a:lnTo>
                        <a:pt x="129" y="30"/>
                      </a:lnTo>
                      <a:lnTo>
                        <a:pt x="126" y="26"/>
                      </a:lnTo>
                      <a:lnTo>
                        <a:pt x="125" y="21"/>
                      </a:lnTo>
                      <a:lnTo>
                        <a:pt x="123" y="17"/>
                      </a:lnTo>
                      <a:lnTo>
                        <a:pt x="122" y="13"/>
                      </a:lnTo>
                      <a:lnTo>
                        <a:pt x="119" y="9"/>
                      </a:lnTo>
                      <a:lnTo>
                        <a:pt x="117" y="5"/>
                      </a:lnTo>
                      <a:lnTo>
                        <a:pt x="113" y="0"/>
                      </a:lnTo>
                      <a:lnTo>
                        <a:pt x="108" y="2"/>
                      </a:lnTo>
                      <a:lnTo>
                        <a:pt x="104" y="3"/>
                      </a:lnTo>
                      <a:lnTo>
                        <a:pt x="100" y="5"/>
                      </a:lnTo>
                      <a:lnTo>
                        <a:pt x="97" y="5"/>
                      </a:lnTo>
                      <a:lnTo>
                        <a:pt x="93" y="7"/>
                      </a:lnTo>
                      <a:lnTo>
                        <a:pt x="89" y="10"/>
                      </a:lnTo>
                      <a:lnTo>
                        <a:pt x="86" y="14"/>
                      </a:lnTo>
                      <a:lnTo>
                        <a:pt x="83" y="21"/>
                      </a:lnTo>
                      <a:lnTo>
                        <a:pt x="81" y="19"/>
                      </a:lnTo>
                      <a:lnTo>
                        <a:pt x="79" y="16"/>
                      </a:lnTo>
                      <a:lnTo>
                        <a:pt x="76" y="13"/>
                      </a:lnTo>
                      <a:lnTo>
                        <a:pt x="74" y="10"/>
                      </a:lnTo>
                      <a:lnTo>
                        <a:pt x="72" y="7"/>
                      </a:lnTo>
                      <a:lnTo>
                        <a:pt x="67" y="5"/>
                      </a:lnTo>
                      <a:lnTo>
                        <a:pt x="63" y="3"/>
                      </a:lnTo>
                      <a:lnTo>
                        <a:pt x="59" y="3"/>
                      </a:lnTo>
                      <a:lnTo>
                        <a:pt x="53" y="5"/>
                      </a:lnTo>
                      <a:lnTo>
                        <a:pt x="49" y="6"/>
                      </a:lnTo>
                      <a:lnTo>
                        <a:pt x="44" y="9"/>
                      </a:lnTo>
                      <a:lnTo>
                        <a:pt x="41" y="12"/>
                      </a:lnTo>
                      <a:lnTo>
                        <a:pt x="37" y="16"/>
                      </a:lnTo>
                      <a:lnTo>
                        <a:pt x="35" y="19"/>
                      </a:lnTo>
                      <a:lnTo>
                        <a:pt x="31" y="20"/>
                      </a:lnTo>
                      <a:lnTo>
                        <a:pt x="29" y="21"/>
                      </a:lnTo>
                      <a:lnTo>
                        <a:pt x="28" y="31"/>
                      </a:lnTo>
                      <a:lnTo>
                        <a:pt x="25" y="39"/>
                      </a:lnTo>
                      <a:lnTo>
                        <a:pt x="23" y="45"/>
                      </a:lnTo>
                      <a:lnTo>
                        <a:pt x="19" y="51"/>
                      </a:lnTo>
                      <a:lnTo>
                        <a:pt x="16" y="55"/>
                      </a:lnTo>
                      <a:lnTo>
                        <a:pt x="12" y="60"/>
                      </a:lnTo>
                      <a:lnTo>
                        <a:pt x="10" y="65"/>
                      </a:lnTo>
                      <a:lnTo>
                        <a:pt x="9" y="70"/>
                      </a:lnTo>
                      <a:lnTo>
                        <a:pt x="10" y="76"/>
                      </a:lnTo>
                      <a:lnTo>
                        <a:pt x="11" y="81"/>
                      </a:lnTo>
                      <a:lnTo>
                        <a:pt x="12" y="85"/>
                      </a:lnTo>
                      <a:lnTo>
                        <a:pt x="15" y="90"/>
                      </a:lnTo>
                      <a:lnTo>
                        <a:pt x="17" y="94"/>
                      </a:lnTo>
                      <a:lnTo>
                        <a:pt x="18" y="98"/>
                      </a:lnTo>
                      <a:lnTo>
                        <a:pt x="19" y="104"/>
                      </a:lnTo>
                      <a:lnTo>
                        <a:pt x="19" y="108"/>
                      </a:lnTo>
                      <a:lnTo>
                        <a:pt x="19" y="118"/>
                      </a:lnTo>
                      <a:lnTo>
                        <a:pt x="17" y="124"/>
                      </a:lnTo>
                      <a:lnTo>
                        <a:pt x="13" y="131"/>
                      </a:lnTo>
                      <a:lnTo>
                        <a:pt x="10" y="138"/>
                      </a:lnTo>
                      <a:lnTo>
                        <a:pt x="6" y="145"/>
                      </a:lnTo>
                      <a:lnTo>
                        <a:pt x="4" y="152"/>
                      </a:lnTo>
                      <a:lnTo>
                        <a:pt x="1" y="159"/>
                      </a:lnTo>
                      <a:lnTo>
                        <a:pt x="0" y="168"/>
                      </a:lnTo>
                      <a:lnTo>
                        <a:pt x="0" y="177"/>
                      </a:lnTo>
                      <a:lnTo>
                        <a:pt x="0" y="184"/>
                      </a:lnTo>
                      <a:lnTo>
                        <a:pt x="0" y="191"/>
                      </a:lnTo>
                      <a:lnTo>
                        <a:pt x="0" y="197"/>
                      </a:lnTo>
                      <a:lnTo>
                        <a:pt x="0" y="202"/>
                      </a:lnTo>
                      <a:lnTo>
                        <a:pt x="0" y="208"/>
                      </a:lnTo>
                      <a:lnTo>
                        <a:pt x="0" y="213"/>
                      </a:lnTo>
                      <a:lnTo>
                        <a:pt x="0" y="219"/>
                      </a:lnTo>
                      <a:lnTo>
                        <a:pt x="1" y="229"/>
                      </a:lnTo>
                      <a:lnTo>
                        <a:pt x="5" y="237"/>
                      </a:lnTo>
                      <a:lnTo>
                        <a:pt x="9" y="245"/>
                      </a:lnTo>
                      <a:lnTo>
                        <a:pt x="13" y="252"/>
                      </a:lnTo>
                      <a:lnTo>
                        <a:pt x="18" y="259"/>
                      </a:lnTo>
                      <a:lnTo>
                        <a:pt x="22" y="265"/>
                      </a:lnTo>
                      <a:lnTo>
                        <a:pt x="25" y="272"/>
                      </a:lnTo>
                      <a:lnTo>
                        <a:pt x="26" y="279"/>
                      </a:lnTo>
                      <a:lnTo>
                        <a:pt x="26" y="282"/>
                      </a:lnTo>
                      <a:lnTo>
                        <a:pt x="25" y="284"/>
                      </a:lnTo>
                      <a:lnTo>
                        <a:pt x="25" y="287"/>
                      </a:lnTo>
                      <a:lnTo>
                        <a:pt x="24" y="289"/>
                      </a:lnTo>
                      <a:lnTo>
                        <a:pt x="23" y="290"/>
                      </a:lnTo>
                      <a:lnTo>
                        <a:pt x="22" y="291"/>
                      </a:lnTo>
                      <a:lnTo>
                        <a:pt x="21" y="293"/>
                      </a:lnTo>
                      <a:lnTo>
                        <a:pt x="19" y="294"/>
                      </a:lnTo>
                      <a:lnTo>
                        <a:pt x="21" y="294"/>
                      </a:lnTo>
                      <a:lnTo>
                        <a:pt x="22" y="294"/>
                      </a:lnTo>
                      <a:lnTo>
                        <a:pt x="23" y="294"/>
                      </a:lnTo>
                      <a:lnTo>
                        <a:pt x="24" y="294"/>
                      </a:lnTo>
                      <a:lnTo>
                        <a:pt x="25" y="294"/>
                      </a:lnTo>
                      <a:lnTo>
                        <a:pt x="26" y="294"/>
                      </a:lnTo>
                      <a:lnTo>
                        <a:pt x="26" y="297"/>
                      </a:lnTo>
                      <a:lnTo>
                        <a:pt x="25" y="300"/>
                      </a:lnTo>
                      <a:lnTo>
                        <a:pt x="24" y="304"/>
                      </a:lnTo>
                      <a:lnTo>
                        <a:pt x="23" y="307"/>
                      </a:lnTo>
                      <a:lnTo>
                        <a:pt x="22" y="309"/>
                      </a:lnTo>
                      <a:lnTo>
                        <a:pt x="21" y="311"/>
                      </a:lnTo>
                      <a:lnTo>
                        <a:pt x="21" y="314"/>
                      </a:lnTo>
                      <a:lnTo>
                        <a:pt x="19" y="314"/>
                      </a:lnTo>
                      <a:lnTo>
                        <a:pt x="21" y="316"/>
                      </a:lnTo>
                      <a:lnTo>
                        <a:pt x="21" y="319"/>
                      </a:lnTo>
                      <a:lnTo>
                        <a:pt x="22" y="321"/>
                      </a:lnTo>
                      <a:lnTo>
                        <a:pt x="23" y="323"/>
                      </a:lnTo>
                      <a:lnTo>
                        <a:pt x="24" y="325"/>
                      </a:lnTo>
                      <a:lnTo>
                        <a:pt x="25" y="328"/>
                      </a:lnTo>
                      <a:lnTo>
                        <a:pt x="26" y="329"/>
                      </a:lnTo>
                      <a:lnTo>
                        <a:pt x="26" y="332"/>
                      </a:lnTo>
                      <a:lnTo>
                        <a:pt x="26" y="335"/>
                      </a:lnTo>
                      <a:lnTo>
                        <a:pt x="25" y="337"/>
                      </a:lnTo>
                      <a:lnTo>
                        <a:pt x="24" y="340"/>
                      </a:lnTo>
                      <a:lnTo>
                        <a:pt x="22" y="341"/>
                      </a:lnTo>
                      <a:lnTo>
                        <a:pt x="21" y="344"/>
                      </a:lnTo>
                      <a:lnTo>
                        <a:pt x="19" y="347"/>
                      </a:lnTo>
                      <a:lnTo>
                        <a:pt x="18" y="348"/>
                      </a:lnTo>
                      <a:lnTo>
                        <a:pt x="18" y="351"/>
                      </a:lnTo>
                      <a:lnTo>
                        <a:pt x="18" y="358"/>
                      </a:lnTo>
                      <a:lnTo>
                        <a:pt x="19" y="364"/>
                      </a:lnTo>
                      <a:lnTo>
                        <a:pt x="22" y="368"/>
                      </a:lnTo>
                      <a:lnTo>
                        <a:pt x="23" y="372"/>
                      </a:lnTo>
                      <a:lnTo>
                        <a:pt x="25" y="378"/>
                      </a:lnTo>
                      <a:lnTo>
                        <a:pt x="26" y="382"/>
                      </a:lnTo>
                      <a:lnTo>
                        <a:pt x="28" y="386"/>
                      </a:lnTo>
                      <a:lnTo>
                        <a:pt x="29" y="392"/>
                      </a:lnTo>
                      <a:lnTo>
                        <a:pt x="28" y="397"/>
                      </a:lnTo>
                      <a:lnTo>
                        <a:pt x="28" y="401"/>
                      </a:lnTo>
                      <a:lnTo>
                        <a:pt x="28" y="407"/>
                      </a:lnTo>
                      <a:lnTo>
                        <a:pt x="26" y="411"/>
                      </a:lnTo>
                      <a:lnTo>
                        <a:pt x="25" y="415"/>
                      </a:lnTo>
                      <a:lnTo>
                        <a:pt x="25" y="419"/>
                      </a:lnTo>
                      <a:lnTo>
                        <a:pt x="24" y="424"/>
                      </a:lnTo>
                      <a:lnTo>
                        <a:pt x="24" y="429"/>
                      </a:lnTo>
                      <a:lnTo>
                        <a:pt x="24" y="439"/>
                      </a:lnTo>
                      <a:lnTo>
                        <a:pt x="25" y="449"/>
                      </a:lnTo>
                      <a:lnTo>
                        <a:pt x="28" y="457"/>
                      </a:lnTo>
                      <a:lnTo>
                        <a:pt x="30" y="465"/>
                      </a:lnTo>
                      <a:lnTo>
                        <a:pt x="36" y="479"/>
                      </a:lnTo>
                      <a:lnTo>
                        <a:pt x="42" y="492"/>
                      </a:lnTo>
                      <a:lnTo>
                        <a:pt x="49" y="504"/>
                      </a:lnTo>
                      <a:lnTo>
                        <a:pt x="55" y="517"/>
                      </a:lnTo>
                      <a:lnTo>
                        <a:pt x="57" y="524"/>
                      </a:lnTo>
                      <a:lnTo>
                        <a:pt x="59" y="533"/>
                      </a:lnTo>
                      <a:lnTo>
                        <a:pt x="60" y="542"/>
                      </a:lnTo>
                      <a:lnTo>
                        <a:pt x="61" y="550"/>
                      </a:lnTo>
                      <a:lnTo>
                        <a:pt x="61" y="556"/>
                      </a:lnTo>
                      <a:lnTo>
                        <a:pt x="62" y="560"/>
                      </a:lnTo>
                      <a:lnTo>
                        <a:pt x="63" y="565"/>
                      </a:lnTo>
                      <a:lnTo>
                        <a:pt x="66" y="570"/>
                      </a:lnTo>
                      <a:lnTo>
                        <a:pt x="69" y="574"/>
                      </a:lnTo>
                      <a:lnTo>
                        <a:pt x="70" y="578"/>
                      </a:lnTo>
                      <a:lnTo>
                        <a:pt x="72" y="582"/>
                      </a:lnTo>
                      <a:lnTo>
                        <a:pt x="73" y="588"/>
                      </a:lnTo>
                      <a:lnTo>
                        <a:pt x="72" y="592"/>
                      </a:lnTo>
                      <a:lnTo>
                        <a:pt x="72" y="595"/>
                      </a:lnTo>
                      <a:lnTo>
                        <a:pt x="70" y="596"/>
                      </a:lnTo>
                      <a:lnTo>
                        <a:pt x="70" y="599"/>
                      </a:lnTo>
                      <a:lnTo>
                        <a:pt x="69" y="600"/>
                      </a:lnTo>
                      <a:lnTo>
                        <a:pt x="69" y="603"/>
                      </a:lnTo>
                      <a:lnTo>
                        <a:pt x="67" y="606"/>
                      </a:lnTo>
                      <a:lnTo>
                        <a:pt x="67" y="607"/>
                      </a:lnTo>
                      <a:lnTo>
                        <a:pt x="67" y="611"/>
                      </a:lnTo>
                      <a:lnTo>
                        <a:pt x="67" y="614"/>
                      </a:lnTo>
                      <a:lnTo>
                        <a:pt x="67" y="616"/>
                      </a:lnTo>
                      <a:lnTo>
                        <a:pt x="67" y="618"/>
                      </a:lnTo>
                      <a:lnTo>
                        <a:pt x="67" y="620"/>
                      </a:lnTo>
                      <a:lnTo>
                        <a:pt x="67" y="621"/>
                      </a:lnTo>
                      <a:lnTo>
                        <a:pt x="67" y="623"/>
                      </a:lnTo>
                      <a:lnTo>
                        <a:pt x="67" y="625"/>
                      </a:lnTo>
                      <a:lnTo>
                        <a:pt x="66" y="628"/>
                      </a:lnTo>
                      <a:lnTo>
                        <a:pt x="65" y="631"/>
                      </a:lnTo>
                      <a:lnTo>
                        <a:pt x="63" y="634"/>
                      </a:lnTo>
                      <a:lnTo>
                        <a:pt x="62" y="635"/>
                      </a:lnTo>
                      <a:lnTo>
                        <a:pt x="61" y="639"/>
                      </a:lnTo>
                      <a:lnTo>
                        <a:pt x="61" y="642"/>
                      </a:lnTo>
                      <a:lnTo>
                        <a:pt x="61" y="645"/>
                      </a:lnTo>
                      <a:lnTo>
                        <a:pt x="62" y="652"/>
                      </a:lnTo>
                      <a:lnTo>
                        <a:pt x="65" y="660"/>
                      </a:lnTo>
                      <a:lnTo>
                        <a:pt x="72" y="667"/>
                      </a:lnTo>
                      <a:lnTo>
                        <a:pt x="77" y="674"/>
                      </a:lnTo>
                      <a:lnTo>
                        <a:pt x="85" y="681"/>
                      </a:lnTo>
                      <a:lnTo>
                        <a:pt x="92" y="685"/>
                      </a:lnTo>
                      <a:lnTo>
                        <a:pt x="98" y="689"/>
                      </a:lnTo>
                      <a:lnTo>
                        <a:pt x="104" y="691"/>
                      </a:lnTo>
                      <a:lnTo>
                        <a:pt x="110" y="692"/>
                      </a:lnTo>
                      <a:lnTo>
                        <a:pt x="114" y="694"/>
                      </a:lnTo>
                      <a:lnTo>
                        <a:pt x="118" y="696"/>
                      </a:lnTo>
                      <a:lnTo>
                        <a:pt x="123" y="699"/>
                      </a:lnTo>
                      <a:lnTo>
                        <a:pt x="126" y="701"/>
                      </a:lnTo>
                      <a:lnTo>
                        <a:pt x="131" y="703"/>
                      </a:lnTo>
                      <a:lnTo>
                        <a:pt x="136" y="705"/>
                      </a:lnTo>
                      <a:lnTo>
                        <a:pt x="141" y="705"/>
                      </a:lnTo>
                      <a:lnTo>
                        <a:pt x="141" y="699"/>
                      </a:lnTo>
                      <a:lnTo>
                        <a:pt x="139" y="694"/>
                      </a:lnTo>
                      <a:lnTo>
                        <a:pt x="139" y="688"/>
                      </a:lnTo>
                      <a:lnTo>
                        <a:pt x="138" y="684"/>
                      </a:lnTo>
                      <a:lnTo>
                        <a:pt x="138" y="680"/>
                      </a:lnTo>
                      <a:lnTo>
                        <a:pt x="137" y="675"/>
                      </a:lnTo>
                      <a:lnTo>
                        <a:pt x="137" y="674"/>
                      </a:lnTo>
                      <a:lnTo>
                        <a:pt x="136" y="673"/>
                      </a:lnTo>
                      <a:lnTo>
                        <a:pt x="137" y="671"/>
                      </a:lnTo>
                      <a:lnTo>
                        <a:pt x="138" y="669"/>
                      </a:lnTo>
                      <a:lnTo>
                        <a:pt x="139" y="666"/>
                      </a:lnTo>
                      <a:lnTo>
                        <a:pt x="141" y="663"/>
                      </a:lnTo>
                      <a:lnTo>
                        <a:pt x="143" y="662"/>
                      </a:lnTo>
                      <a:lnTo>
                        <a:pt x="145" y="659"/>
                      </a:lnTo>
                      <a:lnTo>
                        <a:pt x="148" y="659"/>
                      </a:lnTo>
                      <a:lnTo>
                        <a:pt x="149" y="657"/>
                      </a:lnTo>
                      <a:lnTo>
                        <a:pt x="145" y="635"/>
                      </a:lnTo>
                      <a:lnTo>
                        <a:pt x="143" y="635"/>
                      </a:lnTo>
                      <a:lnTo>
                        <a:pt x="143" y="628"/>
                      </a:lnTo>
                      <a:lnTo>
                        <a:pt x="147" y="627"/>
                      </a:lnTo>
                      <a:lnTo>
                        <a:pt x="149" y="625"/>
                      </a:lnTo>
                      <a:lnTo>
                        <a:pt x="151" y="625"/>
                      </a:lnTo>
                      <a:lnTo>
                        <a:pt x="154" y="624"/>
                      </a:lnTo>
                      <a:lnTo>
                        <a:pt x="155" y="623"/>
                      </a:lnTo>
                      <a:lnTo>
                        <a:pt x="157" y="621"/>
                      </a:lnTo>
                      <a:lnTo>
                        <a:pt x="158" y="620"/>
                      </a:lnTo>
                      <a:lnTo>
                        <a:pt x="160" y="618"/>
                      </a:lnTo>
                      <a:lnTo>
                        <a:pt x="160" y="588"/>
                      </a:lnTo>
                      <a:lnTo>
                        <a:pt x="154" y="588"/>
                      </a:lnTo>
                      <a:lnTo>
                        <a:pt x="147" y="586"/>
                      </a:lnTo>
                      <a:lnTo>
                        <a:pt x="141" y="585"/>
                      </a:lnTo>
                      <a:lnTo>
                        <a:pt x="135" y="582"/>
                      </a:lnTo>
                      <a:lnTo>
                        <a:pt x="130" y="578"/>
                      </a:lnTo>
                      <a:lnTo>
                        <a:pt x="126" y="572"/>
                      </a:lnTo>
                      <a:lnTo>
                        <a:pt x="124" y="567"/>
                      </a:lnTo>
                      <a:lnTo>
                        <a:pt x="124" y="560"/>
                      </a:lnTo>
                      <a:lnTo>
                        <a:pt x="124" y="556"/>
                      </a:lnTo>
                      <a:lnTo>
                        <a:pt x="126" y="553"/>
                      </a:lnTo>
                      <a:lnTo>
                        <a:pt x="129" y="549"/>
                      </a:lnTo>
                      <a:lnTo>
                        <a:pt x="132" y="547"/>
                      </a:lnTo>
                      <a:lnTo>
                        <a:pt x="137" y="545"/>
                      </a:lnTo>
                      <a:lnTo>
                        <a:pt x="141" y="543"/>
                      </a:lnTo>
                      <a:lnTo>
                        <a:pt x="144" y="543"/>
                      </a:lnTo>
                      <a:lnTo>
                        <a:pt x="147" y="543"/>
                      </a:lnTo>
                      <a:lnTo>
                        <a:pt x="148" y="539"/>
                      </a:lnTo>
                      <a:lnTo>
                        <a:pt x="148" y="535"/>
                      </a:lnTo>
                      <a:lnTo>
                        <a:pt x="148" y="531"/>
                      </a:lnTo>
                      <a:lnTo>
                        <a:pt x="149" y="525"/>
                      </a:lnTo>
                      <a:lnTo>
                        <a:pt x="150" y="521"/>
                      </a:lnTo>
                      <a:lnTo>
                        <a:pt x="150" y="517"/>
                      </a:lnTo>
                      <a:lnTo>
                        <a:pt x="151" y="513"/>
                      </a:lnTo>
                      <a:lnTo>
                        <a:pt x="151" y="509"/>
                      </a:lnTo>
                      <a:lnTo>
                        <a:pt x="150" y="500"/>
                      </a:lnTo>
                      <a:lnTo>
                        <a:pt x="148" y="492"/>
                      </a:lnTo>
                      <a:lnTo>
                        <a:pt x="145" y="484"/>
                      </a:lnTo>
                      <a:lnTo>
                        <a:pt x="142" y="475"/>
                      </a:lnTo>
                      <a:lnTo>
                        <a:pt x="138" y="468"/>
                      </a:lnTo>
                      <a:lnTo>
                        <a:pt x="135" y="461"/>
                      </a:lnTo>
                      <a:lnTo>
                        <a:pt x="132" y="454"/>
                      </a:lnTo>
                      <a:lnTo>
                        <a:pt x="132" y="449"/>
                      </a:lnTo>
                      <a:lnTo>
                        <a:pt x="132" y="447"/>
                      </a:lnTo>
                      <a:lnTo>
                        <a:pt x="132" y="446"/>
                      </a:lnTo>
                      <a:lnTo>
                        <a:pt x="132" y="445"/>
                      </a:lnTo>
                      <a:lnTo>
                        <a:pt x="137" y="445"/>
                      </a:lnTo>
                      <a:lnTo>
                        <a:pt x="142" y="446"/>
                      </a:lnTo>
                      <a:lnTo>
                        <a:pt x="147" y="449"/>
                      </a:lnTo>
                      <a:lnTo>
                        <a:pt x="152" y="450"/>
                      </a:lnTo>
                      <a:lnTo>
                        <a:pt x="157" y="453"/>
                      </a:lnTo>
                      <a:lnTo>
                        <a:pt x="162" y="454"/>
                      </a:lnTo>
                      <a:lnTo>
                        <a:pt x="167" y="456"/>
                      </a:lnTo>
                      <a:lnTo>
                        <a:pt x="170" y="457"/>
                      </a:lnTo>
                      <a:lnTo>
                        <a:pt x="173" y="456"/>
                      </a:lnTo>
                      <a:lnTo>
                        <a:pt x="174" y="454"/>
                      </a:lnTo>
                      <a:lnTo>
                        <a:pt x="175" y="452"/>
                      </a:lnTo>
                      <a:lnTo>
                        <a:pt x="176" y="449"/>
                      </a:lnTo>
                      <a:lnTo>
                        <a:pt x="176" y="445"/>
                      </a:lnTo>
                      <a:lnTo>
                        <a:pt x="176" y="440"/>
                      </a:lnTo>
                      <a:lnTo>
                        <a:pt x="176" y="438"/>
                      </a:lnTo>
                      <a:lnTo>
                        <a:pt x="176" y="435"/>
                      </a:lnTo>
                      <a:lnTo>
                        <a:pt x="176" y="433"/>
                      </a:lnTo>
                      <a:lnTo>
                        <a:pt x="176" y="432"/>
                      </a:lnTo>
                      <a:lnTo>
                        <a:pt x="175" y="431"/>
                      </a:lnTo>
                      <a:lnTo>
                        <a:pt x="175" y="429"/>
                      </a:lnTo>
                      <a:lnTo>
                        <a:pt x="174" y="426"/>
                      </a:lnTo>
                      <a:lnTo>
                        <a:pt x="173" y="424"/>
                      </a:lnTo>
                      <a:lnTo>
                        <a:pt x="173" y="421"/>
                      </a:lnTo>
                      <a:lnTo>
                        <a:pt x="173" y="419"/>
                      </a:lnTo>
                      <a:lnTo>
                        <a:pt x="173" y="418"/>
                      </a:lnTo>
                      <a:lnTo>
                        <a:pt x="171" y="417"/>
                      </a:lnTo>
                      <a:lnTo>
                        <a:pt x="170" y="415"/>
                      </a:lnTo>
                      <a:lnTo>
                        <a:pt x="169" y="414"/>
                      </a:lnTo>
                      <a:lnTo>
                        <a:pt x="169" y="413"/>
                      </a:lnTo>
                      <a:lnTo>
                        <a:pt x="168" y="411"/>
                      </a:lnTo>
                      <a:lnTo>
                        <a:pt x="168" y="410"/>
                      </a:lnTo>
                      <a:lnTo>
                        <a:pt x="169" y="406"/>
                      </a:lnTo>
                      <a:lnTo>
                        <a:pt x="171" y="401"/>
                      </a:lnTo>
                      <a:lnTo>
                        <a:pt x="175" y="400"/>
                      </a:lnTo>
                      <a:lnTo>
                        <a:pt x="179" y="399"/>
                      </a:lnTo>
                      <a:lnTo>
                        <a:pt x="183" y="397"/>
                      </a:lnTo>
                      <a:lnTo>
                        <a:pt x="187" y="397"/>
                      </a:lnTo>
                      <a:lnTo>
                        <a:pt x="191" y="397"/>
                      </a:lnTo>
                      <a:lnTo>
                        <a:pt x="194" y="397"/>
                      </a:lnTo>
                      <a:lnTo>
                        <a:pt x="211" y="397"/>
                      </a:lnTo>
                      <a:lnTo>
                        <a:pt x="224" y="396"/>
                      </a:lnTo>
                      <a:lnTo>
                        <a:pt x="228" y="394"/>
                      </a:lnTo>
                      <a:lnTo>
                        <a:pt x="233" y="392"/>
                      </a:lnTo>
                      <a:lnTo>
                        <a:pt x="238" y="389"/>
                      </a:lnTo>
                      <a:lnTo>
                        <a:pt x="242" y="386"/>
                      </a:lnTo>
                      <a:lnTo>
                        <a:pt x="247" y="378"/>
                      </a:lnTo>
                      <a:lnTo>
                        <a:pt x="252" y="369"/>
                      </a:lnTo>
                      <a:lnTo>
                        <a:pt x="253" y="358"/>
                      </a:lnTo>
                      <a:lnTo>
                        <a:pt x="255" y="347"/>
                      </a:lnTo>
                      <a:lnTo>
                        <a:pt x="255" y="344"/>
                      </a:lnTo>
                      <a:lnTo>
                        <a:pt x="253" y="343"/>
                      </a:lnTo>
                      <a:lnTo>
                        <a:pt x="252" y="341"/>
                      </a:lnTo>
                      <a:lnTo>
                        <a:pt x="250" y="340"/>
                      </a:lnTo>
                      <a:lnTo>
                        <a:pt x="249" y="339"/>
                      </a:lnTo>
                      <a:lnTo>
                        <a:pt x="246" y="339"/>
                      </a:lnTo>
                      <a:lnTo>
                        <a:pt x="245" y="337"/>
                      </a:lnTo>
                      <a:lnTo>
                        <a:pt x="244" y="337"/>
                      </a:lnTo>
                      <a:lnTo>
                        <a:pt x="244" y="335"/>
                      </a:lnTo>
                      <a:lnTo>
                        <a:pt x="243" y="333"/>
                      </a:lnTo>
                      <a:lnTo>
                        <a:pt x="243" y="330"/>
                      </a:lnTo>
                      <a:lnTo>
                        <a:pt x="243" y="328"/>
                      </a:lnTo>
                      <a:lnTo>
                        <a:pt x="243" y="326"/>
                      </a:lnTo>
                      <a:lnTo>
                        <a:pt x="243" y="323"/>
                      </a:lnTo>
                      <a:lnTo>
                        <a:pt x="244" y="322"/>
                      </a:lnTo>
                      <a:lnTo>
                        <a:pt x="244" y="319"/>
                      </a:lnTo>
                      <a:lnTo>
                        <a:pt x="240" y="318"/>
                      </a:lnTo>
                      <a:lnTo>
                        <a:pt x="236" y="315"/>
                      </a:lnTo>
                      <a:lnTo>
                        <a:pt x="231" y="312"/>
                      </a:lnTo>
                      <a:lnTo>
                        <a:pt x="226" y="308"/>
                      </a:lnTo>
                      <a:lnTo>
                        <a:pt x="221" y="304"/>
                      </a:lnTo>
                      <a:lnTo>
                        <a:pt x="219" y="298"/>
                      </a:lnTo>
                      <a:lnTo>
                        <a:pt x="217" y="294"/>
                      </a:lnTo>
                      <a:lnTo>
                        <a:pt x="217" y="290"/>
                      </a:lnTo>
                      <a:lnTo>
                        <a:pt x="217" y="240"/>
                      </a:lnTo>
                      <a:lnTo>
                        <a:pt x="217" y="234"/>
                      </a:lnTo>
                      <a:lnTo>
                        <a:pt x="217" y="229"/>
                      </a:lnTo>
                      <a:lnTo>
                        <a:pt x="217" y="223"/>
                      </a:lnTo>
                      <a:lnTo>
                        <a:pt x="217" y="217"/>
                      </a:lnTo>
                      <a:lnTo>
                        <a:pt x="218" y="212"/>
                      </a:lnTo>
                      <a:lnTo>
                        <a:pt x="219" y="206"/>
                      </a:lnTo>
                      <a:lnTo>
                        <a:pt x="221" y="202"/>
                      </a:lnTo>
                      <a:lnTo>
                        <a:pt x="225" y="197"/>
                      </a:lnTo>
                      <a:lnTo>
                        <a:pt x="225" y="19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298" name="Group 166">
                <a:extLst>
                  <a:ext uri="{FF2B5EF4-FFF2-40B4-BE49-F238E27FC236}">
                    <a16:creationId xmlns:a16="http://schemas.microsoft.com/office/drawing/2014/main" id="{E85A1286-4498-49C3-9A21-F61B3C2D73CD}"/>
                  </a:ext>
                </a:extLst>
              </p:cNvPr>
              <p:cNvGrpSpPr>
                <a:grpSpLocks/>
              </p:cNvGrpSpPr>
              <p:nvPr/>
            </p:nvGrpSpPr>
            <p:grpSpPr bwMode="auto">
              <a:xfrm>
                <a:off x="592" y="1440"/>
                <a:ext cx="978" cy="508"/>
                <a:chOff x="624" y="1536"/>
                <a:chExt cx="978" cy="572"/>
              </a:xfrm>
            </p:grpSpPr>
            <p:sp>
              <p:nvSpPr>
                <p:cNvPr id="357" name="Freeform 167">
                  <a:extLst>
                    <a:ext uri="{FF2B5EF4-FFF2-40B4-BE49-F238E27FC236}">
                      <a16:creationId xmlns:a16="http://schemas.microsoft.com/office/drawing/2014/main" id="{100FE728-9AAD-4775-B801-82A630B6953F}"/>
                    </a:ext>
                  </a:extLst>
                </p:cNvPr>
                <p:cNvSpPr>
                  <a:spLocks/>
                </p:cNvSpPr>
                <p:nvPr/>
              </p:nvSpPr>
              <p:spPr bwMode="gray">
                <a:xfrm>
                  <a:off x="1449" y="1724"/>
                  <a:ext cx="36" cy="18"/>
                </a:xfrm>
                <a:custGeom>
                  <a:avLst/>
                  <a:gdLst>
                    <a:gd name="T0" fmla="*/ 0 w 36"/>
                    <a:gd name="T1" fmla="*/ 18 h 18"/>
                    <a:gd name="T2" fmla="*/ 17 w 36"/>
                    <a:gd name="T3" fmla="*/ 18 h 18"/>
                    <a:gd name="T4" fmla="*/ 20 w 36"/>
                    <a:gd name="T5" fmla="*/ 15 h 18"/>
                    <a:gd name="T6" fmla="*/ 23 w 36"/>
                    <a:gd name="T7" fmla="*/ 14 h 18"/>
                    <a:gd name="T8" fmla="*/ 26 w 36"/>
                    <a:gd name="T9" fmla="*/ 11 h 18"/>
                    <a:gd name="T10" fmla="*/ 29 w 36"/>
                    <a:gd name="T11" fmla="*/ 10 h 18"/>
                    <a:gd name="T12" fmla="*/ 31 w 36"/>
                    <a:gd name="T13" fmla="*/ 8 h 18"/>
                    <a:gd name="T14" fmla="*/ 33 w 36"/>
                    <a:gd name="T15" fmla="*/ 7 h 18"/>
                    <a:gd name="T16" fmla="*/ 35 w 36"/>
                    <a:gd name="T17" fmla="*/ 3 h 18"/>
                    <a:gd name="T18" fmla="*/ 36 w 36"/>
                    <a:gd name="T19" fmla="*/ 0 h 18"/>
                    <a:gd name="T20" fmla="*/ 33 w 36"/>
                    <a:gd name="T21" fmla="*/ 0 h 18"/>
                    <a:gd name="T22" fmla="*/ 28 w 36"/>
                    <a:gd name="T23" fmla="*/ 0 h 18"/>
                    <a:gd name="T24" fmla="*/ 22 w 36"/>
                    <a:gd name="T25" fmla="*/ 2 h 18"/>
                    <a:gd name="T26" fmla="*/ 16 w 36"/>
                    <a:gd name="T27" fmla="*/ 3 h 18"/>
                    <a:gd name="T28" fmla="*/ 10 w 36"/>
                    <a:gd name="T29" fmla="*/ 6 h 18"/>
                    <a:gd name="T30" fmla="*/ 4 w 36"/>
                    <a:gd name="T31" fmla="*/ 8 h 18"/>
                    <a:gd name="T32" fmla="*/ 1 w 36"/>
                    <a:gd name="T33" fmla="*/ 14 h 18"/>
                    <a:gd name="T34" fmla="*/ 0 w 36"/>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18"/>
                    <a:gd name="T56" fmla="*/ 36 w 36"/>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18">
                      <a:moveTo>
                        <a:pt x="0" y="18"/>
                      </a:moveTo>
                      <a:lnTo>
                        <a:pt x="17" y="18"/>
                      </a:lnTo>
                      <a:lnTo>
                        <a:pt x="20" y="15"/>
                      </a:lnTo>
                      <a:lnTo>
                        <a:pt x="23" y="14"/>
                      </a:lnTo>
                      <a:lnTo>
                        <a:pt x="26" y="11"/>
                      </a:lnTo>
                      <a:lnTo>
                        <a:pt x="29" y="10"/>
                      </a:lnTo>
                      <a:lnTo>
                        <a:pt x="31" y="8"/>
                      </a:lnTo>
                      <a:lnTo>
                        <a:pt x="33" y="7"/>
                      </a:lnTo>
                      <a:lnTo>
                        <a:pt x="35" y="3"/>
                      </a:lnTo>
                      <a:lnTo>
                        <a:pt x="36" y="0"/>
                      </a:lnTo>
                      <a:lnTo>
                        <a:pt x="33" y="0"/>
                      </a:lnTo>
                      <a:lnTo>
                        <a:pt x="28" y="0"/>
                      </a:lnTo>
                      <a:lnTo>
                        <a:pt x="22" y="2"/>
                      </a:lnTo>
                      <a:lnTo>
                        <a:pt x="16" y="3"/>
                      </a:lnTo>
                      <a:lnTo>
                        <a:pt x="10" y="6"/>
                      </a:lnTo>
                      <a:lnTo>
                        <a:pt x="4" y="8"/>
                      </a:lnTo>
                      <a:lnTo>
                        <a:pt x="1" y="14"/>
                      </a:lnTo>
                      <a:lnTo>
                        <a:pt x="0" y="1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58" name="Freeform 168">
                  <a:extLst>
                    <a:ext uri="{FF2B5EF4-FFF2-40B4-BE49-F238E27FC236}">
                      <a16:creationId xmlns:a16="http://schemas.microsoft.com/office/drawing/2014/main" id="{51D82313-7DFA-49F4-A093-687ECB45C06D}"/>
                    </a:ext>
                  </a:extLst>
                </p:cNvPr>
                <p:cNvSpPr>
                  <a:spLocks/>
                </p:cNvSpPr>
                <p:nvPr/>
              </p:nvSpPr>
              <p:spPr bwMode="gray">
                <a:xfrm>
                  <a:off x="624" y="1536"/>
                  <a:ext cx="978" cy="572"/>
                </a:xfrm>
                <a:custGeom>
                  <a:avLst/>
                  <a:gdLst>
                    <a:gd name="T0" fmla="*/ 900 w 978"/>
                    <a:gd name="T1" fmla="*/ 137 h 572"/>
                    <a:gd name="T2" fmla="*/ 886 w 978"/>
                    <a:gd name="T3" fmla="*/ 174 h 572"/>
                    <a:gd name="T4" fmla="*/ 890 w 978"/>
                    <a:gd name="T5" fmla="*/ 180 h 572"/>
                    <a:gd name="T6" fmla="*/ 828 w 978"/>
                    <a:gd name="T7" fmla="*/ 194 h 572"/>
                    <a:gd name="T8" fmla="*/ 803 w 978"/>
                    <a:gd name="T9" fmla="*/ 241 h 572"/>
                    <a:gd name="T10" fmla="*/ 798 w 978"/>
                    <a:gd name="T11" fmla="*/ 226 h 572"/>
                    <a:gd name="T12" fmla="*/ 794 w 978"/>
                    <a:gd name="T13" fmla="*/ 252 h 572"/>
                    <a:gd name="T14" fmla="*/ 780 w 978"/>
                    <a:gd name="T15" fmla="*/ 261 h 572"/>
                    <a:gd name="T16" fmla="*/ 772 w 978"/>
                    <a:gd name="T17" fmla="*/ 248 h 572"/>
                    <a:gd name="T18" fmla="*/ 766 w 978"/>
                    <a:gd name="T19" fmla="*/ 263 h 572"/>
                    <a:gd name="T20" fmla="*/ 762 w 978"/>
                    <a:gd name="T21" fmla="*/ 286 h 572"/>
                    <a:gd name="T22" fmla="*/ 767 w 978"/>
                    <a:gd name="T23" fmla="*/ 291 h 572"/>
                    <a:gd name="T24" fmla="*/ 756 w 978"/>
                    <a:gd name="T25" fmla="*/ 327 h 572"/>
                    <a:gd name="T26" fmla="*/ 693 w 978"/>
                    <a:gd name="T27" fmla="*/ 387 h 572"/>
                    <a:gd name="T28" fmla="*/ 651 w 978"/>
                    <a:gd name="T29" fmla="*/ 444 h 572"/>
                    <a:gd name="T30" fmla="*/ 652 w 978"/>
                    <a:gd name="T31" fmla="*/ 483 h 572"/>
                    <a:gd name="T32" fmla="*/ 648 w 978"/>
                    <a:gd name="T33" fmla="*/ 564 h 572"/>
                    <a:gd name="T34" fmla="*/ 624 w 978"/>
                    <a:gd name="T35" fmla="*/ 543 h 572"/>
                    <a:gd name="T36" fmla="*/ 614 w 978"/>
                    <a:gd name="T37" fmla="*/ 504 h 572"/>
                    <a:gd name="T38" fmla="*/ 607 w 978"/>
                    <a:gd name="T39" fmla="*/ 464 h 572"/>
                    <a:gd name="T40" fmla="*/ 578 w 978"/>
                    <a:gd name="T41" fmla="*/ 458 h 572"/>
                    <a:gd name="T42" fmla="*/ 538 w 978"/>
                    <a:gd name="T43" fmla="*/ 450 h 572"/>
                    <a:gd name="T44" fmla="*/ 496 w 978"/>
                    <a:gd name="T45" fmla="*/ 450 h 572"/>
                    <a:gd name="T46" fmla="*/ 497 w 978"/>
                    <a:gd name="T47" fmla="*/ 476 h 572"/>
                    <a:gd name="T48" fmla="*/ 469 w 978"/>
                    <a:gd name="T49" fmla="*/ 471 h 572"/>
                    <a:gd name="T50" fmla="*/ 439 w 978"/>
                    <a:gd name="T51" fmla="*/ 464 h 572"/>
                    <a:gd name="T52" fmla="*/ 358 w 978"/>
                    <a:gd name="T53" fmla="*/ 522 h 572"/>
                    <a:gd name="T54" fmla="*/ 336 w 978"/>
                    <a:gd name="T55" fmla="*/ 542 h 572"/>
                    <a:gd name="T56" fmla="*/ 308 w 978"/>
                    <a:gd name="T57" fmla="*/ 462 h 572"/>
                    <a:gd name="T58" fmla="*/ 272 w 978"/>
                    <a:gd name="T59" fmla="*/ 478 h 572"/>
                    <a:gd name="T60" fmla="*/ 243 w 978"/>
                    <a:gd name="T61" fmla="*/ 426 h 572"/>
                    <a:gd name="T62" fmla="*/ 193 w 978"/>
                    <a:gd name="T63" fmla="*/ 422 h 572"/>
                    <a:gd name="T64" fmla="*/ 87 w 978"/>
                    <a:gd name="T65" fmla="*/ 392 h 572"/>
                    <a:gd name="T66" fmla="*/ 54 w 978"/>
                    <a:gd name="T67" fmla="*/ 385 h 572"/>
                    <a:gd name="T68" fmla="*/ 15 w 978"/>
                    <a:gd name="T69" fmla="*/ 352 h 572"/>
                    <a:gd name="T70" fmla="*/ 9 w 978"/>
                    <a:gd name="T71" fmla="*/ 312 h 572"/>
                    <a:gd name="T72" fmla="*/ 9 w 978"/>
                    <a:gd name="T73" fmla="*/ 256 h 572"/>
                    <a:gd name="T74" fmla="*/ 0 w 978"/>
                    <a:gd name="T75" fmla="*/ 254 h 572"/>
                    <a:gd name="T76" fmla="*/ 1 w 978"/>
                    <a:gd name="T77" fmla="*/ 212 h 572"/>
                    <a:gd name="T78" fmla="*/ 66 w 978"/>
                    <a:gd name="T79" fmla="*/ 98 h 572"/>
                    <a:gd name="T80" fmla="*/ 84 w 978"/>
                    <a:gd name="T81" fmla="*/ 38 h 572"/>
                    <a:gd name="T82" fmla="*/ 109 w 978"/>
                    <a:gd name="T83" fmla="*/ 31 h 572"/>
                    <a:gd name="T84" fmla="*/ 110 w 978"/>
                    <a:gd name="T85" fmla="*/ 53 h 572"/>
                    <a:gd name="T86" fmla="*/ 561 w 978"/>
                    <a:gd name="T87" fmla="*/ 6 h 572"/>
                    <a:gd name="T88" fmla="*/ 578 w 978"/>
                    <a:gd name="T89" fmla="*/ 20 h 572"/>
                    <a:gd name="T90" fmla="*/ 597 w 978"/>
                    <a:gd name="T91" fmla="*/ 23 h 572"/>
                    <a:gd name="T92" fmla="*/ 617 w 978"/>
                    <a:gd name="T93" fmla="*/ 25 h 572"/>
                    <a:gd name="T94" fmla="*/ 647 w 978"/>
                    <a:gd name="T95" fmla="*/ 34 h 572"/>
                    <a:gd name="T96" fmla="*/ 670 w 978"/>
                    <a:gd name="T97" fmla="*/ 14 h 572"/>
                    <a:gd name="T98" fmla="*/ 703 w 978"/>
                    <a:gd name="T99" fmla="*/ 42 h 572"/>
                    <a:gd name="T100" fmla="*/ 714 w 978"/>
                    <a:gd name="T101" fmla="*/ 76 h 572"/>
                    <a:gd name="T102" fmla="*/ 760 w 978"/>
                    <a:gd name="T103" fmla="*/ 87 h 572"/>
                    <a:gd name="T104" fmla="*/ 748 w 978"/>
                    <a:gd name="T105" fmla="*/ 115 h 572"/>
                    <a:gd name="T106" fmla="*/ 732 w 978"/>
                    <a:gd name="T107" fmla="*/ 103 h 572"/>
                    <a:gd name="T108" fmla="*/ 711 w 978"/>
                    <a:gd name="T109" fmla="*/ 149 h 572"/>
                    <a:gd name="T110" fmla="*/ 705 w 978"/>
                    <a:gd name="T111" fmla="*/ 164 h 572"/>
                    <a:gd name="T112" fmla="*/ 748 w 978"/>
                    <a:gd name="T113" fmla="*/ 159 h 572"/>
                    <a:gd name="T114" fmla="*/ 821 w 978"/>
                    <a:gd name="T115" fmla="*/ 124 h 572"/>
                    <a:gd name="T116" fmla="*/ 923 w 978"/>
                    <a:gd name="T117" fmla="*/ 84 h 572"/>
                    <a:gd name="T118" fmla="*/ 965 w 978"/>
                    <a:gd name="T119" fmla="*/ 46 h 572"/>
                    <a:gd name="T120" fmla="*/ 972 w 978"/>
                    <a:gd name="T121" fmla="*/ 64 h 5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78"/>
                    <a:gd name="T184" fmla="*/ 0 h 572"/>
                    <a:gd name="T185" fmla="*/ 978 w 978"/>
                    <a:gd name="T186" fmla="*/ 572 h 5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78" h="572">
                      <a:moveTo>
                        <a:pt x="972" y="101"/>
                      </a:moveTo>
                      <a:lnTo>
                        <a:pt x="964" y="105"/>
                      </a:lnTo>
                      <a:lnTo>
                        <a:pt x="955" y="108"/>
                      </a:lnTo>
                      <a:lnTo>
                        <a:pt x="948" y="112"/>
                      </a:lnTo>
                      <a:lnTo>
                        <a:pt x="940" y="116"/>
                      </a:lnTo>
                      <a:lnTo>
                        <a:pt x="933" y="119"/>
                      </a:lnTo>
                      <a:lnTo>
                        <a:pt x="925" y="122"/>
                      </a:lnTo>
                      <a:lnTo>
                        <a:pt x="918" y="126"/>
                      </a:lnTo>
                      <a:lnTo>
                        <a:pt x="910" y="129"/>
                      </a:lnTo>
                      <a:lnTo>
                        <a:pt x="905" y="131"/>
                      </a:lnTo>
                      <a:lnTo>
                        <a:pt x="900" y="137"/>
                      </a:lnTo>
                      <a:lnTo>
                        <a:pt x="898" y="142"/>
                      </a:lnTo>
                      <a:lnTo>
                        <a:pt x="894" y="149"/>
                      </a:lnTo>
                      <a:lnTo>
                        <a:pt x="892" y="155"/>
                      </a:lnTo>
                      <a:lnTo>
                        <a:pt x="890" y="160"/>
                      </a:lnTo>
                      <a:lnTo>
                        <a:pt x="887" y="164"/>
                      </a:lnTo>
                      <a:lnTo>
                        <a:pt x="884" y="167"/>
                      </a:lnTo>
                      <a:lnTo>
                        <a:pt x="885" y="169"/>
                      </a:lnTo>
                      <a:lnTo>
                        <a:pt x="885" y="170"/>
                      </a:lnTo>
                      <a:lnTo>
                        <a:pt x="886" y="171"/>
                      </a:lnTo>
                      <a:lnTo>
                        <a:pt x="886" y="173"/>
                      </a:lnTo>
                      <a:lnTo>
                        <a:pt x="886" y="174"/>
                      </a:lnTo>
                      <a:lnTo>
                        <a:pt x="887" y="173"/>
                      </a:lnTo>
                      <a:lnTo>
                        <a:pt x="889" y="173"/>
                      </a:lnTo>
                      <a:lnTo>
                        <a:pt x="890" y="171"/>
                      </a:lnTo>
                      <a:lnTo>
                        <a:pt x="891" y="170"/>
                      </a:lnTo>
                      <a:lnTo>
                        <a:pt x="892" y="170"/>
                      </a:lnTo>
                      <a:lnTo>
                        <a:pt x="893" y="169"/>
                      </a:lnTo>
                      <a:lnTo>
                        <a:pt x="894" y="167"/>
                      </a:lnTo>
                      <a:lnTo>
                        <a:pt x="896" y="171"/>
                      </a:lnTo>
                      <a:lnTo>
                        <a:pt x="894" y="176"/>
                      </a:lnTo>
                      <a:lnTo>
                        <a:pt x="892" y="178"/>
                      </a:lnTo>
                      <a:lnTo>
                        <a:pt x="890" y="180"/>
                      </a:lnTo>
                      <a:lnTo>
                        <a:pt x="887" y="181"/>
                      </a:lnTo>
                      <a:lnTo>
                        <a:pt x="884" y="181"/>
                      </a:lnTo>
                      <a:lnTo>
                        <a:pt x="880" y="181"/>
                      </a:lnTo>
                      <a:lnTo>
                        <a:pt x="875" y="181"/>
                      </a:lnTo>
                      <a:lnTo>
                        <a:pt x="868" y="182"/>
                      </a:lnTo>
                      <a:lnTo>
                        <a:pt x="861" y="182"/>
                      </a:lnTo>
                      <a:lnTo>
                        <a:pt x="854" y="184"/>
                      </a:lnTo>
                      <a:lnTo>
                        <a:pt x="847" y="187"/>
                      </a:lnTo>
                      <a:lnTo>
                        <a:pt x="840" y="188"/>
                      </a:lnTo>
                      <a:lnTo>
                        <a:pt x="834" y="191"/>
                      </a:lnTo>
                      <a:lnTo>
                        <a:pt x="828" y="194"/>
                      </a:lnTo>
                      <a:lnTo>
                        <a:pt x="822" y="196"/>
                      </a:lnTo>
                      <a:lnTo>
                        <a:pt x="822" y="209"/>
                      </a:lnTo>
                      <a:lnTo>
                        <a:pt x="822" y="215"/>
                      </a:lnTo>
                      <a:lnTo>
                        <a:pt x="821" y="220"/>
                      </a:lnTo>
                      <a:lnTo>
                        <a:pt x="818" y="224"/>
                      </a:lnTo>
                      <a:lnTo>
                        <a:pt x="815" y="227"/>
                      </a:lnTo>
                      <a:lnTo>
                        <a:pt x="812" y="231"/>
                      </a:lnTo>
                      <a:lnTo>
                        <a:pt x="809" y="234"/>
                      </a:lnTo>
                      <a:lnTo>
                        <a:pt x="805" y="237"/>
                      </a:lnTo>
                      <a:lnTo>
                        <a:pt x="803" y="242"/>
                      </a:lnTo>
                      <a:lnTo>
                        <a:pt x="803" y="241"/>
                      </a:lnTo>
                      <a:lnTo>
                        <a:pt x="803" y="240"/>
                      </a:lnTo>
                      <a:lnTo>
                        <a:pt x="803" y="238"/>
                      </a:lnTo>
                      <a:lnTo>
                        <a:pt x="803" y="237"/>
                      </a:lnTo>
                      <a:lnTo>
                        <a:pt x="803" y="235"/>
                      </a:lnTo>
                      <a:lnTo>
                        <a:pt x="803" y="234"/>
                      </a:lnTo>
                      <a:lnTo>
                        <a:pt x="802" y="234"/>
                      </a:lnTo>
                      <a:lnTo>
                        <a:pt x="800" y="233"/>
                      </a:lnTo>
                      <a:lnTo>
                        <a:pt x="799" y="231"/>
                      </a:lnTo>
                      <a:lnTo>
                        <a:pt x="798" y="230"/>
                      </a:lnTo>
                      <a:lnTo>
                        <a:pt x="798" y="228"/>
                      </a:lnTo>
                      <a:lnTo>
                        <a:pt x="798" y="226"/>
                      </a:lnTo>
                      <a:lnTo>
                        <a:pt x="798" y="224"/>
                      </a:lnTo>
                      <a:lnTo>
                        <a:pt x="799" y="222"/>
                      </a:lnTo>
                      <a:lnTo>
                        <a:pt x="794" y="222"/>
                      </a:lnTo>
                      <a:lnTo>
                        <a:pt x="793" y="228"/>
                      </a:lnTo>
                      <a:lnTo>
                        <a:pt x="793" y="233"/>
                      </a:lnTo>
                      <a:lnTo>
                        <a:pt x="792" y="237"/>
                      </a:lnTo>
                      <a:lnTo>
                        <a:pt x="793" y="241"/>
                      </a:lnTo>
                      <a:lnTo>
                        <a:pt x="793" y="244"/>
                      </a:lnTo>
                      <a:lnTo>
                        <a:pt x="794" y="247"/>
                      </a:lnTo>
                      <a:lnTo>
                        <a:pt x="794" y="249"/>
                      </a:lnTo>
                      <a:lnTo>
                        <a:pt x="794" y="252"/>
                      </a:lnTo>
                      <a:lnTo>
                        <a:pt x="794" y="255"/>
                      </a:lnTo>
                      <a:lnTo>
                        <a:pt x="793" y="259"/>
                      </a:lnTo>
                      <a:lnTo>
                        <a:pt x="791" y="262"/>
                      </a:lnTo>
                      <a:lnTo>
                        <a:pt x="790" y="265"/>
                      </a:lnTo>
                      <a:lnTo>
                        <a:pt x="787" y="269"/>
                      </a:lnTo>
                      <a:lnTo>
                        <a:pt x="785" y="272"/>
                      </a:lnTo>
                      <a:lnTo>
                        <a:pt x="783" y="274"/>
                      </a:lnTo>
                      <a:lnTo>
                        <a:pt x="779" y="277"/>
                      </a:lnTo>
                      <a:lnTo>
                        <a:pt x="779" y="272"/>
                      </a:lnTo>
                      <a:lnTo>
                        <a:pt x="780" y="266"/>
                      </a:lnTo>
                      <a:lnTo>
                        <a:pt x="780" y="261"/>
                      </a:lnTo>
                      <a:lnTo>
                        <a:pt x="780" y="255"/>
                      </a:lnTo>
                      <a:lnTo>
                        <a:pt x="780" y="251"/>
                      </a:lnTo>
                      <a:lnTo>
                        <a:pt x="780" y="245"/>
                      </a:lnTo>
                      <a:lnTo>
                        <a:pt x="781" y="240"/>
                      </a:lnTo>
                      <a:lnTo>
                        <a:pt x="781" y="234"/>
                      </a:lnTo>
                      <a:lnTo>
                        <a:pt x="779" y="235"/>
                      </a:lnTo>
                      <a:lnTo>
                        <a:pt x="778" y="237"/>
                      </a:lnTo>
                      <a:lnTo>
                        <a:pt x="775" y="240"/>
                      </a:lnTo>
                      <a:lnTo>
                        <a:pt x="774" y="241"/>
                      </a:lnTo>
                      <a:lnTo>
                        <a:pt x="773" y="244"/>
                      </a:lnTo>
                      <a:lnTo>
                        <a:pt x="772" y="248"/>
                      </a:lnTo>
                      <a:lnTo>
                        <a:pt x="771" y="251"/>
                      </a:lnTo>
                      <a:lnTo>
                        <a:pt x="771" y="255"/>
                      </a:lnTo>
                      <a:lnTo>
                        <a:pt x="769" y="255"/>
                      </a:lnTo>
                      <a:lnTo>
                        <a:pt x="768" y="255"/>
                      </a:lnTo>
                      <a:lnTo>
                        <a:pt x="767" y="255"/>
                      </a:lnTo>
                      <a:lnTo>
                        <a:pt x="766" y="255"/>
                      </a:lnTo>
                      <a:lnTo>
                        <a:pt x="764" y="255"/>
                      </a:lnTo>
                      <a:lnTo>
                        <a:pt x="762" y="255"/>
                      </a:lnTo>
                      <a:lnTo>
                        <a:pt x="762" y="258"/>
                      </a:lnTo>
                      <a:lnTo>
                        <a:pt x="764" y="261"/>
                      </a:lnTo>
                      <a:lnTo>
                        <a:pt x="766" y="263"/>
                      </a:lnTo>
                      <a:lnTo>
                        <a:pt x="767" y="266"/>
                      </a:lnTo>
                      <a:lnTo>
                        <a:pt x="769" y="269"/>
                      </a:lnTo>
                      <a:lnTo>
                        <a:pt x="772" y="270"/>
                      </a:lnTo>
                      <a:lnTo>
                        <a:pt x="773" y="272"/>
                      </a:lnTo>
                      <a:lnTo>
                        <a:pt x="775" y="272"/>
                      </a:lnTo>
                      <a:lnTo>
                        <a:pt x="775" y="284"/>
                      </a:lnTo>
                      <a:lnTo>
                        <a:pt x="772" y="286"/>
                      </a:lnTo>
                      <a:lnTo>
                        <a:pt x="769" y="286"/>
                      </a:lnTo>
                      <a:lnTo>
                        <a:pt x="767" y="286"/>
                      </a:lnTo>
                      <a:lnTo>
                        <a:pt x="765" y="286"/>
                      </a:lnTo>
                      <a:lnTo>
                        <a:pt x="762" y="286"/>
                      </a:lnTo>
                      <a:lnTo>
                        <a:pt x="761" y="284"/>
                      </a:lnTo>
                      <a:lnTo>
                        <a:pt x="759" y="284"/>
                      </a:lnTo>
                      <a:lnTo>
                        <a:pt x="756" y="284"/>
                      </a:lnTo>
                      <a:lnTo>
                        <a:pt x="758" y="286"/>
                      </a:lnTo>
                      <a:lnTo>
                        <a:pt x="759" y="287"/>
                      </a:lnTo>
                      <a:lnTo>
                        <a:pt x="760" y="288"/>
                      </a:lnTo>
                      <a:lnTo>
                        <a:pt x="761" y="290"/>
                      </a:lnTo>
                      <a:lnTo>
                        <a:pt x="764" y="291"/>
                      </a:lnTo>
                      <a:lnTo>
                        <a:pt x="765" y="291"/>
                      </a:lnTo>
                      <a:lnTo>
                        <a:pt x="766" y="291"/>
                      </a:lnTo>
                      <a:lnTo>
                        <a:pt x="767" y="291"/>
                      </a:lnTo>
                      <a:lnTo>
                        <a:pt x="767" y="294"/>
                      </a:lnTo>
                      <a:lnTo>
                        <a:pt x="767" y="295"/>
                      </a:lnTo>
                      <a:lnTo>
                        <a:pt x="768" y="297"/>
                      </a:lnTo>
                      <a:lnTo>
                        <a:pt x="769" y="300"/>
                      </a:lnTo>
                      <a:lnTo>
                        <a:pt x="771" y="301"/>
                      </a:lnTo>
                      <a:lnTo>
                        <a:pt x="771" y="302"/>
                      </a:lnTo>
                      <a:lnTo>
                        <a:pt x="772" y="304"/>
                      </a:lnTo>
                      <a:lnTo>
                        <a:pt x="773" y="304"/>
                      </a:lnTo>
                      <a:lnTo>
                        <a:pt x="766" y="312"/>
                      </a:lnTo>
                      <a:lnTo>
                        <a:pt x="761" y="320"/>
                      </a:lnTo>
                      <a:lnTo>
                        <a:pt x="756" y="327"/>
                      </a:lnTo>
                      <a:lnTo>
                        <a:pt x="752" y="334"/>
                      </a:lnTo>
                      <a:lnTo>
                        <a:pt x="747" y="340"/>
                      </a:lnTo>
                      <a:lnTo>
                        <a:pt x="741" y="347"/>
                      </a:lnTo>
                      <a:lnTo>
                        <a:pt x="734" y="352"/>
                      </a:lnTo>
                      <a:lnTo>
                        <a:pt x="723" y="357"/>
                      </a:lnTo>
                      <a:lnTo>
                        <a:pt x="720" y="359"/>
                      </a:lnTo>
                      <a:lnTo>
                        <a:pt x="715" y="364"/>
                      </a:lnTo>
                      <a:lnTo>
                        <a:pt x="709" y="369"/>
                      </a:lnTo>
                      <a:lnTo>
                        <a:pt x="703" y="376"/>
                      </a:lnTo>
                      <a:lnTo>
                        <a:pt x="698" y="382"/>
                      </a:lnTo>
                      <a:lnTo>
                        <a:pt x="693" y="387"/>
                      </a:lnTo>
                      <a:lnTo>
                        <a:pt x="689" y="392"/>
                      </a:lnTo>
                      <a:lnTo>
                        <a:pt x="686" y="394"/>
                      </a:lnTo>
                      <a:lnTo>
                        <a:pt x="679" y="398"/>
                      </a:lnTo>
                      <a:lnTo>
                        <a:pt x="672" y="401"/>
                      </a:lnTo>
                      <a:lnTo>
                        <a:pt x="666" y="405"/>
                      </a:lnTo>
                      <a:lnTo>
                        <a:pt x="660" y="411"/>
                      </a:lnTo>
                      <a:lnTo>
                        <a:pt x="657" y="417"/>
                      </a:lnTo>
                      <a:lnTo>
                        <a:pt x="653" y="424"/>
                      </a:lnTo>
                      <a:lnTo>
                        <a:pt x="651" y="433"/>
                      </a:lnTo>
                      <a:lnTo>
                        <a:pt x="651" y="443"/>
                      </a:lnTo>
                      <a:lnTo>
                        <a:pt x="651" y="444"/>
                      </a:lnTo>
                      <a:lnTo>
                        <a:pt x="651" y="448"/>
                      </a:lnTo>
                      <a:lnTo>
                        <a:pt x="651" y="452"/>
                      </a:lnTo>
                      <a:lnTo>
                        <a:pt x="651" y="457"/>
                      </a:lnTo>
                      <a:lnTo>
                        <a:pt x="651" y="461"/>
                      </a:lnTo>
                      <a:lnTo>
                        <a:pt x="651" y="465"/>
                      </a:lnTo>
                      <a:lnTo>
                        <a:pt x="651" y="469"/>
                      </a:lnTo>
                      <a:lnTo>
                        <a:pt x="651" y="471"/>
                      </a:lnTo>
                      <a:lnTo>
                        <a:pt x="651" y="473"/>
                      </a:lnTo>
                      <a:lnTo>
                        <a:pt x="651" y="476"/>
                      </a:lnTo>
                      <a:lnTo>
                        <a:pt x="652" y="480"/>
                      </a:lnTo>
                      <a:lnTo>
                        <a:pt x="652" y="483"/>
                      </a:lnTo>
                      <a:lnTo>
                        <a:pt x="652" y="487"/>
                      </a:lnTo>
                      <a:lnTo>
                        <a:pt x="652" y="491"/>
                      </a:lnTo>
                      <a:lnTo>
                        <a:pt x="652" y="496"/>
                      </a:lnTo>
                      <a:lnTo>
                        <a:pt x="651" y="500"/>
                      </a:lnTo>
                      <a:lnTo>
                        <a:pt x="654" y="522"/>
                      </a:lnTo>
                      <a:lnTo>
                        <a:pt x="654" y="529"/>
                      </a:lnTo>
                      <a:lnTo>
                        <a:pt x="653" y="536"/>
                      </a:lnTo>
                      <a:lnTo>
                        <a:pt x="652" y="543"/>
                      </a:lnTo>
                      <a:lnTo>
                        <a:pt x="651" y="550"/>
                      </a:lnTo>
                      <a:lnTo>
                        <a:pt x="649" y="558"/>
                      </a:lnTo>
                      <a:lnTo>
                        <a:pt x="648" y="564"/>
                      </a:lnTo>
                      <a:lnTo>
                        <a:pt x="646" y="569"/>
                      </a:lnTo>
                      <a:lnTo>
                        <a:pt x="644" y="572"/>
                      </a:lnTo>
                      <a:lnTo>
                        <a:pt x="633" y="572"/>
                      </a:lnTo>
                      <a:lnTo>
                        <a:pt x="633" y="567"/>
                      </a:lnTo>
                      <a:lnTo>
                        <a:pt x="632" y="562"/>
                      </a:lnTo>
                      <a:lnTo>
                        <a:pt x="629" y="560"/>
                      </a:lnTo>
                      <a:lnTo>
                        <a:pt x="628" y="557"/>
                      </a:lnTo>
                      <a:lnTo>
                        <a:pt x="626" y="554"/>
                      </a:lnTo>
                      <a:lnTo>
                        <a:pt x="624" y="551"/>
                      </a:lnTo>
                      <a:lnTo>
                        <a:pt x="624" y="549"/>
                      </a:lnTo>
                      <a:lnTo>
                        <a:pt x="624" y="543"/>
                      </a:lnTo>
                      <a:lnTo>
                        <a:pt x="624" y="533"/>
                      </a:lnTo>
                      <a:lnTo>
                        <a:pt x="622" y="532"/>
                      </a:lnTo>
                      <a:lnTo>
                        <a:pt x="621" y="530"/>
                      </a:lnTo>
                      <a:lnTo>
                        <a:pt x="619" y="529"/>
                      </a:lnTo>
                      <a:lnTo>
                        <a:pt x="617" y="526"/>
                      </a:lnTo>
                      <a:lnTo>
                        <a:pt x="616" y="522"/>
                      </a:lnTo>
                      <a:lnTo>
                        <a:pt x="615" y="519"/>
                      </a:lnTo>
                      <a:lnTo>
                        <a:pt x="614" y="515"/>
                      </a:lnTo>
                      <a:lnTo>
                        <a:pt x="614" y="512"/>
                      </a:lnTo>
                      <a:lnTo>
                        <a:pt x="614" y="508"/>
                      </a:lnTo>
                      <a:lnTo>
                        <a:pt x="614" y="504"/>
                      </a:lnTo>
                      <a:lnTo>
                        <a:pt x="614" y="501"/>
                      </a:lnTo>
                      <a:lnTo>
                        <a:pt x="614" y="498"/>
                      </a:lnTo>
                      <a:lnTo>
                        <a:pt x="614" y="496"/>
                      </a:lnTo>
                      <a:lnTo>
                        <a:pt x="614" y="491"/>
                      </a:lnTo>
                      <a:lnTo>
                        <a:pt x="614" y="489"/>
                      </a:lnTo>
                      <a:lnTo>
                        <a:pt x="614" y="486"/>
                      </a:lnTo>
                      <a:lnTo>
                        <a:pt x="614" y="482"/>
                      </a:lnTo>
                      <a:lnTo>
                        <a:pt x="613" y="476"/>
                      </a:lnTo>
                      <a:lnTo>
                        <a:pt x="611" y="472"/>
                      </a:lnTo>
                      <a:lnTo>
                        <a:pt x="609" y="468"/>
                      </a:lnTo>
                      <a:lnTo>
                        <a:pt x="607" y="464"/>
                      </a:lnTo>
                      <a:lnTo>
                        <a:pt x="603" y="461"/>
                      </a:lnTo>
                      <a:lnTo>
                        <a:pt x="599" y="458"/>
                      </a:lnTo>
                      <a:lnTo>
                        <a:pt x="595" y="458"/>
                      </a:lnTo>
                      <a:lnTo>
                        <a:pt x="592" y="458"/>
                      </a:lnTo>
                      <a:lnTo>
                        <a:pt x="590" y="458"/>
                      </a:lnTo>
                      <a:lnTo>
                        <a:pt x="588" y="458"/>
                      </a:lnTo>
                      <a:lnTo>
                        <a:pt x="586" y="458"/>
                      </a:lnTo>
                      <a:lnTo>
                        <a:pt x="584" y="458"/>
                      </a:lnTo>
                      <a:lnTo>
                        <a:pt x="583" y="458"/>
                      </a:lnTo>
                      <a:lnTo>
                        <a:pt x="582" y="458"/>
                      </a:lnTo>
                      <a:lnTo>
                        <a:pt x="578" y="458"/>
                      </a:lnTo>
                      <a:lnTo>
                        <a:pt x="574" y="457"/>
                      </a:lnTo>
                      <a:lnTo>
                        <a:pt x="571" y="457"/>
                      </a:lnTo>
                      <a:lnTo>
                        <a:pt x="567" y="455"/>
                      </a:lnTo>
                      <a:lnTo>
                        <a:pt x="564" y="454"/>
                      </a:lnTo>
                      <a:lnTo>
                        <a:pt x="560" y="454"/>
                      </a:lnTo>
                      <a:lnTo>
                        <a:pt x="555" y="452"/>
                      </a:lnTo>
                      <a:lnTo>
                        <a:pt x="549" y="452"/>
                      </a:lnTo>
                      <a:lnTo>
                        <a:pt x="546" y="452"/>
                      </a:lnTo>
                      <a:lnTo>
                        <a:pt x="544" y="451"/>
                      </a:lnTo>
                      <a:lnTo>
                        <a:pt x="540" y="451"/>
                      </a:lnTo>
                      <a:lnTo>
                        <a:pt x="538" y="450"/>
                      </a:lnTo>
                      <a:lnTo>
                        <a:pt x="535" y="448"/>
                      </a:lnTo>
                      <a:lnTo>
                        <a:pt x="533" y="447"/>
                      </a:lnTo>
                      <a:lnTo>
                        <a:pt x="529" y="445"/>
                      </a:lnTo>
                      <a:lnTo>
                        <a:pt x="527" y="445"/>
                      </a:lnTo>
                      <a:lnTo>
                        <a:pt x="523" y="445"/>
                      </a:lnTo>
                      <a:lnTo>
                        <a:pt x="519" y="445"/>
                      </a:lnTo>
                      <a:lnTo>
                        <a:pt x="514" y="445"/>
                      </a:lnTo>
                      <a:lnTo>
                        <a:pt x="508" y="445"/>
                      </a:lnTo>
                      <a:lnTo>
                        <a:pt x="503" y="445"/>
                      </a:lnTo>
                      <a:lnTo>
                        <a:pt x="498" y="447"/>
                      </a:lnTo>
                      <a:lnTo>
                        <a:pt x="496" y="450"/>
                      </a:lnTo>
                      <a:lnTo>
                        <a:pt x="495" y="452"/>
                      </a:lnTo>
                      <a:lnTo>
                        <a:pt x="495" y="457"/>
                      </a:lnTo>
                      <a:lnTo>
                        <a:pt x="496" y="459"/>
                      </a:lnTo>
                      <a:lnTo>
                        <a:pt x="497" y="462"/>
                      </a:lnTo>
                      <a:lnTo>
                        <a:pt x="499" y="464"/>
                      </a:lnTo>
                      <a:lnTo>
                        <a:pt x="501" y="466"/>
                      </a:lnTo>
                      <a:lnTo>
                        <a:pt x="503" y="469"/>
                      </a:lnTo>
                      <a:lnTo>
                        <a:pt x="504" y="472"/>
                      </a:lnTo>
                      <a:lnTo>
                        <a:pt x="505" y="475"/>
                      </a:lnTo>
                      <a:lnTo>
                        <a:pt x="501" y="476"/>
                      </a:lnTo>
                      <a:lnTo>
                        <a:pt x="497" y="476"/>
                      </a:lnTo>
                      <a:lnTo>
                        <a:pt x="492" y="478"/>
                      </a:lnTo>
                      <a:lnTo>
                        <a:pt x="489" y="478"/>
                      </a:lnTo>
                      <a:lnTo>
                        <a:pt x="485" y="479"/>
                      </a:lnTo>
                      <a:lnTo>
                        <a:pt x="482" y="479"/>
                      </a:lnTo>
                      <a:lnTo>
                        <a:pt x="478" y="480"/>
                      </a:lnTo>
                      <a:lnTo>
                        <a:pt x="476" y="480"/>
                      </a:lnTo>
                      <a:lnTo>
                        <a:pt x="474" y="480"/>
                      </a:lnTo>
                      <a:lnTo>
                        <a:pt x="473" y="479"/>
                      </a:lnTo>
                      <a:lnTo>
                        <a:pt x="472" y="476"/>
                      </a:lnTo>
                      <a:lnTo>
                        <a:pt x="470" y="473"/>
                      </a:lnTo>
                      <a:lnTo>
                        <a:pt x="469" y="471"/>
                      </a:lnTo>
                      <a:lnTo>
                        <a:pt x="466" y="469"/>
                      </a:lnTo>
                      <a:lnTo>
                        <a:pt x="465" y="466"/>
                      </a:lnTo>
                      <a:lnTo>
                        <a:pt x="465" y="465"/>
                      </a:lnTo>
                      <a:lnTo>
                        <a:pt x="454" y="473"/>
                      </a:lnTo>
                      <a:lnTo>
                        <a:pt x="452" y="472"/>
                      </a:lnTo>
                      <a:lnTo>
                        <a:pt x="449" y="471"/>
                      </a:lnTo>
                      <a:lnTo>
                        <a:pt x="447" y="469"/>
                      </a:lnTo>
                      <a:lnTo>
                        <a:pt x="446" y="466"/>
                      </a:lnTo>
                      <a:lnTo>
                        <a:pt x="444" y="465"/>
                      </a:lnTo>
                      <a:lnTo>
                        <a:pt x="441" y="464"/>
                      </a:lnTo>
                      <a:lnTo>
                        <a:pt x="439" y="464"/>
                      </a:lnTo>
                      <a:lnTo>
                        <a:pt x="436" y="462"/>
                      </a:lnTo>
                      <a:lnTo>
                        <a:pt x="427" y="465"/>
                      </a:lnTo>
                      <a:lnTo>
                        <a:pt x="417" y="469"/>
                      </a:lnTo>
                      <a:lnTo>
                        <a:pt x="407" y="475"/>
                      </a:lnTo>
                      <a:lnTo>
                        <a:pt x="395" y="483"/>
                      </a:lnTo>
                      <a:lnTo>
                        <a:pt x="384" y="491"/>
                      </a:lnTo>
                      <a:lnTo>
                        <a:pt x="374" y="500"/>
                      </a:lnTo>
                      <a:lnTo>
                        <a:pt x="366" y="508"/>
                      </a:lnTo>
                      <a:lnTo>
                        <a:pt x="360" y="515"/>
                      </a:lnTo>
                      <a:lnTo>
                        <a:pt x="358" y="518"/>
                      </a:lnTo>
                      <a:lnTo>
                        <a:pt x="358" y="522"/>
                      </a:lnTo>
                      <a:lnTo>
                        <a:pt x="358" y="528"/>
                      </a:lnTo>
                      <a:lnTo>
                        <a:pt x="358" y="532"/>
                      </a:lnTo>
                      <a:lnTo>
                        <a:pt x="358" y="537"/>
                      </a:lnTo>
                      <a:lnTo>
                        <a:pt x="357" y="542"/>
                      </a:lnTo>
                      <a:lnTo>
                        <a:pt x="355" y="546"/>
                      </a:lnTo>
                      <a:lnTo>
                        <a:pt x="353" y="550"/>
                      </a:lnTo>
                      <a:lnTo>
                        <a:pt x="350" y="550"/>
                      </a:lnTo>
                      <a:lnTo>
                        <a:pt x="346" y="549"/>
                      </a:lnTo>
                      <a:lnTo>
                        <a:pt x="342" y="547"/>
                      </a:lnTo>
                      <a:lnTo>
                        <a:pt x="339" y="544"/>
                      </a:lnTo>
                      <a:lnTo>
                        <a:pt x="336" y="542"/>
                      </a:lnTo>
                      <a:lnTo>
                        <a:pt x="334" y="539"/>
                      </a:lnTo>
                      <a:lnTo>
                        <a:pt x="333" y="535"/>
                      </a:lnTo>
                      <a:lnTo>
                        <a:pt x="332" y="530"/>
                      </a:lnTo>
                      <a:lnTo>
                        <a:pt x="332" y="522"/>
                      </a:lnTo>
                      <a:lnTo>
                        <a:pt x="330" y="511"/>
                      </a:lnTo>
                      <a:lnTo>
                        <a:pt x="328" y="500"/>
                      </a:lnTo>
                      <a:lnTo>
                        <a:pt x="325" y="487"/>
                      </a:lnTo>
                      <a:lnTo>
                        <a:pt x="320" y="478"/>
                      </a:lnTo>
                      <a:lnTo>
                        <a:pt x="314" y="468"/>
                      </a:lnTo>
                      <a:lnTo>
                        <a:pt x="311" y="465"/>
                      </a:lnTo>
                      <a:lnTo>
                        <a:pt x="308" y="462"/>
                      </a:lnTo>
                      <a:lnTo>
                        <a:pt x="304" y="461"/>
                      </a:lnTo>
                      <a:lnTo>
                        <a:pt x="300" y="461"/>
                      </a:lnTo>
                      <a:lnTo>
                        <a:pt x="297" y="461"/>
                      </a:lnTo>
                      <a:lnTo>
                        <a:pt x="294" y="462"/>
                      </a:lnTo>
                      <a:lnTo>
                        <a:pt x="290" y="464"/>
                      </a:lnTo>
                      <a:lnTo>
                        <a:pt x="288" y="465"/>
                      </a:lnTo>
                      <a:lnTo>
                        <a:pt x="285" y="468"/>
                      </a:lnTo>
                      <a:lnTo>
                        <a:pt x="283" y="471"/>
                      </a:lnTo>
                      <a:lnTo>
                        <a:pt x="282" y="475"/>
                      </a:lnTo>
                      <a:lnTo>
                        <a:pt x="280" y="478"/>
                      </a:lnTo>
                      <a:lnTo>
                        <a:pt x="272" y="478"/>
                      </a:lnTo>
                      <a:lnTo>
                        <a:pt x="269" y="476"/>
                      </a:lnTo>
                      <a:lnTo>
                        <a:pt x="265" y="471"/>
                      </a:lnTo>
                      <a:lnTo>
                        <a:pt x="261" y="465"/>
                      </a:lnTo>
                      <a:lnTo>
                        <a:pt x="258" y="458"/>
                      </a:lnTo>
                      <a:lnTo>
                        <a:pt x="255" y="451"/>
                      </a:lnTo>
                      <a:lnTo>
                        <a:pt x="253" y="444"/>
                      </a:lnTo>
                      <a:lnTo>
                        <a:pt x="252" y="438"/>
                      </a:lnTo>
                      <a:lnTo>
                        <a:pt x="251" y="436"/>
                      </a:lnTo>
                      <a:lnTo>
                        <a:pt x="247" y="434"/>
                      </a:lnTo>
                      <a:lnTo>
                        <a:pt x="245" y="432"/>
                      </a:lnTo>
                      <a:lnTo>
                        <a:pt x="243" y="426"/>
                      </a:lnTo>
                      <a:lnTo>
                        <a:pt x="240" y="422"/>
                      </a:lnTo>
                      <a:lnTo>
                        <a:pt x="238" y="417"/>
                      </a:lnTo>
                      <a:lnTo>
                        <a:pt x="235" y="414"/>
                      </a:lnTo>
                      <a:lnTo>
                        <a:pt x="231" y="411"/>
                      </a:lnTo>
                      <a:lnTo>
                        <a:pt x="225" y="410"/>
                      </a:lnTo>
                      <a:lnTo>
                        <a:pt x="218" y="410"/>
                      </a:lnTo>
                      <a:lnTo>
                        <a:pt x="212" y="411"/>
                      </a:lnTo>
                      <a:lnTo>
                        <a:pt x="207" y="414"/>
                      </a:lnTo>
                      <a:lnTo>
                        <a:pt x="202" y="417"/>
                      </a:lnTo>
                      <a:lnTo>
                        <a:pt x="197" y="419"/>
                      </a:lnTo>
                      <a:lnTo>
                        <a:pt x="193" y="422"/>
                      </a:lnTo>
                      <a:lnTo>
                        <a:pt x="185" y="424"/>
                      </a:lnTo>
                      <a:lnTo>
                        <a:pt x="177" y="425"/>
                      </a:lnTo>
                      <a:lnTo>
                        <a:pt x="164" y="424"/>
                      </a:lnTo>
                      <a:lnTo>
                        <a:pt x="152" y="419"/>
                      </a:lnTo>
                      <a:lnTo>
                        <a:pt x="141" y="414"/>
                      </a:lnTo>
                      <a:lnTo>
                        <a:pt x="132" y="408"/>
                      </a:lnTo>
                      <a:lnTo>
                        <a:pt x="122" y="403"/>
                      </a:lnTo>
                      <a:lnTo>
                        <a:pt x="113" y="397"/>
                      </a:lnTo>
                      <a:lnTo>
                        <a:pt x="103" y="393"/>
                      </a:lnTo>
                      <a:lnTo>
                        <a:pt x="91" y="392"/>
                      </a:lnTo>
                      <a:lnTo>
                        <a:pt x="87" y="392"/>
                      </a:lnTo>
                      <a:lnTo>
                        <a:pt x="82" y="393"/>
                      </a:lnTo>
                      <a:lnTo>
                        <a:pt x="77" y="393"/>
                      </a:lnTo>
                      <a:lnTo>
                        <a:pt x="72" y="394"/>
                      </a:lnTo>
                      <a:lnTo>
                        <a:pt x="69" y="394"/>
                      </a:lnTo>
                      <a:lnTo>
                        <a:pt x="64" y="394"/>
                      </a:lnTo>
                      <a:lnTo>
                        <a:pt x="59" y="393"/>
                      </a:lnTo>
                      <a:lnTo>
                        <a:pt x="53" y="392"/>
                      </a:lnTo>
                      <a:lnTo>
                        <a:pt x="53" y="390"/>
                      </a:lnTo>
                      <a:lnTo>
                        <a:pt x="53" y="389"/>
                      </a:lnTo>
                      <a:lnTo>
                        <a:pt x="54" y="386"/>
                      </a:lnTo>
                      <a:lnTo>
                        <a:pt x="54" y="385"/>
                      </a:lnTo>
                      <a:lnTo>
                        <a:pt x="54" y="382"/>
                      </a:lnTo>
                      <a:lnTo>
                        <a:pt x="54" y="380"/>
                      </a:lnTo>
                      <a:lnTo>
                        <a:pt x="54" y="379"/>
                      </a:lnTo>
                      <a:lnTo>
                        <a:pt x="53" y="376"/>
                      </a:lnTo>
                      <a:lnTo>
                        <a:pt x="49" y="373"/>
                      </a:lnTo>
                      <a:lnTo>
                        <a:pt x="44" y="369"/>
                      </a:lnTo>
                      <a:lnTo>
                        <a:pt x="39" y="365"/>
                      </a:lnTo>
                      <a:lnTo>
                        <a:pt x="33" y="361"/>
                      </a:lnTo>
                      <a:lnTo>
                        <a:pt x="28" y="358"/>
                      </a:lnTo>
                      <a:lnTo>
                        <a:pt x="22" y="355"/>
                      </a:lnTo>
                      <a:lnTo>
                        <a:pt x="15" y="352"/>
                      </a:lnTo>
                      <a:lnTo>
                        <a:pt x="8" y="351"/>
                      </a:lnTo>
                      <a:lnTo>
                        <a:pt x="8" y="350"/>
                      </a:lnTo>
                      <a:lnTo>
                        <a:pt x="9" y="347"/>
                      </a:lnTo>
                      <a:lnTo>
                        <a:pt x="9" y="344"/>
                      </a:lnTo>
                      <a:lnTo>
                        <a:pt x="9" y="343"/>
                      </a:lnTo>
                      <a:lnTo>
                        <a:pt x="10" y="341"/>
                      </a:lnTo>
                      <a:lnTo>
                        <a:pt x="10" y="339"/>
                      </a:lnTo>
                      <a:lnTo>
                        <a:pt x="10" y="337"/>
                      </a:lnTo>
                      <a:lnTo>
                        <a:pt x="10" y="330"/>
                      </a:lnTo>
                      <a:lnTo>
                        <a:pt x="10" y="322"/>
                      </a:lnTo>
                      <a:lnTo>
                        <a:pt x="9" y="312"/>
                      </a:lnTo>
                      <a:lnTo>
                        <a:pt x="8" y="302"/>
                      </a:lnTo>
                      <a:lnTo>
                        <a:pt x="7" y="293"/>
                      </a:lnTo>
                      <a:lnTo>
                        <a:pt x="6" y="284"/>
                      </a:lnTo>
                      <a:lnTo>
                        <a:pt x="6" y="274"/>
                      </a:lnTo>
                      <a:lnTo>
                        <a:pt x="5" y="266"/>
                      </a:lnTo>
                      <a:lnTo>
                        <a:pt x="6" y="266"/>
                      </a:lnTo>
                      <a:lnTo>
                        <a:pt x="6" y="265"/>
                      </a:lnTo>
                      <a:lnTo>
                        <a:pt x="7" y="263"/>
                      </a:lnTo>
                      <a:lnTo>
                        <a:pt x="8" y="262"/>
                      </a:lnTo>
                      <a:lnTo>
                        <a:pt x="9" y="259"/>
                      </a:lnTo>
                      <a:lnTo>
                        <a:pt x="9" y="256"/>
                      </a:lnTo>
                      <a:lnTo>
                        <a:pt x="8" y="255"/>
                      </a:lnTo>
                      <a:lnTo>
                        <a:pt x="7" y="256"/>
                      </a:lnTo>
                      <a:lnTo>
                        <a:pt x="6" y="258"/>
                      </a:lnTo>
                      <a:lnTo>
                        <a:pt x="5" y="259"/>
                      </a:lnTo>
                      <a:lnTo>
                        <a:pt x="3" y="261"/>
                      </a:lnTo>
                      <a:lnTo>
                        <a:pt x="3" y="262"/>
                      </a:lnTo>
                      <a:lnTo>
                        <a:pt x="2" y="265"/>
                      </a:lnTo>
                      <a:lnTo>
                        <a:pt x="1" y="262"/>
                      </a:lnTo>
                      <a:lnTo>
                        <a:pt x="1" y="259"/>
                      </a:lnTo>
                      <a:lnTo>
                        <a:pt x="1" y="256"/>
                      </a:lnTo>
                      <a:lnTo>
                        <a:pt x="0" y="254"/>
                      </a:lnTo>
                      <a:lnTo>
                        <a:pt x="0" y="251"/>
                      </a:lnTo>
                      <a:lnTo>
                        <a:pt x="0" y="248"/>
                      </a:lnTo>
                      <a:lnTo>
                        <a:pt x="0" y="245"/>
                      </a:lnTo>
                      <a:lnTo>
                        <a:pt x="0" y="244"/>
                      </a:lnTo>
                      <a:lnTo>
                        <a:pt x="0" y="240"/>
                      </a:lnTo>
                      <a:lnTo>
                        <a:pt x="0" y="234"/>
                      </a:lnTo>
                      <a:lnTo>
                        <a:pt x="0" y="230"/>
                      </a:lnTo>
                      <a:lnTo>
                        <a:pt x="0" y="226"/>
                      </a:lnTo>
                      <a:lnTo>
                        <a:pt x="1" y="222"/>
                      </a:lnTo>
                      <a:lnTo>
                        <a:pt x="1" y="217"/>
                      </a:lnTo>
                      <a:lnTo>
                        <a:pt x="1" y="212"/>
                      </a:lnTo>
                      <a:lnTo>
                        <a:pt x="2" y="206"/>
                      </a:lnTo>
                      <a:lnTo>
                        <a:pt x="10" y="195"/>
                      </a:lnTo>
                      <a:lnTo>
                        <a:pt x="18" y="181"/>
                      </a:lnTo>
                      <a:lnTo>
                        <a:pt x="24" y="169"/>
                      </a:lnTo>
                      <a:lnTo>
                        <a:pt x="31" y="156"/>
                      </a:lnTo>
                      <a:lnTo>
                        <a:pt x="37" y="142"/>
                      </a:lnTo>
                      <a:lnTo>
                        <a:pt x="44" y="130"/>
                      </a:lnTo>
                      <a:lnTo>
                        <a:pt x="51" y="119"/>
                      </a:lnTo>
                      <a:lnTo>
                        <a:pt x="59" y="108"/>
                      </a:lnTo>
                      <a:lnTo>
                        <a:pt x="63" y="103"/>
                      </a:lnTo>
                      <a:lnTo>
                        <a:pt x="66" y="98"/>
                      </a:lnTo>
                      <a:lnTo>
                        <a:pt x="68" y="91"/>
                      </a:lnTo>
                      <a:lnTo>
                        <a:pt x="70" y="84"/>
                      </a:lnTo>
                      <a:lnTo>
                        <a:pt x="72" y="78"/>
                      </a:lnTo>
                      <a:lnTo>
                        <a:pt x="75" y="71"/>
                      </a:lnTo>
                      <a:lnTo>
                        <a:pt x="78" y="66"/>
                      </a:lnTo>
                      <a:lnTo>
                        <a:pt x="83" y="60"/>
                      </a:lnTo>
                      <a:lnTo>
                        <a:pt x="83" y="56"/>
                      </a:lnTo>
                      <a:lnTo>
                        <a:pt x="83" y="51"/>
                      </a:lnTo>
                      <a:lnTo>
                        <a:pt x="83" y="46"/>
                      </a:lnTo>
                      <a:lnTo>
                        <a:pt x="83" y="42"/>
                      </a:lnTo>
                      <a:lnTo>
                        <a:pt x="84" y="38"/>
                      </a:lnTo>
                      <a:lnTo>
                        <a:pt x="84" y="35"/>
                      </a:lnTo>
                      <a:lnTo>
                        <a:pt x="84" y="32"/>
                      </a:lnTo>
                      <a:lnTo>
                        <a:pt x="85" y="31"/>
                      </a:lnTo>
                      <a:lnTo>
                        <a:pt x="88" y="31"/>
                      </a:lnTo>
                      <a:lnTo>
                        <a:pt x="91" y="31"/>
                      </a:lnTo>
                      <a:lnTo>
                        <a:pt x="96" y="31"/>
                      </a:lnTo>
                      <a:lnTo>
                        <a:pt x="100" y="31"/>
                      </a:lnTo>
                      <a:lnTo>
                        <a:pt x="103" y="31"/>
                      </a:lnTo>
                      <a:lnTo>
                        <a:pt x="106" y="31"/>
                      </a:lnTo>
                      <a:lnTo>
                        <a:pt x="108" y="31"/>
                      </a:lnTo>
                      <a:lnTo>
                        <a:pt x="109" y="31"/>
                      </a:lnTo>
                      <a:lnTo>
                        <a:pt x="109" y="35"/>
                      </a:lnTo>
                      <a:lnTo>
                        <a:pt x="108" y="39"/>
                      </a:lnTo>
                      <a:lnTo>
                        <a:pt x="107" y="44"/>
                      </a:lnTo>
                      <a:lnTo>
                        <a:pt x="106" y="46"/>
                      </a:lnTo>
                      <a:lnTo>
                        <a:pt x="104" y="49"/>
                      </a:lnTo>
                      <a:lnTo>
                        <a:pt x="103" y="52"/>
                      </a:lnTo>
                      <a:lnTo>
                        <a:pt x="103" y="56"/>
                      </a:lnTo>
                      <a:lnTo>
                        <a:pt x="102" y="59"/>
                      </a:lnTo>
                      <a:lnTo>
                        <a:pt x="106" y="57"/>
                      </a:lnTo>
                      <a:lnTo>
                        <a:pt x="108" y="56"/>
                      </a:lnTo>
                      <a:lnTo>
                        <a:pt x="110" y="53"/>
                      </a:lnTo>
                      <a:lnTo>
                        <a:pt x="113" y="51"/>
                      </a:lnTo>
                      <a:lnTo>
                        <a:pt x="116" y="44"/>
                      </a:lnTo>
                      <a:lnTo>
                        <a:pt x="119" y="35"/>
                      </a:lnTo>
                      <a:lnTo>
                        <a:pt x="120" y="27"/>
                      </a:lnTo>
                      <a:lnTo>
                        <a:pt x="121" y="20"/>
                      </a:lnTo>
                      <a:lnTo>
                        <a:pt x="121" y="16"/>
                      </a:lnTo>
                      <a:lnTo>
                        <a:pt x="122" y="13"/>
                      </a:lnTo>
                      <a:lnTo>
                        <a:pt x="563" y="10"/>
                      </a:lnTo>
                      <a:lnTo>
                        <a:pt x="563" y="9"/>
                      </a:lnTo>
                      <a:lnTo>
                        <a:pt x="563" y="7"/>
                      </a:lnTo>
                      <a:lnTo>
                        <a:pt x="561" y="6"/>
                      </a:lnTo>
                      <a:lnTo>
                        <a:pt x="561" y="5"/>
                      </a:lnTo>
                      <a:lnTo>
                        <a:pt x="561" y="3"/>
                      </a:lnTo>
                      <a:lnTo>
                        <a:pt x="561" y="2"/>
                      </a:lnTo>
                      <a:lnTo>
                        <a:pt x="560" y="0"/>
                      </a:lnTo>
                      <a:lnTo>
                        <a:pt x="570" y="0"/>
                      </a:lnTo>
                      <a:lnTo>
                        <a:pt x="570" y="6"/>
                      </a:lnTo>
                      <a:lnTo>
                        <a:pt x="571" y="9"/>
                      </a:lnTo>
                      <a:lnTo>
                        <a:pt x="572" y="13"/>
                      </a:lnTo>
                      <a:lnTo>
                        <a:pt x="573" y="16"/>
                      </a:lnTo>
                      <a:lnTo>
                        <a:pt x="576" y="17"/>
                      </a:lnTo>
                      <a:lnTo>
                        <a:pt x="578" y="20"/>
                      </a:lnTo>
                      <a:lnTo>
                        <a:pt x="582" y="20"/>
                      </a:lnTo>
                      <a:lnTo>
                        <a:pt x="584" y="21"/>
                      </a:lnTo>
                      <a:lnTo>
                        <a:pt x="585" y="21"/>
                      </a:lnTo>
                      <a:lnTo>
                        <a:pt x="586" y="21"/>
                      </a:lnTo>
                      <a:lnTo>
                        <a:pt x="588" y="21"/>
                      </a:lnTo>
                      <a:lnTo>
                        <a:pt x="589" y="21"/>
                      </a:lnTo>
                      <a:lnTo>
                        <a:pt x="590" y="21"/>
                      </a:lnTo>
                      <a:lnTo>
                        <a:pt x="591" y="21"/>
                      </a:lnTo>
                      <a:lnTo>
                        <a:pt x="592" y="21"/>
                      </a:lnTo>
                      <a:lnTo>
                        <a:pt x="595" y="21"/>
                      </a:lnTo>
                      <a:lnTo>
                        <a:pt x="597" y="23"/>
                      </a:lnTo>
                      <a:lnTo>
                        <a:pt x="599" y="23"/>
                      </a:lnTo>
                      <a:lnTo>
                        <a:pt x="602" y="24"/>
                      </a:lnTo>
                      <a:lnTo>
                        <a:pt x="604" y="25"/>
                      </a:lnTo>
                      <a:lnTo>
                        <a:pt x="607" y="27"/>
                      </a:lnTo>
                      <a:lnTo>
                        <a:pt x="609" y="28"/>
                      </a:lnTo>
                      <a:lnTo>
                        <a:pt x="613" y="28"/>
                      </a:lnTo>
                      <a:lnTo>
                        <a:pt x="614" y="28"/>
                      </a:lnTo>
                      <a:lnTo>
                        <a:pt x="615" y="27"/>
                      </a:lnTo>
                      <a:lnTo>
                        <a:pt x="616" y="27"/>
                      </a:lnTo>
                      <a:lnTo>
                        <a:pt x="617" y="27"/>
                      </a:lnTo>
                      <a:lnTo>
                        <a:pt x="617" y="25"/>
                      </a:lnTo>
                      <a:lnTo>
                        <a:pt x="619" y="25"/>
                      </a:lnTo>
                      <a:lnTo>
                        <a:pt x="621" y="28"/>
                      </a:lnTo>
                      <a:lnTo>
                        <a:pt x="623" y="31"/>
                      </a:lnTo>
                      <a:lnTo>
                        <a:pt x="626" y="32"/>
                      </a:lnTo>
                      <a:lnTo>
                        <a:pt x="628" y="34"/>
                      </a:lnTo>
                      <a:lnTo>
                        <a:pt x="630" y="35"/>
                      </a:lnTo>
                      <a:lnTo>
                        <a:pt x="634" y="35"/>
                      </a:lnTo>
                      <a:lnTo>
                        <a:pt x="636" y="35"/>
                      </a:lnTo>
                      <a:lnTo>
                        <a:pt x="640" y="35"/>
                      </a:lnTo>
                      <a:lnTo>
                        <a:pt x="644" y="35"/>
                      </a:lnTo>
                      <a:lnTo>
                        <a:pt x="647" y="34"/>
                      </a:lnTo>
                      <a:lnTo>
                        <a:pt x="649" y="31"/>
                      </a:lnTo>
                      <a:lnTo>
                        <a:pt x="651" y="28"/>
                      </a:lnTo>
                      <a:lnTo>
                        <a:pt x="652" y="25"/>
                      </a:lnTo>
                      <a:lnTo>
                        <a:pt x="652" y="23"/>
                      </a:lnTo>
                      <a:lnTo>
                        <a:pt x="653" y="20"/>
                      </a:lnTo>
                      <a:lnTo>
                        <a:pt x="654" y="18"/>
                      </a:lnTo>
                      <a:lnTo>
                        <a:pt x="658" y="17"/>
                      </a:lnTo>
                      <a:lnTo>
                        <a:pt x="660" y="16"/>
                      </a:lnTo>
                      <a:lnTo>
                        <a:pt x="663" y="16"/>
                      </a:lnTo>
                      <a:lnTo>
                        <a:pt x="666" y="14"/>
                      </a:lnTo>
                      <a:lnTo>
                        <a:pt x="670" y="14"/>
                      </a:lnTo>
                      <a:lnTo>
                        <a:pt x="672" y="14"/>
                      </a:lnTo>
                      <a:lnTo>
                        <a:pt x="674" y="14"/>
                      </a:lnTo>
                      <a:lnTo>
                        <a:pt x="676" y="13"/>
                      </a:lnTo>
                      <a:lnTo>
                        <a:pt x="685" y="13"/>
                      </a:lnTo>
                      <a:lnTo>
                        <a:pt x="685" y="21"/>
                      </a:lnTo>
                      <a:lnTo>
                        <a:pt x="688" y="27"/>
                      </a:lnTo>
                      <a:lnTo>
                        <a:pt x="690" y="32"/>
                      </a:lnTo>
                      <a:lnTo>
                        <a:pt x="692" y="35"/>
                      </a:lnTo>
                      <a:lnTo>
                        <a:pt x="696" y="38"/>
                      </a:lnTo>
                      <a:lnTo>
                        <a:pt x="699" y="39"/>
                      </a:lnTo>
                      <a:lnTo>
                        <a:pt x="703" y="42"/>
                      </a:lnTo>
                      <a:lnTo>
                        <a:pt x="705" y="46"/>
                      </a:lnTo>
                      <a:lnTo>
                        <a:pt x="707" y="49"/>
                      </a:lnTo>
                      <a:lnTo>
                        <a:pt x="708" y="53"/>
                      </a:lnTo>
                      <a:lnTo>
                        <a:pt x="708" y="57"/>
                      </a:lnTo>
                      <a:lnTo>
                        <a:pt x="707" y="60"/>
                      </a:lnTo>
                      <a:lnTo>
                        <a:pt x="707" y="64"/>
                      </a:lnTo>
                      <a:lnTo>
                        <a:pt x="707" y="67"/>
                      </a:lnTo>
                      <a:lnTo>
                        <a:pt x="707" y="70"/>
                      </a:lnTo>
                      <a:lnTo>
                        <a:pt x="708" y="73"/>
                      </a:lnTo>
                      <a:lnTo>
                        <a:pt x="710" y="74"/>
                      </a:lnTo>
                      <a:lnTo>
                        <a:pt x="714" y="76"/>
                      </a:lnTo>
                      <a:lnTo>
                        <a:pt x="718" y="76"/>
                      </a:lnTo>
                      <a:lnTo>
                        <a:pt x="723" y="77"/>
                      </a:lnTo>
                      <a:lnTo>
                        <a:pt x="729" y="77"/>
                      </a:lnTo>
                      <a:lnTo>
                        <a:pt x="735" y="76"/>
                      </a:lnTo>
                      <a:lnTo>
                        <a:pt x="740" y="76"/>
                      </a:lnTo>
                      <a:lnTo>
                        <a:pt x="743" y="76"/>
                      </a:lnTo>
                      <a:lnTo>
                        <a:pt x="748" y="77"/>
                      </a:lnTo>
                      <a:lnTo>
                        <a:pt x="752" y="78"/>
                      </a:lnTo>
                      <a:lnTo>
                        <a:pt x="754" y="81"/>
                      </a:lnTo>
                      <a:lnTo>
                        <a:pt x="758" y="84"/>
                      </a:lnTo>
                      <a:lnTo>
                        <a:pt x="760" y="87"/>
                      </a:lnTo>
                      <a:lnTo>
                        <a:pt x="761" y="91"/>
                      </a:lnTo>
                      <a:lnTo>
                        <a:pt x="764" y="94"/>
                      </a:lnTo>
                      <a:lnTo>
                        <a:pt x="765" y="95"/>
                      </a:lnTo>
                      <a:lnTo>
                        <a:pt x="765" y="108"/>
                      </a:lnTo>
                      <a:lnTo>
                        <a:pt x="761" y="109"/>
                      </a:lnTo>
                      <a:lnTo>
                        <a:pt x="759" y="110"/>
                      </a:lnTo>
                      <a:lnTo>
                        <a:pt x="756" y="110"/>
                      </a:lnTo>
                      <a:lnTo>
                        <a:pt x="754" y="112"/>
                      </a:lnTo>
                      <a:lnTo>
                        <a:pt x="752" y="113"/>
                      </a:lnTo>
                      <a:lnTo>
                        <a:pt x="750" y="113"/>
                      </a:lnTo>
                      <a:lnTo>
                        <a:pt x="748" y="115"/>
                      </a:lnTo>
                      <a:lnTo>
                        <a:pt x="746" y="116"/>
                      </a:lnTo>
                      <a:lnTo>
                        <a:pt x="744" y="113"/>
                      </a:lnTo>
                      <a:lnTo>
                        <a:pt x="743" y="110"/>
                      </a:lnTo>
                      <a:lnTo>
                        <a:pt x="743" y="109"/>
                      </a:lnTo>
                      <a:lnTo>
                        <a:pt x="742" y="108"/>
                      </a:lnTo>
                      <a:lnTo>
                        <a:pt x="742" y="105"/>
                      </a:lnTo>
                      <a:lnTo>
                        <a:pt x="741" y="103"/>
                      </a:lnTo>
                      <a:lnTo>
                        <a:pt x="741" y="101"/>
                      </a:lnTo>
                      <a:lnTo>
                        <a:pt x="741" y="98"/>
                      </a:lnTo>
                      <a:lnTo>
                        <a:pt x="735" y="98"/>
                      </a:lnTo>
                      <a:lnTo>
                        <a:pt x="732" y="103"/>
                      </a:lnTo>
                      <a:lnTo>
                        <a:pt x="729" y="108"/>
                      </a:lnTo>
                      <a:lnTo>
                        <a:pt x="728" y="112"/>
                      </a:lnTo>
                      <a:lnTo>
                        <a:pt x="728" y="116"/>
                      </a:lnTo>
                      <a:lnTo>
                        <a:pt x="727" y="120"/>
                      </a:lnTo>
                      <a:lnTo>
                        <a:pt x="726" y="124"/>
                      </a:lnTo>
                      <a:lnTo>
                        <a:pt x="724" y="129"/>
                      </a:lnTo>
                      <a:lnTo>
                        <a:pt x="723" y="133"/>
                      </a:lnTo>
                      <a:lnTo>
                        <a:pt x="721" y="138"/>
                      </a:lnTo>
                      <a:lnTo>
                        <a:pt x="717" y="142"/>
                      </a:lnTo>
                      <a:lnTo>
                        <a:pt x="715" y="146"/>
                      </a:lnTo>
                      <a:lnTo>
                        <a:pt x="711" y="149"/>
                      </a:lnTo>
                      <a:lnTo>
                        <a:pt x="708" y="152"/>
                      </a:lnTo>
                      <a:lnTo>
                        <a:pt x="704" y="156"/>
                      </a:lnTo>
                      <a:lnTo>
                        <a:pt x="701" y="159"/>
                      </a:lnTo>
                      <a:lnTo>
                        <a:pt x="697" y="164"/>
                      </a:lnTo>
                      <a:lnTo>
                        <a:pt x="698" y="164"/>
                      </a:lnTo>
                      <a:lnTo>
                        <a:pt x="699" y="166"/>
                      </a:lnTo>
                      <a:lnTo>
                        <a:pt x="701" y="166"/>
                      </a:lnTo>
                      <a:lnTo>
                        <a:pt x="702" y="166"/>
                      </a:lnTo>
                      <a:lnTo>
                        <a:pt x="703" y="164"/>
                      </a:lnTo>
                      <a:lnTo>
                        <a:pt x="704" y="164"/>
                      </a:lnTo>
                      <a:lnTo>
                        <a:pt x="705" y="164"/>
                      </a:lnTo>
                      <a:lnTo>
                        <a:pt x="709" y="164"/>
                      </a:lnTo>
                      <a:lnTo>
                        <a:pt x="714" y="164"/>
                      </a:lnTo>
                      <a:lnTo>
                        <a:pt x="717" y="163"/>
                      </a:lnTo>
                      <a:lnTo>
                        <a:pt x="722" y="163"/>
                      </a:lnTo>
                      <a:lnTo>
                        <a:pt x="727" y="162"/>
                      </a:lnTo>
                      <a:lnTo>
                        <a:pt x="732" y="162"/>
                      </a:lnTo>
                      <a:lnTo>
                        <a:pt x="737" y="160"/>
                      </a:lnTo>
                      <a:lnTo>
                        <a:pt x="741" y="159"/>
                      </a:lnTo>
                      <a:lnTo>
                        <a:pt x="743" y="159"/>
                      </a:lnTo>
                      <a:lnTo>
                        <a:pt x="746" y="159"/>
                      </a:lnTo>
                      <a:lnTo>
                        <a:pt x="748" y="159"/>
                      </a:lnTo>
                      <a:lnTo>
                        <a:pt x="749" y="159"/>
                      </a:lnTo>
                      <a:lnTo>
                        <a:pt x="752" y="159"/>
                      </a:lnTo>
                      <a:lnTo>
                        <a:pt x="753" y="159"/>
                      </a:lnTo>
                      <a:lnTo>
                        <a:pt x="754" y="157"/>
                      </a:lnTo>
                      <a:lnTo>
                        <a:pt x="756" y="157"/>
                      </a:lnTo>
                      <a:lnTo>
                        <a:pt x="779" y="149"/>
                      </a:lnTo>
                      <a:lnTo>
                        <a:pt x="787" y="146"/>
                      </a:lnTo>
                      <a:lnTo>
                        <a:pt x="796" y="142"/>
                      </a:lnTo>
                      <a:lnTo>
                        <a:pt x="805" y="137"/>
                      </a:lnTo>
                      <a:lnTo>
                        <a:pt x="814" y="131"/>
                      </a:lnTo>
                      <a:lnTo>
                        <a:pt x="821" y="124"/>
                      </a:lnTo>
                      <a:lnTo>
                        <a:pt x="829" y="117"/>
                      </a:lnTo>
                      <a:lnTo>
                        <a:pt x="835" y="108"/>
                      </a:lnTo>
                      <a:lnTo>
                        <a:pt x="842" y="98"/>
                      </a:lnTo>
                      <a:lnTo>
                        <a:pt x="867" y="98"/>
                      </a:lnTo>
                      <a:lnTo>
                        <a:pt x="877" y="96"/>
                      </a:lnTo>
                      <a:lnTo>
                        <a:pt x="886" y="95"/>
                      </a:lnTo>
                      <a:lnTo>
                        <a:pt x="894" y="94"/>
                      </a:lnTo>
                      <a:lnTo>
                        <a:pt x="902" y="92"/>
                      </a:lnTo>
                      <a:lnTo>
                        <a:pt x="909" y="91"/>
                      </a:lnTo>
                      <a:lnTo>
                        <a:pt x="916" y="88"/>
                      </a:lnTo>
                      <a:lnTo>
                        <a:pt x="923" y="84"/>
                      </a:lnTo>
                      <a:lnTo>
                        <a:pt x="929" y="78"/>
                      </a:lnTo>
                      <a:lnTo>
                        <a:pt x="933" y="73"/>
                      </a:lnTo>
                      <a:lnTo>
                        <a:pt x="935" y="69"/>
                      </a:lnTo>
                      <a:lnTo>
                        <a:pt x="937" y="63"/>
                      </a:lnTo>
                      <a:lnTo>
                        <a:pt x="941" y="57"/>
                      </a:lnTo>
                      <a:lnTo>
                        <a:pt x="943" y="53"/>
                      </a:lnTo>
                      <a:lnTo>
                        <a:pt x="947" y="49"/>
                      </a:lnTo>
                      <a:lnTo>
                        <a:pt x="952" y="46"/>
                      </a:lnTo>
                      <a:lnTo>
                        <a:pt x="956" y="46"/>
                      </a:lnTo>
                      <a:lnTo>
                        <a:pt x="961" y="46"/>
                      </a:lnTo>
                      <a:lnTo>
                        <a:pt x="965" y="46"/>
                      </a:lnTo>
                      <a:lnTo>
                        <a:pt x="968" y="46"/>
                      </a:lnTo>
                      <a:lnTo>
                        <a:pt x="971" y="46"/>
                      </a:lnTo>
                      <a:lnTo>
                        <a:pt x="973" y="46"/>
                      </a:lnTo>
                      <a:lnTo>
                        <a:pt x="975" y="46"/>
                      </a:lnTo>
                      <a:lnTo>
                        <a:pt x="977" y="46"/>
                      </a:lnTo>
                      <a:lnTo>
                        <a:pt x="978" y="46"/>
                      </a:lnTo>
                      <a:lnTo>
                        <a:pt x="978" y="49"/>
                      </a:lnTo>
                      <a:lnTo>
                        <a:pt x="977" y="52"/>
                      </a:lnTo>
                      <a:lnTo>
                        <a:pt x="975" y="56"/>
                      </a:lnTo>
                      <a:lnTo>
                        <a:pt x="974" y="60"/>
                      </a:lnTo>
                      <a:lnTo>
                        <a:pt x="972" y="64"/>
                      </a:lnTo>
                      <a:lnTo>
                        <a:pt x="971" y="67"/>
                      </a:lnTo>
                      <a:lnTo>
                        <a:pt x="971" y="69"/>
                      </a:lnTo>
                      <a:lnTo>
                        <a:pt x="969" y="71"/>
                      </a:lnTo>
                      <a:lnTo>
                        <a:pt x="969" y="98"/>
                      </a:lnTo>
                      <a:lnTo>
                        <a:pt x="972" y="10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299" name="Group 169">
                <a:extLst>
                  <a:ext uri="{FF2B5EF4-FFF2-40B4-BE49-F238E27FC236}">
                    <a16:creationId xmlns:a16="http://schemas.microsoft.com/office/drawing/2014/main" id="{3496E96A-8DF1-4E06-87A7-3F88B831E10B}"/>
                  </a:ext>
                </a:extLst>
              </p:cNvPr>
              <p:cNvGrpSpPr>
                <a:grpSpLocks/>
              </p:cNvGrpSpPr>
              <p:nvPr/>
            </p:nvGrpSpPr>
            <p:grpSpPr bwMode="auto">
              <a:xfrm>
                <a:off x="174" y="1036"/>
                <a:ext cx="642" cy="308"/>
                <a:chOff x="185" y="828"/>
                <a:chExt cx="642" cy="346"/>
              </a:xfrm>
            </p:grpSpPr>
            <p:sp>
              <p:nvSpPr>
                <p:cNvPr id="346" name="Freeform 170">
                  <a:extLst>
                    <a:ext uri="{FF2B5EF4-FFF2-40B4-BE49-F238E27FC236}">
                      <a16:creationId xmlns:a16="http://schemas.microsoft.com/office/drawing/2014/main" id="{4E4BFE63-5C67-4690-8DC8-43A278746EA2}"/>
                    </a:ext>
                  </a:extLst>
                </p:cNvPr>
                <p:cNvSpPr>
                  <a:spLocks/>
                </p:cNvSpPr>
                <p:nvPr/>
              </p:nvSpPr>
              <p:spPr bwMode="gray">
                <a:xfrm>
                  <a:off x="672" y="1115"/>
                  <a:ext cx="10" cy="17"/>
                </a:xfrm>
                <a:custGeom>
                  <a:avLst/>
                  <a:gdLst>
                    <a:gd name="T0" fmla="*/ 4 w 10"/>
                    <a:gd name="T1" fmla="*/ 17 h 17"/>
                    <a:gd name="T2" fmla="*/ 6 w 10"/>
                    <a:gd name="T3" fmla="*/ 17 h 17"/>
                    <a:gd name="T4" fmla="*/ 8 w 10"/>
                    <a:gd name="T5" fmla="*/ 16 h 17"/>
                    <a:gd name="T6" fmla="*/ 9 w 10"/>
                    <a:gd name="T7" fmla="*/ 16 h 17"/>
                    <a:gd name="T8" fmla="*/ 9 w 10"/>
                    <a:gd name="T9" fmla="*/ 15 h 17"/>
                    <a:gd name="T10" fmla="*/ 10 w 10"/>
                    <a:gd name="T11" fmla="*/ 12 h 17"/>
                    <a:gd name="T12" fmla="*/ 10 w 10"/>
                    <a:gd name="T13" fmla="*/ 11 h 17"/>
                    <a:gd name="T14" fmla="*/ 10 w 10"/>
                    <a:gd name="T15" fmla="*/ 9 h 17"/>
                    <a:gd name="T16" fmla="*/ 10 w 10"/>
                    <a:gd name="T17" fmla="*/ 8 h 17"/>
                    <a:gd name="T18" fmla="*/ 9 w 10"/>
                    <a:gd name="T19" fmla="*/ 8 h 17"/>
                    <a:gd name="T20" fmla="*/ 8 w 10"/>
                    <a:gd name="T21" fmla="*/ 7 h 17"/>
                    <a:gd name="T22" fmla="*/ 6 w 10"/>
                    <a:gd name="T23" fmla="*/ 5 h 17"/>
                    <a:gd name="T24" fmla="*/ 4 w 10"/>
                    <a:gd name="T25" fmla="*/ 3 h 17"/>
                    <a:gd name="T26" fmla="*/ 3 w 10"/>
                    <a:gd name="T27" fmla="*/ 2 h 17"/>
                    <a:gd name="T28" fmla="*/ 1 w 10"/>
                    <a:gd name="T29" fmla="*/ 2 h 17"/>
                    <a:gd name="T30" fmla="*/ 0 w 10"/>
                    <a:gd name="T31" fmla="*/ 0 h 17"/>
                    <a:gd name="T32" fmla="*/ 0 w 10"/>
                    <a:gd name="T33" fmla="*/ 2 h 17"/>
                    <a:gd name="T34" fmla="*/ 0 w 10"/>
                    <a:gd name="T35" fmla="*/ 3 h 17"/>
                    <a:gd name="T36" fmla="*/ 0 w 10"/>
                    <a:gd name="T37" fmla="*/ 5 h 17"/>
                    <a:gd name="T38" fmla="*/ 0 w 10"/>
                    <a:gd name="T39" fmla="*/ 7 h 17"/>
                    <a:gd name="T40" fmla="*/ 0 w 10"/>
                    <a:gd name="T41" fmla="*/ 8 h 17"/>
                    <a:gd name="T42" fmla="*/ 0 w 10"/>
                    <a:gd name="T43" fmla="*/ 9 h 17"/>
                    <a:gd name="T44" fmla="*/ 0 w 10"/>
                    <a:gd name="T45" fmla="*/ 11 h 17"/>
                    <a:gd name="T46" fmla="*/ 0 w 10"/>
                    <a:gd name="T47" fmla="*/ 12 h 17"/>
                    <a:gd name="T48" fmla="*/ 1 w 10"/>
                    <a:gd name="T49" fmla="*/ 15 h 17"/>
                    <a:gd name="T50" fmla="*/ 1 w 10"/>
                    <a:gd name="T51" fmla="*/ 16 h 17"/>
                    <a:gd name="T52" fmla="*/ 3 w 10"/>
                    <a:gd name="T53" fmla="*/ 16 h 17"/>
                    <a:gd name="T54" fmla="*/ 4 w 10"/>
                    <a:gd name="T55" fmla="*/ 17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
                    <a:gd name="T85" fmla="*/ 0 h 17"/>
                    <a:gd name="T86" fmla="*/ 10 w 10"/>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 h="17">
                      <a:moveTo>
                        <a:pt x="4" y="17"/>
                      </a:moveTo>
                      <a:lnTo>
                        <a:pt x="6" y="17"/>
                      </a:lnTo>
                      <a:lnTo>
                        <a:pt x="8" y="16"/>
                      </a:lnTo>
                      <a:lnTo>
                        <a:pt x="9" y="16"/>
                      </a:lnTo>
                      <a:lnTo>
                        <a:pt x="9" y="15"/>
                      </a:lnTo>
                      <a:lnTo>
                        <a:pt x="10" y="12"/>
                      </a:lnTo>
                      <a:lnTo>
                        <a:pt x="10" y="11"/>
                      </a:lnTo>
                      <a:lnTo>
                        <a:pt x="10" y="9"/>
                      </a:lnTo>
                      <a:lnTo>
                        <a:pt x="10" y="8"/>
                      </a:lnTo>
                      <a:lnTo>
                        <a:pt x="9" y="8"/>
                      </a:lnTo>
                      <a:lnTo>
                        <a:pt x="8" y="7"/>
                      </a:lnTo>
                      <a:lnTo>
                        <a:pt x="6" y="5"/>
                      </a:lnTo>
                      <a:lnTo>
                        <a:pt x="4" y="3"/>
                      </a:lnTo>
                      <a:lnTo>
                        <a:pt x="3" y="2"/>
                      </a:lnTo>
                      <a:lnTo>
                        <a:pt x="1" y="2"/>
                      </a:lnTo>
                      <a:lnTo>
                        <a:pt x="0" y="0"/>
                      </a:lnTo>
                      <a:lnTo>
                        <a:pt x="0" y="2"/>
                      </a:lnTo>
                      <a:lnTo>
                        <a:pt x="0" y="3"/>
                      </a:lnTo>
                      <a:lnTo>
                        <a:pt x="0" y="5"/>
                      </a:lnTo>
                      <a:lnTo>
                        <a:pt x="0" y="7"/>
                      </a:lnTo>
                      <a:lnTo>
                        <a:pt x="0" y="8"/>
                      </a:lnTo>
                      <a:lnTo>
                        <a:pt x="0" y="9"/>
                      </a:lnTo>
                      <a:lnTo>
                        <a:pt x="0" y="11"/>
                      </a:lnTo>
                      <a:lnTo>
                        <a:pt x="0" y="12"/>
                      </a:lnTo>
                      <a:lnTo>
                        <a:pt x="1" y="15"/>
                      </a:lnTo>
                      <a:lnTo>
                        <a:pt x="1" y="16"/>
                      </a:lnTo>
                      <a:lnTo>
                        <a:pt x="3" y="16"/>
                      </a:lnTo>
                      <a:lnTo>
                        <a:pt x="4" y="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47" name="Freeform 171">
                  <a:extLst>
                    <a:ext uri="{FF2B5EF4-FFF2-40B4-BE49-F238E27FC236}">
                      <a16:creationId xmlns:a16="http://schemas.microsoft.com/office/drawing/2014/main" id="{69557A48-F736-45FC-9C53-A8932DC76149}"/>
                    </a:ext>
                  </a:extLst>
                </p:cNvPr>
                <p:cNvSpPr>
                  <a:spLocks/>
                </p:cNvSpPr>
                <p:nvPr/>
              </p:nvSpPr>
              <p:spPr bwMode="gray">
                <a:xfrm>
                  <a:off x="667" y="1087"/>
                  <a:ext cx="21" cy="20"/>
                </a:xfrm>
                <a:custGeom>
                  <a:avLst/>
                  <a:gdLst>
                    <a:gd name="T0" fmla="*/ 17 w 21"/>
                    <a:gd name="T1" fmla="*/ 0 h 20"/>
                    <a:gd name="T2" fmla="*/ 14 w 21"/>
                    <a:gd name="T3" fmla="*/ 2 h 20"/>
                    <a:gd name="T4" fmla="*/ 12 w 21"/>
                    <a:gd name="T5" fmla="*/ 3 h 20"/>
                    <a:gd name="T6" fmla="*/ 9 w 21"/>
                    <a:gd name="T7" fmla="*/ 7 h 20"/>
                    <a:gd name="T8" fmla="*/ 8 w 21"/>
                    <a:gd name="T9" fmla="*/ 8 h 20"/>
                    <a:gd name="T10" fmla="*/ 6 w 21"/>
                    <a:gd name="T11" fmla="*/ 11 h 20"/>
                    <a:gd name="T12" fmla="*/ 4 w 21"/>
                    <a:gd name="T13" fmla="*/ 14 h 20"/>
                    <a:gd name="T14" fmla="*/ 1 w 21"/>
                    <a:gd name="T15" fmla="*/ 18 h 20"/>
                    <a:gd name="T16" fmla="*/ 0 w 21"/>
                    <a:gd name="T17" fmla="*/ 20 h 20"/>
                    <a:gd name="T18" fmla="*/ 7 w 21"/>
                    <a:gd name="T19" fmla="*/ 20 h 20"/>
                    <a:gd name="T20" fmla="*/ 9 w 21"/>
                    <a:gd name="T21" fmla="*/ 19 h 20"/>
                    <a:gd name="T22" fmla="*/ 12 w 21"/>
                    <a:gd name="T23" fmla="*/ 16 h 20"/>
                    <a:gd name="T24" fmla="*/ 13 w 21"/>
                    <a:gd name="T25" fmla="*/ 14 h 20"/>
                    <a:gd name="T26" fmla="*/ 14 w 21"/>
                    <a:gd name="T27" fmla="*/ 12 h 20"/>
                    <a:gd name="T28" fmla="*/ 15 w 21"/>
                    <a:gd name="T29" fmla="*/ 11 h 20"/>
                    <a:gd name="T30" fmla="*/ 17 w 21"/>
                    <a:gd name="T31" fmla="*/ 10 h 20"/>
                    <a:gd name="T32" fmla="*/ 19 w 21"/>
                    <a:gd name="T33" fmla="*/ 8 h 20"/>
                    <a:gd name="T34" fmla="*/ 21 w 21"/>
                    <a:gd name="T35" fmla="*/ 7 h 20"/>
                    <a:gd name="T36" fmla="*/ 17 w 21"/>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0"/>
                    <a:gd name="T59" fmla="*/ 21 w 21"/>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0">
                      <a:moveTo>
                        <a:pt x="17" y="0"/>
                      </a:moveTo>
                      <a:lnTo>
                        <a:pt x="14" y="2"/>
                      </a:lnTo>
                      <a:lnTo>
                        <a:pt x="12" y="3"/>
                      </a:lnTo>
                      <a:lnTo>
                        <a:pt x="9" y="7"/>
                      </a:lnTo>
                      <a:lnTo>
                        <a:pt x="8" y="8"/>
                      </a:lnTo>
                      <a:lnTo>
                        <a:pt x="6" y="11"/>
                      </a:lnTo>
                      <a:lnTo>
                        <a:pt x="4" y="14"/>
                      </a:lnTo>
                      <a:lnTo>
                        <a:pt x="1" y="18"/>
                      </a:lnTo>
                      <a:lnTo>
                        <a:pt x="0" y="20"/>
                      </a:lnTo>
                      <a:lnTo>
                        <a:pt x="7" y="20"/>
                      </a:lnTo>
                      <a:lnTo>
                        <a:pt x="9" y="19"/>
                      </a:lnTo>
                      <a:lnTo>
                        <a:pt x="12" y="16"/>
                      </a:lnTo>
                      <a:lnTo>
                        <a:pt x="13" y="14"/>
                      </a:lnTo>
                      <a:lnTo>
                        <a:pt x="14" y="12"/>
                      </a:lnTo>
                      <a:lnTo>
                        <a:pt x="15" y="11"/>
                      </a:lnTo>
                      <a:lnTo>
                        <a:pt x="17" y="10"/>
                      </a:lnTo>
                      <a:lnTo>
                        <a:pt x="19" y="8"/>
                      </a:lnTo>
                      <a:lnTo>
                        <a:pt x="21" y="7"/>
                      </a:lnTo>
                      <a:lnTo>
                        <a:pt x="17"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48" name="Freeform 172">
                  <a:extLst>
                    <a:ext uri="{FF2B5EF4-FFF2-40B4-BE49-F238E27FC236}">
                      <a16:creationId xmlns:a16="http://schemas.microsoft.com/office/drawing/2014/main" id="{4DD4B543-A4D8-438E-8E9F-5933DD5989EB}"/>
                    </a:ext>
                  </a:extLst>
                </p:cNvPr>
                <p:cNvSpPr>
                  <a:spLocks/>
                </p:cNvSpPr>
                <p:nvPr/>
              </p:nvSpPr>
              <p:spPr bwMode="gray">
                <a:xfrm>
                  <a:off x="662" y="1111"/>
                  <a:ext cx="13" cy="12"/>
                </a:xfrm>
                <a:custGeom>
                  <a:avLst/>
                  <a:gdLst>
                    <a:gd name="T0" fmla="*/ 0 w 13"/>
                    <a:gd name="T1" fmla="*/ 0 h 12"/>
                    <a:gd name="T2" fmla="*/ 0 w 13"/>
                    <a:gd name="T3" fmla="*/ 4 h 12"/>
                    <a:gd name="T4" fmla="*/ 0 w 13"/>
                    <a:gd name="T5" fmla="*/ 7 h 12"/>
                    <a:gd name="T6" fmla="*/ 1 w 13"/>
                    <a:gd name="T7" fmla="*/ 8 h 12"/>
                    <a:gd name="T8" fmla="*/ 4 w 13"/>
                    <a:gd name="T9" fmla="*/ 10 h 12"/>
                    <a:gd name="T10" fmla="*/ 5 w 13"/>
                    <a:gd name="T11" fmla="*/ 10 h 12"/>
                    <a:gd name="T12" fmla="*/ 7 w 13"/>
                    <a:gd name="T13" fmla="*/ 12 h 12"/>
                    <a:gd name="T14" fmla="*/ 11 w 13"/>
                    <a:gd name="T15" fmla="*/ 12 h 12"/>
                    <a:gd name="T16" fmla="*/ 13 w 13"/>
                    <a:gd name="T17" fmla="*/ 12 h 12"/>
                    <a:gd name="T18" fmla="*/ 13 w 13"/>
                    <a:gd name="T19" fmla="*/ 0 h 12"/>
                    <a:gd name="T20" fmla="*/ 0 w 1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2"/>
                    <a:gd name="T35" fmla="*/ 13 w 13"/>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2">
                      <a:moveTo>
                        <a:pt x="0" y="0"/>
                      </a:moveTo>
                      <a:lnTo>
                        <a:pt x="0" y="4"/>
                      </a:lnTo>
                      <a:lnTo>
                        <a:pt x="0" y="7"/>
                      </a:lnTo>
                      <a:lnTo>
                        <a:pt x="1" y="8"/>
                      </a:lnTo>
                      <a:lnTo>
                        <a:pt x="4" y="10"/>
                      </a:lnTo>
                      <a:lnTo>
                        <a:pt x="5" y="10"/>
                      </a:lnTo>
                      <a:lnTo>
                        <a:pt x="7" y="12"/>
                      </a:lnTo>
                      <a:lnTo>
                        <a:pt x="11" y="12"/>
                      </a:lnTo>
                      <a:lnTo>
                        <a:pt x="13" y="12"/>
                      </a:lnTo>
                      <a:lnTo>
                        <a:pt x="13"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49" name="Freeform 173">
                  <a:extLst>
                    <a:ext uri="{FF2B5EF4-FFF2-40B4-BE49-F238E27FC236}">
                      <a16:creationId xmlns:a16="http://schemas.microsoft.com/office/drawing/2014/main" id="{9918E62D-6BE0-4055-BC4B-B6C2BDCDA246}"/>
                    </a:ext>
                  </a:extLst>
                </p:cNvPr>
                <p:cNvSpPr>
                  <a:spLocks/>
                </p:cNvSpPr>
                <p:nvPr/>
              </p:nvSpPr>
              <p:spPr bwMode="gray">
                <a:xfrm>
                  <a:off x="678" y="1125"/>
                  <a:ext cx="17" cy="30"/>
                </a:xfrm>
                <a:custGeom>
                  <a:avLst/>
                  <a:gdLst>
                    <a:gd name="T0" fmla="*/ 0 w 17"/>
                    <a:gd name="T1" fmla="*/ 13 h 30"/>
                    <a:gd name="T2" fmla="*/ 0 w 17"/>
                    <a:gd name="T3" fmla="*/ 16 h 30"/>
                    <a:gd name="T4" fmla="*/ 1 w 17"/>
                    <a:gd name="T5" fmla="*/ 19 h 30"/>
                    <a:gd name="T6" fmla="*/ 1 w 17"/>
                    <a:gd name="T7" fmla="*/ 20 h 30"/>
                    <a:gd name="T8" fmla="*/ 2 w 17"/>
                    <a:gd name="T9" fmla="*/ 23 h 30"/>
                    <a:gd name="T10" fmla="*/ 3 w 17"/>
                    <a:gd name="T11" fmla="*/ 24 h 30"/>
                    <a:gd name="T12" fmla="*/ 5 w 17"/>
                    <a:gd name="T13" fmla="*/ 27 h 30"/>
                    <a:gd name="T14" fmla="*/ 7 w 17"/>
                    <a:gd name="T15" fmla="*/ 28 h 30"/>
                    <a:gd name="T16" fmla="*/ 7 w 17"/>
                    <a:gd name="T17" fmla="*/ 30 h 30"/>
                    <a:gd name="T18" fmla="*/ 17 w 17"/>
                    <a:gd name="T19" fmla="*/ 30 h 30"/>
                    <a:gd name="T20" fmla="*/ 17 w 17"/>
                    <a:gd name="T21" fmla="*/ 0 h 30"/>
                    <a:gd name="T22" fmla="*/ 14 w 17"/>
                    <a:gd name="T23" fmla="*/ 1 h 30"/>
                    <a:gd name="T24" fmla="*/ 10 w 17"/>
                    <a:gd name="T25" fmla="*/ 3 h 30"/>
                    <a:gd name="T26" fmla="*/ 7 w 17"/>
                    <a:gd name="T27" fmla="*/ 4 h 30"/>
                    <a:gd name="T28" fmla="*/ 5 w 17"/>
                    <a:gd name="T29" fmla="*/ 5 h 30"/>
                    <a:gd name="T30" fmla="*/ 2 w 17"/>
                    <a:gd name="T31" fmla="*/ 8 h 30"/>
                    <a:gd name="T32" fmla="*/ 1 w 17"/>
                    <a:gd name="T33" fmla="*/ 11 h 30"/>
                    <a:gd name="T34" fmla="*/ 0 w 17"/>
                    <a:gd name="T35" fmla="*/ 12 h 30"/>
                    <a:gd name="T36" fmla="*/ 0 w 17"/>
                    <a:gd name="T37" fmla="*/ 13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30"/>
                    <a:gd name="T59" fmla="*/ 17 w 17"/>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30">
                      <a:moveTo>
                        <a:pt x="0" y="13"/>
                      </a:moveTo>
                      <a:lnTo>
                        <a:pt x="0" y="16"/>
                      </a:lnTo>
                      <a:lnTo>
                        <a:pt x="1" y="19"/>
                      </a:lnTo>
                      <a:lnTo>
                        <a:pt x="1" y="20"/>
                      </a:lnTo>
                      <a:lnTo>
                        <a:pt x="2" y="23"/>
                      </a:lnTo>
                      <a:lnTo>
                        <a:pt x="3" y="24"/>
                      </a:lnTo>
                      <a:lnTo>
                        <a:pt x="5" y="27"/>
                      </a:lnTo>
                      <a:lnTo>
                        <a:pt x="7" y="28"/>
                      </a:lnTo>
                      <a:lnTo>
                        <a:pt x="7" y="30"/>
                      </a:lnTo>
                      <a:lnTo>
                        <a:pt x="17" y="30"/>
                      </a:lnTo>
                      <a:lnTo>
                        <a:pt x="17" y="0"/>
                      </a:lnTo>
                      <a:lnTo>
                        <a:pt x="14" y="1"/>
                      </a:lnTo>
                      <a:lnTo>
                        <a:pt x="10" y="3"/>
                      </a:lnTo>
                      <a:lnTo>
                        <a:pt x="7" y="4"/>
                      </a:lnTo>
                      <a:lnTo>
                        <a:pt x="5" y="5"/>
                      </a:lnTo>
                      <a:lnTo>
                        <a:pt x="2" y="8"/>
                      </a:lnTo>
                      <a:lnTo>
                        <a:pt x="1" y="11"/>
                      </a:lnTo>
                      <a:lnTo>
                        <a:pt x="0" y="12"/>
                      </a:lnTo>
                      <a:lnTo>
                        <a:pt x="0" y="1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50" name="Freeform 174">
                  <a:extLst>
                    <a:ext uri="{FF2B5EF4-FFF2-40B4-BE49-F238E27FC236}">
                      <a16:creationId xmlns:a16="http://schemas.microsoft.com/office/drawing/2014/main" id="{B35BDBC1-D34F-4294-BF18-10B44BC67969}"/>
                    </a:ext>
                  </a:extLst>
                </p:cNvPr>
                <p:cNvSpPr>
                  <a:spLocks/>
                </p:cNvSpPr>
                <p:nvPr/>
              </p:nvSpPr>
              <p:spPr bwMode="gray">
                <a:xfrm>
                  <a:off x="684" y="1100"/>
                  <a:ext cx="6" cy="14"/>
                </a:xfrm>
                <a:custGeom>
                  <a:avLst/>
                  <a:gdLst>
                    <a:gd name="T0" fmla="*/ 0 w 6"/>
                    <a:gd name="T1" fmla="*/ 0 h 14"/>
                    <a:gd name="T2" fmla="*/ 0 w 6"/>
                    <a:gd name="T3" fmla="*/ 14 h 14"/>
                    <a:gd name="T4" fmla="*/ 2 w 6"/>
                    <a:gd name="T5" fmla="*/ 14 h 14"/>
                    <a:gd name="T6" fmla="*/ 3 w 6"/>
                    <a:gd name="T7" fmla="*/ 14 h 14"/>
                    <a:gd name="T8" fmla="*/ 5 w 6"/>
                    <a:gd name="T9" fmla="*/ 14 h 14"/>
                    <a:gd name="T10" fmla="*/ 6 w 6"/>
                    <a:gd name="T11" fmla="*/ 14 h 14"/>
                    <a:gd name="T12" fmla="*/ 6 w 6"/>
                    <a:gd name="T13" fmla="*/ 0 h 14"/>
                    <a:gd name="T14" fmla="*/ 0 w 6"/>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14"/>
                    <a:gd name="T26" fmla="*/ 6 w 6"/>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14">
                      <a:moveTo>
                        <a:pt x="0" y="0"/>
                      </a:moveTo>
                      <a:lnTo>
                        <a:pt x="0" y="14"/>
                      </a:lnTo>
                      <a:lnTo>
                        <a:pt x="2" y="14"/>
                      </a:lnTo>
                      <a:lnTo>
                        <a:pt x="3" y="14"/>
                      </a:lnTo>
                      <a:lnTo>
                        <a:pt x="5" y="14"/>
                      </a:lnTo>
                      <a:lnTo>
                        <a:pt x="6" y="14"/>
                      </a:lnTo>
                      <a:lnTo>
                        <a:pt x="6"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51" name="Freeform 175">
                  <a:extLst>
                    <a:ext uri="{FF2B5EF4-FFF2-40B4-BE49-F238E27FC236}">
                      <a16:creationId xmlns:a16="http://schemas.microsoft.com/office/drawing/2014/main" id="{14D6A42A-29DA-416F-AC4A-B9253E9340AD}"/>
                    </a:ext>
                  </a:extLst>
                </p:cNvPr>
                <p:cNvSpPr>
                  <a:spLocks/>
                </p:cNvSpPr>
                <p:nvPr/>
              </p:nvSpPr>
              <p:spPr bwMode="gray">
                <a:xfrm>
                  <a:off x="250" y="1156"/>
                  <a:ext cx="18" cy="11"/>
                </a:xfrm>
                <a:custGeom>
                  <a:avLst/>
                  <a:gdLst>
                    <a:gd name="T0" fmla="*/ 0 w 18"/>
                    <a:gd name="T1" fmla="*/ 0 h 11"/>
                    <a:gd name="T2" fmla="*/ 0 w 18"/>
                    <a:gd name="T3" fmla="*/ 11 h 11"/>
                    <a:gd name="T4" fmla="*/ 12 w 18"/>
                    <a:gd name="T5" fmla="*/ 11 h 11"/>
                    <a:gd name="T6" fmla="*/ 12 w 18"/>
                    <a:gd name="T7" fmla="*/ 10 h 11"/>
                    <a:gd name="T8" fmla="*/ 14 w 18"/>
                    <a:gd name="T9" fmla="*/ 9 h 11"/>
                    <a:gd name="T10" fmla="*/ 14 w 18"/>
                    <a:gd name="T11" fmla="*/ 6 h 11"/>
                    <a:gd name="T12" fmla="*/ 16 w 18"/>
                    <a:gd name="T13" fmla="*/ 6 h 11"/>
                    <a:gd name="T14" fmla="*/ 17 w 18"/>
                    <a:gd name="T15" fmla="*/ 5 h 11"/>
                    <a:gd name="T16" fmla="*/ 17 w 18"/>
                    <a:gd name="T17" fmla="*/ 2 h 11"/>
                    <a:gd name="T18" fmla="*/ 18 w 18"/>
                    <a:gd name="T19" fmla="*/ 2 h 11"/>
                    <a:gd name="T20" fmla="*/ 16 w 18"/>
                    <a:gd name="T21" fmla="*/ 1 h 11"/>
                    <a:gd name="T22" fmla="*/ 14 w 18"/>
                    <a:gd name="T23" fmla="*/ 1 h 11"/>
                    <a:gd name="T24" fmla="*/ 12 w 18"/>
                    <a:gd name="T25" fmla="*/ 0 h 11"/>
                    <a:gd name="T26" fmla="*/ 10 w 18"/>
                    <a:gd name="T27" fmla="*/ 0 h 11"/>
                    <a:gd name="T28" fmla="*/ 9 w 18"/>
                    <a:gd name="T29" fmla="*/ 0 h 11"/>
                    <a:gd name="T30" fmla="*/ 6 w 18"/>
                    <a:gd name="T31" fmla="*/ 0 h 11"/>
                    <a:gd name="T32" fmla="*/ 3 w 18"/>
                    <a:gd name="T33" fmla="*/ 0 h 11"/>
                    <a:gd name="T34" fmla="*/ 0 w 18"/>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1"/>
                    <a:gd name="T56" fmla="*/ 18 w 18"/>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1">
                      <a:moveTo>
                        <a:pt x="0" y="0"/>
                      </a:moveTo>
                      <a:lnTo>
                        <a:pt x="0" y="11"/>
                      </a:lnTo>
                      <a:lnTo>
                        <a:pt x="12" y="11"/>
                      </a:lnTo>
                      <a:lnTo>
                        <a:pt x="12" y="10"/>
                      </a:lnTo>
                      <a:lnTo>
                        <a:pt x="14" y="9"/>
                      </a:lnTo>
                      <a:lnTo>
                        <a:pt x="14" y="6"/>
                      </a:lnTo>
                      <a:lnTo>
                        <a:pt x="16" y="6"/>
                      </a:lnTo>
                      <a:lnTo>
                        <a:pt x="17" y="5"/>
                      </a:lnTo>
                      <a:lnTo>
                        <a:pt x="17" y="2"/>
                      </a:lnTo>
                      <a:lnTo>
                        <a:pt x="18" y="2"/>
                      </a:lnTo>
                      <a:lnTo>
                        <a:pt x="16" y="1"/>
                      </a:lnTo>
                      <a:lnTo>
                        <a:pt x="14" y="1"/>
                      </a:lnTo>
                      <a:lnTo>
                        <a:pt x="12" y="0"/>
                      </a:lnTo>
                      <a:lnTo>
                        <a:pt x="10" y="0"/>
                      </a:lnTo>
                      <a:lnTo>
                        <a:pt x="9" y="0"/>
                      </a:lnTo>
                      <a:lnTo>
                        <a:pt x="6" y="0"/>
                      </a:lnTo>
                      <a:lnTo>
                        <a:pt x="3"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52" name="Freeform 176">
                  <a:extLst>
                    <a:ext uri="{FF2B5EF4-FFF2-40B4-BE49-F238E27FC236}">
                      <a16:creationId xmlns:a16="http://schemas.microsoft.com/office/drawing/2014/main" id="{01258769-A82B-41E5-8017-DD4487D27DBD}"/>
                    </a:ext>
                  </a:extLst>
                </p:cNvPr>
                <p:cNvSpPr>
                  <a:spLocks/>
                </p:cNvSpPr>
                <p:nvPr/>
              </p:nvSpPr>
              <p:spPr bwMode="gray">
                <a:xfrm>
                  <a:off x="218" y="1143"/>
                  <a:ext cx="50" cy="24"/>
                </a:xfrm>
                <a:custGeom>
                  <a:avLst/>
                  <a:gdLst>
                    <a:gd name="T0" fmla="*/ 17 w 50"/>
                    <a:gd name="T1" fmla="*/ 22 h 24"/>
                    <a:gd name="T2" fmla="*/ 20 w 50"/>
                    <a:gd name="T3" fmla="*/ 20 h 24"/>
                    <a:gd name="T4" fmla="*/ 24 w 50"/>
                    <a:gd name="T5" fmla="*/ 16 h 24"/>
                    <a:gd name="T6" fmla="*/ 27 w 50"/>
                    <a:gd name="T7" fmla="*/ 14 h 24"/>
                    <a:gd name="T8" fmla="*/ 32 w 50"/>
                    <a:gd name="T9" fmla="*/ 12 h 24"/>
                    <a:gd name="T10" fmla="*/ 36 w 50"/>
                    <a:gd name="T11" fmla="*/ 9 h 24"/>
                    <a:gd name="T12" fmla="*/ 42 w 50"/>
                    <a:gd name="T13" fmla="*/ 7 h 24"/>
                    <a:gd name="T14" fmla="*/ 45 w 50"/>
                    <a:gd name="T15" fmla="*/ 3 h 24"/>
                    <a:gd name="T16" fmla="*/ 50 w 50"/>
                    <a:gd name="T17" fmla="*/ 0 h 24"/>
                    <a:gd name="T18" fmla="*/ 48 w 50"/>
                    <a:gd name="T19" fmla="*/ 0 h 24"/>
                    <a:gd name="T20" fmla="*/ 46 w 50"/>
                    <a:gd name="T21" fmla="*/ 0 h 24"/>
                    <a:gd name="T22" fmla="*/ 45 w 50"/>
                    <a:gd name="T23" fmla="*/ 0 h 24"/>
                    <a:gd name="T24" fmla="*/ 44 w 50"/>
                    <a:gd name="T25" fmla="*/ 0 h 24"/>
                    <a:gd name="T26" fmla="*/ 43 w 50"/>
                    <a:gd name="T27" fmla="*/ 0 h 24"/>
                    <a:gd name="T28" fmla="*/ 42 w 50"/>
                    <a:gd name="T29" fmla="*/ 0 h 24"/>
                    <a:gd name="T30" fmla="*/ 40 w 50"/>
                    <a:gd name="T31" fmla="*/ 0 h 24"/>
                    <a:gd name="T32" fmla="*/ 39 w 50"/>
                    <a:gd name="T33" fmla="*/ 0 h 24"/>
                    <a:gd name="T34" fmla="*/ 33 w 50"/>
                    <a:gd name="T35" fmla="*/ 0 h 24"/>
                    <a:gd name="T36" fmla="*/ 29 w 50"/>
                    <a:gd name="T37" fmla="*/ 1 h 24"/>
                    <a:gd name="T38" fmla="*/ 23 w 50"/>
                    <a:gd name="T39" fmla="*/ 3 h 24"/>
                    <a:gd name="T40" fmla="*/ 17 w 50"/>
                    <a:gd name="T41" fmla="*/ 7 h 24"/>
                    <a:gd name="T42" fmla="*/ 11 w 50"/>
                    <a:gd name="T43" fmla="*/ 9 h 24"/>
                    <a:gd name="T44" fmla="*/ 6 w 50"/>
                    <a:gd name="T45" fmla="*/ 14 h 24"/>
                    <a:gd name="T46" fmla="*/ 3 w 50"/>
                    <a:gd name="T47" fmla="*/ 19 h 24"/>
                    <a:gd name="T48" fmla="*/ 0 w 50"/>
                    <a:gd name="T49" fmla="*/ 24 h 24"/>
                    <a:gd name="T50" fmla="*/ 4 w 50"/>
                    <a:gd name="T51" fmla="*/ 24 h 24"/>
                    <a:gd name="T52" fmla="*/ 6 w 50"/>
                    <a:gd name="T53" fmla="*/ 24 h 24"/>
                    <a:gd name="T54" fmla="*/ 9 w 50"/>
                    <a:gd name="T55" fmla="*/ 23 h 24"/>
                    <a:gd name="T56" fmla="*/ 10 w 50"/>
                    <a:gd name="T57" fmla="*/ 23 h 24"/>
                    <a:gd name="T58" fmla="*/ 11 w 50"/>
                    <a:gd name="T59" fmla="*/ 23 h 24"/>
                    <a:gd name="T60" fmla="*/ 13 w 50"/>
                    <a:gd name="T61" fmla="*/ 22 h 24"/>
                    <a:gd name="T62" fmla="*/ 14 w 50"/>
                    <a:gd name="T63" fmla="*/ 22 h 24"/>
                    <a:gd name="T64" fmla="*/ 17 w 50"/>
                    <a:gd name="T65" fmla="*/ 22 h 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24"/>
                    <a:gd name="T101" fmla="*/ 50 w 50"/>
                    <a:gd name="T102" fmla="*/ 24 h 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24">
                      <a:moveTo>
                        <a:pt x="17" y="22"/>
                      </a:moveTo>
                      <a:lnTo>
                        <a:pt x="20" y="20"/>
                      </a:lnTo>
                      <a:lnTo>
                        <a:pt x="24" y="16"/>
                      </a:lnTo>
                      <a:lnTo>
                        <a:pt x="27" y="14"/>
                      </a:lnTo>
                      <a:lnTo>
                        <a:pt x="32" y="12"/>
                      </a:lnTo>
                      <a:lnTo>
                        <a:pt x="36" y="9"/>
                      </a:lnTo>
                      <a:lnTo>
                        <a:pt x="42" y="7"/>
                      </a:lnTo>
                      <a:lnTo>
                        <a:pt x="45" y="3"/>
                      </a:lnTo>
                      <a:lnTo>
                        <a:pt x="50" y="0"/>
                      </a:lnTo>
                      <a:lnTo>
                        <a:pt x="48" y="0"/>
                      </a:lnTo>
                      <a:lnTo>
                        <a:pt x="46" y="0"/>
                      </a:lnTo>
                      <a:lnTo>
                        <a:pt x="45" y="0"/>
                      </a:lnTo>
                      <a:lnTo>
                        <a:pt x="44" y="0"/>
                      </a:lnTo>
                      <a:lnTo>
                        <a:pt x="43" y="0"/>
                      </a:lnTo>
                      <a:lnTo>
                        <a:pt x="42" y="0"/>
                      </a:lnTo>
                      <a:lnTo>
                        <a:pt x="40" y="0"/>
                      </a:lnTo>
                      <a:lnTo>
                        <a:pt x="39" y="0"/>
                      </a:lnTo>
                      <a:lnTo>
                        <a:pt x="33" y="0"/>
                      </a:lnTo>
                      <a:lnTo>
                        <a:pt x="29" y="1"/>
                      </a:lnTo>
                      <a:lnTo>
                        <a:pt x="23" y="3"/>
                      </a:lnTo>
                      <a:lnTo>
                        <a:pt x="17" y="7"/>
                      </a:lnTo>
                      <a:lnTo>
                        <a:pt x="11" y="9"/>
                      </a:lnTo>
                      <a:lnTo>
                        <a:pt x="6" y="14"/>
                      </a:lnTo>
                      <a:lnTo>
                        <a:pt x="3" y="19"/>
                      </a:lnTo>
                      <a:lnTo>
                        <a:pt x="0" y="24"/>
                      </a:lnTo>
                      <a:lnTo>
                        <a:pt x="4" y="24"/>
                      </a:lnTo>
                      <a:lnTo>
                        <a:pt x="6" y="24"/>
                      </a:lnTo>
                      <a:lnTo>
                        <a:pt x="9" y="23"/>
                      </a:lnTo>
                      <a:lnTo>
                        <a:pt x="10" y="23"/>
                      </a:lnTo>
                      <a:lnTo>
                        <a:pt x="11" y="23"/>
                      </a:lnTo>
                      <a:lnTo>
                        <a:pt x="13" y="22"/>
                      </a:lnTo>
                      <a:lnTo>
                        <a:pt x="14" y="22"/>
                      </a:lnTo>
                      <a:lnTo>
                        <a:pt x="17" y="2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53" name="Freeform 177">
                  <a:extLst>
                    <a:ext uri="{FF2B5EF4-FFF2-40B4-BE49-F238E27FC236}">
                      <a16:creationId xmlns:a16="http://schemas.microsoft.com/office/drawing/2014/main" id="{FC50FE30-947C-4220-8855-B8B1D47FDE90}"/>
                    </a:ext>
                  </a:extLst>
                </p:cNvPr>
                <p:cNvSpPr>
                  <a:spLocks/>
                </p:cNvSpPr>
                <p:nvPr/>
              </p:nvSpPr>
              <p:spPr bwMode="gray">
                <a:xfrm>
                  <a:off x="185" y="1158"/>
                  <a:ext cx="27" cy="16"/>
                </a:xfrm>
                <a:custGeom>
                  <a:avLst/>
                  <a:gdLst>
                    <a:gd name="T0" fmla="*/ 27 w 27"/>
                    <a:gd name="T1" fmla="*/ 2 h 16"/>
                    <a:gd name="T2" fmla="*/ 26 w 27"/>
                    <a:gd name="T3" fmla="*/ 6 h 16"/>
                    <a:gd name="T4" fmla="*/ 25 w 27"/>
                    <a:gd name="T5" fmla="*/ 8 h 16"/>
                    <a:gd name="T6" fmla="*/ 23 w 27"/>
                    <a:gd name="T7" fmla="*/ 10 h 16"/>
                    <a:gd name="T8" fmla="*/ 22 w 27"/>
                    <a:gd name="T9" fmla="*/ 11 h 16"/>
                    <a:gd name="T10" fmla="*/ 21 w 27"/>
                    <a:gd name="T11" fmla="*/ 11 h 16"/>
                    <a:gd name="T12" fmla="*/ 19 w 27"/>
                    <a:gd name="T13" fmla="*/ 13 h 16"/>
                    <a:gd name="T14" fmla="*/ 19 w 27"/>
                    <a:gd name="T15" fmla="*/ 15 h 16"/>
                    <a:gd name="T16" fmla="*/ 18 w 27"/>
                    <a:gd name="T17" fmla="*/ 16 h 16"/>
                    <a:gd name="T18" fmla="*/ 0 w 27"/>
                    <a:gd name="T19" fmla="*/ 16 h 16"/>
                    <a:gd name="T20" fmla="*/ 1 w 27"/>
                    <a:gd name="T21" fmla="*/ 15 h 16"/>
                    <a:gd name="T22" fmla="*/ 2 w 27"/>
                    <a:gd name="T23" fmla="*/ 11 h 16"/>
                    <a:gd name="T24" fmla="*/ 5 w 27"/>
                    <a:gd name="T25" fmla="*/ 10 h 16"/>
                    <a:gd name="T26" fmla="*/ 8 w 27"/>
                    <a:gd name="T27" fmla="*/ 7 h 16"/>
                    <a:gd name="T28" fmla="*/ 9 w 27"/>
                    <a:gd name="T29" fmla="*/ 6 h 16"/>
                    <a:gd name="T30" fmla="*/ 10 w 27"/>
                    <a:gd name="T31" fmla="*/ 3 h 16"/>
                    <a:gd name="T32" fmla="*/ 12 w 27"/>
                    <a:gd name="T33" fmla="*/ 2 h 16"/>
                    <a:gd name="T34" fmla="*/ 13 w 27"/>
                    <a:gd name="T35" fmla="*/ 0 h 16"/>
                    <a:gd name="T36" fmla="*/ 15 w 27"/>
                    <a:gd name="T37" fmla="*/ 0 h 16"/>
                    <a:gd name="T38" fmla="*/ 18 w 27"/>
                    <a:gd name="T39" fmla="*/ 2 h 16"/>
                    <a:gd name="T40" fmla="*/ 19 w 27"/>
                    <a:gd name="T41" fmla="*/ 2 h 16"/>
                    <a:gd name="T42" fmla="*/ 21 w 27"/>
                    <a:gd name="T43" fmla="*/ 2 h 16"/>
                    <a:gd name="T44" fmla="*/ 22 w 27"/>
                    <a:gd name="T45" fmla="*/ 2 h 16"/>
                    <a:gd name="T46" fmla="*/ 25 w 27"/>
                    <a:gd name="T47" fmla="*/ 2 h 16"/>
                    <a:gd name="T48" fmla="*/ 26 w 27"/>
                    <a:gd name="T49" fmla="*/ 2 h 16"/>
                    <a:gd name="T50" fmla="*/ 27 w 27"/>
                    <a:gd name="T51" fmla="*/ 2 h 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
                    <a:gd name="T79" fmla="*/ 0 h 16"/>
                    <a:gd name="T80" fmla="*/ 27 w 27"/>
                    <a:gd name="T81" fmla="*/ 16 h 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 h="16">
                      <a:moveTo>
                        <a:pt x="27" y="2"/>
                      </a:moveTo>
                      <a:lnTo>
                        <a:pt x="26" y="6"/>
                      </a:lnTo>
                      <a:lnTo>
                        <a:pt x="25" y="8"/>
                      </a:lnTo>
                      <a:lnTo>
                        <a:pt x="23" y="10"/>
                      </a:lnTo>
                      <a:lnTo>
                        <a:pt x="22" y="11"/>
                      </a:lnTo>
                      <a:lnTo>
                        <a:pt x="21" y="11"/>
                      </a:lnTo>
                      <a:lnTo>
                        <a:pt x="19" y="13"/>
                      </a:lnTo>
                      <a:lnTo>
                        <a:pt x="19" y="15"/>
                      </a:lnTo>
                      <a:lnTo>
                        <a:pt x="18" y="16"/>
                      </a:lnTo>
                      <a:lnTo>
                        <a:pt x="0" y="16"/>
                      </a:lnTo>
                      <a:lnTo>
                        <a:pt x="1" y="15"/>
                      </a:lnTo>
                      <a:lnTo>
                        <a:pt x="2" y="11"/>
                      </a:lnTo>
                      <a:lnTo>
                        <a:pt x="5" y="10"/>
                      </a:lnTo>
                      <a:lnTo>
                        <a:pt x="8" y="7"/>
                      </a:lnTo>
                      <a:lnTo>
                        <a:pt x="9" y="6"/>
                      </a:lnTo>
                      <a:lnTo>
                        <a:pt x="10" y="3"/>
                      </a:lnTo>
                      <a:lnTo>
                        <a:pt x="12" y="2"/>
                      </a:lnTo>
                      <a:lnTo>
                        <a:pt x="13" y="0"/>
                      </a:lnTo>
                      <a:lnTo>
                        <a:pt x="15" y="0"/>
                      </a:lnTo>
                      <a:lnTo>
                        <a:pt x="18" y="2"/>
                      </a:lnTo>
                      <a:lnTo>
                        <a:pt x="19" y="2"/>
                      </a:lnTo>
                      <a:lnTo>
                        <a:pt x="21" y="2"/>
                      </a:lnTo>
                      <a:lnTo>
                        <a:pt x="22" y="2"/>
                      </a:lnTo>
                      <a:lnTo>
                        <a:pt x="25" y="2"/>
                      </a:lnTo>
                      <a:lnTo>
                        <a:pt x="26" y="2"/>
                      </a:lnTo>
                      <a:lnTo>
                        <a:pt x="27" y="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54" name="Freeform 178">
                  <a:extLst>
                    <a:ext uri="{FF2B5EF4-FFF2-40B4-BE49-F238E27FC236}">
                      <a16:creationId xmlns:a16="http://schemas.microsoft.com/office/drawing/2014/main" id="{2B9D61A3-6038-4C61-8A4C-86E4936DB3DF}"/>
                    </a:ext>
                  </a:extLst>
                </p:cNvPr>
                <p:cNvSpPr>
                  <a:spLocks/>
                </p:cNvSpPr>
                <p:nvPr/>
              </p:nvSpPr>
              <p:spPr bwMode="gray">
                <a:xfrm>
                  <a:off x="385" y="1115"/>
                  <a:ext cx="10" cy="15"/>
                </a:xfrm>
                <a:custGeom>
                  <a:avLst/>
                  <a:gdLst>
                    <a:gd name="T0" fmla="*/ 0 w 10"/>
                    <a:gd name="T1" fmla="*/ 7 h 15"/>
                    <a:gd name="T2" fmla="*/ 0 w 10"/>
                    <a:gd name="T3" fmla="*/ 15 h 15"/>
                    <a:gd name="T4" fmla="*/ 4 w 10"/>
                    <a:gd name="T5" fmla="*/ 15 h 15"/>
                    <a:gd name="T6" fmla="*/ 6 w 10"/>
                    <a:gd name="T7" fmla="*/ 13 h 15"/>
                    <a:gd name="T8" fmla="*/ 9 w 10"/>
                    <a:gd name="T9" fmla="*/ 13 h 15"/>
                    <a:gd name="T10" fmla="*/ 9 w 10"/>
                    <a:gd name="T11" fmla="*/ 12 h 15"/>
                    <a:gd name="T12" fmla="*/ 10 w 10"/>
                    <a:gd name="T13" fmla="*/ 8 h 15"/>
                    <a:gd name="T14" fmla="*/ 10 w 10"/>
                    <a:gd name="T15" fmla="*/ 7 h 15"/>
                    <a:gd name="T16" fmla="*/ 10 w 10"/>
                    <a:gd name="T17" fmla="*/ 3 h 15"/>
                    <a:gd name="T18" fmla="*/ 10 w 10"/>
                    <a:gd name="T19" fmla="*/ 0 h 15"/>
                    <a:gd name="T20" fmla="*/ 9 w 10"/>
                    <a:gd name="T21" fmla="*/ 2 h 15"/>
                    <a:gd name="T22" fmla="*/ 8 w 10"/>
                    <a:gd name="T23" fmla="*/ 2 h 15"/>
                    <a:gd name="T24" fmla="*/ 6 w 10"/>
                    <a:gd name="T25" fmla="*/ 3 h 15"/>
                    <a:gd name="T26" fmla="*/ 4 w 10"/>
                    <a:gd name="T27" fmla="*/ 5 h 15"/>
                    <a:gd name="T28" fmla="*/ 3 w 10"/>
                    <a:gd name="T29" fmla="*/ 5 h 15"/>
                    <a:gd name="T30" fmla="*/ 1 w 10"/>
                    <a:gd name="T31" fmla="*/ 7 h 15"/>
                    <a:gd name="T32" fmla="*/ 0 w 10"/>
                    <a:gd name="T33" fmla="*/ 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5"/>
                    <a:gd name="T53" fmla="*/ 10 w 10"/>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5">
                      <a:moveTo>
                        <a:pt x="0" y="7"/>
                      </a:moveTo>
                      <a:lnTo>
                        <a:pt x="0" y="15"/>
                      </a:lnTo>
                      <a:lnTo>
                        <a:pt x="4" y="15"/>
                      </a:lnTo>
                      <a:lnTo>
                        <a:pt x="6" y="13"/>
                      </a:lnTo>
                      <a:lnTo>
                        <a:pt x="9" y="13"/>
                      </a:lnTo>
                      <a:lnTo>
                        <a:pt x="9" y="12"/>
                      </a:lnTo>
                      <a:lnTo>
                        <a:pt x="10" y="8"/>
                      </a:lnTo>
                      <a:lnTo>
                        <a:pt x="10" y="7"/>
                      </a:lnTo>
                      <a:lnTo>
                        <a:pt x="10" y="3"/>
                      </a:lnTo>
                      <a:lnTo>
                        <a:pt x="10" y="0"/>
                      </a:lnTo>
                      <a:lnTo>
                        <a:pt x="9" y="2"/>
                      </a:lnTo>
                      <a:lnTo>
                        <a:pt x="8" y="2"/>
                      </a:lnTo>
                      <a:lnTo>
                        <a:pt x="6" y="3"/>
                      </a:lnTo>
                      <a:lnTo>
                        <a:pt x="4" y="5"/>
                      </a:lnTo>
                      <a:lnTo>
                        <a:pt x="3" y="5"/>
                      </a:lnTo>
                      <a:lnTo>
                        <a:pt x="1" y="7"/>
                      </a:lnTo>
                      <a:lnTo>
                        <a:pt x="0" y="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55" name="Freeform 179">
                  <a:extLst>
                    <a:ext uri="{FF2B5EF4-FFF2-40B4-BE49-F238E27FC236}">
                      <a16:creationId xmlns:a16="http://schemas.microsoft.com/office/drawing/2014/main" id="{2467DFFF-3330-4806-BAF0-CF44CAF62A8F}"/>
                    </a:ext>
                  </a:extLst>
                </p:cNvPr>
                <p:cNvSpPr>
                  <a:spLocks/>
                </p:cNvSpPr>
                <p:nvPr/>
              </p:nvSpPr>
              <p:spPr bwMode="gray">
                <a:xfrm>
                  <a:off x="396" y="1083"/>
                  <a:ext cx="50" cy="41"/>
                </a:xfrm>
                <a:custGeom>
                  <a:avLst/>
                  <a:gdLst>
                    <a:gd name="T0" fmla="*/ 27 w 50"/>
                    <a:gd name="T1" fmla="*/ 0 h 41"/>
                    <a:gd name="T2" fmla="*/ 27 w 50"/>
                    <a:gd name="T3" fmla="*/ 3 h 41"/>
                    <a:gd name="T4" fmla="*/ 26 w 50"/>
                    <a:gd name="T5" fmla="*/ 6 h 41"/>
                    <a:gd name="T6" fmla="*/ 26 w 50"/>
                    <a:gd name="T7" fmla="*/ 8 h 41"/>
                    <a:gd name="T8" fmla="*/ 24 w 50"/>
                    <a:gd name="T9" fmla="*/ 11 h 41"/>
                    <a:gd name="T10" fmla="*/ 24 w 50"/>
                    <a:gd name="T11" fmla="*/ 14 h 41"/>
                    <a:gd name="T12" fmla="*/ 23 w 50"/>
                    <a:gd name="T13" fmla="*/ 15 h 41"/>
                    <a:gd name="T14" fmla="*/ 22 w 50"/>
                    <a:gd name="T15" fmla="*/ 15 h 41"/>
                    <a:gd name="T16" fmla="*/ 20 w 50"/>
                    <a:gd name="T17" fmla="*/ 16 h 41"/>
                    <a:gd name="T18" fmla="*/ 18 w 50"/>
                    <a:gd name="T19" fmla="*/ 16 h 41"/>
                    <a:gd name="T20" fmla="*/ 17 w 50"/>
                    <a:gd name="T21" fmla="*/ 16 h 41"/>
                    <a:gd name="T22" fmla="*/ 16 w 50"/>
                    <a:gd name="T23" fmla="*/ 16 h 41"/>
                    <a:gd name="T24" fmla="*/ 15 w 50"/>
                    <a:gd name="T25" fmla="*/ 16 h 41"/>
                    <a:gd name="T26" fmla="*/ 14 w 50"/>
                    <a:gd name="T27" fmla="*/ 16 h 41"/>
                    <a:gd name="T28" fmla="*/ 13 w 50"/>
                    <a:gd name="T29" fmla="*/ 16 h 41"/>
                    <a:gd name="T30" fmla="*/ 10 w 50"/>
                    <a:gd name="T31" fmla="*/ 16 h 41"/>
                    <a:gd name="T32" fmla="*/ 9 w 50"/>
                    <a:gd name="T33" fmla="*/ 16 h 41"/>
                    <a:gd name="T34" fmla="*/ 7 w 50"/>
                    <a:gd name="T35" fmla="*/ 16 h 41"/>
                    <a:gd name="T36" fmla="*/ 6 w 50"/>
                    <a:gd name="T37" fmla="*/ 16 h 41"/>
                    <a:gd name="T38" fmla="*/ 3 w 50"/>
                    <a:gd name="T39" fmla="*/ 16 h 41"/>
                    <a:gd name="T40" fmla="*/ 2 w 50"/>
                    <a:gd name="T41" fmla="*/ 18 h 41"/>
                    <a:gd name="T42" fmla="*/ 1 w 50"/>
                    <a:gd name="T43" fmla="*/ 19 h 41"/>
                    <a:gd name="T44" fmla="*/ 0 w 50"/>
                    <a:gd name="T45" fmla="*/ 21 h 41"/>
                    <a:gd name="T46" fmla="*/ 0 w 50"/>
                    <a:gd name="T47" fmla="*/ 23 h 41"/>
                    <a:gd name="T48" fmla="*/ 0 w 50"/>
                    <a:gd name="T49" fmla="*/ 26 h 41"/>
                    <a:gd name="T50" fmla="*/ 1 w 50"/>
                    <a:gd name="T51" fmla="*/ 29 h 41"/>
                    <a:gd name="T52" fmla="*/ 2 w 50"/>
                    <a:gd name="T53" fmla="*/ 33 h 41"/>
                    <a:gd name="T54" fmla="*/ 3 w 50"/>
                    <a:gd name="T55" fmla="*/ 36 h 41"/>
                    <a:gd name="T56" fmla="*/ 6 w 50"/>
                    <a:gd name="T57" fmla="*/ 37 h 41"/>
                    <a:gd name="T58" fmla="*/ 7 w 50"/>
                    <a:gd name="T59" fmla="*/ 40 h 41"/>
                    <a:gd name="T60" fmla="*/ 9 w 50"/>
                    <a:gd name="T61" fmla="*/ 41 h 41"/>
                    <a:gd name="T62" fmla="*/ 10 w 50"/>
                    <a:gd name="T63" fmla="*/ 41 h 41"/>
                    <a:gd name="T64" fmla="*/ 14 w 50"/>
                    <a:gd name="T65" fmla="*/ 37 h 41"/>
                    <a:gd name="T66" fmla="*/ 18 w 50"/>
                    <a:gd name="T67" fmla="*/ 30 h 41"/>
                    <a:gd name="T68" fmla="*/ 23 w 50"/>
                    <a:gd name="T69" fmla="*/ 25 h 41"/>
                    <a:gd name="T70" fmla="*/ 29 w 50"/>
                    <a:gd name="T71" fmla="*/ 21 h 41"/>
                    <a:gd name="T72" fmla="*/ 35 w 50"/>
                    <a:gd name="T73" fmla="*/ 18 h 41"/>
                    <a:gd name="T74" fmla="*/ 42 w 50"/>
                    <a:gd name="T75" fmla="*/ 15 h 41"/>
                    <a:gd name="T76" fmla="*/ 47 w 50"/>
                    <a:gd name="T77" fmla="*/ 12 h 41"/>
                    <a:gd name="T78" fmla="*/ 50 w 50"/>
                    <a:gd name="T79" fmla="*/ 11 h 41"/>
                    <a:gd name="T80" fmla="*/ 50 w 50"/>
                    <a:gd name="T81" fmla="*/ 8 h 41"/>
                    <a:gd name="T82" fmla="*/ 50 w 50"/>
                    <a:gd name="T83" fmla="*/ 7 h 41"/>
                    <a:gd name="T84" fmla="*/ 50 w 50"/>
                    <a:gd name="T85" fmla="*/ 6 h 41"/>
                    <a:gd name="T86" fmla="*/ 50 w 50"/>
                    <a:gd name="T87" fmla="*/ 4 h 41"/>
                    <a:gd name="T88" fmla="*/ 50 w 50"/>
                    <a:gd name="T89" fmla="*/ 3 h 41"/>
                    <a:gd name="T90" fmla="*/ 50 w 50"/>
                    <a:gd name="T91" fmla="*/ 1 h 41"/>
                    <a:gd name="T92" fmla="*/ 50 w 50"/>
                    <a:gd name="T93" fmla="*/ 0 h 41"/>
                    <a:gd name="T94" fmla="*/ 47 w 50"/>
                    <a:gd name="T95" fmla="*/ 1 h 41"/>
                    <a:gd name="T96" fmla="*/ 43 w 50"/>
                    <a:gd name="T97" fmla="*/ 3 h 41"/>
                    <a:gd name="T98" fmla="*/ 40 w 50"/>
                    <a:gd name="T99" fmla="*/ 3 h 41"/>
                    <a:gd name="T100" fmla="*/ 35 w 50"/>
                    <a:gd name="T101" fmla="*/ 4 h 41"/>
                    <a:gd name="T102" fmla="*/ 32 w 50"/>
                    <a:gd name="T103" fmla="*/ 4 h 41"/>
                    <a:gd name="T104" fmla="*/ 29 w 50"/>
                    <a:gd name="T105" fmla="*/ 4 h 41"/>
                    <a:gd name="T106" fmla="*/ 28 w 50"/>
                    <a:gd name="T107" fmla="*/ 3 h 41"/>
                    <a:gd name="T108" fmla="*/ 27 w 50"/>
                    <a:gd name="T109" fmla="*/ 0 h 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
                    <a:gd name="T166" fmla="*/ 0 h 41"/>
                    <a:gd name="T167" fmla="*/ 50 w 50"/>
                    <a:gd name="T168" fmla="*/ 41 h 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 h="41">
                      <a:moveTo>
                        <a:pt x="27" y="0"/>
                      </a:moveTo>
                      <a:lnTo>
                        <a:pt x="27" y="3"/>
                      </a:lnTo>
                      <a:lnTo>
                        <a:pt x="26" y="6"/>
                      </a:lnTo>
                      <a:lnTo>
                        <a:pt x="26" y="8"/>
                      </a:lnTo>
                      <a:lnTo>
                        <a:pt x="24" y="11"/>
                      </a:lnTo>
                      <a:lnTo>
                        <a:pt x="24" y="14"/>
                      </a:lnTo>
                      <a:lnTo>
                        <a:pt x="23" y="15"/>
                      </a:lnTo>
                      <a:lnTo>
                        <a:pt x="22" y="15"/>
                      </a:lnTo>
                      <a:lnTo>
                        <a:pt x="20" y="16"/>
                      </a:lnTo>
                      <a:lnTo>
                        <a:pt x="18" y="16"/>
                      </a:lnTo>
                      <a:lnTo>
                        <a:pt x="17" y="16"/>
                      </a:lnTo>
                      <a:lnTo>
                        <a:pt x="16" y="16"/>
                      </a:lnTo>
                      <a:lnTo>
                        <a:pt x="15" y="16"/>
                      </a:lnTo>
                      <a:lnTo>
                        <a:pt x="14" y="16"/>
                      </a:lnTo>
                      <a:lnTo>
                        <a:pt x="13" y="16"/>
                      </a:lnTo>
                      <a:lnTo>
                        <a:pt x="10" y="16"/>
                      </a:lnTo>
                      <a:lnTo>
                        <a:pt x="9" y="16"/>
                      </a:lnTo>
                      <a:lnTo>
                        <a:pt x="7" y="16"/>
                      </a:lnTo>
                      <a:lnTo>
                        <a:pt x="6" y="16"/>
                      </a:lnTo>
                      <a:lnTo>
                        <a:pt x="3" y="16"/>
                      </a:lnTo>
                      <a:lnTo>
                        <a:pt x="2" y="18"/>
                      </a:lnTo>
                      <a:lnTo>
                        <a:pt x="1" y="19"/>
                      </a:lnTo>
                      <a:lnTo>
                        <a:pt x="0" y="21"/>
                      </a:lnTo>
                      <a:lnTo>
                        <a:pt x="0" y="23"/>
                      </a:lnTo>
                      <a:lnTo>
                        <a:pt x="0" y="26"/>
                      </a:lnTo>
                      <a:lnTo>
                        <a:pt x="1" y="29"/>
                      </a:lnTo>
                      <a:lnTo>
                        <a:pt x="2" y="33"/>
                      </a:lnTo>
                      <a:lnTo>
                        <a:pt x="3" y="36"/>
                      </a:lnTo>
                      <a:lnTo>
                        <a:pt x="6" y="37"/>
                      </a:lnTo>
                      <a:lnTo>
                        <a:pt x="7" y="40"/>
                      </a:lnTo>
                      <a:lnTo>
                        <a:pt x="9" y="41"/>
                      </a:lnTo>
                      <a:lnTo>
                        <a:pt x="10" y="41"/>
                      </a:lnTo>
                      <a:lnTo>
                        <a:pt x="14" y="37"/>
                      </a:lnTo>
                      <a:lnTo>
                        <a:pt x="18" y="30"/>
                      </a:lnTo>
                      <a:lnTo>
                        <a:pt x="23" y="25"/>
                      </a:lnTo>
                      <a:lnTo>
                        <a:pt x="29" y="21"/>
                      </a:lnTo>
                      <a:lnTo>
                        <a:pt x="35" y="18"/>
                      </a:lnTo>
                      <a:lnTo>
                        <a:pt x="42" y="15"/>
                      </a:lnTo>
                      <a:lnTo>
                        <a:pt x="47" y="12"/>
                      </a:lnTo>
                      <a:lnTo>
                        <a:pt x="50" y="11"/>
                      </a:lnTo>
                      <a:lnTo>
                        <a:pt x="50" y="8"/>
                      </a:lnTo>
                      <a:lnTo>
                        <a:pt x="50" y="7"/>
                      </a:lnTo>
                      <a:lnTo>
                        <a:pt x="50" y="6"/>
                      </a:lnTo>
                      <a:lnTo>
                        <a:pt x="50" y="4"/>
                      </a:lnTo>
                      <a:lnTo>
                        <a:pt x="50" y="3"/>
                      </a:lnTo>
                      <a:lnTo>
                        <a:pt x="50" y="1"/>
                      </a:lnTo>
                      <a:lnTo>
                        <a:pt x="50" y="0"/>
                      </a:lnTo>
                      <a:lnTo>
                        <a:pt x="47" y="1"/>
                      </a:lnTo>
                      <a:lnTo>
                        <a:pt x="43" y="3"/>
                      </a:lnTo>
                      <a:lnTo>
                        <a:pt x="40" y="3"/>
                      </a:lnTo>
                      <a:lnTo>
                        <a:pt x="35" y="4"/>
                      </a:lnTo>
                      <a:lnTo>
                        <a:pt x="32" y="4"/>
                      </a:lnTo>
                      <a:lnTo>
                        <a:pt x="29" y="4"/>
                      </a:lnTo>
                      <a:lnTo>
                        <a:pt x="28" y="3"/>
                      </a:lnTo>
                      <a:lnTo>
                        <a:pt x="27"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56" name="Freeform 180">
                  <a:extLst>
                    <a:ext uri="{FF2B5EF4-FFF2-40B4-BE49-F238E27FC236}">
                      <a16:creationId xmlns:a16="http://schemas.microsoft.com/office/drawing/2014/main" id="{82F2AA87-EF0D-4143-ABE8-52CE6F3209EF}"/>
                    </a:ext>
                  </a:extLst>
                </p:cNvPr>
                <p:cNvSpPr>
                  <a:spLocks/>
                </p:cNvSpPr>
                <p:nvPr/>
              </p:nvSpPr>
              <p:spPr bwMode="gray">
                <a:xfrm>
                  <a:off x="271" y="828"/>
                  <a:ext cx="556" cy="332"/>
                </a:xfrm>
                <a:custGeom>
                  <a:avLst/>
                  <a:gdLst>
                    <a:gd name="T0" fmla="*/ 430 w 556"/>
                    <a:gd name="T1" fmla="*/ 307 h 332"/>
                    <a:gd name="T2" fmla="*/ 428 w 556"/>
                    <a:gd name="T3" fmla="*/ 270 h 332"/>
                    <a:gd name="T4" fmla="*/ 416 w 556"/>
                    <a:gd name="T5" fmla="*/ 256 h 332"/>
                    <a:gd name="T6" fmla="*/ 393 w 556"/>
                    <a:gd name="T7" fmla="*/ 258 h 332"/>
                    <a:gd name="T8" fmla="*/ 377 w 556"/>
                    <a:gd name="T9" fmla="*/ 235 h 332"/>
                    <a:gd name="T10" fmla="*/ 314 w 556"/>
                    <a:gd name="T11" fmla="*/ 218 h 332"/>
                    <a:gd name="T12" fmla="*/ 295 w 556"/>
                    <a:gd name="T13" fmla="*/ 200 h 332"/>
                    <a:gd name="T14" fmla="*/ 274 w 556"/>
                    <a:gd name="T15" fmla="*/ 209 h 332"/>
                    <a:gd name="T16" fmla="*/ 238 w 556"/>
                    <a:gd name="T17" fmla="*/ 234 h 332"/>
                    <a:gd name="T18" fmla="*/ 204 w 556"/>
                    <a:gd name="T19" fmla="*/ 238 h 332"/>
                    <a:gd name="T20" fmla="*/ 221 w 556"/>
                    <a:gd name="T21" fmla="*/ 216 h 332"/>
                    <a:gd name="T22" fmla="*/ 251 w 556"/>
                    <a:gd name="T23" fmla="*/ 206 h 332"/>
                    <a:gd name="T24" fmla="*/ 198 w 556"/>
                    <a:gd name="T25" fmla="*/ 223 h 332"/>
                    <a:gd name="T26" fmla="*/ 170 w 556"/>
                    <a:gd name="T27" fmla="*/ 241 h 332"/>
                    <a:gd name="T28" fmla="*/ 157 w 556"/>
                    <a:gd name="T29" fmla="*/ 257 h 332"/>
                    <a:gd name="T30" fmla="*/ 131 w 556"/>
                    <a:gd name="T31" fmla="*/ 261 h 332"/>
                    <a:gd name="T32" fmla="*/ 103 w 556"/>
                    <a:gd name="T33" fmla="*/ 282 h 332"/>
                    <a:gd name="T34" fmla="*/ 59 w 556"/>
                    <a:gd name="T35" fmla="*/ 304 h 332"/>
                    <a:gd name="T36" fmla="*/ 14 w 556"/>
                    <a:gd name="T37" fmla="*/ 323 h 332"/>
                    <a:gd name="T38" fmla="*/ 0 w 556"/>
                    <a:gd name="T39" fmla="*/ 317 h 332"/>
                    <a:gd name="T40" fmla="*/ 21 w 556"/>
                    <a:gd name="T41" fmla="*/ 303 h 332"/>
                    <a:gd name="T42" fmla="*/ 66 w 556"/>
                    <a:gd name="T43" fmla="*/ 285 h 332"/>
                    <a:gd name="T44" fmla="*/ 100 w 556"/>
                    <a:gd name="T45" fmla="*/ 253 h 332"/>
                    <a:gd name="T46" fmla="*/ 89 w 556"/>
                    <a:gd name="T47" fmla="*/ 245 h 332"/>
                    <a:gd name="T48" fmla="*/ 76 w 556"/>
                    <a:gd name="T49" fmla="*/ 257 h 332"/>
                    <a:gd name="T50" fmla="*/ 45 w 556"/>
                    <a:gd name="T51" fmla="*/ 252 h 332"/>
                    <a:gd name="T52" fmla="*/ 67 w 556"/>
                    <a:gd name="T53" fmla="*/ 223 h 332"/>
                    <a:gd name="T54" fmla="*/ 48 w 556"/>
                    <a:gd name="T55" fmla="*/ 224 h 332"/>
                    <a:gd name="T56" fmla="*/ 50 w 556"/>
                    <a:gd name="T57" fmla="*/ 203 h 332"/>
                    <a:gd name="T58" fmla="*/ 89 w 556"/>
                    <a:gd name="T59" fmla="*/ 168 h 332"/>
                    <a:gd name="T60" fmla="*/ 116 w 556"/>
                    <a:gd name="T61" fmla="*/ 161 h 332"/>
                    <a:gd name="T62" fmla="*/ 165 w 556"/>
                    <a:gd name="T63" fmla="*/ 143 h 332"/>
                    <a:gd name="T64" fmla="*/ 171 w 556"/>
                    <a:gd name="T65" fmla="*/ 122 h 332"/>
                    <a:gd name="T66" fmla="*/ 155 w 556"/>
                    <a:gd name="T67" fmla="*/ 131 h 332"/>
                    <a:gd name="T68" fmla="*/ 133 w 556"/>
                    <a:gd name="T69" fmla="*/ 127 h 332"/>
                    <a:gd name="T70" fmla="*/ 155 w 556"/>
                    <a:gd name="T71" fmla="*/ 106 h 332"/>
                    <a:gd name="T72" fmla="*/ 224 w 556"/>
                    <a:gd name="T73" fmla="*/ 94 h 332"/>
                    <a:gd name="T74" fmla="*/ 224 w 556"/>
                    <a:gd name="T75" fmla="*/ 77 h 332"/>
                    <a:gd name="T76" fmla="*/ 211 w 556"/>
                    <a:gd name="T77" fmla="*/ 57 h 332"/>
                    <a:gd name="T78" fmla="*/ 251 w 556"/>
                    <a:gd name="T79" fmla="*/ 32 h 332"/>
                    <a:gd name="T80" fmla="*/ 348 w 556"/>
                    <a:gd name="T81" fmla="*/ 4 h 332"/>
                    <a:gd name="T82" fmla="*/ 370 w 556"/>
                    <a:gd name="T83" fmla="*/ 3 h 332"/>
                    <a:gd name="T84" fmla="*/ 392 w 556"/>
                    <a:gd name="T85" fmla="*/ 1 h 332"/>
                    <a:gd name="T86" fmla="*/ 415 w 556"/>
                    <a:gd name="T87" fmla="*/ 4 h 332"/>
                    <a:gd name="T88" fmla="*/ 468 w 556"/>
                    <a:gd name="T89" fmla="*/ 15 h 332"/>
                    <a:gd name="T90" fmla="*/ 544 w 556"/>
                    <a:gd name="T91" fmla="*/ 20 h 332"/>
                    <a:gd name="T92" fmla="*/ 376 w 556"/>
                    <a:gd name="T93" fmla="*/ 210 h 332"/>
                    <a:gd name="T94" fmla="*/ 407 w 556"/>
                    <a:gd name="T95" fmla="*/ 210 h 332"/>
                    <a:gd name="T96" fmla="*/ 404 w 556"/>
                    <a:gd name="T97" fmla="*/ 225 h 332"/>
                    <a:gd name="T98" fmla="*/ 411 w 556"/>
                    <a:gd name="T99" fmla="*/ 238 h 332"/>
                    <a:gd name="T100" fmla="*/ 431 w 556"/>
                    <a:gd name="T101" fmla="*/ 231 h 332"/>
                    <a:gd name="T102" fmla="*/ 448 w 556"/>
                    <a:gd name="T103" fmla="*/ 241 h 332"/>
                    <a:gd name="T104" fmla="*/ 452 w 556"/>
                    <a:gd name="T105" fmla="*/ 274 h 332"/>
                    <a:gd name="T106" fmla="*/ 448 w 556"/>
                    <a:gd name="T107" fmla="*/ 293 h 332"/>
                    <a:gd name="T108" fmla="*/ 455 w 556"/>
                    <a:gd name="T109" fmla="*/ 316 h 332"/>
                    <a:gd name="T110" fmla="*/ 430 w 556"/>
                    <a:gd name="T111" fmla="*/ 332 h 3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56"/>
                    <a:gd name="T169" fmla="*/ 0 h 332"/>
                    <a:gd name="T170" fmla="*/ 556 w 556"/>
                    <a:gd name="T171" fmla="*/ 332 h 3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56" h="332">
                      <a:moveTo>
                        <a:pt x="435" y="330"/>
                      </a:moveTo>
                      <a:lnTo>
                        <a:pt x="433" y="328"/>
                      </a:lnTo>
                      <a:lnTo>
                        <a:pt x="431" y="325"/>
                      </a:lnTo>
                      <a:lnTo>
                        <a:pt x="430" y="321"/>
                      </a:lnTo>
                      <a:lnTo>
                        <a:pt x="430" y="317"/>
                      </a:lnTo>
                      <a:lnTo>
                        <a:pt x="430" y="311"/>
                      </a:lnTo>
                      <a:lnTo>
                        <a:pt x="430" y="307"/>
                      </a:lnTo>
                      <a:lnTo>
                        <a:pt x="430" y="303"/>
                      </a:lnTo>
                      <a:lnTo>
                        <a:pt x="430" y="299"/>
                      </a:lnTo>
                      <a:lnTo>
                        <a:pt x="429" y="297"/>
                      </a:lnTo>
                      <a:lnTo>
                        <a:pt x="428" y="292"/>
                      </a:lnTo>
                      <a:lnTo>
                        <a:pt x="428" y="285"/>
                      </a:lnTo>
                      <a:lnTo>
                        <a:pt x="428" y="278"/>
                      </a:lnTo>
                      <a:lnTo>
                        <a:pt x="428" y="270"/>
                      </a:lnTo>
                      <a:lnTo>
                        <a:pt x="428" y="263"/>
                      </a:lnTo>
                      <a:lnTo>
                        <a:pt x="428" y="257"/>
                      </a:lnTo>
                      <a:lnTo>
                        <a:pt x="428" y="254"/>
                      </a:lnTo>
                      <a:lnTo>
                        <a:pt x="425" y="256"/>
                      </a:lnTo>
                      <a:lnTo>
                        <a:pt x="423" y="256"/>
                      </a:lnTo>
                      <a:lnTo>
                        <a:pt x="419" y="256"/>
                      </a:lnTo>
                      <a:lnTo>
                        <a:pt x="416" y="256"/>
                      </a:lnTo>
                      <a:lnTo>
                        <a:pt x="412" y="254"/>
                      </a:lnTo>
                      <a:lnTo>
                        <a:pt x="409" y="253"/>
                      </a:lnTo>
                      <a:lnTo>
                        <a:pt x="407" y="252"/>
                      </a:lnTo>
                      <a:lnTo>
                        <a:pt x="405" y="248"/>
                      </a:lnTo>
                      <a:lnTo>
                        <a:pt x="397" y="267"/>
                      </a:lnTo>
                      <a:lnTo>
                        <a:pt x="396" y="261"/>
                      </a:lnTo>
                      <a:lnTo>
                        <a:pt x="393" y="258"/>
                      </a:lnTo>
                      <a:lnTo>
                        <a:pt x="392" y="256"/>
                      </a:lnTo>
                      <a:lnTo>
                        <a:pt x="390" y="253"/>
                      </a:lnTo>
                      <a:lnTo>
                        <a:pt x="389" y="250"/>
                      </a:lnTo>
                      <a:lnTo>
                        <a:pt x="387" y="246"/>
                      </a:lnTo>
                      <a:lnTo>
                        <a:pt x="386" y="244"/>
                      </a:lnTo>
                      <a:lnTo>
                        <a:pt x="386" y="238"/>
                      </a:lnTo>
                      <a:lnTo>
                        <a:pt x="377" y="235"/>
                      </a:lnTo>
                      <a:lnTo>
                        <a:pt x="367" y="232"/>
                      </a:lnTo>
                      <a:lnTo>
                        <a:pt x="358" y="231"/>
                      </a:lnTo>
                      <a:lnTo>
                        <a:pt x="348" y="228"/>
                      </a:lnTo>
                      <a:lnTo>
                        <a:pt x="340" y="225"/>
                      </a:lnTo>
                      <a:lnTo>
                        <a:pt x="330" y="224"/>
                      </a:lnTo>
                      <a:lnTo>
                        <a:pt x="322" y="221"/>
                      </a:lnTo>
                      <a:lnTo>
                        <a:pt x="314" y="218"/>
                      </a:lnTo>
                      <a:lnTo>
                        <a:pt x="303" y="216"/>
                      </a:lnTo>
                      <a:lnTo>
                        <a:pt x="301" y="213"/>
                      </a:lnTo>
                      <a:lnTo>
                        <a:pt x="299" y="210"/>
                      </a:lnTo>
                      <a:lnTo>
                        <a:pt x="298" y="207"/>
                      </a:lnTo>
                      <a:lnTo>
                        <a:pt x="297" y="205"/>
                      </a:lnTo>
                      <a:lnTo>
                        <a:pt x="296" y="202"/>
                      </a:lnTo>
                      <a:lnTo>
                        <a:pt x="295" y="200"/>
                      </a:lnTo>
                      <a:lnTo>
                        <a:pt x="291" y="199"/>
                      </a:lnTo>
                      <a:lnTo>
                        <a:pt x="289" y="199"/>
                      </a:lnTo>
                      <a:lnTo>
                        <a:pt x="284" y="199"/>
                      </a:lnTo>
                      <a:lnTo>
                        <a:pt x="280" y="200"/>
                      </a:lnTo>
                      <a:lnTo>
                        <a:pt x="278" y="203"/>
                      </a:lnTo>
                      <a:lnTo>
                        <a:pt x="277" y="205"/>
                      </a:lnTo>
                      <a:lnTo>
                        <a:pt x="274" y="209"/>
                      </a:lnTo>
                      <a:lnTo>
                        <a:pt x="273" y="211"/>
                      </a:lnTo>
                      <a:lnTo>
                        <a:pt x="272" y="214"/>
                      </a:lnTo>
                      <a:lnTo>
                        <a:pt x="271" y="216"/>
                      </a:lnTo>
                      <a:lnTo>
                        <a:pt x="266" y="220"/>
                      </a:lnTo>
                      <a:lnTo>
                        <a:pt x="258" y="225"/>
                      </a:lnTo>
                      <a:lnTo>
                        <a:pt x="248" y="230"/>
                      </a:lnTo>
                      <a:lnTo>
                        <a:pt x="238" y="234"/>
                      </a:lnTo>
                      <a:lnTo>
                        <a:pt x="227" y="238"/>
                      </a:lnTo>
                      <a:lnTo>
                        <a:pt x="217" y="241"/>
                      </a:lnTo>
                      <a:lnTo>
                        <a:pt x="209" y="242"/>
                      </a:lnTo>
                      <a:lnTo>
                        <a:pt x="203" y="244"/>
                      </a:lnTo>
                      <a:lnTo>
                        <a:pt x="202" y="242"/>
                      </a:lnTo>
                      <a:lnTo>
                        <a:pt x="203" y="241"/>
                      </a:lnTo>
                      <a:lnTo>
                        <a:pt x="204" y="238"/>
                      </a:lnTo>
                      <a:lnTo>
                        <a:pt x="205" y="235"/>
                      </a:lnTo>
                      <a:lnTo>
                        <a:pt x="207" y="231"/>
                      </a:lnTo>
                      <a:lnTo>
                        <a:pt x="207" y="228"/>
                      </a:lnTo>
                      <a:lnTo>
                        <a:pt x="208" y="227"/>
                      </a:lnTo>
                      <a:lnTo>
                        <a:pt x="207" y="225"/>
                      </a:lnTo>
                      <a:lnTo>
                        <a:pt x="214" y="220"/>
                      </a:lnTo>
                      <a:lnTo>
                        <a:pt x="221" y="216"/>
                      </a:lnTo>
                      <a:lnTo>
                        <a:pt x="227" y="216"/>
                      </a:lnTo>
                      <a:lnTo>
                        <a:pt x="234" y="216"/>
                      </a:lnTo>
                      <a:lnTo>
                        <a:pt x="239" y="214"/>
                      </a:lnTo>
                      <a:lnTo>
                        <a:pt x="243" y="213"/>
                      </a:lnTo>
                      <a:lnTo>
                        <a:pt x="246" y="211"/>
                      </a:lnTo>
                      <a:lnTo>
                        <a:pt x="248" y="209"/>
                      </a:lnTo>
                      <a:lnTo>
                        <a:pt x="251" y="206"/>
                      </a:lnTo>
                      <a:lnTo>
                        <a:pt x="252" y="200"/>
                      </a:lnTo>
                      <a:lnTo>
                        <a:pt x="228" y="200"/>
                      </a:lnTo>
                      <a:lnTo>
                        <a:pt x="222" y="206"/>
                      </a:lnTo>
                      <a:lnTo>
                        <a:pt x="216" y="210"/>
                      </a:lnTo>
                      <a:lnTo>
                        <a:pt x="210" y="214"/>
                      </a:lnTo>
                      <a:lnTo>
                        <a:pt x="204" y="218"/>
                      </a:lnTo>
                      <a:lnTo>
                        <a:pt x="198" y="223"/>
                      </a:lnTo>
                      <a:lnTo>
                        <a:pt x="192" y="225"/>
                      </a:lnTo>
                      <a:lnTo>
                        <a:pt x="186" y="228"/>
                      </a:lnTo>
                      <a:lnTo>
                        <a:pt x="179" y="231"/>
                      </a:lnTo>
                      <a:lnTo>
                        <a:pt x="176" y="232"/>
                      </a:lnTo>
                      <a:lnTo>
                        <a:pt x="173" y="235"/>
                      </a:lnTo>
                      <a:lnTo>
                        <a:pt x="172" y="238"/>
                      </a:lnTo>
                      <a:lnTo>
                        <a:pt x="170" y="241"/>
                      </a:lnTo>
                      <a:lnTo>
                        <a:pt x="168" y="244"/>
                      </a:lnTo>
                      <a:lnTo>
                        <a:pt x="167" y="248"/>
                      </a:lnTo>
                      <a:lnTo>
                        <a:pt x="166" y="252"/>
                      </a:lnTo>
                      <a:lnTo>
                        <a:pt x="164" y="254"/>
                      </a:lnTo>
                      <a:lnTo>
                        <a:pt x="163" y="256"/>
                      </a:lnTo>
                      <a:lnTo>
                        <a:pt x="159" y="257"/>
                      </a:lnTo>
                      <a:lnTo>
                        <a:pt x="157" y="257"/>
                      </a:lnTo>
                      <a:lnTo>
                        <a:pt x="153" y="257"/>
                      </a:lnTo>
                      <a:lnTo>
                        <a:pt x="149" y="256"/>
                      </a:lnTo>
                      <a:lnTo>
                        <a:pt x="146" y="256"/>
                      </a:lnTo>
                      <a:lnTo>
                        <a:pt x="142" y="256"/>
                      </a:lnTo>
                      <a:lnTo>
                        <a:pt x="141" y="257"/>
                      </a:lnTo>
                      <a:lnTo>
                        <a:pt x="135" y="258"/>
                      </a:lnTo>
                      <a:lnTo>
                        <a:pt x="131" y="261"/>
                      </a:lnTo>
                      <a:lnTo>
                        <a:pt x="127" y="264"/>
                      </a:lnTo>
                      <a:lnTo>
                        <a:pt x="123" y="268"/>
                      </a:lnTo>
                      <a:lnTo>
                        <a:pt x="120" y="272"/>
                      </a:lnTo>
                      <a:lnTo>
                        <a:pt x="117" y="275"/>
                      </a:lnTo>
                      <a:lnTo>
                        <a:pt x="115" y="278"/>
                      </a:lnTo>
                      <a:lnTo>
                        <a:pt x="112" y="279"/>
                      </a:lnTo>
                      <a:lnTo>
                        <a:pt x="103" y="282"/>
                      </a:lnTo>
                      <a:lnTo>
                        <a:pt x="95" y="286"/>
                      </a:lnTo>
                      <a:lnTo>
                        <a:pt x="89" y="289"/>
                      </a:lnTo>
                      <a:lnTo>
                        <a:pt x="83" y="292"/>
                      </a:lnTo>
                      <a:lnTo>
                        <a:pt x="77" y="295"/>
                      </a:lnTo>
                      <a:lnTo>
                        <a:pt x="72" y="297"/>
                      </a:lnTo>
                      <a:lnTo>
                        <a:pt x="66" y="300"/>
                      </a:lnTo>
                      <a:lnTo>
                        <a:pt x="59" y="304"/>
                      </a:lnTo>
                      <a:lnTo>
                        <a:pt x="51" y="309"/>
                      </a:lnTo>
                      <a:lnTo>
                        <a:pt x="44" y="313"/>
                      </a:lnTo>
                      <a:lnTo>
                        <a:pt x="37" y="314"/>
                      </a:lnTo>
                      <a:lnTo>
                        <a:pt x="32" y="317"/>
                      </a:lnTo>
                      <a:lnTo>
                        <a:pt x="26" y="318"/>
                      </a:lnTo>
                      <a:lnTo>
                        <a:pt x="20" y="320"/>
                      </a:lnTo>
                      <a:lnTo>
                        <a:pt x="14" y="323"/>
                      </a:lnTo>
                      <a:lnTo>
                        <a:pt x="7" y="327"/>
                      </a:lnTo>
                      <a:lnTo>
                        <a:pt x="1" y="324"/>
                      </a:lnTo>
                      <a:lnTo>
                        <a:pt x="1" y="321"/>
                      </a:lnTo>
                      <a:lnTo>
                        <a:pt x="1" y="320"/>
                      </a:lnTo>
                      <a:lnTo>
                        <a:pt x="1" y="318"/>
                      </a:lnTo>
                      <a:lnTo>
                        <a:pt x="1" y="317"/>
                      </a:lnTo>
                      <a:lnTo>
                        <a:pt x="0" y="317"/>
                      </a:lnTo>
                      <a:lnTo>
                        <a:pt x="1" y="316"/>
                      </a:lnTo>
                      <a:lnTo>
                        <a:pt x="1" y="314"/>
                      </a:lnTo>
                      <a:lnTo>
                        <a:pt x="3" y="311"/>
                      </a:lnTo>
                      <a:lnTo>
                        <a:pt x="7" y="309"/>
                      </a:lnTo>
                      <a:lnTo>
                        <a:pt x="12" y="306"/>
                      </a:lnTo>
                      <a:lnTo>
                        <a:pt x="16" y="304"/>
                      </a:lnTo>
                      <a:lnTo>
                        <a:pt x="21" y="303"/>
                      </a:lnTo>
                      <a:lnTo>
                        <a:pt x="26" y="302"/>
                      </a:lnTo>
                      <a:lnTo>
                        <a:pt x="32" y="300"/>
                      </a:lnTo>
                      <a:lnTo>
                        <a:pt x="35" y="300"/>
                      </a:lnTo>
                      <a:lnTo>
                        <a:pt x="39" y="299"/>
                      </a:lnTo>
                      <a:lnTo>
                        <a:pt x="48" y="295"/>
                      </a:lnTo>
                      <a:lnTo>
                        <a:pt x="58" y="291"/>
                      </a:lnTo>
                      <a:lnTo>
                        <a:pt x="66" y="285"/>
                      </a:lnTo>
                      <a:lnTo>
                        <a:pt x="73" y="278"/>
                      </a:lnTo>
                      <a:lnTo>
                        <a:pt x="82" y="272"/>
                      </a:lnTo>
                      <a:lnTo>
                        <a:pt x="89" y="267"/>
                      </a:lnTo>
                      <a:lnTo>
                        <a:pt x="96" y="260"/>
                      </a:lnTo>
                      <a:lnTo>
                        <a:pt x="103" y="254"/>
                      </a:lnTo>
                      <a:lnTo>
                        <a:pt x="101" y="253"/>
                      </a:lnTo>
                      <a:lnTo>
                        <a:pt x="100" y="253"/>
                      </a:lnTo>
                      <a:lnTo>
                        <a:pt x="97" y="252"/>
                      </a:lnTo>
                      <a:lnTo>
                        <a:pt x="96" y="250"/>
                      </a:lnTo>
                      <a:lnTo>
                        <a:pt x="95" y="248"/>
                      </a:lnTo>
                      <a:lnTo>
                        <a:pt x="94" y="246"/>
                      </a:lnTo>
                      <a:lnTo>
                        <a:pt x="92" y="245"/>
                      </a:lnTo>
                      <a:lnTo>
                        <a:pt x="90" y="244"/>
                      </a:lnTo>
                      <a:lnTo>
                        <a:pt x="89" y="245"/>
                      </a:lnTo>
                      <a:lnTo>
                        <a:pt x="88" y="248"/>
                      </a:lnTo>
                      <a:lnTo>
                        <a:pt x="85" y="250"/>
                      </a:lnTo>
                      <a:lnTo>
                        <a:pt x="84" y="253"/>
                      </a:lnTo>
                      <a:lnTo>
                        <a:pt x="82" y="254"/>
                      </a:lnTo>
                      <a:lnTo>
                        <a:pt x="81" y="256"/>
                      </a:lnTo>
                      <a:lnTo>
                        <a:pt x="78" y="257"/>
                      </a:lnTo>
                      <a:lnTo>
                        <a:pt x="76" y="257"/>
                      </a:lnTo>
                      <a:lnTo>
                        <a:pt x="73" y="257"/>
                      </a:lnTo>
                      <a:lnTo>
                        <a:pt x="69" y="257"/>
                      </a:lnTo>
                      <a:lnTo>
                        <a:pt x="64" y="256"/>
                      </a:lnTo>
                      <a:lnTo>
                        <a:pt x="58" y="256"/>
                      </a:lnTo>
                      <a:lnTo>
                        <a:pt x="53" y="254"/>
                      </a:lnTo>
                      <a:lnTo>
                        <a:pt x="48" y="254"/>
                      </a:lnTo>
                      <a:lnTo>
                        <a:pt x="45" y="252"/>
                      </a:lnTo>
                      <a:lnTo>
                        <a:pt x="44" y="248"/>
                      </a:lnTo>
                      <a:lnTo>
                        <a:pt x="45" y="245"/>
                      </a:lnTo>
                      <a:lnTo>
                        <a:pt x="47" y="241"/>
                      </a:lnTo>
                      <a:lnTo>
                        <a:pt x="52" y="237"/>
                      </a:lnTo>
                      <a:lnTo>
                        <a:pt x="57" y="232"/>
                      </a:lnTo>
                      <a:lnTo>
                        <a:pt x="63" y="228"/>
                      </a:lnTo>
                      <a:lnTo>
                        <a:pt x="67" y="223"/>
                      </a:lnTo>
                      <a:lnTo>
                        <a:pt x="71" y="218"/>
                      </a:lnTo>
                      <a:lnTo>
                        <a:pt x="73" y="213"/>
                      </a:lnTo>
                      <a:lnTo>
                        <a:pt x="69" y="216"/>
                      </a:lnTo>
                      <a:lnTo>
                        <a:pt x="63" y="218"/>
                      </a:lnTo>
                      <a:lnTo>
                        <a:pt x="58" y="221"/>
                      </a:lnTo>
                      <a:lnTo>
                        <a:pt x="53" y="223"/>
                      </a:lnTo>
                      <a:lnTo>
                        <a:pt x="48" y="224"/>
                      </a:lnTo>
                      <a:lnTo>
                        <a:pt x="44" y="225"/>
                      </a:lnTo>
                      <a:lnTo>
                        <a:pt x="39" y="225"/>
                      </a:lnTo>
                      <a:lnTo>
                        <a:pt x="33" y="223"/>
                      </a:lnTo>
                      <a:lnTo>
                        <a:pt x="33" y="221"/>
                      </a:lnTo>
                      <a:lnTo>
                        <a:pt x="38" y="216"/>
                      </a:lnTo>
                      <a:lnTo>
                        <a:pt x="44" y="210"/>
                      </a:lnTo>
                      <a:lnTo>
                        <a:pt x="50" y="203"/>
                      </a:lnTo>
                      <a:lnTo>
                        <a:pt x="56" y="198"/>
                      </a:lnTo>
                      <a:lnTo>
                        <a:pt x="62" y="192"/>
                      </a:lnTo>
                      <a:lnTo>
                        <a:pt x="69" y="186"/>
                      </a:lnTo>
                      <a:lnTo>
                        <a:pt x="75" y="179"/>
                      </a:lnTo>
                      <a:lnTo>
                        <a:pt x="82" y="174"/>
                      </a:lnTo>
                      <a:lnTo>
                        <a:pt x="85" y="171"/>
                      </a:lnTo>
                      <a:lnTo>
                        <a:pt x="89" y="168"/>
                      </a:lnTo>
                      <a:lnTo>
                        <a:pt x="91" y="166"/>
                      </a:lnTo>
                      <a:lnTo>
                        <a:pt x="95" y="161"/>
                      </a:lnTo>
                      <a:lnTo>
                        <a:pt x="97" y="159"/>
                      </a:lnTo>
                      <a:lnTo>
                        <a:pt x="101" y="156"/>
                      </a:lnTo>
                      <a:lnTo>
                        <a:pt x="103" y="153"/>
                      </a:lnTo>
                      <a:lnTo>
                        <a:pt x="106" y="150"/>
                      </a:lnTo>
                      <a:lnTo>
                        <a:pt x="116" y="161"/>
                      </a:lnTo>
                      <a:lnTo>
                        <a:pt x="121" y="157"/>
                      </a:lnTo>
                      <a:lnTo>
                        <a:pt x="125" y="153"/>
                      </a:lnTo>
                      <a:lnTo>
                        <a:pt x="129" y="152"/>
                      </a:lnTo>
                      <a:lnTo>
                        <a:pt x="134" y="149"/>
                      </a:lnTo>
                      <a:lnTo>
                        <a:pt x="146" y="147"/>
                      </a:lnTo>
                      <a:lnTo>
                        <a:pt x="157" y="146"/>
                      </a:lnTo>
                      <a:lnTo>
                        <a:pt x="165" y="143"/>
                      </a:lnTo>
                      <a:lnTo>
                        <a:pt x="173" y="139"/>
                      </a:lnTo>
                      <a:lnTo>
                        <a:pt x="177" y="136"/>
                      </a:lnTo>
                      <a:lnTo>
                        <a:pt x="179" y="132"/>
                      </a:lnTo>
                      <a:lnTo>
                        <a:pt x="182" y="127"/>
                      </a:lnTo>
                      <a:lnTo>
                        <a:pt x="184" y="121"/>
                      </a:lnTo>
                      <a:lnTo>
                        <a:pt x="173" y="121"/>
                      </a:lnTo>
                      <a:lnTo>
                        <a:pt x="171" y="122"/>
                      </a:lnTo>
                      <a:lnTo>
                        <a:pt x="170" y="124"/>
                      </a:lnTo>
                      <a:lnTo>
                        <a:pt x="167" y="125"/>
                      </a:lnTo>
                      <a:lnTo>
                        <a:pt x="165" y="127"/>
                      </a:lnTo>
                      <a:lnTo>
                        <a:pt x="163" y="128"/>
                      </a:lnTo>
                      <a:lnTo>
                        <a:pt x="160" y="129"/>
                      </a:lnTo>
                      <a:lnTo>
                        <a:pt x="158" y="131"/>
                      </a:lnTo>
                      <a:lnTo>
                        <a:pt x="155" y="131"/>
                      </a:lnTo>
                      <a:lnTo>
                        <a:pt x="153" y="131"/>
                      </a:lnTo>
                      <a:lnTo>
                        <a:pt x="149" y="129"/>
                      </a:lnTo>
                      <a:lnTo>
                        <a:pt x="146" y="128"/>
                      </a:lnTo>
                      <a:lnTo>
                        <a:pt x="142" y="127"/>
                      </a:lnTo>
                      <a:lnTo>
                        <a:pt x="138" y="125"/>
                      </a:lnTo>
                      <a:lnTo>
                        <a:pt x="135" y="125"/>
                      </a:lnTo>
                      <a:lnTo>
                        <a:pt x="133" y="127"/>
                      </a:lnTo>
                      <a:lnTo>
                        <a:pt x="132" y="128"/>
                      </a:lnTo>
                      <a:lnTo>
                        <a:pt x="133" y="125"/>
                      </a:lnTo>
                      <a:lnTo>
                        <a:pt x="137" y="121"/>
                      </a:lnTo>
                      <a:lnTo>
                        <a:pt x="141" y="118"/>
                      </a:lnTo>
                      <a:lnTo>
                        <a:pt x="146" y="114"/>
                      </a:lnTo>
                      <a:lnTo>
                        <a:pt x="151" y="110"/>
                      </a:lnTo>
                      <a:lnTo>
                        <a:pt x="155" y="106"/>
                      </a:lnTo>
                      <a:lnTo>
                        <a:pt x="160" y="101"/>
                      </a:lnTo>
                      <a:lnTo>
                        <a:pt x="164" y="99"/>
                      </a:lnTo>
                      <a:lnTo>
                        <a:pt x="216" y="99"/>
                      </a:lnTo>
                      <a:lnTo>
                        <a:pt x="217" y="96"/>
                      </a:lnTo>
                      <a:lnTo>
                        <a:pt x="220" y="94"/>
                      </a:lnTo>
                      <a:lnTo>
                        <a:pt x="222" y="94"/>
                      </a:lnTo>
                      <a:lnTo>
                        <a:pt x="224" y="94"/>
                      </a:lnTo>
                      <a:lnTo>
                        <a:pt x="227" y="94"/>
                      </a:lnTo>
                      <a:lnTo>
                        <a:pt x="229" y="94"/>
                      </a:lnTo>
                      <a:lnTo>
                        <a:pt x="230" y="94"/>
                      </a:lnTo>
                      <a:lnTo>
                        <a:pt x="233" y="93"/>
                      </a:lnTo>
                      <a:lnTo>
                        <a:pt x="232" y="86"/>
                      </a:lnTo>
                      <a:lnTo>
                        <a:pt x="228" y="81"/>
                      </a:lnTo>
                      <a:lnTo>
                        <a:pt x="224" y="77"/>
                      </a:lnTo>
                      <a:lnTo>
                        <a:pt x="220" y="74"/>
                      </a:lnTo>
                      <a:lnTo>
                        <a:pt x="215" y="73"/>
                      </a:lnTo>
                      <a:lnTo>
                        <a:pt x="210" y="70"/>
                      </a:lnTo>
                      <a:lnTo>
                        <a:pt x="205" y="67"/>
                      </a:lnTo>
                      <a:lnTo>
                        <a:pt x="203" y="63"/>
                      </a:lnTo>
                      <a:lnTo>
                        <a:pt x="207" y="60"/>
                      </a:lnTo>
                      <a:lnTo>
                        <a:pt x="211" y="57"/>
                      </a:lnTo>
                      <a:lnTo>
                        <a:pt x="215" y="53"/>
                      </a:lnTo>
                      <a:lnTo>
                        <a:pt x="218" y="50"/>
                      </a:lnTo>
                      <a:lnTo>
                        <a:pt x="223" y="47"/>
                      </a:lnTo>
                      <a:lnTo>
                        <a:pt x="227" y="45"/>
                      </a:lnTo>
                      <a:lnTo>
                        <a:pt x="230" y="41"/>
                      </a:lnTo>
                      <a:lnTo>
                        <a:pt x="235" y="38"/>
                      </a:lnTo>
                      <a:lnTo>
                        <a:pt x="251" y="32"/>
                      </a:lnTo>
                      <a:lnTo>
                        <a:pt x="265" y="27"/>
                      </a:lnTo>
                      <a:lnTo>
                        <a:pt x="278" y="21"/>
                      </a:lnTo>
                      <a:lnTo>
                        <a:pt x="291" y="17"/>
                      </a:lnTo>
                      <a:lnTo>
                        <a:pt x="304" y="11"/>
                      </a:lnTo>
                      <a:lnTo>
                        <a:pt x="318" y="8"/>
                      </a:lnTo>
                      <a:lnTo>
                        <a:pt x="333" y="6"/>
                      </a:lnTo>
                      <a:lnTo>
                        <a:pt x="348" y="4"/>
                      </a:lnTo>
                      <a:lnTo>
                        <a:pt x="352" y="4"/>
                      </a:lnTo>
                      <a:lnTo>
                        <a:pt x="355" y="4"/>
                      </a:lnTo>
                      <a:lnTo>
                        <a:pt x="359" y="4"/>
                      </a:lnTo>
                      <a:lnTo>
                        <a:pt x="361" y="3"/>
                      </a:lnTo>
                      <a:lnTo>
                        <a:pt x="364" y="3"/>
                      </a:lnTo>
                      <a:lnTo>
                        <a:pt x="366" y="3"/>
                      </a:lnTo>
                      <a:lnTo>
                        <a:pt x="370" y="3"/>
                      </a:lnTo>
                      <a:lnTo>
                        <a:pt x="373" y="3"/>
                      </a:lnTo>
                      <a:lnTo>
                        <a:pt x="378" y="1"/>
                      </a:lnTo>
                      <a:lnTo>
                        <a:pt x="382" y="1"/>
                      </a:lnTo>
                      <a:lnTo>
                        <a:pt x="385" y="1"/>
                      </a:lnTo>
                      <a:lnTo>
                        <a:pt x="387" y="0"/>
                      </a:lnTo>
                      <a:lnTo>
                        <a:pt x="391" y="0"/>
                      </a:lnTo>
                      <a:lnTo>
                        <a:pt x="392" y="1"/>
                      </a:lnTo>
                      <a:lnTo>
                        <a:pt x="393" y="3"/>
                      </a:lnTo>
                      <a:lnTo>
                        <a:pt x="392" y="4"/>
                      </a:lnTo>
                      <a:lnTo>
                        <a:pt x="397" y="4"/>
                      </a:lnTo>
                      <a:lnTo>
                        <a:pt x="402" y="4"/>
                      </a:lnTo>
                      <a:lnTo>
                        <a:pt x="407" y="4"/>
                      </a:lnTo>
                      <a:lnTo>
                        <a:pt x="411" y="4"/>
                      </a:lnTo>
                      <a:lnTo>
                        <a:pt x="415" y="4"/>
                      </a:lnTo>
                      <a:lnTo>
                        <a:pt x="418" y="4"/>
                      </a:lnTo>
                      <a:lnTo>
                        <a:pt x="421" y="4"/>
                      </a:lnTo>
                      <a:lnTo>
                        <a:pt x="422" y="4"/>
                      </a:lnTo>
                      <a:lnTo>
                        <a:pt x="433" y="6"/>
                      </a:lnTo>
                      <a:lnTo>
                        <a:pt x="443" y="8"/>
                      </a:lnTo>
                      <a:lnTo>
                        <a:pt x="455" y="11"/>
                      </a:lnTo>
                      <a:lnTo>
                        <a:pt x="468" y="15"/>
                      </a:lnTo>
                      <a:lnTo>
                        <a:pt x="480" y="18"/>
                      </a:lnTo>
                      <a:lnTo>
                        <a:pt x="492" y="21"/>
                      </a:lnTo>
                      <a:lnTo>
                        <a:pt x="504" y="24"/>
                      </a:lnTo>
                      <a:lnTo>
                        <a:pt x="516" y="25"/>
                      </a:lnTo>
                      <a:lnTo>
                        <a:pt x="541" y="17"/>
                      </a:lnTo>
                      <a:lnTo>
                        <a:pt x="543" y="18"/>
                      </a:lnTo>
                      <a:lnTo>
                        <a:pt x="544" y="20"/>
                      </a:lnTo>
                      <a:lnTo>
                        <a:pt x="547" y="20"/>
                      </a:lnTo>
                      <a:lnTo>
                        <a:pt x="549" y="21"/>
                      </a:lnTo>
                      <a:lnTo>
                        <a:pt x="550" y="22"/>
                      </a:lnTo>
                      <a:lnTo>
                        <a:pt x="553" y="22"/>
                      </a:lnTo>
                      <a:lnTo>
                        <a:pt x="554" y="24"/>
                      </a:lnTo>
                      <a:lnTo>
                        <a:pt x="556" y="25"/>
                      </a:lnTo>
                      <a:lnTo>
                        <a:pt x="376" y="210"/>
                      </a:lnTo>
                      <a:lnTo>
                        <a:pt x="382" y="210"/>
                      </a:lnTo>
                      <a:lnTo>
                        <a:pt x="386" y="210"/>
                      </a:lnTo>
                      <a:lnTo>
                        <a:pt x="390" y="210"/>
                      </a:lnTo>
                      <a:lnTo>
                        <a:pt x="395" y="210"/>
                      </a:lnTo>
                      <a:lnTo>
                        <a:pt x="398" y="210"/>
                      </a:lnTo>
                      <a:lnTo>
                        <a:pt x="402" y="210"/>
                      </a:lnTo>
                      <a:lnTo>
                        <a:pt x="407" y="210"/>
                      </a:lnTo>
                      <a:lnTo>
                        <a:pt x="410" y="210"/>
                      </a:lnTo>
                      <a:lnTo>
                        <a:pt x="409" y="214"/>
                      </a:lnTo>
                      <a:lnTo>
                        <a:pt x="408" y="217"/>
                      </a:lnTo>
                      <a:lnTo>
                        <a:pt x="407" y="220"/>
                      </a:lnTo>
                      <a:lnTo>
                        <a:pt x="405" y="221"/>
                      </a:lnTo>
                      <a:lnTo>
                        <a:pt x="405" y="224"/>
                      </a:lnTo>
                      <a:lnTo>
                        <a:pt x="404" y="225"/>
                      </a:lnTo>
                      <a:lnTo>
                        <a:pt x="404" y="228"/>
                      </a:lnTo>
                      <a:lnTo>
                        <a:pt x="403" y="231"/>
                      </a:lnTo>
                      <a:lnTo>
                        <a:pt x="404" y="232"/>
                      </a:lnTo>
                      <a:lnTo>
                        <a:pt x="405" y="234"/>
                      </a:lnTo>
                      <a:lnTo>
                        <a:pt x="408" y="235"/>
                      </a:lnTo>
                      <a:lnTo>
                        <a:pt x="409" y="237"/>
                      </a:lnTo>
                      <a:lnTo>
                        <a:pt x="411" y="238"/>
                      </a:lnTo>
                      <a:lnTo>
                        <a:pt x="412" y="238"/>
                      </a:lnTo>
                      <a:lnTo>
                        <a:pt x="414" y="238"/>
                      </a:lnTo>
                      <a:lnTo>
                        <a:pt x="419" y="238"/>
                      </a:lnTo>
                      <a:lnTo>
                        <a:pt x="423" y="237"/>
                      </a:lnTo>
                      <a:lnTo>
                        <a:pt x="427" y="235"/>
                      </a:lnTo>
                      <a:lnTo>
                        <a:pt x="429" y="232"/>
                      </a:lnTo>
                      <a:lnTo>
                        <a:pt x="431" y="231"/>
                      </a:lnTo>
                      <a:lnTo>
                        <a:pt x="434" y="228"/>
                      </a:lnTo>
                      <a:lnTo>
                        <a:pt x="437" y="227"/>
                      </a:lnTo>
                      <a:lnTo>
                        <a:pt x="441" y="225"/>
                      </a:lnTo>
                      <a:lnTo>
                        <a:pt x="442" y="230"/>
                      </a:lnTo>
                      <a:lnTo>
                        <a:pt x="443" y="232"/>
                      </a:lnTo>
                      <a:lnTo>
                        <a:pt x="446" y="237"/>
                      </a:lnTo>
                      <a:lnTo>
                        <a:pt x="448" y="241"/>
                      </a:lnTo>
                      <a:lnTo>
                        <a:pt x="450" y="245"/>
                      </a:lnTo>
                      <a:lnTo>
                        <a:pt x="452" y="252"/>
                      </a:lnTo>
                      <a:lnTo>
                        <a:pt x="453" y="257"/>
                      </a:lnTo>
                      <a:lnTo>
                        <a:pt x="454" y="264"/>
                      </a:lnTo>
                      <a:lnTo>
                        <a:pt x="454" y="268"/>
                      </a:lnTo>
                      <a:lnTo>
                        <a:pt x="453" y="271"/>
                      </a:lnTo>
                      <a:lnTo>
                        <a:pt x="452" y="274"/>
                      </a:lnTo>
                      <a:lnTo>
                        <a:pt x="450" y="277"/>
                      </a:lnTo>
                      <a:lnTo>
                        <a:pt x="449" y="278"/>
                      </a:lnTo>
                      <a:lnTo>
                        <a:pt x="448" y="281"/>
                      </a:lnTo>
                      <a:lnTo>
                        <a:pt x="448" y="284"/>
                      </a:lnTo>
                      <a:lnTo>
                        <a:pt x="447" y="286"/>
                      </a:lnTo>
                      <a:lnTo>
                        <a:pt x="448" y="291"/>
                      </a:lnTo>
                      <a:lnTo>
                        <a:pt x="448" y="293"/>
                      </a:lnTo>
                      <a:lnTo>
                        <a:pt x="450" y="296"/>
                      </a:lnTo>
                      <a:lnTo>
                        <a:pt x="452" y="299"/>
                      </a:lnTo>
                      <a:lnTo>
                        <a:pt x="453" y="302"/>
                      </a:lnTo>
                      <a:lnTo>
                        <a:pt x="454" y="304"/>
                      </a:lnTo>
                      <a:lnTo>
                        <a:pt x="455" y="309"/>
                      </a:lnTo>
                      <a:lnTo>
                        <a:pt x="456" y="311"/>
                      </a:lnTo>
                      <a:lnTo>
                        <a:pt x="455" y="316"/>
                      </a:lnTo>
                      <a:lnTo>
                        <a:pt x="453" y="318"/>
                      </a:lnTo>
                      <a:lnTo>
                        <a:pt x="450" y="323"/>
                      </a:lnTo>
                      <a:lnTo>
                        <a:pt x="446" y="327"/>
                      </a:lnTo>
                      <a:lnTo>
                        <a:pt x="442" y="330"/>
                      </a:lnTo>
                      <a:lnTo>
                        <a:pt x="437" y="332"/>
                      </a:lnTo>
                      <a:lnTo>
                        <a:pt x="434" y="332"/>
                      </a:lnTo>
                      <a:lnTo>
                        <a:pt x="430" y="332"/>
                      </a:lnTo>
                      <a:lnTo>
                        <a:pt x="435" y="33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sp>
            <p:nvSpPr>
              <p:cNvPr id="300" name="Freeform 181">
                <a:extLst>
                  <a:ext uri="{FF2B5EF4-FFF2-40B4-BE49-F238E27FC236}">
                    <a16:creationId xmlns:a16="http://schemas.microsoft.com/office/drawing/2014/main" id="{7F321BE4-C022-4F7C-A9C4-CC3DC89BF6C5}"/>
                  </a:ext>
                </a:extLst>
              </p:cNvPr>
              <p:cNvSpPr>
                <a:spLocks/>
              </p:cNvSpPr>
              <p:nvPr/>
            </p:nvSpPr>
            <p:spPr bwMode="gray">
              <a:xfrm>
                <a:off x="654" y="1409"/>
                <a:ext cx="52" cy="40"/>
              </a:xfrm>
              <a:custGeom>
                <a:avLst/>
                <a:gdLst>
                  <a:gd name="T0" fmla="*/ 0 w 52"/>
                  <a:gd name="T1" fmla="*/ 0 h 46"/>
                  <a:gd name="T2" fmla="*/ 1 w 52"/>
                  <a:gd name="T3" fmla="*/ 3 h 46"/>
                  <a:gd name="T4" fmla="*/ 4 w 52"/>
                  <a:gd name="T5" fmla="*/ 3 h 46"/>
                  <a:gd name="T6" fmla="*/ 9 w 52"/>
                  <a:gd name="T7" fmla="*/ 3 h 46"/>
                  <a:gd name="T8" fmla="*/ 16 w 52"/>
                  <a:gd name="T9" fmla="*/ 3 h 46"/>
                  <a:gd name="T10" fmla="*/ 22 w 52"/>
                  <a:gd name="T11" fmla="*/ 3 h 46"/>
                  <a:gd name="T12" fmla="*/ 29 w 52"/>
                  <a:gd name="T13" fmla="*/ 3 h 46"/>
                  <a:gd name="T14" fmla="*/ 35 w 52"/>
                  <a:gd name="T15" fmla="*/ 3 h 46"/>
                  <a:gd name="T16" fmla="*/ 41 w 52"/>
                  <a:gd name="T17" fmla="*/ 3 h 46"/>
                  <a:gd name="T18" fmla="*/ 42 w 52"/>
                  <a:gd name="T19" fmla="*/ 3 h 46"/>
                  <a:gd name="T20" fmla="*/ 43 w 52"/>
                  <a:gd name="T21" fmla="*/ 3 h 46"/>
                  <a:gd name="T22" fmla="*/ 44 w 52"/>
                  <a:gd name="T23" fmla="*/ 3 h 46"/>
                  <a:gd name="T24" fmla="*/ 46 w 52"/>
                  <a:gd name="T25" fmla="*/ 3 h 46"/>
                  <a:gd name="T26" fmla="*/ 47 w 52"/>
                  <a:gd name="T27" fmla="*/ 3 h 46"/>
                  <a:gd name="T28" fmla="*/ 48 w 52"/>
                  <a:gd name="T29" fmla="*/ 3 h 46"/>
                  <a:gd name="T30" fmla="*/ 49 w 52"/>
                  <a:gd name="T31" fmla="*/ 3 h 46"/>
                  <a:gd name="T32" fmla="*/ 52 w 52"/>
                  <a:gd name="T33" fmla="*/ 3 h 46"/>
                  <a:gd name="T34" fmla="*/ 49 w 52"/>
                  <a:gd name="T35" fmla="*/ 3 h 46"/>
                  <a:gd name="T36" fmla="*/ 48 w 52"/>
                  <a:gd name="T37" fmla="*/ 3 h 46"/>
                  <a:gd name="T38" fmla="*/ 46 w 52"/>
                  <a:gd name="T39" fmla="*/ 3 h 46"/>
                  <a:gd name="T40" fmla="*/ 44 w 52"/>
                  <a:gd name="T41" fmla="*/ 3 h 46"/>
                  <a:gd name="T42" fmla="*/ 42 w 52"/>
                  <a:gd name="T43" fmla="*/ 3 h 46"/>
                  <a:gd name="T44" fmla="*/ 41 w 52"/>
                  <a:gd name="T45" fmla="*/ 3 h 46"/>
                  <a:gd name="T46" fmla="*/ 41 w 52"/>
                  <a:gd name="T47" fmla="*/ 3 h 46"/>
                  <a:gd name="T48" fmla="*/ 41 w 52"/>
                  <a:gd name="T49" fmla="*/ 3 h 46"/>
                  <a:gd name="T50" fmla="*/ 38 w 52"/>
                  <a:gd name="T51" fmla="*/ 3 h 46"/>
                  <a:gd name="T52" fmla="*/ 35 w 52"/>
                  <a:gd name="T53" fmla="*/ 3 h 46"/>
                  <a:gd name="T54" fmla="*/ 32 w 52"/>
                  <a:gd name="T55" fmla="*/ 3 h 46"/>
                  <a:gd name="T56" fmla="*/ 29 w 52"/>
                  <a:gd name="T57" fmla="*/ 3 h 46"/>
                  <a:gd name="T58" fmla="*/ 27 w 52"/>
                  <a:gd name="T59" fmla="*/ 3 h 46"/>
                  <a:gd name="T60" fmla="*/ 24 w 52"/>
                  <a:gd name="T61" fmla="*/ 3 h 46"/>
                  <a:gd name="T62" fmla="*/ 23 w 52"/>
                  <a:gd name="T63" fmla="*/ 3 h 46"/>
                  <a:gd name="T64" fmla="*/ 22 w 52"/>
                  <a:gd name="T65" fmla="*/ 1 h 46"/>
                  <a:gd name="T66" fmla="*/ 21 w 52"/>
                  <a:gd name="T67" fmla="*/ 1 h 46"/>
                  <a:gd name="T68" fmla="*/ 20 w 52"/>
                  <a:gd name="T69" fmla="*/ 1 h 46"/>
                  <a:gd name="T70" fmla="*/ 17 w 52"/>
                  <a:gd name="T71" fmla="*/ 1 h 46"/>
                  <a:gd name="T72" fmla="*/ 16 w 52"/>
                  <a:gd name="T73" fmla="*/ 1 h 46"/>
                  <a:gd name="T74" fmla="*/ 15 w 52"/>
                  <a:gd name="T75" fmla="*/ 1 h 46"/>
                  <a:gd name="T76" fmla="*/ 14 w 52"/>
                  <a:gd name="T77" fmla="*/ 1 h 46"/>
                  <a:gd name="T78" fmla="*/ 12 w 52"/>
                  <a:gd name="T79" fmla="*/ 0 h 46"/>
                  <a:gd name="T80" fmla="*/ 10 w 52"/>
                  <a:gd name="T81" fmla="*/ 0 h 46"/>
                  <a:gd name="T82" fmla="*/ 0 w 52"/>
                  <a:gd name="T83" fmla="*/ 0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2"/>
                  <a:gd name="T127" fmla="*/ 0 h 46"/>
                  <a:gd name="T128" fmla="*/ 52 w 52"/>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2" h="46">
                    <a:moveTo>
                      <a:pt x="0" y="0"/>
                    </a:moveTo>
                    <a:lnTo>
                      <a:pt x="1" y="7"/>
                    </a:lnTo>
                    <a:lnTo>
                      <a:pt x="4" y="16"/>
                    </a:lnTo>
                    <a:lnTo>
                      <a:pt x="9" y="23"/>
                    </a:lnTo>
                    <a:lnTo>
                      <a:pt x="16" y="30"/>
                    </a:lnTo>
                    <a:lnTo>
                      <a:pt x="22" y="37"/>
                    </a:lnTo>
                    <a:lnTo>
                      <a:pt x="29" y="42"/>
                    </a:lnTo>
                    <a:lnTo>
                      <a:pt x="35" y="45"/>
                    </a:lnTo>
                    <a:lnTo>
                      <a:pt x="41" y="46"/>
                    </a:lnTo>
                    <a:lnTo>
                      <a:pt x="42" y="46"/>
                    </a:lnTo>
                    <a:lnTo>
                      <a:pt x="43" y="46"/>
                    </a:lnTo>
                    <a:lnTo>
                      <a:pt x="44" y="45"/>
                    </a:lnTo>
                    <a:lnTo>
                      <a:pt x="46" y="45"/>
                    </a:lnTo>
                    <a:lnTo>
                      <a:pt x="47" y="45"/>
                    </a:lnTo>
                    <a:lnTo>
                      <a:pt x="48" y="44"/>
                    </a:lnTo>
                    <a:lnTo>
                      <a:pt x="49" y="44"/>
                    </a:lnTo>
                    <a:lnTo>
                      <a:pt x="52" y="44"/>
                    </a:lnTo>
                    <a:lnTo>
                      <a:pt x="49" y="41"/>
                    </a:lnTo>
                    <a:lnTo>
                      <a:pt x="48" y="38"/>
                    </a:lnTo>
                    <a:lnTo>
                      <a:pt x="46" y="35"/>
                    </a:lnTo>
                    <a:lnTo>
                      <a:pt x="44" y="33"/>
                    </a:lnTo>
                    <a:lnTo>
                      <a:pt x="42" y="30"/>
                    </a:lnTo>
                    <a:lnTo>
                      <a:pt x="41" y="27"/>
                    </a:lnTo>
                    <a:lnTo>
                      <a:pt x="41" y="23"/>
                    </a:lnTo>
                    <a:lnTo>
                      <a:pt x="41" y="20"/>
                    </a:lnTo>
                    <a:lnTo>
                      <a:pt x="38" y="20"/>
                    </a:lnTo>
                    <a:lnTo>
                      <a:pt x="35" y="19"/>
                    </a:lnTo>
                    <a:lnTo>
                      <a:pt x="32" y="16"/>
                    </a:lnTo>
                    <a:lnTo>
                      <a:pt x="29" y="15"/>
                    </a:lnTo>
                    <a:lnTo>
                      <a:pt x="27" y="12"/>
                    </a:lnTo>
                    <a:lnTo>
                      <a:pt x="24" y="8"/>
                    </a:lnTo>
                    <a:lnTo>
                      <a:pt x="23" y="4"/>
                    </a:lnTo>
                    <a:lnTo>
                      <a:pt x="22" y="1"/>
                    </a:lnTo>
                    <a:lnTo>
                      <a:pt x="21" y="1"/>
                    </a:lnTo>
                    <a:lnTo>
                      <a:pt x="20" y="1"/>
                    </a:lnTo>
                    <a:lnTo>
                      <a:pt x="17" y="1"/>
                    </a:lnTo>
                    <a:lnTo>
                      <a:pt x="16" y="1"/>
                    </a:lnTo>
                    <a:lnTo>
                      <a:pt x="15" y="1"/>
                    </a:lnTo>
                    <a:lnTo>
                      <a:pt x="14" y="1"/>
                    </a:lnTo>
                    <a:lnTo>
                      <a:pt x="12" y="0"/>
                    </a:lnTo>
                    <a:lnTo>
                      <a:pt x="10"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01" name="Freeform 182">
                <a:extLst>
                  <a:ext uri="{FF2B5EF4-FFF2-40B4-BE49-F238E27FC236}">
                    <a16:creationId xmlns:a16="http://schemas.microsoft.com/office/drawing/2014/main" id="{E1ED2D16-9AA7-43CC-80DB-9AFAC3D76307}"/>
                  </a:ext>
                </a:extLst>
              </p:cNvPr>
              <p:cNvSpPr>
                <a:spLocks/>
              </p:cNvSpPr>
              <p:nvPr/>
            </p:nvSpPr>
            <p:spPr bwMode="gray">
              <a:xfrm>
                <a:off x="631" y="1337"/>
                <a:ext cx="22" cy="49"/>
              </a:xfrm>
              <a:custGeom>
                <a:avLst/>
                <a:gdLst>
                  <a:gd name="T0" fmla="*/ 12 w 22"/>
                  <a:gd name="T1" fmla="*/ 4 h 55"/>
                  <a:gd name="T2" fmla="*/ 22 w 22"/>
                  <a:gd name="T3" fmla="*/ 4 h 55"/>
                  <a:gd name="T4" fmla="*/ 22 w 22"/>
                  <a:gd name="T5" fmla="*/ 4 h 55"/>
                  <a:gd name="T6" fmla="*/ 20 w 22"/>
                  <a:gd name="T7" fmla="*/ 4 h 55"/>
                  <a:gd name="T8" fmla="*/ 17 w 22"/>
                  <a:gd name="T9" fmla="*/ 4 h 55"/>
                  <a:gd name="T10" fmla="*/ 14 w 22"/>
                  <a:gd name="T11" fmla="*/ 4 h 55"/>
                  <a:gd name="T12" fmla="*/ 13 w 22"/>
                  <a:gd name="T13" fmla="*/ 4 h 55"/>
                  <a:gd name="T14" fmla="*/ 12 w 22"/>
                  <a:gd name="T15" fmla="*/ 3 h 55"/>
                  <a:gd name="T16" fmla="*/ 12 w 22"/>
                  <a:gd name="T17" fmla="*/ 1 h 55"/>
                  <a:gd name="T18" fmla="*/ 12 w 22"/>
                  <a:gd name="T19" fmla="*/ 0 h 55"/>
                  <a:gd name="T20" fmla="*/ 0 w 22"/>
                  <a:gd name="T21" fmla="*/ 0 h 55"/>
                  <a:gd name="T22" fmla="*/ 0 w 22"/>
                  <a:gd name="T23" fmla="*/ 4 h 55"/>
                  <a:gd name="T24" fmla="*/ 0 w 22"/>
                  <a:gd name="T25" fmla="*/ 4 h 55"/>
                  <a:gd name="T26" fmla="*/ 0 w 22"/>
                  <a:gd name="T27" fmla="*/ 4 h 55"/>
                  <a:gd name="T28" fmla="*/ 0 w 22"/>
                  <a:gd name="T29" fmla="*/ 4 h 55"/>
                  <a:gd name="T30" fmla="*/ 0 w 22"/>
                  <a:gd name="T31" fmla="*/ 4 h 55"/>
                  <a:gd name="T32" fmla="*/ 0 w 22"/>
                  <a:gd name="T33" fmla="*/ 4 h 55"/>
                  <a:gd name="T34" fmla="*/ 0 w 22"/>
                  <a:gd name="T35" fmla="*/ 4 h 55"/>
                  <a:gd name="T36" fmla="*/ 0 w 22"/>
                  <a:gd name="T37" fmla="*/ 4 h 55"/>
                  <a:gd name="T38" fmla="*/ 0 w 22"/>
                  <a:gd name="T39" fmla="*/ 4 h 55"/>
                  <a:gd name="T40" fmla="*/ 0 w 22"/>
                  <a:gd name="T41" fmla="*/ 4 h 55"/>
                  <a:gd name="T42" fmla="*/ 1 w 22"/>
                  <a:gd name="T43" fmla="*/ 4 h 55"/>
                  <a:gd name="T44" fmla="*/ 2 w 22"/>
                  <a:gd name="T45" fmla="*/ 4 h 55"/>
                  <a:gd name="T46" fmla="*/ 2 w 22"/>
                  <a:gd name="T47" fmla="*/ 4 h 55"/>
                  <a:gd name="T48" fmla="*/ 4 w 22"/>
                  <a:gd name="T49" fmla="*/ 4 h 55"/>
                  <a:gd name="T50" fmla="*/ 6 w 22"/>
                  <a:gd name="T51" fmla="*/ 4 h 55"/>
                  <a:gd name="T52" fmla="*/ 7 w 22"/>
                  <a:gd name="T53" fmla="*/ 4 h 55"/>
                  <a:gd name="T54" fmla="*/ 8 w 22"/>
                  <a:gd name="T55" fmla="*/ 4 h 55"/>
                  <a:gd name="T56" fmla="*/ 8 w 22"/>
                  <a:gd name="T57" fmla="*/ 4 h 55"/>
                  <a:gd name="T58" fmla="*/ 9 w 22"/>
                  <a:gd name="T59" fmla="*/ 4 h 55"/>
                  <a:gd name="T60" fmla="*/ 9 w 22"/>
                  <a:gd name="T61" fmla="*/ 4 h 55"/>
                  <a:gd name="T62" fmla="*/ 11 w 22"/>
                  <a:gd name="T63" fmla="*/ 4 h 55"/>
                  <a:gd name="T64" fmla="*/ 12 w 22"/>
                  <a:gd name="T65" fmla="*/ 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55"/>
                  <a:gd name="T101" fmla="*/ 22 w 22"/>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55">
                    <a:moveTo>
                      <a:pt x="12" y="49"/>
                    </a:moveTo>
                    <a:lnTo>
                      <a:pt x="22" y="13"/>
                    </a:lnTo>
                    <a:lnTo>
                      <a:pt x="22" y="6"/>
                    </a:lnTo>
                    <a:lnTo>
                      <a:pt x="20" y="6"/>
                    </a:lnTo>
                    <a:lnTo>
                      <a:pt x="17" y="4"/>
                    </a:lnTo>
                    <a:lnTo>
                      <a:pt x="14" y="4"/>
                    </a:lnTo>
                    <a:lnTo>
                      <a:pt x="13" y="4"/>
                    </a:lnTo>
                    <a:lnTo>
                      <a:pt x="12" y="3"/>
                    </a:lnTo>
                    <a:lnTo>
                      <a:pt x="12" y="1"/>
                    </a:lnTo>
                    <a:lnTo>
                      <a:pt x="12" y="0"/>
                    </a:lnTo>
                    <a:lnTo>
                      <a:pt x="0" y="0"/>
                    </a:lnTo>
                    <a:lnTo>
                      <a:pt x="0" y="4"/>
                    </a:lnTo>
                    <a:lnTo>
                      <a:pt x="0" y="8"/>
                    </a:lnTo>
                    <a:lnTo>
                      <a:pt x="0" y="13"/>
                    </a:lnTo>
                    <a:lnTo>
                      <a:pt x="0" y="16"/>
                    </a:lnTo>
                    <a:lnTo>
                      <a:pt x="0" y="19"/>
                    </a:lnTo>
                    <a:lnTo>
                      <a:pt x="0" y="21"/>
                    </a:lnTo>
                    <a:lnTo>
                      <a:pt x="0" y="22"/>
                    </a:lnTo>
                    <a:lnTo>
                      <a:pt x="0" y="23"/>
                    </a:lnTo>
                    <a:lnTo>
                      <a:pt x="0" y="28"/>
                    </a:lnTo>
                    <a:lnTo>
                      <a:pt x="0" y="30"/>
                    </a:lnTo>
                    <a:lnTo>
                      <a:pt x="1" y="34"/>
                    </a:lnTo>
                    <a:lnTo>
                      <a:pt x="2" y="39"/>
                    </a:lnTo>
                    <a:lnTo>
                      <a:pt x="2" y="44"/>
                    </a:lnTo>
                    <a:lnTo>
                      <a:pt x="4" y="48"/>
                    </a:lnTo>
                    <a:lnTo>
                      <a:pt x="6" y="52"/>
                    </a:lnTo>
                    <a:lnTo>
                      <a:pt x="7" y="55"/>
                    </a:lnTo>
                    <a:lnTo>
                      <a:pt x="8" y="55"/>
                    </a:lnTo>
                    <a:lnTo>
                      <a:pt x="8" y="54"/>
                    </a:lnTo>
                    <a:lnTo>
                      <a:pt x="9" y="52"/>
                    </a:lnTo>
                    <a:lnTo>
                      <a:pt x="9" y="51"/>
                    </a:lnTo>
                    <a:lnTo>
                      <a:pt x="11" y="49"/>
                    </a:lnTo>
                    <a:lnTo>
                      <a:pt x="12" y="4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02" name="Freeform 183">
                <a:extLst>
                  <a:ext uri="{FF2B5EF4-FFF2-40B4-BE49-F238E27FC236}">
                    <a16:creationId xmlns:a16="http://schemas.microsoft.com/office/drawing/2014/main" id="{F37FE036-BA9B-46A1-A509-8192BA54CCCD}"/>
                  </a:ext>
                </a:extLst>
              </p:cNvPr>
              <p:cNvSpPr>
                <a:spLocks/>
              </p:cNvSpPr>
              <p:nvPr/>
            </p:nvSpPr>
            <p:spPr bwMode="gray">
              <a:xfrm>
                <a:off x="1459" y="1164"/>
                <a:ext cx="32" cy="22"/>
              </a:xfrm>
              <a:custGeom>
                <a:avLst/>
                <a:gdLst>
                  <a:gd name="T0" fmla="*/ 0 w 32"/>
                  <a:gd name="T1" fmla="*/ 6 h 24"/>
                  <a:gd name="T2" fmla="*/ 2 w 32"/>
                  <a:gd name="T3" fmla="*/ 6 h 24"/>
                  <a:gd name="T4" fmla="*/ 3 w 32"/>
                  <a:gd name="T5" fmla="*/ 6 h 24"/>
                  <a:gd name="T6" fmla="*/ 4 w 32"/>
                  <a:gd name="T7" fmla="*/ 6 h 24"/>
                  <a:gd name="T8" fmla="*/ 5 w 32"/>
                  <a:gd name="T9" fmla="*/ 6 h 24"/>
                  <a:gd name="T10" fmla="*/ 6 w 32"/>
                  <a:gd name="T11" fmla="*/ 6 h 24"/>
                  <a:gd name="T12" fmla="*/ 9 w 32"/>
                  <a:gd name="T13" fmla="*/ 6 h 24"/>
                  <a:gd name="T14" fmla="*/ 10 w 32"/>
                  <a:gd name="T15" fmla="*/ 6 h 24"/>
                  <a:gd name="T16" fmla="*/ 12 w 32"/>
                  <a:gd name="T17" fmla="*/ 6 h 24"/>
                  <a:gd name="T18" fmla="*/ 16 w 32"/>
                  <a:gd name="T19" fmla="*/ 6 h 24"/>
                  <a:gd name="T20" fmla="*/ 18 w 32"/>
                  <a:gd name="T21" fmla="*/ 6 h 24"/>
                  <a:gd name="T22" fmla="*/ 22 w 32"/>
                  <a:gd name="T23" fmla="*/ 6 h 24"/>
                  <a:gd name="T24" fmla="*/ 25 w 32"/>
                  <a:gd name="T25" fmla="*/ 6 h 24"/>
                  <a:gd name="T26" fmla="*/ 27 w 32"/>
                  <a:gd name="T27" fmla="*/ 6 h 24"/>
                  <a:gd name="T28" fmla="*/ 30 w 32"/>
                  <a:gd name="T29" fmla="*/ 6 h 24"/>
                  <a:gd name="T30" fmla="*/ 31 w 32"/>
                  <a:gd name="T31" fmla="*/ 4 h 24"/>
                  <a:gd name="T32" fmla="*/ 32 w 32"/>
                  <a:gd name="T33" fmla="*/ 1 h 24"/>
                  <a:gd name="T34" fmla="*/ 27 w 32"/>
                  <a:gd name="T35" fmla="*/ 0 h 24"/>
                  <a:gd name="T36" fmla="*/ 22 w 32"/>
                  <a:gd name="T37" fmla="*/ 0 h 24"/>
                  <a:gd name="T38" fmla="*/ 17 w 32"/>
                  <a:gd name="T39" fmla="*/ 1 h 24"/>
                  <a:gd name="T40" fmla="*/ 12 w 32"/>
                  <a:gd name="T41" fmla="*/ 4 h 24"/>
                  <a:gd name="T42" fmla="*/ 9 w 32"/>
                  <a:gd name="T43" fmla="*/ 6 h 24"/>
                  <a:gd name="T44" fmla="*/ 4 w 32"/>
                  <a:gd name="T45" fmla="*/ 6 h 24"/>
                  <a:gd name="T46" fmla="*/ 2 w 32"/>
                  <a:gd name="T47" fmla="*/ 6 h 24"/>
                  <a:gd name="T48" fmla="*/ 0 w 32"/>
                  <a:gd name="T49" fmla="*/ 6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4"/>
                  <a:gd name="T77" fmla="*/ 32 w 32"/>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4">
                    <a:moveTo>
                      <a:pt x="0" y="17"/>
                    </a:moveTo>
                    <a:lnTo>
                      <a:pt x="2" y="20"/>
                    </a:lnTo>
                    <a:lnTo>
                      <a:pt x="3" y="20"/>
                    </a:lnTo>
                    <a:lnTo>
                      <a:pt x="4" y="21"/>
                    </a:lnTo>
                    <a:lnTo>
                      <a:pt x="5" y="21"/>
                    </a:lnTo>
                    <a:lnTo>
                      <a:pt x="6" y="22"/>
                    </a:lnTo>
                    <a:lnTo>
                      <a:pt x="9" y="22"/>
                    </a:lnTo>
                    <a:lnTo>
                      <a:pt x="10" y="22"/>
                    </a:lnTo>
                    <a:lnTo>
                      <a:pt x="12" y="24"/>
                    </a:lnTo>
                    <a:lnTo>
                      <a:pt x="16" y="22"/>
                    </a:lnTo>
                    <a:lnTo>
                      <a:pt x="18" y="21"/>
                    </a:lnTo>
                    <a:lnTo>
                      <a:pt x="22" y="17"/>
                    </a:lnTo>
                    <a:lnTo>
                      <a:pt x="25" y="15"/>
                    </a:lnTo>
                    <a:lnTo>
                      <a:pt x="27" y="12"/>
                    </a:lnTo>
                    <a:lnTo>
                      <a:pt x="30" y="9"/>
                    </a:lnTo>
                    <a:lnTo>
                      <a:pt x="31" y="4"/>
                    </a:lnTo>
                    <a:lnTo>
                      <a:pt x="32" y="1"/>
                    </a:lnTo>
                    <a:lnTo>
                      <a:pt x="27" y="0"/>
                    </a:lnTo>
                    <a:lnTo>
                      <a:pt x="22" y="0"/>
                    </a:lnTo>
                    <a:lnTo>
                      <a:pt x="17" y="1"/>
                    </a:lnTo>
                    <a:lnTo>
                      <a:pt x="12" y="4"/>
                    </a:lnTo>
                    <a:lnTo>
                      <a:pt x="9" y="8"/>
                    </a:lnTo>
                    <a:lnTo>
                      <a:pt x="4" y="10"/>
                    </a:lnTo>
                    <a:lnTo>
                      <a:pt x="2" y="15"/>
                    </a:lnTo>
                    <a:lnTo>
                      <a:pt x="0" y="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03" name="Freeform 184">
                <a:extLst>
                  <a:ext uri="{FF2B5EF4-FFF2-40B4-BE49-F238E27FC236}">
                    <a16:creationId xmlns:a16="http://schemas.microsoft.com/office/drawing/2014/main" id="{D2BEC7A2-A9DC-4626-878E-5F659A1FCD9F}"/>
                  </a:ext>
                </a:extLst>
              </p:cNvPr>
              <p:cNvSpPr>
                <a:spLocks/>
              </p:cNvSpPr>
              <p:nvPr/>
            </p:nvSpPr>
            <p:spPr bwMode="gray">
              <a:xfrm>
                <a:off x="1446" y="1293"/>
                <a:ext cx="24" cy="12"/>
              </a:xfrm>
              <a:custGeom>
                <a:avLst/>
                <a:gdLst>
                  <a:gd name="T0" fmla="*/ 0 w 24"/>
                  <a:gd name="T1" fmla="*/ 3 h 14"/>
                  <a:gd name="T2" fmla="*/ 4 w 24"/>
                  <a:gd name="T3" fmla="*/ 3 h 14"/>
                  <a:gd name="T4" fmla="*/ 9 w 24"/>
                  <a:gd name="T5" fmla="*/ 3 h 14"/>
                  <a:gd name="T6" fmla="*/ 11 w 24"/>
                  <a:gd name="T7" fmla="*/ 3 h 14"/>
                  <a:gd name="T8" fmla="*/ 14 w 24"/>
                  <a:gd name="T9" fmla="*/ 3 h 14"/>
                  <a:gd name="T10" fmla="*/ 17 w 24"/>
                  <a:gd name="T11" fmla="*/ 3 h 14"/>
                  <a:gd name="T12" fmla="*/ 20 w 24"/>
                  <a:gd name="T13" fmla="*/ 3 h 14"/>
                  <a:gd name="T14" fmla="*/ 23 w 24"/>
                  <a:gd name="T15" fmla="*/ 3 h 14"/>
                  <a:gd name="T16" fmla="*/ 24 w 24"/>
                  <a:gd name="T17" fmla="*/ 0 h 14"/>
                  <a:gd name="T18" fmla="*/ 20 w 24"/>
                  <a:gd name="T19" fmla="*/ 0 h 14"/>
                  <a:gd name="T20" fmla="*/ 16 w 24"/>
                  <a:gd name="T21" fmla="*/ 1 h 14"/>
                  <a:gd name="T22" fmla="*/ 13 w 24"/>
                  <a:gd name="T23" fmla="*/ 1 h 14"/>
                  <a:gd name="T24" fmla="*/ 10 w 24"/>
                  <a:gd name="T25" fmla="*/ 3 h 14"/>
                  <a:gd name="T26" fmla="*/ 7 w 24"/>
                  <a:gd name="T27" fmla="*/ 3 h 14"/>
                  <a:gd name="T28" fmla="*/ 4 w 24"/>
                  <a:gd name="T29" fmla="*/ 3 h 14"/>
                  <a:gd name="T30" fmla="*/ 2 w 24"/>
                  <a:gd name="T31" fmla="*/ 3 h 14"/>
                  <a:gd name="T32" fmla="*/ 0 w 24"/>
                  <a:gd name="T33" fmla="*/ 3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4"/>
                  <a:gd name="T53" fmla="*/ 24 w 24"/>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4">
                    <a:moveTo>
                      <a:pt x="0" y="14"/>
                    </a:moveTo>
                    <a:lnTo>
                      <a:pt x="4" y="14"/>
                    </a:lnTo>
                    <a:lnTo>
                      <a:pt x="9" y="13"/>
                    </a:lnTo>
                    <a:lnTo>
                      <a:pt x="11" y="12"/>
                    </a:lnTo>
                    <a:lnTo>
                      <a:pt x="14" y="9"/>
                    </a:lnTo>
                    <a:lnTo>
                      <a:pt x="17" y="8"/>
                    </a:lnTo>
                    <a:lnTo>
                      <a:pt x="20" y="5"/>
                    </a:lnTo>
                    <a:lnTo>
                      <a:pt x="23" y="4"/>
                    </a:lnTo>
                    <a:lnTo>
                      <a:pt x="24" y="0"/>
                    </a:lnTo>
                    <a:lnTo>
                      <a:pt x="20" y="0"/>
                    </a:lnTo>
                    <a:lnTo>
                      <a:pt x="16" y="1"/>
                    </a:lnTo>
                    <a:lnTo>
                      <a:pt x="13" y="1"/>
                    </a:lnTo>
                    <a:lnTo>
                      <a:pt x="10" y="4"/>
                    </a:lnTo>
                    <a:lnTo>
                      <a:pt x="7" y="5"/>
                    </a:lnTo>
                    <a:lnTo>
                      <a:pt x="4" y="8"/>
                    </a:lnTo>
                    <a:lnTo>
                      <a:pt x="2" y="12"/>
                    </a:lnTo>
                    <a:lnTo>
                      <a:pt x="0" y="1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04" name="Freeform 185">
                <a:extLst>
                  <a:ext uri="{FF2B5EF4-FFF2-40B4-BE49-F238E27FC236}">
                    <a16:creationId xmlns:a16="http://schemas.microsoft.com/office/drawing/2014/main" id="{34ECAD3D-EF59-42B3-A8DE-B05E21E053CC}"/>
                  </a:ext>
                </a:extLst>
              </p:cNvPr>
              <p:cNvSpPr>
                <a:spLocks/>
              </p:cNvSpPr>
              <p:nvPr/>
            </p:nvSpPr>
            <p:spPr bwMode="gray">
              <a:xfrm>
                <a:off x="1393" y="1356"/>
                <a:ext cx="13" cy="11"/>
              </a:xfrm>
              <a:custGeom>
                <a:avLst/>
                <a:gdLst>
                  <a:gd name="T0" fmla="*/ 0 w 13"/>
                  <a:gd name="T1" fmla="*/ 3 h 13"/>
                  <a:gd name="T2" fmla="*/ 0 w 13"/>
                  <a:gd name="T3" fmla="*/ 3 h 13"/>
                  <a:gd name="T4" fmla="*/ 1 w 13"/>
                  <a:gd name="T5" fmla="*/ 3 h 13"/>
                  <a:gd name="T6" fmla="*/ 1 w 13"/>
                  <a:gd name="T7" fmla="*/ 3 h 13"/>
                  <a:gd name="T8" fmla="*/ 2 w 13"/>
                  <a:gd name="T9" fmla="*/ 3 h 13"/>
                  <a:gd name="T10" fmla="*/ 2 w 13"/>
                  <a:gd name="T11" fmla="*/ 3 h 13"/>
                  <a:gd name="T12" fmla="*/ 4 w 13"/>
                  <a:gd name="T13" fmla="*/ 3 h 13"/>
                  <a:gd name="T14" fmla="*/ 6 w 13"/>
                  <a:gd name="T15" fmla="*/ 3 h 13"/>
                  <a:gd name="T16" fmla="*/ 13 w 13"/>
                  <a:gd name="T17" fmla="*/ 3 h 13"/>
                  <a:gd name="T18" fmla="*/ 13 w 13"/>
                  <a:gd name="T19" fmla="*/ 3 h 13"/>
                  <a:gd name="T20" fmla="*/ 13 w 13"/>
                  <a:gd name="T21" fmla="*/ 3 h 13"/>
                  <a:gd name="T22" fmla="*/ 13 w 13"/>
                  <a:gd name="T23" fmla="*/ 3 h 13"/>
                  <a:gd name="T24" fmla="*/ 13 w 13"/>
                  <a:gd name="T25" fmla="*/ 3 h 13"/>
                  <a:gd name="T26" fmla="*/ 13 w 13"/>
                  <a:gd name="T27" fmla="*/ 1 h 13"/>
                  <a:gd name="T28" fmla="*/ 11 w 13"/>
                  <a:gd name="T29" fmla="*/ 1 h 13"/>
                  <a:gd name="T30" fmla="*/ 11 w 13"/>
                  <a:gd name="T31" fmla="*/ 0 h 13"/>
                  <a:gd name="T32" fmla="*/ 9 w 13"/>
                  <a:gd name="T33" fmla="*/ 0 h 13"/>
                  <a:gd name="T34" fmla="*/ 8 w 13"/>
                  <a:gd name="T35" fmla="*/ 0 h 13"/>
                  <a:gd name="T36" fmla="*/ 6 w 13"/>
                  <a:gd name="T37" fmla="*/ 0 h 13"/>
                  <a:gd name="T38" fmla="*/ 4 w 13"/>
                  <a:gd name="T39" fmla="*/ 1 h 13"/>
                  <a:gd name="T40" fmla="*/ 2 w 13"/>
                  <a:gd name="T41" fmla="*/ 1 h 13"/>
                  <a:gd name="T42" fmla="*/ 1 w 13"/>
                  <a:gd name="T43" fmla="*/ 3 h 13"/>
                  <a:gd name="T44" fmla="*/ 0 w 13"/>
                  <a:gd name="T45" fmla="*/ 3 h 13"/>
                  <a:gd name="T46" fmla="*/ 0 w 13"/>
                  <a:gd name="T47" fmla="*/ 3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
                  <a:gd name="T73" fmla="*/ 0 h 13"/>
                  <a:gd name="T74" fmla="*/ 13 w 13"/>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 h="13">
                    <a:moveTo>
                      <a:pt x="0" y="5"/>
                    </a:moveTo>
                    <a:lnTo>
                      <a:pt x="0" y="7"/>
                    </a:lnTo>
                    <a:lnTo>
                      <a:pt x="1" y="8"/>
                    </a:lnTo>
                    <a:lnTo>
                      <a:pt x="1" y="9"/>
                    </a:lnTo>
                    <a:lnTo>
                      <a:pt x="2" y="12"/>
                    </a:lnTo>
                    <a:lnTo>
                      <a:pt x="2" y="13"/>
                    </a:lnTo>
                    <a:lnTo>
                      <a:pt x="4" y="13"/>
                    </a:lnTo>
                    <a:lnTo>
                      <a:pt x="6" y="13"/>
                    </a:lnTo>
                    <a:lnTo>
                      <a:pt x="13" y="13"/>
                    </a:lnTo>
                    <a:lnTo>
                      <a:pt x="13" y="9"/>
                    </a:lnTo>
                    <a:lnTo>
                      <a:pt x="13" y="7"/>
                    </a:lnTo>
                    <a:lnTo>
                      <a:pt x="13" y="5"/>
                    </a:lnTo>
                    <a:lnTo>
                      <a:pt x="13" y="4"/>
                    </a:lnTo>
                    <a:lnTo>
                      <a:pt x="13" y="1"/>
                    </a:lnTo>
                    <a:lnTo>
                      <a:pt x="11" y="1"/>
                    </a:lnTo>
                    <a:lnTo>
                      <a:pt x="11" y="0"/>
                    </a:lnTo>
                    <a:lnTo>
                      <a:pt x="9" y="0"/>
                    </a:lnTo>
                    <a:lnTo>
                      <a:pt x="8" y="0"/>
                    </a:lnTo>
                    <a:lnTo>
                      <a:pt x="6" y="0"/>
                    </a:lnTo>
                    <a:lnTo>
                      <a:pt x="4" y="1"/>
                    </a:lnTo>
                    <a:lnTo>
                      <a:pt x="2" y="1"/>
                    </a:lnTo>
                    <a:lnTo>
                      <a:pt x="1" y="4"/>
                    </a:lnTo>
                    <a:lnTo>
                      <a:pt x="0" y="4"/>
                    </a:lnTo>
                    <a:lnTo>
                      <a:pt x="0" y="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05" name="Freeform 186">
                <a:extLst>
                  <a:ext uri="{FF2B5EF4-FFF2-40B4-BE49-F238E27FC236}">
                    <a16:creationId xmlns:a16="http://schemas.microsoft.com/office/drawing/2014/main" id="{77E449C0-E289-4C62-80CF-5DEDD4E0CAC5}"/>
                  </a:ext>
                </a:extLst>
              </p:cNvPr>
              <p:cNvSpPr>
                <a:spLocks/>
              </p:cNvSpPr>
              <p:nvPr/>
            </p:nvSpPr>
            <p:spPr bwMode="gray">
              <a:xfrm>
                <a:off x="1342" y="1049"/>
                <a:ext cx="47" cy="17"/>
              </a:xfrm>
              <a:custGeom>
                <a:avLst/>
                <a:gdLst>
                  <a:gd name="T0" fmla="*/ 0 w 47"/>
                  <a:gd name="T1" fmla="*/ 3 h 20"/>
                  <a:gd name="T2" fmla="*/ 7 w 47"/>
                  <a:gd name="T3" fmla="*/ 3 h 20"/>
                  <a:gd name="T4" fmla="*/ 15 w 47"/>
                  <a:gd name="T5" fmla="*/ 3 h 20"/>
                  <a:gd name="T6" fmla="*/ 21 w 47"/>
                  <a:gd name="T7" fmla="*/ 3 h 20"/>
                  <a:gd name="T8" fmla="*/ 27 w 47"/>
                  <a:gd name="T9" fmla="*/ 3 h 20"/>
                  <a:gd name="T10" fmla="*/ 32 w 47"/>
                  <a:gd name="T11" fmla="*/ 3 h 20"/>
                  <a:gd name="T12" fmla="*/ 37 w 47"/>
                  <a:gd name="T13" fmla="*/ 3 h 20"/>
                  <a:gd name="T14" fmla="*/ 42 w 47"/>
                  <a:gd name="T15" fmla="*/ 3 h 20"/>
                  <a:gd name="T16" fmla="*/ 47 w 47"/>
                  <a:gd name="T17" fmla="*/ 3 h 20"/>
                  <a:gd name="T18" fmla="*/ 46 w 47"/>
                  <a:gd name="T19" fmla="*/ 3 h 20"/>
                  <a:gd name="T20" fmla="*/ 44 w 47"/>
                  <a:gd name="T21" fmla="*/ 3 h 20"/>
                  <a:gd name="T22" fmla="*/ 42 w 47"/>
                  <a:gd name="T23" fmla="*/ 2 h 20"/>
                  <a:gd name="T24" fmla="*/ 40 w 47"/>
                  <a:gd name="T25" fmla="*/ 1 h 20"/>
                  <a:gd name="T26" fmla="*/ 33 w 47"/>
                  <a:gd name="T27" fmla="*/ 0 h 20"/>
                  <a:gd name="T28" fmla="*/ 26 w 47"/>
                  <a:gd name="T29" fmla="*/ 0 h 20"/>
                  <a:gd name="T30" fmla="*/ 18 w 47"/>
                  <a:gd name="T31" fmla="*/ 2 h 20"/>
                  <a:gd name="T32" fmla="*/ 10 w 47"/>
                  <a:gd name="T33" fmla="*/ 3 h 20"/>
                  <a:gd name="T34" fmla="*/ 4 w 47"/>
                  <a:gd name="T35" fmla="*/ 3 h 20"/>
                  <a:gd name="T36" fmla="*/ 0 w 47"/>
                  <a:gd name="T37" fmla="*/ 3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20"/>
                  <a:gd name="T59" fmla="*/ 47 w 47"/>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20">
                    <a:moveTo>
                      <a:pt x="0" y="17"/>
                    </a:moveTo>
                    <a:lnTo>
                      <a:pt x="7" y="18"/>
                    </a:lnTo>
                    <a:lnTo>
                      <a:pt x="15" y="20"/>
                    </a:lnTo>
                    <a:lnTo>
                      <a:pt x="21" y="20"/>
                    </a:lnTo>
                    <a:lnTo>
                      <a:pt x="27" y="20"/>
                    </a:lnTo>
                    <a:lnTo>
                      <a:pt x="32" y="18"/>
                    </a:lnTo>
                    <a:lnTo>
                      <a:pt x="37" y="18"/>
                    </a:lnTo>
                    <a:lnTo>
                      <a:pt x="42" y="17"/>
                    </a:lnTo>
                    <a:lnTo>
                      <a:pt x="47" y="17"/>
                    </a:lnTo>
                    <a:lnTo>
                      <a:pt x="46" y="10"/>
                    </a:lnTo>
                    <a:lnTo>
                      <a:pt x="44" y="6"/>
                    </a:lnTo>
                    <a:lnTo>
                      <a:pt x="42" y="2"/>
                    </a:lnTo>
                    <a:lnTo>
                      <a:pt x="40" y="1"/>
                    </a:lnTo>
                    <a:lnTo>
                      <a:pt x="33" y="0"/>
                    </a:lnTo>
                    <a:lnTo>
                      <a:pt x="26" y="0"/>
                    </a:lnTo>
                    <a:lnTo>
                      <a:pt x="18" y="2"/>
                    </a:lnTo>
                    <a:lnTo>
                      <a:pt x="10" y="8"/>
                    </a:lnTo>
                    <a:lnTo>
                      <a:pt x="4" y="12"/>
                    </a:lnTo>
                    <a:lnTo>
                      <a:pt x="0" y="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06" name="Freeform 187">
                <a:extLst>
                  <a:ext uri="{FF2B5EF4-FFF2-40B4-BE49-F238E27FC236}">
                    <a16:creationId xmlns:a16="http://schemas.microsoft.com/office/drawing/2014/main" id="{A8BB8491-4B8B-4D88-B874-B146748AC599}"/>
                  </a:ext>
                </a:extLst>
              </p:cNvPr>
              <p:cNvSpPr>
                <a:spLocks/>
              </p:cNvSpPr>
              <p:nvPr/>
            </p:nvSpPr>
            <p:spPr bwMode="gray">
              <a:xfrm>
                <a:off x="1325" y="982"/>
                <a:ext cx="23" cy="13"/>
              </a:xfrm>
              <a:custGeom>
                <a:avLst/>
                <a:gdLst>
                  <a:gd name="T0" fmla="*/ 23 w 23"/>
                  <a:gd name="T1" fmla="*/ 0 h 15"/>
                  <a:gd name="T2" fmla="*/ 21 w 23"/>
                  <a:gd name="T3" fmla="*/ 0 h 15"/>
                  <a:gd name="T4" fmla="*/ 20 w 23"/>
                  <a:gd name="T5" fmla="*/ 0 h 15"/>
                  <a:gd name="T6" fmla="*/ 16 w 23"/>
                  <a:gd name="T7" fmla="*/ 0 h 15"/>
                  <a:gd name="T8" fmla="*/ 14 w 23"/>
                  <a:gd name="T9" fmla="*/ 0 h 15"/>
                  <a:gd name="T10" fmla="*/ 12 w 23"/>
                  <a:gd name="T11" fmla="*/ 0 h 15"/>
                  <a:gd name="T12" fmla="*/ 10 w 23"/>
                  <a:gd name="T13" fmla="*/ 0 h 15"/>
                  <a:gd name="T14" fmla="*/ 9 w 23"/>
                  <a:gd name="T15" fmla="*/ 0 h 15"/>
                  <a:gd name="T16" fmla="*/ 8 w 23"/>
                  <a:gd name="T17" fmla="*/ 0 h 15"/>
                  <a:gd name="T18" fmla="*/ 7 w 23"/>
                  <a:gd name="T19" fmla="*/ 2 h 15"/>
                  <a:gd name="T20" fmla="*/ 5 w 23"/>
                  <a:gd name="T21" fmla="*/ 2 h 15"/>
                  <a:gd name="T22" fmla="*/ 4 w 23"/>
                  <a:gd name="T23" fmla="*/ 2 h 15"/>
                  <a:gd name="T24" fmla="*/ 2 w 23"/>
                  <a:gd name="T25" fmla="*/ 3 h 15"/>
                  <a:gd name="T26" fmla="*/ 1 w 23"/>
                  <a:gd name="T27" fmla="*/ 3 h 15"/>
                  <a:gd name="T28" fmla="*/ 0 w 23"/>
                  <a:gd name="T29" fmla="*/ 3 h 15"/>
                  <a:gd name="T30" fmla="*/ 0 w 23"/>
                  <a:gd name="T31" fmla="*/ 3 h 15"/>
                  <a:gd name="T32" fmla="*/ 0 w 23"/>
                  <a:gd name="T33" fmla="*/ 3 h 15"/>
                  <a:gd name="T34" fmla="*/ 1 w 23"/>
                  <a:gd name="T35" fmla="*/ 3 h 15"/>
                  <a:gd name="T36" fmla="*/ 2 w 23"/>
                  <a:gd name="T37" fmla="*/ 3 h 15"/>
                  <a:gd name="T38" fmla="*/ 4 w 23"/>
                  <a:gd name="T39" fmla="*/ 3 h 15"/>
                  <a:gd name="T40" fmla="*/ 5 w 23"/>
                  <a:gd name="T41" fmla="*/ 3 h 15"/>
                  <a:gd name="T42" fmla="*/ 7 w 23"/>
                  <a:gd name="T43" fmla="*/ 3 h 15"/>
                  <a:gd name="T44" fmla="*/ 8 w 23"/>
                  <a:gd name="T45" fmla="*/ 3 h 15"/>
                  <a:gd name="T46" fmla="*/ 9 w 23"/>
                  <a:gd name="T47" fmla="*/ 3 h 15"/>
                  <a:gd name="T48" fmla="*/ 10 w 23"/>
                  <a:gd name="T49" fmla="*/ 3 h 15"/>
                  <a:gd name="T50" fmla="*/ 13 w 23"/>
                  <a:gd name="T51" fmla="*/ 3 h 15"/>
                  <a:gd name="T52" fmla="*/ 14 w 23"/>
                  <a:gd name="T53" fmla="*/ 3 h 15"/>
                  <a:gd name="T54" fmla="*/ 16 w 23"/>
                  <a:gd name="T55" fmla="*/ 3 h 15"/>
                  <a:gd name="T56" fmla="*/ 19 w 23"/>
                  <a:gd name="T57" fmla="*/ 3 h 15"/>
                  <a:gd name="T58" fmla="*/ 20 w 23"/>
                  <a:gd name="T59" fmla="*/ 3 h 15"/>
                  <a:gd name="T60" fmla="*/ 21 w 23"/>
                  <a:gd name="T61" fmla="*/ 3 h 15"/>
                  <a:gd name="T62" fmla="*/ 23 w 23"/>
                  <a:gd name="T63" fmla="*/ 0 h 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15"/>
                  <a:gd name="T98" fmla="*/ 23 w 23"/>
                  <a:gd name="T99" fmla="*/ 15 h 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15">
                    <a:moveTo>
                      <a:pt x="23" y="0"/>
                    </a:moveTo>
                    <a:lnTo>
                      <a:pt x="21" y="0"/>
                    </a:lnTo>
                    <a:lnTo>
                      <a:pt x="20" y="0"/>
                    </a:lnTo>
                    <a:lnTo>
                      <a:pt x="16" y="0"/>
                    </a:lnTo>
                    <a:lnTo>
                      <a:pt x="14" y="0"/>
                    </a:lnTo>
                    <a:lnTo>
                      <a:pt x="12" y="0"/>
                    </a:lnTo>
                    <a:lnTo>
                      <a:pt x="10" y="0"/>
                    </a:lnTo>
                    <a:lnTo>
                      <a:pt x="9" y="0"/>
                    </a:lnTo>
                    <a:lnTo>
                      <a:pt x="8" y="0"/>
                    </a:lnTo>
                    <a:lnTo>
                      <a:pt x="7" y="2"/>
                    </a:lnTo>
                    <a:lnTo>
                      <a:pt x="5" y="2"/>
                    </a:lnTo>
                    <a:lnTo>
                      <a:pt x="4" y="2"/>
                    </a:lnTo>
                    <a:lnTo>
                      <a:pt x="2" y="3"/>
                    </a:lnTo>
                    <a:lnTo>
                      <a:pt x="1" y="6"/>
                    </a:lnTo>
                    <a:lnTo>
                      <a:pt x="0" y="6"/>
                    </a:lnTo>
                    <a:lnTo>
                      <a:pt x="0" y="7"/>
                    </a:lnTo>
                    <a:lnTo>
                      <a:pt x="0" y="8"/>
                    </a:lnTo>
                    <a:lnTo>
                      <a:pt x="1" y="10"/>
                    </a:lnTo>
                    <a:lnTo>
                      <a:pt x="2" y="12"/>
                    </a:lnTo>
                    <a:lnTo>
                      <a:pt x="4" y="14"/>
                    </a:lnTo>
                    <a:lnTo>
                      <a:pt x="5" y="15"/>
                    </a:lnTo>
                    <a:lnTo>
                      <a:pt x="7" y="15"/>
                    </a:lnTo>
                    <a:lnTo>
                      <a:pt x="8" y="15"/>
                    </a:lnTo>
                    <a:lnTo>
                      <a:pt x="9" y="15"/>
                    </a:lnTo>
                    <a:lnTo>
                      <a:pt x="10" y="15"/>
                    </a:lnTo>
                    <a:lnTo>
                      <a:pt x="13" y="14"/>
                    </a:lnTo>
                    <a:lnTo>
                      <a:pt x="14" y="14"/>
                    </a:lnTo>
                    <a:lnTo>
                      <a:pt x="16" y="12"/>
                    </a:lnTo>
                    <a:lnTo>
                      <a:pt x="19" y="10"/>
                    </a:lnTo>
                    <a:lnTo>
                      <a:pt x="20" y="8"/>
                    </a:lnTo>
                    <a:lnTo>
                      <a:pt x="21" y="7"/>
                    </a:lnTo>
                    <a:lnTo>
                      <a:pt x="2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07" name="Freeform 188">
                <a:extLst>
                  <a:ext uri="{FF2B5EF4-FFF2-40B4-BE49-F238E27FC236}">
                    <a16:creationId xmlns:a16="http://schemas.microsoft.com/office/drawing/2014/main" id="{B9B5ECEC-E7A5-4B36-AA1B-9CB88D666139}"/>
                  </a:ext>
                </a:extLst>
              </p:cNvPr>
              <p:cNvSpPr>
                <a:spLocks/>
              </p:cNvSpPr>
              <p:nvPr/>
            </p:nvSpPr>
            <p:spPr bwMode="gray">
              <a:xfrm>
                <a:off x="1774" y="1465"/>
                <a:ext cx="24" cy="21"/>
              </a:xfrm>
              <a:custGeom>
                <a:avLst/>
                <a:gdLst>
                  <a:gd name="T0" fmla="*/ 0 w 24"/>
                  <a:gd name="T1" fmla="*/ 4 h 24"/>
                  <a:gd name="T2" fmla="*/ 0 w 24"/>
                  <a:gd name="T3" fmla="*/ 4 h 24"/>
                  <a:gd name="T4" fmla="*/ 1 w 24"/>
                  <a:gd name="T5" fmla="*/ 4 h 24"/>
                  <a:gd name="T6" fmla="*/ 2 w 24"/>
                  <a:gd name="T7" fmla="*/ 4 h 24"/>
                  <a:gd name="T8" fmla="*/ 4 w 24"/>
                  <a:gd name="T9" fmla="*/ 4 h 24"/>
                  <a:gd name="T10" fmla="*/ 7 w 24"/>
                  <a:gd name="T11" fmla="*/ 4 h 24"/>
                  <a:gd name="T12" fmla="*/ 9 w 24"/>
                  <a:gd name="T13" fmla="*/ 4 h 24"/>
                  <a:gd name="T14" fmla="*/ 11 w 24"/>
                  <a:gd name="T15" fmla="*/ 4 h 24"/>
                  <a:gd name="T16" fmla="*/ 13 w 24"/>
                  <a:gd name="T17" fmla="*/ 4 h 24"/>
                  <a:gd name="T18" fmla="*/ 16 w 24"/>
                  <a:gd name="T19" fmla="*/ 4 h 24"/>
                  <a:gd name="T20" fmla="*/ 20 w 24"/>
                  <a:gd name="T21" fmla="*/ 4 h 24"/>
                  <a:gd name="T22" fmla="*/ 21 w 24"/>
                  <a:gd name="T23" fmla="*/ 4 h 24"/>
                  <a:gd name="T24" fmla="*/ 23 w 24"/>
                  <a:gd name="T25" fmla="*/ 4 h 24"/>
                  <a:gd name="T26" fmla="*/ 23 w 24"/>
                  <a:gd name="T27" fmla="*/ 4 h 24"/>
                  <a:gd name="T28" fmla="*/ 24 w 24"/>
                  <a:gd name="T29" fmla="*/ 4 h 24"/>
                  <a:gd name="T30" fmla="*/ 24 w 24"/>
                  <a:gd name="T31" fmla="*/ 3 h 24"/>
                  <a:gd name="T32" fmla="*/ 24 w 24"/>
                  <a:gd name="T33" fmla="*/ 0 h 24"/>
                  <a:gd name="T34" fmla="*/ 23 w 24"/>
                  <a:gd name="T35" fmla="*/ 0 h 24"/>
                  <a:gd name="T36" fmla="*/ 20 w 24"/>
                  <a:gd name="T37" fmla="*/ 1 h 24"/>
                  <a:gd name="T38" fmla="*/ 15 w 24"/>
                  <a:gd name="T39" fmla="*/ 3 h 24"/>
                  <a:gd name="T40" fmla="*/ 10 w 24"/>
                  <a:gd name="T41" fmla="*/ 4 h 24"/>
                  <a:gd name="T42" fmla="*/ 7 w 24"/>
                  <a:gd name="T43" fmla="*/ 4 h 24"/>
                  <a:gd name="T44" fmla="*/ 2 w 24"/>
                  <a:gd name="T45" fmla="*/ 4 h 24"/>
                  <a:gd name="T46" fmla="*/ 0 w 24"/>
                  <a:gd name="T47" fmla="*/ 4 h 24"/>
                  <a:gd name="T48" fmla="*/ 0 w 24"/>
                  <a:gd name="T49" fmla="*/ 4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24"/>
                  <a:gd name="T77" fmla="*/ 24 w 24"/>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24">
                    <a:moveTo>
                      <a:pt x="0" y="14"/>
                    </a:moveTo>
                    <a:lnTo>
                      <a:pt x="0" y="16"/>
                    </a:lnTo>
                    <a:lnTo>
                      <a:pt x="1" y="20"/>
                    </a:lnTo>
                    <a:lnTo>
                      <a:pt x="2" y="21"/>
                    </a:lnTo>
                    <a:lnTo>
                      <a:pt x="4" y="23"/>
                    </a:lnTo>
                    <a:lnTo>
                      <a:pt x="7" y="24"/>
                    </a:lnTo>
                    <a:lnTo>
                      <a:pt x="9" y="24"/>
                    </a:lnTo>
                    <a:lnTo>
                      <a:pt x="11" y="24"/>
                    </a:lnTo>
                    <a:lnTo>
                      <a:pt x="13" y="24"/>
                    </a:lnTo>
                    <a:lnTo>
                      <a:pt x="16" y="24"/>
                    </a:lnTo>
                    <a:lnTo>
                      <a:pt x="20" y="21"/>
                    </a:lnTo>
                    <a:lnTo>
                      <a:pt x="21" y="19"/>
                    </a:lnTo>
                    <a:lnTo>
                      <a:pt x="23" y="15"/>
                    </a:lnTo>
                    <a:lnTo>
                      <a:pt x="23" y="11"/>
                    </a:lnTo>
                    <a:lnTo>
                      <a:pt x="24" y="7"/>
                    </a:lnTo>
                    <a:lnTo>
                      <a:pt x="24" y="3"/>
                    </a:lnTo>
                    <a:lnTo>
                      <a:pt x="24" y="0"/>
                    </a:lnTo>
                    <a:lnTo>
                      <a:pt x="23" y="0"/>
                    </a:lnTo>
                    <a:lnTo>
                      <a:pt x="20" y="1"/>
                    </a:lnTo>
                    <a:lnTo>
                      <a:pt x="15" y="3"/>
                    </a:lnTo>
                    <a:lnTo>
                      <a:pt x="10" y="4"/>
                    </a:lnTo>
                    <a:lnTo>
                      <a:pt x="7" y="7"/>
                    </a:lnTo>
                    <a:lnTo>
                      <a:pt x="2" y="9"/>
                    </a:lnTo>
                    <a:lnTo>
                      <a:pt x="0" y="11"/>
                    </a:lnTo>
                    <a:lnTo>
                      <a:pt x="0" y="1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08" name="Freeform 189">
                <a:extLst>
                  <a:ext uri="{FF2B5EF4-FFF2-40B4-BE49-F238E27FC236}">
                    <a16:creationId xmlns:a16="http://schemas.microsoft.com/office/drawing/2014/main" id="{6DDE27A3-F87C-4F34-A1EF-B34C62FF2DA0}"/>
                  </a:ext>
                </a:extLst>
              </p:cNvPr>
              <p:cNvSpPr>
                <a:spLocks/>
              </p:cNvSpPr>
              <p:nvPr/>
            </p:nvSpPr>
            <p:spPr bwMode="gray">
              <a:xfrm>
                <a:off x="1632" y="1424"/>
                <a:ext cx="34" cy="17"/>
              </a:xfrm>
              <a:custGeom>
                <a:avLst/>
                <a:gdLst>
                  <a:gd name="T0" fmla="*/ 26 w 34"/>
                  <a:gd name="T1" fmla="*/ 3 h 20"/>
                  <a:gd name="T2" fmla="*/ 24 w 34"/>
                  <a:gd name="T3" fmla="*/ 3 h 20"/>
                  <a:gd name="T4" fmla="*/ 21 w 34"/>
                  <a:gd name="T5" fmla="*/ 3 h 20"/>
                  <a:gd name="T6" fmla="*/ 20 w 34"/>
                  <a:gd name="T7" fmla="*/ 3 h 20"/>
                  <a:gd name="T8" fmla="*/ 18 w 34"/>
                  <a:gd name="T9" fmla="*/ 2 h 20"/>
                  <a:gd name="T10" fmla="*/ 17 w 34"/>
                  <a:gd name="T11" fmla="*/ 1 h 20"/>
                  <a:gd name="T12" fmla="*/ 14 w 34"/>
                  <a:gd name="T13" fmla="*/ 1 h 20"/>
                  <a:gd name="T14" fmla="*/ 12 w 34"/>
                  <a:gd name="T15" fmla="*/ 0 h 20"/>
                  <a:gd name="T16" fmla="*/ 9 w 34"/>
                  <a:gd name="T17" fmla="*/ 0 h 20"/>
                  <a:gd name="T18" fmla="*/ 7 w 34"/>
                  <a:gd name="T19" fmla="*/ 0 h 20"/>
                  <a:gd name="T20" fmla="*/ 6 w 34"/>
                  <a:gd name="T21" fmla="*/ 0 h 20"/>
                  <a:gd name="T22" fmla="*/ 5 w 34"/>
                  <a:gd name="T23" fmla="*/ 0 h 20"/>
                  <a:gd name="T24" fmla="*/ 4 w 34"/>
                  <a:gd name="T25" fmla="*/ 0 h 20"/>
                  <a:gd name="T26" fmla="*/ 1 w 34"/>
                  <a:gd name="T27" fmla="*/ 0 h 20"/>
                  <a:gd name="T28" fmla="*/ 0 w 34"/>
                  <a:gd name="T29" fmla="*/ 0 h 20"/>
                  <a:gd name="T30" fmla="*/ 2 w 34"/>
                  <a:gd name="T31" fmla="*/ 3 h 20"/>
                  <a:gd name="T32" fmla="*/ 5 w 34"/>
                  <a:gd name="T33" fmla="*/ 3 h 20"/>
                  <a:gd name="T34" fmla="*/ 7 w 34"/>
                  <a:gd name="T35" fmla="*/ 3 h 20"/>
                  <a:gd name="T36" fmla="*/ 12 w 34"/>
                  <a:gd name="T37" fmla="*/ 3 h 20"/>
                  <a:gd name="T38" fmla="*/ 14 w 34"/>
                  <a:gd name="T39" fmla="*/ 3 h 20"/>
                  <a:gd name="T40" fmla="*/ 17 w 34"/>
                  <a:gd name="T41" fmla="*/ 3 h 20"/>
                  <a:gd name="T42" fmla="*/ 20 w 34"/>
                  <a:gd name="T43" fmla="*/ 3 h 20"/>
                  <a:gd name="T44" fmla="*/ 22 w 34"/>
                  <a:gd name="T45" fmla="*/ 3 h 20"/>
                  <a:gd name="T46" fmla="*/ 26 w 34"/>
                  <a:gd name="T47" fmla="*/ 3 h 20"/>
                  <a:gd name="T48" fmla="*/ 27 w 34"/>
                  <a:gd name="T49" fmla="*/ 3 h 20"/>
                  <a:gd name="T50" fmla="*/ 28 w 34"/>
                  <a:gd name="T51" fmla="*/ 3 h 20"/>
                  <a:gd name="T52" fmla="*/ 29 w 34"/>
                  <a:gd name="T53" fmla="*/ 3 h 20"/>
                  <a:gd name="T54" fmla="*/ 31 w 34"/>
                  <a:gd name="T55" fmla="*/ 3 h 20"/>
                  <a:gd name="T56" fmla="*/ 32 w 34"/>
                  <a:gd name="T57" fmla="*/ 3 h 20"/>
                  <a:gd name="T58" fmla="*/ 33 w 34"/>
                  <a:gd name="T59" fmla="*/ 3 h 20"/>
                  <a:gd name="T60" fmla="*/ 34 w 34"/>
                  <a:gd name="T61" fmla="*/ 3 h 20"/>
                  <a:gd name="T62" fmla="*/ 33 w 34"/>
                  <a:gd name="T63" fmla="*/ 3 h 20"/>
                  <a:gd name="T64" fmla="*/ 32 w 34"/>
                  <a:gd name="T65" fmla="*/ 3 h 20"/>
                  <a:gd name="T66" fmla="*/ 31 w 34"/>
                  <a:gd name="T67" fmla="*/ 3 h 20"/>
                  <a:gd name="T68" fmla="*/ 29 w 34"/>
                  <a:gd name="T69" fmla="*/ 3 h 20"/>
                  <a:gd name="T70" fmla="*/ 28 w 34"/>
                  <a:gd name="T71" fmla="*/ 3 h 20"/>
                  <a:gd name="T72" fmla="*/ 27 w 34"/>
                  <a:gd name="T73" fmla="*/ 3 h 20"/>
                  <a:gd name="T74" fmla="*/ 26 w 34"/>
                  <a:gd name="T75" fmla="*/ 3 h 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20"/>
                  <a:gd name="T116" fmla="*/ 34 w 34"/>
                  <a:gd name="T117" fmla="*/ 20 h 2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20">
                    <a:moveTo>
                      <a:pt x="26" y="6"/>
                    </a:moveTo>
                    <a:lnTo>
                      <a:pt x="24" y="6"/>
                    </a:lnTo>
                    <a:lnTo>
                      <a:pt x="21" y="4"/>
                    </a:lnTo>
                    <a:lnTo>
                      <a:pt x="20" y="4"/>
                    </a:lnTo>
                    <a:lnTo>
                      <a:pt x="18" y="2"/>
                    </a:lnTo>
                    <a:lnTo>
                      <a:pt x="17" y="1"/>
                    </a:lnTo>
                    <a:lnTo>
                      <a:pt x="14" y="1"/>
                    </a:lnTo>
                    <a:lnTo>
                      <a:pt x="12" y="0"/>
                    </a:lnTo>
                    <a:lnTo>
                      <a:pt x="9" y="0"/>
                    </a:lnTo>
                    <a:lnTo>
                      <a:pt x="7" y="0"/>
                    </a:lnTo>
                    <a:lnTo>
                      <a:pt x="6" y="0"/>
                    </a:lnTo>
                    <a:lnTo>
                      <a:pt x="5" y="0"/>
                    </a:lnTo>
                    <a:lnTo>
                      <a:pt x="4" y="0"/>
                    </a:lnTo>
                    <a:lnTo>
                      <a:pt x="1" y="0"/>
                    </a:lnTo>
                    <a:lnTo>
                      <a:pt x="0" y="0"/>
                    </a:lnTo>
                    <a:lnTo>
                      <a:pt x="2" y="4"/>
                    </a:lnTo>
                    <a:lnTo>
                      <a:pt x="5" y="9"/>
                    </a:lnTo>
                    <a:lnTo>
                      <a:pt x="7" y="12"/>
                    </a:lnTo>
                    <a:lnTo>
                      <a:pt x="12" y="16"/>
                    </a:lnTo>
                    <a:lnTo>
                      <a:pt x="14" y="17"/>
                    </a:lnTo>
                    <a:lnTo>
                      <a:pt x="17" y="18"/>
                    </a:lnTo>
                    <a:lnTo>
                      <a:pt x="20" y="20"/>
                    </a:lnTo>
                    <a:lnTo>
                      <a:pt x="22" y="20"/>
                    </a:lnTo>
                    <a:lnTo>
                      <a:pt x="26" y="20"/>
                    </a:lnTo>
                    <a:lnTo>
                      <a:pt x="27" y="18"/>
                    </a:lnTo>
                    <a:lnTo>
                      <a:pt x="28" y="18"/>
                    </a:lnTo>
                    <a:lnTo>
                      <a:pt x="29" y="18"/>
                    </a:lnTo>
                    <a:lnTo>
                      <a:pt x="31" y="17"/>
                    </a:lnTo>
                    <a:lnTo>
                      <a:pt x="32" y="16"/>
                    </a:lnTo>
                    <a:lnTo>
                      <a:pt x="33" y="16"/>
                    </a:lnTo>
                    <a:lnTo>
                      <a:pt x="34" y="13"/>
                    </a:lnTo>
                    <a:lnTo>
                      <a:pt x="33" y="12"/>
                    </a:lnTo>
                    <a:lnTo>
                      <a:pt x="32" y="10"/>
                    </a:lnTo>
                    <a:lnTo>
                      <a:pt x="31" y="9"/>
                    </a:lnTo>
                    <a:lnTo>
                      <a:pt x="29" y="8"/>
                    </a:lnTo>
                    <a:lnTo>
                      <a:pt x="28" y="6"/>
                    </a:lnTo>
                    <a:lnTo>
                      <a:pt x="27" y="6"/>
                    </a:lnTo>
                    <a:lnTo>
                      <a:pt x="26" y="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09" name="Freeform 190">
                <a:extLst>
                  <a:ext uri="{FF2B5EF4-FFF2-40B4-BE49-F238E27FC236}">
                    <a16:creationId xmlns:a16="http://schemas.microsoft.com/office/drawing/2014/main" id="{9DA41AA0-6F95-4BA0-AA1C-0CC1905F05DA}"/>
                  </a:ext>
                </a:extLst>
              </p:cNvPr>
              <p:cNvSpPr>
                <a:spLocks/>
              </p:cNvSpPr>
              <p:nvPr/>
            </p:nvSpPr>
            <p:spPr bwMode="gray">
              <a:xfrm>
                <a:off x="1650" y="1465"/>
                <a:ext cx="14" cy="8"/>
              </a:xfrm>
              <a:custGeom>
                <a:avLst/>
                <a:gdLst>
                  <a:gd name="T0" fmla="*/ 0 w 14"/>
                  <a:gd name="T1" fmla="*/ 4 h 9"/>
                  <a:gd name="T2" fmla="*/ 1 w 14"/>
                  <a:gd name="T3" fmla="*/ 4 h 9"/>
                  <a:gd name="T4" fmla="*/ 2 w 14"/>
                  <a:gd name="T5" fmla="*/ 4 h 9"/>
                  <a:gd name="T6" fmla="*/ 6 w 14"/>
                  <a:gd name="T7" fmla="*/ 4 h 9"/>
                  <a:gd name="T8" fmla="*/ 8 w 14"/>
                  <a:gd name="T9" fmla="*/ 4 h 9"/>
                  <a:gd name="T10" fmla="*/ 9 w 14"/>
                  <a:gd name="T11" fmla="*/ 4 h 9"/>
                  <a:gd name="T12" fmla="*/ 13 w 14"/>
                  <a:gd name="T13" fmla="*/ 4 h 9"/>
                  <a:gd name="T14" fmla="*/ 14 w 14"/>
                  <a:gd name="T15" fmla="*/ 4 h 9"/>
                  <a:gd name="T16" fmla="*/ 14 w 14"/>
                  <a:gd name="T17" fmla="*/ 0 h 9"/>
                  <a:gd name="T18" fmla="*/ 0 w 14"/>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9"/>
                  <a:gd name="T32" fmla="*/ 14 w 14"/>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9">
                    <a:moveTo>
                      <a:pt x="0" y="8"/>
                    </a:moveTo>
                    <a:lnTo>
                      <a:pt x="1" y="8"/>
                    </a:lnTo>
                    <a:lnTo>
                      <a:pt x="2" y="9"/>
                    </a:lnTo>
                    <a:lnTo>
                      <a:pt x="6" y="9"/>
                    </a:lnTo>
                    <a:lnTo>
                      <a:pt x="8" y="9"/>
                    </a:lnTo>
                    <a:lnTo>
                      <a:pt x="9" y="8"/>
                    </a:lnTo>
                    <a:lnTo>
                      <a:pt x="13" y="5"/>
                    </a:lnTo>
                    <a:lnTo>
                      <a:pt x="14" y="4"/>
                    </a:lnTo>
                    <a:lnTo>
                      <a:pt x="14" y="0"/>
                    </a:lnTo>
                    <a:lnTo>
                      <a:pt x="0" y="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10" name="Freeform 191">
                <a:extLst>
                  <a:ext uri="{FF2B5EF4-FFF2-40B4-BE49-F238E27FC236}">
                    <a16:creationId xmlns:a16="http://schemas.microsoft.com/office/drawing/2014/main" id="{E3974FB1-D535-40B4-BF7C-AB58687285E0}"/>
                  </a:ext>
                </a:extLst>
              </p:cNvPr>
              <p:cNvSpPr>
                <a:spLocks/>
              </p:cNvSpPr>
              <p:nvPr/>
            </p:nvSpPr>
            <p:spPr bwMode="gray">
              <a:xfrm>
                <a:off x="1658" y="1494"/>
                <a:ext cx="17" cy="14"/>
              </a:xfrm>
              <a:custGeom>
                <a:avLst/>
                <a:gdLst>
                  <a:gd name="T0" fmla="*/ 17 w 17"/>
                  <a:gd name="T1" fmla="*/ 0 h 15"/>
                  <a:gd name="T2" fmla="*/ 14 w 17"/>
                  <a:gd name="T3" fmla="*/ 2 h 15"/>
                  <a:gd name="T4" fmla="*/ 12 w 17"/>
                  <a:gd name="T5" fmla="*/ 3 h 15"/>
                  <a:gd name="T6" fmla="*/ 10 w 17"/>
                  <a:gd name="T7" fmla="*/ 6 h 15"/>
                  <a:gd name="T8" fmla="*/ 7 w 17"/>
                  <a:gd name="T9" fmla="*/ 7 h 15"/>
                  <a:gd name="T10" fmla="*/ 6 w 17"/>
                  <a:gd name="T11" fmla="*/ 7 h 15"/>
                  <a:gd name="T12" fmla="*/ 3 w 17"/>
                  <a:gd name="T13" fmla="*/ 7 h 15"/>
                  <a:gd name="T14" fmla="*/ 1 w 17"/>
                  <a:gd name="T15" fmla="*/ 7 h 15"/>
                  <a:gd name="T16" fmla="*/ 0 w 17"/>
                  <a:gd name="T17" fmla="*/ 7 h 15"/>
                  <a:gd name="T18" fmla="*/ 1 w 17"/>
                  <a:gd name="T19" fmla="*/ 7 h 15"/>
                  <a:gd name="T20" fmla="*/ 3 w 17"/>
                  <a:gd name="T21" fmla="*/ 7 h 15"/>
                  <a:gd name="T22" fmla="*/ 6 w 17"/>
                  <a:gd name="T23" fmla="*/ 7 h 15"/>
                  <a:gd name="T24" fmla="*/ 7 w 17"/>
                  <a:gd name="T25" fmla="*/ 7 h 15"/>
                  <a:gd name="T26" fmla="*/ 10 w 17"/>
                  <a:gd name="T27" fmla="*/ 7 h 15"/>
                  <a:gd name="T28" fmla="*/ 12 w 17"/>
                  <a:gd name="T29" fmla="*/ 7 h 15"/>
                  <a:gd name="T30" fmla="*/ 14 w 17"/>
                  <a:gd name="T31" fmla="*/ 7 h 15"/>
                  <a:gd name="T32" fmla="*/ 17 w 17"/>
                  <a:gd name="T33" fmla="*/ 7 h 15"/>
                  <a:gd name="T34" fmla="*/ 17 w 17"/>
                  <a:gd name="T35" fmla="*/ 7 h 15"/>
                  <a:gd name="T36" fmla="*/ 17 w 17"/>
                  <a:gd name="T37" fmla="*/ 7 h 15"/>
                  <a:gd name="T38" fmla="*/ 17 w 17"/>
                  <a:gd name="T39" fmla="*/ 7 h 15"/>
                  <a:gd name="T40" fmla="*/ 17 w 17"/>
                  <a:gd name="T41" fmla="*/ 7 h 15"/>
                  <a:gd name="T42" fmla="*/ 17 w 17"/>
                  <a:gd name="T43" fmla="*/ 6 h 15"/>
                  <a:gd name="T44" fmla="*/ 17 w 17"/>
                  <a:gd name="T45" fmla="*/ 3 h 15"/>
                  <a:gd name="T46" fmla="*/ 17 w 17"/>
                  <a:gd name="T47" fmla="*/ 2 h 15"/>
                  <a:gd name="T48" fmla="*/ 17 w 17"/>
                  <a:gd name="T49" fmla="*/ 0 h 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5"/>
                  <a:gd name="T77" fmla="*/ 17 w 17"/>
                  <a:gd name="T78" fmla="*/ 15 h 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5">
                    <a:moveTo>
                      <a:pt x="17" y="0"/>
                    </a:moveTo>
                    <a:lnTo>
                      <a:pt x="14" y="2"/>
                    </a:lnTo>
                    <a:lnTo>
                      <a:pt x="12" y="3"/>
                    </a:lnTo>
                    <a:lnTo>
                      <a:pt x="10" y="6"/>
                    </a:lnTo>
                    <a:lnTo>
                      <a:pt x="7" y="8"/>
                    </a:lnTo>
                    <a:lnTo>
                      <a:pt x="6" y="10"/>
                    </a:lnTo>
                    <a:lnTo>
                      <a:pt x="3" y="12"/>
                    </a:lnTo>
                    <a:lnTo>
                      <a:pt x="1" y="14"/>
                    </a:lnTo>
                    <a:lnTo>
                      <a:pt x="0" y="15"/>
                    </a:lnTo>
                    <a:lnTo>
                      <a:pt x="1" y="15"/>
                    </a:lnTo>
                    <a:lnTo>
                      <a:pt x="3" y="15"/>
                    </a:lnTo>
                    <a:lnTo>
                      <a:pt x="6" y="15"/>
                    </a:lnTo>
                    <a:lnTo>
                      <a:pt x="7" y="15"/>
                    </a:lnTo>
                    <a:lnTo>
                      <a:pt x="10" y="15"/>
                    </a:lnTo>
                    <a:lnTo>
                      <a:pt x="12" y="15"/>
                    </a:lnTo>
                    <a:lnTo>
                      <a:pt x="14" y="15"/>
                    </a:lnTo>
                    <a:lnTo>
                      <a:pt x="17" y="15"/>
                    </a:lnTo>
                    <a:lnTo>
                      <a:pt x="17" y="12"/>
                    </a:lnTo>
                    <a:lnTo>
                      <a:pt x="17" y="10"/>
                    </a:lnTo>
                    <a:lnTo>
                      <a:pt x="17" y="8"/>
                    </a:lnTo>
                    <a:lnTo>
                      <a:pt x="17" y="7"/>
                    </a:lnTo>
                    <a:lnTo>
                      <a:pt x="17" y="6"/>
                    </a:lnTo>
                    <a:lnTo>
                      <a:pt x="17" y="3"/>
                    </a:lnTo>
                    <a:lnTo>
                      <a:pt x="17" y="2"/>
                    </a:lnTo>
                    <a:lnTo>
                      <a:pt x="17"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11" name="Freeform 192">
                <a:extLst>
                  <a:ext uri="{FF2B5EF4-FFF2-40B4-BE49-F238E27FC236}">
                    <a16:creationId xmlns:a16="http://schemas.microsoft.com/office/drawing/2014/main" id="{B186576F-AD67-4E8B-BAF0-9E8046B961D2}"/>
                  </a:ext>
                </a:extLst>
              </p:cNvPr>
              <p:cNvSpPr>
                <a:spLocks/>
              </p:cNvSpPr>
              <p:nvPr/>
            </p:nvSpPr>
            <p:spPr bwMode="gray">
              <a:xfrm>
                <a:off x="1506" y="1178"/>
                <a:ext cx="17" cy="14"/>
              </a:xfrm>
              <a:custGeom>
                <a:avLst/>
                <a:gdLst>
                  <a:gd name="T0" fmla="*/ 8 w 17"/>
                  <a:gd name="T1" fmla="*/ 1 h 16"/>
                  <a:gd name="T2" fmla="*/ 0 w 17"/>
                  <a:gd name="T3" fmla="*/ 4 h 16"/>
                  <a:gd name="T4" fmla="*/ 0 w 17"/>
                  <a:gd name="T5" fmla="*/ 4 h 16"/>
                  <a:gd name="T6" fmla="*/ 10 w 17"/>
                  <a:gd name="T7" fmla="*/ 4 h 16"/>
                  <a:gd name="T8" fmla="*/ 12 w 17"/>
                  <a:gd name="T9" fmla="*/ 4 h 16"/>
                  <a:gd name="T10" fmla="*/ 14 w 17"/>
                  <a:gd name="T11" fmla="*/ 4 h 16"/>
                  <a:gd name="T12" fmla="*/ 15 w 17"/>
                  <a:gd name="T13" fmla="*/ 4 h 16"/>
                  <a:gd name="T14" fmla="*/ 16 w 17"/>
                  <a:gd name="T15" fmla="*/ 4 h 16"/>
                  <a:gd name="T16" fmla="*/ 16 w 17"/>
                  <a:gd name="T17" fmla="*/ 4 h 16"/>
                  <a:gd name="T18" fmla="*/ 17 w 17"/>
                  <a:gd name="T19" fmla="*/ 4 h 16"/>
                  <a:gd name="T20" fmla="*/ 17 w 17"/>
                  <a:gd name="T21" fmla="*/ 3 h 16"/>
                  <a:gd name="T22" fmla="*/ 17 w 17"/>
                  <a:gd name="T23" fmla="*/ 1 h 16"/>
                  <a:gd name="T24" fmla="*/ 17 w 17"/>
                  <a:gd name="T25" fmla="*/ 0 h 16"/>
                  <a:gd name="T26" fmla="*/ 16 w 17"/>
                  <a:gd name="T27" fmla="*/ 0 h 16"/>
                  <a:gd name="T28" fmla="*/ 15 w 17"/>
                  <a:gd name="T29" fmla="*/ 0 h 16"/>
                  <a:gd name="T30" fmla="*/ 14 w 17"/>
                  <a:gd name="T31" fmla="*/ 0 h 16"/>
                  <a:gd name="T32" fmla="*/ 12 w 17"/>
                  <a:gd name="T33" fmla="*/ 1 h 16"/>
                  <a:gd name="T34" fmla="*/ 10 w 17"/>
                  <a:gd name="T35" fmla="*/ 1 h 16"/>
                  <a:gd name="T36" fmla="*/ 9 w 17"/>
                  <a:gd name="T37" fmla="*/ 1 h 16"/>
                  <a:gd name="T38" fmla="*/ 8 w 17"/>
                  <a:gd name="T39" fmla="*/ 1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6"/>
                  <a:gd name="T62" fmla="*/ 17 w 17"/>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6">
                    <a:moveTo>
                      <a:pt x="8" y="1"/>
                    </a:moveTo>
                    <a:lnTo>
                      <a:pt x="0" y="8"/>
                    </a:lnTo>
                    <a:lnTo>
                      <a:pt x="0" y="16"/>
                    </a:lnTo>
                    <a:lnTo>
                      <a:pt x="10" y="16"/>
                    </a:lnTo>
                    <a:lnTo>
                      <a:pt x="12" y="14"/>
                    </a:lnTo>
                    <a:lnTo>
                      <a:pt x="14" y="13"/>
                    </a:lnTo>
                    <a:lnTo>
                      <a:pt x="15" y="11"/>
                    </a:lnTo>
                    <a:lnTo>
                      <a:pt x="16" y="9"/>
                    </a:lnTo>
                    <a:lnTo>
                      <a:pt x="16" y="8"/>
                    </a:lnTo>
                    <a:lnTo>
                      <a:pt x="17" y="6"/>
                    </a:lnTo>
                    <a:lnTo>
                      <a:pt x="17" y="3"/>
                    </a:lnTo>
                    <a:lnTo>
                      <a:pt x="17" y="1"/>
                    </a:lnTo>
                    <a:lnTo>
                      <a:pt x="17" y="0"/>
                    </a:lnTo>
                    <a:lnTo>
                      <a:pt x="16" y="0"/>
                    </a:lnTo>
                    <a:lnTo>
                      <a:pt x="15" y="0"/>
                    </a:lnTo>
                    <a:lnTo>
                      <a:pt x="14" y="0"/>
                    </a:lnTo>
                    <a:lnTo>
                      <a:pt x="12" y="1"/>
                    </a:lnTo>
                    <a:lnTo>
                      <a:pt x="10" y="1"/>
                    </a:lnTo>
                    <a:lnTo>
                      <a:pt x="9" y="1"/>
                    </a:lnTo>
                    <a:lnTo>
                      <a:pt x="8" y="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12" name="Freeform 193">
                <a:extLst>
                  <a:ext uri="{FF2B5EF4-FFF2-40B4-BE49-F238E27FC236}">
                    <a16:creationId xmlns:a16="http://schemas.microsoft.com/office/drawing/2014/main" id="{E993C237-EAE3-448B-8A0A-6863E2D3B602}"/>
                  </a:ext>
                </a:extLst>
              </p:cNvPr>
              <p:cNvSpPr>
                <a:spLocks/>
              </p:cNvSpPr>
              <p:nvPr/>
            </p:nvSpPr>
            <p:spPr bwMode="gray">
              <a:xfrm>
                <a:off x="1369" y="953"/>
                <a:ext cx="15" cy="11"/>
              </a:xfrm>
              <a:custGeom>
                <a:avLst/>
                <a:gdLst>
                  <a:gd name="T0" fmla="*/ 0 w 15"/>
                  <a:gd name="T1" fmla="*/ 6 h 12"/>
                  <a:gd name="T2" fmla="*/ 1 w 15"/>
                  <a:gd name="T3" fmla="*/ 6 h 12"/>
                  <a:gd name="T4" fmla="*/ 2 w 15"/>
                  <a:gd name="T5" fmla="*/ 6 h 12"/>
                  <a:gd name="T6" fmla="*/ 5 w 15"/>
                  <a:gd name="T7" fmla="*/ 6 h 12"/>
                  <a:gd name="T8" fmla="*/ 6 w 15"/>
                  <a:gd name="T9" fmla="*/ 6 h 12"/>
                  <a:gd name="T10" fmla="*/ 7 w 15"/>
                  <a:gd name="T11" fmla="*/ 6 h 12"/>
                  <a:gd name="T12" fmla="*/ 8 w 15"/>
                  <a:gd name="T13" fmla="*/ 6 h 12"/>
                  <a:gd name="T14" fmla="*/ 9 w 15"/>
                  <a:gd name="T15" fmla="*/ 6 h 12"/>
                  <a:gd name="T16" fmla="*/ 12 w 15"/>
                  <a:gd name="T17" fmla="*/ 6 h 12"/>
                  <a:gd name="T18" fmla="*/ 13 w 15"/>
                  <a:gd name="T19" fmla="*/ 6 h 12"/>
                  <a:gd name="T20" fmla="*/ 14 w 15"/>
                  <a:gd name="T21" fmla="*/ 6 h 12"/>
                  <a:gd name="T22" fmla="*/ 14 w 15"/>
                  <a:gd name="T23" fmla="*/ 5 h 12"/>
                  <a:gd name="T24" fmla="*/ 15 w 15"/>
                  <a:gd name="T25" fmla="*/ 4 h 12"/>
                  <a:gd name="T26" fmla="*/ 15 w 15"/>
                  <a:gd name="T27" fmla="*/ 2 h 12"/>
                  <a:gd name="T28" fmla="*/ 15 w 15"/>
                  <a:gd name="T29" fmla="*/ 0 h 12"/>
                  <a:gd name="T30" fmla="*/ 14 w 15"/>
                  <a:gd name="T31" fmla="*/ 0 h 12"/>
                  <a:gd name="T32" fmla="*/ 12 w 15"/>
                  <a:gd name="T33" fmla="*/ 2 h 12"/>
                  <a:gd name="T34" fmla="*/ 9 w 15"/>
                  <a:gd name="T35" fmla="*/ 2 h 12"/>
                  <a:gd name="T36" fmla="*/ 7 w 15"/>
                  <a:gd name="T37" fmla="*/ 4 h 12"/>
                  <a:gd name="T38" fmla="*/ 6 w 15"/>
                  <a:gd name="T39" fmla="*/ 5 h 12"/>
                  <a:gd name="T40" fmla="*/ 2 w 15"/>
                  <a:gd name="T41" fmla="*/ 6 h 12"/>
                  <a:gd name="T42" fmla="*/ 1 w 15"/>
                  <a:gd name="T43" fmla="*/ 6 h 12"/>
                  <a:gd name="T44" fmla="*/ 0 w 15"/>
                  <a:gd name="T45" fmla="*/ 6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
                  <a:gd name="T70" fmla="*/ 0 h 12"/>
                  <a:gd name="T71" fmla="*/ 15 w 15"/>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 h="12">
                    <a:moveTo>
                      <a:pt x="0" y="12"/>
                    </a:moveTo>
                    <a:lnTo>
                      <a:pt x="1" y="12"/>
                    </a:lnTo>
                    <a:lnTo>
                      <a:pt x="2" y="12"/>
                    </a:lnTo>
                    <a:lnTo>
                      <a:pt x="5" y="12"/>
                    </a:lnTo>
                    <a:lnTo>
                      <a:pt x="6" y="12"/>
                    </a:lnTo>
                    <a:lnTo>
                      <a:pt x="7" y="12"/>
                    </a:lnTo>
                    <a:lnTo>
                      <a:pt x="8" y="12"/>
                    </a:lnTo>
                    <a:lnTo>
                      <a:pt x="9" y="12"/>
                    </a:lnTo>
                    <a:lnTo>
                      <a:pt x="12" y="11"/>
                    </a:lnTo>
                    <a:lnTo>
                      <a:pt x="13" y="8"/>
                    </a:lnTo>
                    <a:lnTo>
                      <a:pt x="14" y="7"/>
                    </a:lnTo>
                    <a:lnTo>
                      <a:pt x="14" y="5"/>
                    </a:lnTo>
                    <a:lnTo>
                      <a:pt x="15" y="4"/>
                    </a:lnTo>
                    <a:lnTo>
                      <a:pt x="15" y="2"/>
                    </a:lnTo>
                    <a:lnTo>
                      <a:pt x="15" y="0"/>
                    </a:lnTo>
                    <a:lnTo>
                      <a:pt x="14" y="0"/>
                    </a:lnTo>
                    <a:lnTo>
                      <a:pt x="12" y="2"/>
                    </a:lnTo>
                    <a:lnTo>
                      <a:pt x="9" y="2"/>
                    </a:lnTo>
                    <a:lnTo>
                      <a:pt x="7" y="4"/>
                    </a:lnTo>
                    <a:lnTo>
                      <a:pt x="6" y="5"/>
                    </a:lnTo>
                    <a:lnTo>
                      <a:pt x="2" y="8"/>
                    </a:lnTo>
                    <a:lnTo>
                      <a:pt x="1" y="11"/>
                    </a:lnTo>
                    <a:lnTo>
                      <a:pt x="0" y="1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13" name="Freeform 194">
                <a:extLst>
                  <a:ext uri="{FF2B5EF4-FFF2-40B4-BE49-F238E27FC236}">
                    <a16:creationId xmlns:a16="http://schemas.microsoft.com/office/drawing/2014/main" id="{ACC85B17-180B-4AAF-B939-61E556A2AC82}"/>
                  </a:ext>
                </a:extLst>
              </p:cNvPr>
              <p:cNvSpPr>
                <a:spLocks/>
              </p:cNvSpPr>
              <p:nvPr/>
            </p:nvSpPr>
            <p:spPr bwMode="gray">
              <a:xfrm>
                <a:off x="1404" y="916"/>
                <a:ext cx="10" cy="13"/>
              </a:xfrm>
              <a:custGeom>
                <a:avLst/>
                <a:gdLst>
                  <a:gd name="T0" fmla="*/ 0 w 10"/>
                  <a:gd name="T1" fmla="*/ 0 h 15"/>
                  <a:gd name="T2" fmla="*/ 0 w 10"/>
                  <a:gd name="T3" fmla="*/ 3 h 15"/>
                  <a:gd name="T4" fmla="*/ 4 w 10"/>
                  <a:gd name="T5" fmla="*/ 3 h 15"/>
                  <a:gd name="T6" fmla="*/ 6 w 10"/>
                  <a:gd name="T7" fmla="*/ 3 h 15"/>
                  <a:gd name="T8" fmla="*/ 9 w 10"/>
                  <a:gd name="T9" fmla="*/ 3 h 15"/>
                  <a:gd name="T10" fmla="*/ 10 w 10"/>
                  <a:gd name="T11" fmla="*/ 3 h 15"/>
                  <a:gd name="T12" fmla="*/ 10 w 10"/>
                  <a:gd name="T13" fmla="*/ 3 h 15"/>
                  <a:gd name="T14" fmla="*/ 10 w 10"/>
                  <a:gd name="T15" fmla="*/ 3 h 15"/>
                  <a:gd name="T16" fmla="*/ 9 w 10"/>
                  <a:gd name="T17" fmla="*/ 3 h 15"/>
                  <a:gd name="T18" fmla="*/ 9 w 10"/>
                  <a:gd name="T19" fmla="*/ 0 h 15"/>
                  <a:gd name="T20" fmla="*/ 0 w 10"/>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5"/>
                  <a:gd name="T35" fmla="*/ 10 w 10"/>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5">
                    <a:moveTo>
                      <a:pt x="0" y="0"/>
                    </a:moveTo>
                    <a:lnTo>
                      <a:pt x="0" y="15"/>
                    </a:lnTo>
                    <a:lnTo>
                      <a:pt x="4" y="15"/>
                    </a:lnTo>
                    <a:lnTo>
                      <a:pt x="6" y="15"/>
                    </a:lnTo>
                    <a:lnTo>
                      <a:pt x="9" y="13"/>
                    </a:lnTo>
                    <a:lnTo>
                      <a:pt x="10" y="12"/>
                    </a:lnTo>
                    <a:lnTo>
                      <a:pt x="10" y="9"/>
                    </a:lnTo>
                    <a:lnTo>
                      <a:pt x="10" y="7"/>
                    </a:lnTo>
                    <a:lnTo>
                      <a:pt x="9" y="3"/>
                    </a:lnTo>
                    <a:lnTo>
                      <a:pt x="9"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14" name="Freeform 195">
                <a:extLst>
                  <a:ext uri="{FF2B5EF4-FFF2-40B4-BE49-F238E27FC236}">
                    <a16:creationId xmlns:a16="http://schemas.microsoft.com/office/drawing/2014/main" id="{9B1C906C-EF20-430D-A6FD-4FEDC957744A}"/>
                  </a:ext>
                </a:extLst>
              </p:cNvPr>
              <p:cNvSpPr>
                <a:spLocks/>
              </p:cNvSpPr>
              <p:nvPr/>
            </p:nvSpPr>
            <p:spPr bwMode="gray">
              <a:xfrm>
                <a:off x="1395" y="938"/>
                <a:ext cx="37" cy="17"/>
              </a:xfrm>
              <a:custGeom>
                <a:avLst/>
                <a:gdLst>
                  <a:gd name="T0" fmla="*/ 12 w 37"/>
                  <a:gd name="T1" fmla="*/ 0 h 20"/>
                  <a:gd name="T2" fmla="*/ 11 w 37"/>
                  <a:gd name="T3" fmla="*/ 2 h 20"/>
                  <a:gd name="T4" fmla="*/ 7 w 37"/>
                  <a:gd name="T5" fmla="*/ 2 h 20"/>
                  <a:gd name="T6" fmla="*/ 6 w 37"/>
                  <a:gd name="T7" fmla="*/ 2 h 20"/>
                  <a:gd name="T8" fmla="*/ 4 w 37"/>
                  <a:gd name="T9" fmla="*/ 3 h 20"/>
                  <a:gd name="T10" fmla="*/ 3 w 37"/>
                  <a:gd name="T11" fmla="*/ 3 h 20"/>
                  <a:gd name="T12" fmla="*/ 1 w 37"/>
                  <a:gd name="T13" fmla="*/ 3 h 20"/>
                  <a:gd name="T14" fmla="*/ 0 w 37"/>
                  <a:gd name="T15" fmla="*/ 3 h 20"/>
                  <a:gd name="T16" fmla="*/ 0 w 37"/>
                  <a:gd name="T17" fmla="*/ 3 h 20"/>
                  <a:gd name="T18" fmla="*/ 1 w 37"/>
                  <a:gd name="T19" fmla="*/ 3 h 20"/>
                  <a:gd name="T20" fmla="*/ 4 w 37"/>
                  <a:gd name="T21" fmla="*/ 3 h 20"/>
                  <a:gd name="T22" fmla="*/ 5 w 37"/>
                  <a:gd name="T23" fmla="*/ 3 h 20"/>
                  <a:gd name="T24" fmla="*/ 6 w 37"/>
                  <a:gd name="T25" fmla="*/ 3 h 20"/>
                  <a:gd name="T26" fmla="*/ 10 w 37"/>
                  <a:gd name="T27" fmla="*/ 3 h 20"/>
                  <a:gd name="T28" fmla="*/ 11 w 37"/>
                  <a:gd name="T29" fmla="*/ 3 h 20"/>
                  <a:gd name="T30" fmla="*/ 12 w 37"/>
                  <a:gd name="T31" fmla="*/ 3 h 20"/>
                  <a:gd name="T32" fmla="*/ 14 w 37"/>
                  <a:gd name="T33" fmla="*/ 3 h 20"/>
                  <a:gd name="T34" fmla="*/ 19 w 37"/>
                  <a:gd name="T35" fmla="*/ 3 h 20"/>
                  <a:gd name="T36" fmla="*/ 24 w 37"/>
                  <a:gd name="T37" fmla="*/ 3 h 20"/>
                  <a:gd name="T38" fmla="*/ 27 w 37"/>
                  <a:gd name="T39" fmla="*/ 3 h 20"/>
                  <a:gd name="T40" fmla="*/ 31 w 37"/>
                  <a:gd name="T41" fmla="*/ 3 h 20"/>
                  <a:gd name="T42" fmla="*/ 33 w 37"/>
                  <a:gd name="T43" fmla="*/ 3 h 20"/>
                  <a:gd name="T44" fmla="*/ 34 w 37"/>
                  <a:gd name="T45" fmla="*/ 3 h 20"/>
                  <a:gd name="T46" fmla="*/ 36 w 37"/>
                  <a:gd name="T47" fmla="*/ 3 h 20"/>
                  <a:gd name="T48" fmla="*/ 37 w 37"/>
                  <a:gd name="T49" fmla="*/ 0 h 20"/>
                  <a:gd name="T50" fmla="*/ 32 w 37"/>
                  <a:gd name="T51" fmla="*/ 0 h 20"/>
                  <a:gd name="T52" fmla="*/ 27 w 37"/>
                  <a:gd name="T53" fmla="*/ 0 h 20"/>
                  <a:gd name="T54" fmla="*/ 24 w 37"/>
                  <a:gd name="T55" fmla="*/ 0 h 20"/>
                  <a:gd name="T56" fmla="*/ 21 w 37"/>
                  <a:gd name="T57" fmla="*/ 0 h 20"/>
                  <a:gd name="T58" fmla="*/ 19 w 37"/>
                  <a:gd name="T59" fmla="*/ 0 h 20"/>
                  <a:gd name="T60" fmla="*/ 17 w 37"/>
                  <a:gd name="T61" fmla="*/ 0 h 20"/>
                  <a:gd name="T62" fmla="*/ 14 w 37"/>
                  <a:gd name="T63" fmla="*/ 0 h 20"/>
                  <a:gd name="T64" fmla="*/ 12 w 37"/>
                  <a:gd name="T65" fmla="*/ 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20"/>
                  <a:gd name="T101" fmla="*/ 37 w 37"/>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20">
                    <a:moveTo>
                      <a:pt x="12" y="0"/>
                    </a:moveTo>
                    <a:lnTo>
                      <a:pt x="11" y="2"/>
                    </a:lnTo>
                    <a:lnTo>
                      <a:pt x="7" y="2"/>
                    </a:lnTo>
                    <a:lnTo>
                      <a:pt x="6" y="2"/>
                    </a:lnTo>
                    <a:lnTo>
                      <a:pt x="4" y="3"/>
                    </a:lnTo>
                    <a:lnTo>
                      <a:pt x="3" y="4"/>
                    </a:lnTo>
                    <a:lnTo>
                      <a:pt x="1" y="4"/>
                    </a:lnTo>
                    <a:lnTo>
                      <a:pt x="0" y="8"/>
                    </a:lnTo>
                    <a:lnTo>
                      <a:pt x="0" y="10"/>
                    </a:lnTo>
                    <a:lnTo>
                      <a:pt x="1" y="12"/>
                    </a:lnTo>
                    <a:lnTo>
                      <a:pt x="4" y="14"/>
                    </a:lnTo>
                    <a:lnTo>
                      <a:pt x="5" y="16"/>
                    </a:lnTo>
                    <a:lnTo>
                      <a:pt x="6" y="18"/>
                    </a:lnTo>
                    <a:lnTo>
                      <a:pt x="10" y="19"/>
                    </a:lnTo>
                    <a:lnTo>
                      <a:pt x="11" y="20"/>
                    </a:lnTo>
                    <a:lnTo>
                      <a:pt x="12" y="20"/>
                    </a:lnTo>
                    <a:lnTo>
                      <a:pt x="14" y="20"/>
                    </a:lnTo>
                    <a:lnTo>
                      <a:pt x="19" y="20"/>
                    </a:lnTo>
                    <a:lnTo>
                      <a:pt x="24" y="19"/>
                    </a:lnTo>
                    <a:lnTo>
                      <a:pt x="27" y="18"/>
                    </a:lnTo>
                    <a:lnTo>
                      <a:pt x="31" y="14"/>
                    </a:lnTo>
                    <a:lnTo>
                      <a:pt x="33" y="12"/>
                    </a:lnTo>
                    <a:lnTo>
                      <a:pt x="34" y="8"/>
                    </a:lnTo>
                    <a:lnTo>
                      <a:pt x="36" y="4"/>
                    </a:lnTo>
                    <a:lnTo>
                      <a:pt x="37" y="0"/>
                    </a:lnTo>
                    <a:lnTo>
                      <a:pt x="32" y="0"/>
                    </a:lnTo>
                    <a:lnTo>
                      <a:pt x="27" y="0"/>
                    </a:lnTo>
                    <a:lnTo>
                      <a:pt x="24" y="0"/>
                    </a:lnTo>
                    <a:lnTo>
                      <a:pt x="21" y="0"/>
                    </a:lnTo>
                    <a:lnTo>
                      <a:pt x="19" y="0"/>
                    </a:lnTo>
                    <a:lnTo>
                      <a:pt x="17" y="0"/>
                    </a:lnTo>
                    <a:lnTo>
                      <a:pt x="14" y="0"/>
                    </a:lnTo>
                    <a:lnTo>
                      <a:pt x="12"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15" name="Freeform 196">
                <a:extLst>
                  <a:ext uri="{FF2B5EF4-FFF2-40B4-BE49-F238E27FC236}">
                    <a16:creationId xmlns:a16="http://schemas.microsoft.com/office/drawing/2014/main" id="{FF96BC80-542B-40C0-A7F0-6A458225B58F}"/>
                  </a:ext>
                </a:extLst>
              </p:cNvPr>
              <p:cNvSpPr>
                <a:spLocks/>
              </p:cNvSpPr>
              <p:nvPr/>
            </p:nvSpPr>
            <p:spPr bwMode="gray">
              <a:xfrm>
                <a:off x="1427" y="931"/>
                <a:ext cx="49" cy="30"/>
              </a:xfrm>
              <a:custGeom>
                <a:avLst/>
                <a:gdLst>
                  <a:gd name="T0" fmla="*/ 0 w 49"/>
                  <a:gd name="T1" fmla="*/ 4 h 34"/>
                  <a:gd name="T2" fmla="*/ 2 w 49"/>
                  <a:gd name="T3" fmla="*/ 4 h 34"/>
                  <a:gd name="T4" fmla="*/ 3 w 49"/>
                  <a:gd name="T5" fmla="*/ 4 h 34"/>
                  <a:gd name="T6" fmla="*/ 4 w 49"/>
                  <a:gd name="T7" fmla="*/ 4 h 34"/>
                  <a:gd name="T8" fmla="*/ 5 w 49"/>
                  <a:gd name="T9" fmla="*/ 4 h 34"/>
                  <a:gd name="T10" fmla="*/ 6 w 49"/>
                  <a:gd name="T11" fmla="*/ 4 h 34"/>
                  <a:gd name="T12" fmla="*/ 7 w 49"/>
                  <a:gd name="T13" fmla="*/ 4 h 34"/>
                  <a:gd name="T14" fmla="*/ 9 w 49"/>
                  <a:gd name="T15" fmla="*/ 4 h 34"/>
                  <a:gd name="T16" fmla="*/ 14 w 49"/>
                  <a:gd name="T17" fmla="*/ 4 h 34"/>
                  <a:gd name="T18" fmla="*/ 19 w 49"/>
                  <a:gd name="T19" fmla="*/ 4 h 34"/>
                  <a:gd name="T20" fmla="*/ 25 w 49"/>
                  <a:gd name="T21" fmla="*/ 4 h 34"/>
                  <a:gd name="T22" fmla="*/ 31 w 49"/>
                  <a:gd name="T23" fmla="*/ 4 h 34"/>
                  <a:gd name="T24" fmla="*/ 38 w 49"/>
                  <a:gd name="T25" fmla="*/ 4 h 34"/>
                  <a:gd name="T26" fmla="*/ 43 w 49"/>
                  <a:gd name="T27" fmla="*/ 4 h 34"/>
                  <a:gd name="T28" fmla="*/ 46 w 49"/>
                  <a:gd name="T29" fmla="*/ 4 h 34"/>
                  <a:gd name="T30" fmla="*/ 49 w 49"/>
                  <a:gd name="T31" fmla="*/ 4 h 34"/>
                  <a:gd name="T32" fmla="*/ 44 w 49"/>
                  <a:gd name="T33" fmla="*/ 3 h 34"/>
                  <a:gd name="T34" fmla="*/ 38 w 49"/>
                  <a:gd name="T35" fmla="*/ 1 h 34"/>
                  <a:gd name="T36" fmla="*/ 31 w 49"/>
                  <a:gd name="T37" fmla="*/ 1 h 34"/>
                  <a:gd name="T38" fmla="*/ 25 w 49"/>
                  <a:gd name="T39" fmla="*/ 0 h 34"/>
                  <a:gd name="T40" fmla="*/ 20 w 49"/>
                  <a:gd name="T41" fmla="*/ 0 h 34"/>
                  <a:gd name="T42" fmla="*/ 16 w 49"/>
                  <a:gd name="T43" fmla="*/ 1 h 34"/>
                  <a:gd name="T44" fmla="*/ 11 w 49"/>
                  <a:gd name="T45" fmla="*/ 3 h 34"/>
                  <a:gd name="T46" fmla="*/ 9 w 49"/>
                  <a:gd name="T47" fmla="*/ 4 h 34"/>
                  <a:gd name="T48" fmla="*/ 10 w 49"/>
                  <a:gd name="T49" fmla="*/ 4 h 34"/>
                  <a:gd name="T50" fmla="*/ 10 w 49"/>
                  <a:gd name="T51" fmla="*/ 4 h 34"/>
                  <a:gd name="T52" fmla="*/ 11 w 49"/>
                  <a:gd name="T53" fmla="*/ 4 h 34"/>
                  <a:gd name="T54" fmla="*/ 13 w 49"/>
                  <a:gd name="T55" fmla="*/ 4 h 34"/>
                  <a:gd name="T56" fmla="*/ 14 w 49"/>
                  <a:gd name="T57" fmla="*/ 4 h 34"/>
                  <a:gd name="T58" fmla="*/ 11 w 49"/>
                  <a:gd name="T59" fmla="*/ 4 h 34"/>
                  <a:gd name="T60" fmla="*/ 10 w 49"/>
                  <a:gd name="T61" fmla="*/ 4 h 34"/>
                  <a:gd name="T62" fmla="*/ 9 w 49"/>
                  <a:gd name="T63" fmla="*/ 4 h 34"/>
                  <a:gd name="T64" fmla="*/ 6 w 49"/>
                  <a:gd name="T65" fmla="*/ 4 h 34"/>
                  <a:gd name="T66" fmla="*/ 5 w 49"/>
                  <a:gd name="T67" fmla="*/ 4 h 34"/>
                  <a:gd name="T68" fmla="*/ 4 w 49"/>
                  <a:gd name="T69" fmla="*/ 4 h 34"/>
                  <a:gd name="T70" fmla="*/ 2 w 49"/>
                  <a:gd name="T71" fmla="*/ 4 h 34"/>
                  <a:gd name="T72" fmla="*/ 0 w 49"/>
                  <a:gd name="T73" fmla="*/ 4 h 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
                  <a:gd name="T112" fmla="*/ 0 h 34"/>
                  <a:gd name="T113" fmla="*/ 49 w 49"/>
                  <a:gd name="T114" fmla="*/ 34 h 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 h="34">
                    <a:moveTo>
                      <a:pt x="0" y="34"/>
                    </a:moveTo>
                    <a:lnTo>
                      <a:pt x="2" y="34"/>
                    </a:lnTo>
                    <a:lnTo>
                      <a:pt x="3" y="34"/>
                    </a:lnTo>
                    <a:lnTo>
                      <a:pt x="4" y="34"/>
                    </a:lnTo>
                    <a:lnTo>
                      <a:pt x="5" y="34"/>
                    </a:lnTo>
                    <a:lnTo>
                      <a:pt x="6" y="34"/>
                    </a:lnTo>
                    <a:lnTo>
                      <a:pt x="7" y="34"/>
                    </a:lnTo>
                    <a:lnTo>
                      <a:pt x="9" y="34"/>
                    </a:lnTo>
                    <a:lnTo>
                      <a:pt x="14" y="32"/>
                    </a:lnTo>
                    <a:lnTo>
                      <a:pt x="19" y="31"/>
                    </a:lnTo>
                    <a:lnTo>
                      <a:pt x="25" y="28"/>
                    </a:lnTo>
                    <a:lnTo>
                      <a:pt x="31" y="26"/>
                    </a:lnTo>
                    <a:lnTo>
                      <a:pt x="38" y="20"/>
                    </a:lnTo>
                    <a:lnTo>
                      <a:pt x="43" y="15"/>
                    </a:lnTo>
                    <a:lnTo>
                      <a:pt x="46" y="11"/>
                    </a:lnTo>
                    <a:lnTo>
                      <a:pt x="49" y="4"/>
                    </a:lnTo>
                    <a:lnTo>
                      <a:pt x="44" y="3"/>
                    </a:lnTo>
                    <a:lnTo>
                      <a:pt x="38" y="1"/>
                    </a:lnTo>
                    <a:lnTo>
                      <a:pt x="31" y="1"/>
                    </a:lnTo>
                    <a:lnTo>
                      <a:pt x="25" y="0"/>
                    </a:lnTo>
                    <a:lnTo>
                      <a:pt x="20" y="0"/>
                    </a:lnTo>
                    <a:lnTo>
                      <a:pt x="16" y="1"/>
                    </a:lnTo>
                    <a:lnTo>
                      <a:pt x="11" y="3"/>
                    </a:lnTo>
                    <a:lnTo>
                      <a:pt x="9" y="7"/>
                    </a:lnTo>
                    <a:lnTo>
                      <a:pt x="10" y="9"/>
                    </a:lnTo>
                    <a:lnTo>
                      <a:pt x="10" y="11"/>
                    </a:lnTo>
                    <a:lnTo>
                      <a:pt x="11" y="12"/>
                    </a:lnTo>
                    <a:lnTo>
                      <a:pt x="13" y="13"/>
                    </a:lnTo>
                    <a:lnTo>
                      <a:pt x="14" y="15"/>
                    </a:lnTo>
                    <a:lnTo>
                      <a:pt x="11" y="16"/>
                    </a:lnTo>
                    <a:lnTo>
                      <a:pt x="10" y="19"/>
                    </a:lnTo>
                    <a:lnTo>
                      <a:pt x="9" y="22"/>
                    </a:lnTo>
                    <a:lnTo>
                      <a:pt x="6" y="23"/>
                    </a:lnTo>
                    <a:lnTo>
                      <a:pt x="5" y="27"/>
                    </a:lnTo>
                    <a:lnTo>
                      <a:pt x="4" y="30"/>
                    </a:lnTo>
                    <a:lnTo>
                      <a:pt x="2" y="31"/>
                    </a:lnTo>
                    <a:lnTo>
                      <a:pt x="0" y="3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16" name="Freeform 197">
                <a:extLst>
                  <a:ext uri="{FF2B5EF4-FFF2-40B4-BE49-F238E27FC236}">
                    <a16:creationId xmlns:a16="http://schemas.microsoft.com/office/drawing/2014/main" id="{9921754C-2C45-438A-BB9C-46377CF4A841}"/>
                  </a:ext>
                </a:extLst>
              </p:cNvPr>
              <p:cNvSpPr>
                <a:spLocks/>
              </p:cNvSpPr>
              <p:nvPr/>
            </p:nvSpPr>
            <p:spPr bwMode="gray">
              <a:xfrm>
                <a:off x="1474" y="947"/>
                <a:ext cx="28" cy="20"/>
              </a:xfrm>
              <a:custGeom>
                <a:avLst/>
                <a:gdLst>
                  <a:gd name="T0" fmla="*/ 0 w 28"/>
                  <a:gd name="T1" fmla="*/ 5 h 22"/>
                  <a:gd name="T2" fmla="*/ 1 w 28"/>
                  <a:gd name="T3" fmla="*/ 5 h 22"/>
                  <a:gd name="T4" fmla="*/ 2 w 28"/>
                  <a:gd name="T5" fmla="*/ 5 h 22"/>
                  <a:gd name="T6" fmla="*/ 5 w 28"/>
                  <a:gd name="T7" fmla="*/ 5 h 22"/>
                  <a:gd name="T8" fmla="*/ 6 w 28"/>
                  <a:gd name="T9" fmla="*/ 5 h 22"/>
                  <a:gd name="T10" fmla="*/ 9 w 28"/>
                  <a:gd name="T11" fmla="*/ 5 h 22"/>
                  <a:gd name="T12" fmla="*/ 10 w 28"/>
                  <a:gd name="T13" fmla="*/ 5 h 22"/>
                  <a:gd name="T14" fmla="*/ 13 w 28"/>
                  <a:gd name="T15" fmla="*/ 5 h 22"/>
                  <a:gd name="T16" fmla="*/ 14 w 28"/>
                  <a:gd name="T17" fmla="*/ 5 h 22"/>
                  <a:gd name="T18" fmla="*/ 17 w 28"/>
                  <a:gd name="T19" fmla="*/ 5 h 22"/>
                  <a:gd name="T20" fmla="*/ 22 w 28"/>
                  <a:gd name="T21" fmla="*/ 5 h 22"/>
                  <a:gd name="T22" fmla="*/ 24 w 28"/>
                  <a:gd name="T23" fmla="*/ 5 h 22"/>
                  <a:gd name="T24" fmla="*/ 26 w 28"/>
                  <a:gd name="T25" fmla="*/ 5 h 22"/>
                  <a:gd name="T26" fmla="*/ 27 w 28"/>
                  <a:gd name="T27" fmla="*/ 5 h 22"/>
                  <a:gd name="T28" fmla="*/ 28 w 28"/>
                  <a:gd name="T29" fmla="*/ 5 h 22"/>
                  <a:gd name="T30" fmla="*/ 28 w 28"/>
                  <a:gd name="T31" fmla="*/ 5 h 22"/>
                  <a:gd name="T32" fmla="*/ 28 w 28"/>
                  <a:gd name="T33" fmla="*/ 5 h 22"/>
                  <a:gd name="T34" fmla="*/ 28 w 28"/>
                  <a:gd name="T35" fmla="*/ 5 h 22"/>
                  <a:gd name="T36" fmla="*/ 28 w 28"/>
                  <a:gd name="T37" fmla="*/ 5 h 22"/>
                  <a:gd name="T38" fmla="*/ 27 w 28"/>
                  <a:gd name="T39" fmla="*/ 5 h 22"/>
                  <a:gd name="T40" fmla="*/ 26 w 28"/>
                  <a:gd name="T41" fmla="*/ 3 h 22"/>
                  <a:gd name="T42" fmla="*/ 26 w 28"/>
                  <a:gd name="T43" fmla="*/ 2 h 22"/>
                  <a:gd name="T44" fmla="*/ 24 w 28"/>
                  <a:gd name="T45" fmla="*/ 0 h 22"/>
                  <a:gd name="T46" fmla="*/ 23 w 28"/>
                  <a:gd name="T47" fmla="*/ 0 h 22"/>
                  <a:gd name="T48" fmla="*/ 0 w 28"/>
                  <a:gd name="T49" fmla="*/ 5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22"/>
                  <a:gd name="T77" fmla="*/ 28 w 28"/>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22">
                    <a:moveTo>
                      <a:pt x="0" y="15"/>
                    </a:moveTo>
                    <a:lnTo>
                      <a:pt x="1" y="19"/>
                    </a:lnTo>
                    <a:lnTo>
                      <a:pt x="2" y="19"/>
                    </a:lnTo>
                    <a:lnTo>
                      <a:pt x="5" y="20"/>
                    </a:lnTo>
                    <a:lnTo>
                      <a:pt x="6" y="22"/>
                    </a:lnTo>
                    <a:lnTo>
                      <a:pt x="9" y="22"/>
                    </a:lnTo>
                    <a:lnTo>
                      <a:pt x="10" y="22"/>
                    </a:lnTo>
                    <a:lnTo>
                      <a:pt x="13" y="22"/>
                    </a:lnTo>
                    <a:lnTo>
                      <a:pt x="14" y="22"/>
                    </a:lnTo>
                    <a:lnTo>
                      <a:pt x="17" y="22"/>
                    </a:lnTo>
                    <a:lnTo>
                      <a:pt x="22" y="22"/>
                    </a:lnTo>
                    <a:lnTo>
                      <a:pt x="24" y="20"/>
                    </a:lnTo>
                    <a:lnTo>
                      <a:pt x="26" y="19"/>
                    </a:lnTo>
                    <a:lnTo>
                      <a:pt x="27" y="18"/>
                    </a:lnTo>
                    <a:lnTo>
                      <a:pt x="28" y="15"/>
                    </a:lnTo>
                    <a:lnTo>
                      <a:pt x="28" y="14"/>
                    </a:lnTo>
                    <a:lnTo>
                      <a:pt x="28" y="11"/>
                    </a:lnTo>
                    <a:lnTo>
                      <a:pt x="28" y="10"/>
                    </a:lnTo>
                    <a:lnTo>
                      <a:pt x="28" y="7"/>
                    </a:lnTo>
                    <a:lnTo>
                      <a:pt x="27" y="6"/>
                    </a:lnTo>
                    <a:lnTo>
                      <a:pt x="26" y="3"/>
                    </a:lnTo>
                    <a:lnTo>
                      <a:pt x="26" y="2"/>
                    </a:lnTo>
                    <a:lnTo>
                      <a:pt x="24" y="0"/>
                    </a:lnTo>
                    <a:lnTo>
                      <a:pt x="23" y="0"/>
                    </a:lnTo>
                    <a:lnTo>
                      <a:pt x="0" y="1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17" name="Freeform 198">
                <a:extLst>
                  <a:ext uri="{FF2B5EF4-FFF2-40B4-BE49-F238E27FC236}">
                    <a16:creationId xmlns:a16="http://schemas.microsoft.com/office/drawing/2014/main" id="{23A3940A-9C2D-4E1D-9537-C017DCE4E5FF}"/>
                  </a:ext>
                </a:extLst>
              </p:cNvPr>
              <p:cNvSpPr>
                <a:spLocks/>
              </p:cNvSpPr>
              <p:nvPr/>
            </p:nvSpPr>
            <p:spPr bwMode="gray">
              <a:xfrm>
                <a:off x="1440" y="893"/>
                <a:ext cx="54" cy="24"/>
              </a:xfrm>
              <a:custGeom>
                <a:avLst/>
                <a:gdLst>
                  <a:gd name="T0" fmla="*/ 35 w 54"/>
                  <a:gd name="T1" fmla="*/ 3 h 28"/>
                  <a:gd name="T2" fmla="*/ 35 w 54"/>
                  <a:gd name="T3" fmla="*/ 3 h 28"/>
                  <a:gd name="T4" fmla="*/ 34 w 54"/>
                  <a:gd name="T5" fmla="*/ 3 h 28"/>
                  <a:gd name="T6" fmla="*/ 32 w 54"/>
                  <a:gd name="T7" fmla="*/ 3 h 28"/>
                  <a:gd name="T8" fmla="*/ 31 w 54"/>
                  <a:gd name="T9" fmla="*/ 3 h 28"/>
                  <a:gd name="T10" fmla="*/ 29 w 54"/>
                  <a:gd name="T11" fmla="*/ 3 h 28"/>
                  <a:gd name="T12" fmla="*/ 28 w 54"/>
                  <a:gd name="T13" fmla="*/ 3 h 28"/>
                  <a:gd name="T14" fmla="*/ 26 w 54"/>
                  <a:gd name="T15" fmla="*/ 3 h 28"/>
                  <a:gd name="T16" fmla="*/ 24 w 54"/>
                  <a:gd name="T17" fmla="*/ 3 h 28"/>
                  <a:gd name="T18" fmla="*/ 18 w 54"/>
                  <a:gd name="T19" fmla="*/ 3 h 28"/>
                  <a:gd name="T20" fmla="*/ 9 w 54"/>
                  <a:gd name="T21" fmla="*/ 3 h 28"/>
                  <a:gd name="T22" fmla="*/ 9 w 54"/>
                  <a:gd name="T23" fmla="*/ 3 h 28"/>
                  <a:gd name="T24" fmla="*/ 9 w 54"/>
                  <a:gd name="T25" fmla="*/ 3 h 28"/>
                  <a:gd name="T26" fmla="*/ 9 w 54"/>
                  <a:gd name="T27" fmla="*/ 3 h 28"/>
                  <a:gd name="T28" fmla="*/ 10 w 54"/>
                  <a:gd name="T29" fmla="*/ 3 h 28"/>
                  <a:gd name="T30" fmla="*/ 10 w 54"/>
                  <a:gd name="T31" fmla="*/ 3 h 28"/>
                  <a:gd name="T32" fmla="*/ 11 w 54"/>
                  <a:gd name="T33" fmla="*/ 3 h 28"/>
                  <a:gd name="T34" fmla="*/ 11 w 54"/>
                  <a:gd name="T35" fmla="*/ 3 h 28"/>
                  <a:gd name="T36" fmla="*/ 9 w 54"/>
                  <a:gd name="T37" fmla="*/ 3 h 28"/>
                  <a:gd name="T38" fmla="*/ 6 w 54"/>
                  <a:gd name="T39" fmla="*/ 3 h 28"/>
                  <a:gd name="T40" fmla="*/ 4 w 54"/>
                  <a:gd name="T41" fmla="*/ 3 h 28"/>
                  <a:gd name="T42" fmla="*/ 3 w 54"/>
                  <a:gd name="T43" fmla="*/ 3 h 28"/>
                  <a:gd name="T44" fmla="*/ 2 w 54"/>
                  <a:gd name="T45" fmla="*/ 3 h 28"/>
                  <a:gd name="T46" fmla="*/ 0 w 54"/>
                  <a:gd name="T47" fmla="*/ 3 h 28"/>
                  <a:gd name="T48" fmla="*/ 0 w 54"/>
                  <a:gd name="T49" fmla="*/ 3 h 28"/>
                  <a:gd name="T50" fmla="*/ 0 w 54"/>
                  <a:gd name="T51" fmla="*/ 3 h 28"/>
                  <a:gd name="T52" fmla="*/ 0 w 54"/>
                  <a:gd name="T53" fmla="*/ 3 h 28"/>
                  <a:gd name="T54" fmla="*/ 3 w 54"/>
                  <a:gd name="T55" fmla="*/ 2 h 28"/>
                  <a:gd name="T56" fmla="*/ 5 w 54"/>
                  <a:gd name="T57" fmla="*/ 1 h 28"/>
                  <a:gd name="T58" fmla="*/ 9 w 54"/>
                  <a:gd name="T59" fmla="*/ 0 h 28"/>
                  <a:gd name="T60" fmla="*/ 12 w 54"/>
                  <a:gd name="T61" fmla="*/ 0 h 28"/>
                  <a:gd name="T62" fmla="*/ 17 w 54"/>
                  <a:gd name="T63" fmla="*/ 0 h 28"/>
                  <a:gd name="T64" fmla="*/ 22 w 54"/>
                  <a:gd name="T65" fmla="*/ 0 h 28"/>
                  <a:gd name="T66" fmla="*/ 24 w 54"/>
                  <a:gd name="T67" fmla="*/ 0 h 28"/>
                  <a:gd name="T68" fmla="*/ 29 w 54"/>
                  <a:gd name="T69" fmla="*/ 0 h 28"/>
                  <a:gd name="T70" fmla="*/ 32 w 54"/>
                  <a:gd name="T71" fmla="*/ 1 h 28"/>
                  <a:gd name="T72" fmla="*/ 36 w 54"/>
                  <a:gd name="T73" fmla="*/ 1 h 28"/>
                  <a:gd name="T74" fmla="*/ 41 w 54"/>
                  <a:gd name="T75" fmla="*/ 2 h 28"/>
                  <a:gd name="T76" fmla="*/ 43 w 54"/>
                  <a:gd name="T77" fmla="*/ 3 h 28"/>
                  <a:gd name="T78" fmla="*/ 46 w 54"/>
                  <a:gd name="T79" fmla="*/ 3 h 28"/>
                  <a:gd name="T80" fmla="*/ 50 w 54"/>
                  <a:gd name="T81" fmla="*/ 3 h 28"/>
                  <a:gd name="T82" fmla="*/ 54 w 54"/>
                  <a:gd name="T83" fmla="*/ 3 h 28"/>
                  <a:gd name="T84" fmla="*/ 54 w 54"/>
                  <a:gd name="T85" fmla="*/ 3 h 28"/>
                  <a:gd name="T86" fmla="*/ 51 w 54"/>
                  <a:gd name="T87" fmla="*/ 3 h 28"/>
                  <a:gd name="T88" fmla="*/ 49 w 54"/>
                  <a:gd name="T89" fmla="*/ 3 h 28"/>
                  <a:gd name="T90" fmla="*/ 46 w 54"/>
                  <a:gd name="T91" fmla="*/ 3 h 28"/>
                  <a:gd name="T92" fmla="*/ 43 w 54"/>
                  <a:gd name="T93" fmla="*/ 3 h 28"/>
                  <a:gd name="T94" fmla="*/ 41 w 54"/>
                  <a:gd name="T95" fmla="*/ 3 h 28"/>
                  <a:gd name="T96" fmla="*/ 37 w 54"/>
                  <a:gd name="T97" fmla="*/ 3 h 28"/>
                  <a:gd name="T98" fmla="*/ 34 w 54"/>
                  <a:gd name="T99" fmla="*/ 3 h 28"/>
                  <a:gd name="T100" fmla="*/ 31 w 54"/>
                  <a:gd name="T101" fmla="*/ 3 h 28"/>
                  <a:gd name="T102" fmla="*/ 34 w 54"/>
                  <a:gd name="T103" fmla="*/ 3 h 28"/>
                  <a:gd name="T104" fmla="*/ 35 w 54"/>
                  <a:gd name="T105" fmla="*/ 3 h 2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4"/>
                  <a:gd name="T160" fmla="*/ 0 h 28"/>
                  <a:gd name="T161" fmla="*/ 54 w 54"/>
                  <a:gd name="T162" fmla="*/ 28 h 2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4" h="28">
                    <a:moveTo>
                      <a:pt x="35" y="24"/>
                    </a:moveTo>
                    <a:lnTo>
                      <a:pt x="35" y="24"/>
                    </a:lnTo>
                    <a:lnTo>
                      <a:pt x="34" y="24"/>
                    </a:lnTo>
                    <a:lnTo>
                      <a:pt x="32" y="24"/>
                    </a:lnTo>
                    <a:lnTo>
                      <a:pt x="31" y="24"/>
                    </a:lnTo>
                    <a:lnTo>
                      <a:pt x="29" y="24"/>
                    </a:lnTo>
                    <a:lnTo>
                      <a:pt x="28" y="24"/>
                    </a:lnTo>
                    <a:lnTo>
                      <a:pt x="26" y="24"/>
                    </a:lnTo>
                    <a:lnTo>
                      <a:pt x="24" y="24"/>
                    </a:lnTo>
                    <a:lnTo>
                      <a:pt x="18" y="28"/>
                    </a:lnTo>
                    <a:lnTo>
                      <a:pt x="9" y="28"/>
                    </a:lnTo>
                    <a:lnTo>
                      <a:pt x="9" y="27"/>
                    </a:lnTo>
                    <a:lnTo>
                      <a:pt x="9" y="25"/>
                    </a:lnTo>
                    <a:lnTo>
                      <a:pt x="9" y="24"/>
                    </a:lnTo>
                    <a:lnTo>
                      <a:pt x="10" y="23"/>
                    </a:lnTo>
                    <a:lnTo>
                      <a:pt x="10" y="20"/>
                    </a:lnTo>
                    <a:lnTo>
                      <a:pt x="11" y="19"/>
                    </a:lnTo>
                    <a:lnTo>
                      <a:pt x="11" y="17"/>
                    </a:lnTo>
                    <a:lnTo>
                      <a:pt x="9" y="17"/>
                    </a:lnTo>
                    <a:lnTo>
                      <a:pt x="6" y="17"/>
                    </a:lnTo>
                    <a:lnTo>
                      <a:pt x="4" y="17"/>
                    </a:lnTo>
                    <a:lnTo>
                      <a:pt x="3" y="16"/>
                    </a:lnTo>
                    <a:lnTo>
                      <a:pt x="2" y="15"/>
                    </a:lnTo>
                    <a:lnTo>
                      <a:pt x="0" y="13"/>
                    </a:lnTo>
                    <a:lnTo>
                      <a:pt x="0" y="12"/>
                    </a:lnTo>
                    <a:lnTo>
                      <a:pt x="0" y="10"/>
                    </a:lnTo>
                    <a:lnTo>
                      <a:pt x="0" y="5"/>
                    </a:lnTo>
                    <a:lnTo>
                      <a:pt x="3" y="2"/>
                    </a:lnTo>
                    <a:lnTo>
                      <a:pt x="5" y="1"/>
                    </a:lnTo>
                    <a:lnTo>
                      <a:pt x="9" y="0"/>
                    </a:lnTo>
                    <a:lnTo>
                      <a:pt x="12" y="0"/>
                    </a:lnTo>
                    <a:lnTo>
                      <a:pt x="17" y="0"/>
                    </a:lnTo>
                    <a:lnTo>
                      <a:pt x="22" y="0"/>
                    </a:lnTo>
                    <a:lnTo>
                      <a:pt x="24" y="0"/>
                    </a:lnTo>
                    <a:lnTo>
                      <a:pt x="29" y="0"/>
                    </a:lnTo>
                    <a:lnTo>
                      <a:pt x="32" y="1"/>
                    </a:lnTo>
                    <a:lnTo>
                      <a:pt x="36" y="1"/>
                    </a:lnTo>
                    <a:lnTo>
                      <a:pt x="41" y="2"/>
                    </a:lnTo>
                    <a:lnTo>
                      <a:pt x="43" y="4"/>
                    </a:lnTo>
                    <a:lnTo>
                      <a:pt x="46" y="5"/>
                    </a:lnTo>
                    <a:lnTo>
                      <a:pt x="50" y="8"/>
                    </a:lnTo>
                    <a:lnTo>
                      <a:pt x="54" y="8"/>
                    </a:lnTo>
                    <a:lnTo>
                      <a:pt x="54" y="16"/>
                    </a:lnTo>
                    <a:lnTo>
                      <a:pt x="51" y="19"/>
                    </a:lnTo>
                    <a:lnTo>
                      <a:pt x="49" y="23"/>
                    </a:lnTo>
                    <a:lnTo>
                      <a:pt x="46" y="24"/>
                    </a:lnTo>
                    <a:lnTo>
                      <a:pt x="43" y="24"/>
                    </a:lnTo>
                    <a:lnTo>
                      <a:pt x="41" y="24"/>
                    </a:lnTo>
                    <a:lnTo>
                      <a:pt x="37" y="24"/>
                    </a:lnTo>
                    <a:lnTo>
                      <a:pt x="34" y="23"/>
                    </a:lnTo>
                    <a:lnTo>
                      <a:pt x="31" y="20"/>
                    </a:lnTo>
                    <a:lnTo>
                      <a:pt x="34" y="20"/>
                    </a:lnTo>
                    <a:lnTo>
                      <a:pt x="35" y="2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18" name="Freeform 199">
                <a:extLst>
                  <a:ext uri="{FF2B5EF4-FFF2-40B4-BE49-F238E27FC236}">
                    <a16:creationId xmlns:a16="http://schemas.microsoft.com/office/drawing/2014/main" id="{D4A095D0-9373-4646-8EC3-B01B717F2F6D}"/>
                  </a:ext>
                </a:extLst>
              </p:cNvPr>
              <p:cNvSpPr>
                <a:spLocks/>
              </p:cNvSpPr>
              <p:nvPr/>
            </p:nvSpPr>
            <p:spPr bwMode="gray">
              <a:xfrm>
                <a:off x="1505" y="899"/>
                <a:ext cx="40" cy="17"/>
              </a:xfrm>
              <a:custGeom>
                <a:avLst/>
                <a:gdLst>
                  <a:gd name="T0" fmla="*/ 11 w 40"/>
                  <a:gd name="T1" fmla="*/ 3 h 20"/>
                  <a:gd name="T2" fmla="*/ 16 w 40"/>
                  <a:gd name="T3" fmla="*/ 3 h 20"/>
                  <a:gd name="T4" fmla="*/ 22 w 40"/>
                  <a:gd name="T5" fmla="*/ 3 h 20"/>
                  <a:gd name="T6" fmla="*/ 26 w 40"/>
                  <a:gd name="T7" fmla="*/ 3 h 20"/>
                  <a:gd name="T8" fmla="*/ 29 w 40"/>
                  <a:gd name="T9" fmla="*/ 3 h 20"/>
                  <a:gd name="T10" fmla="*/ 34 w 40"/>
                  <a:gd name="T11" fmla="*/ 3 h 20"/>
                  <a:gd name="T12" fmla="*/ 36 w 40"/>
                  <a:gd name="T13" fmla="*/ 3 h 20"/>
                  <a:gd name="T14" fmla="*/ 37 w 40"/>
                  <a:gd name="T15" fmla="*/ 3 h 20"/>
                  <a:gd name="T16" fmla="*/ 40 w 40"/>
                  <a:gd name="T17" fmla="*/ 3 h 20"/>
                  <a:gd name="T18" fmla="*/ 34 w 40"/>
                  <a:gd name="T19" fmla="*/ 2 h 20"/>
                  <a:gd name="T20" fmla="*/ 28 w 40"/>
                  <a:gd name="T21" fmla="*/ 1 h 20"/>
                  <a:gd name="T22" fmla="*/ 22 w 40"/>
                  <a:gd name="T23" fmla="*/ 0 h 20"/>
                  <a:gd name="T24" fmla="*/ 17 w 40"/>
                  <a:gd name="T25" fmla="*/ 0 h 20"/>
                  <a:gd name="T26" fmla="*/ 13 w 40"/>
                  <a:gd name="T27" fmla="*/ 0 h 20"/>
                  <a:gd name="T28" fmla="*/ 7 w 40"/>
                  <a:gd name="T29" fmla="*/ 1 h 20"/>
                  <a:gd name="T30" fmla="*/ 2 w 40"/>
                  <a:gd name="T31" fmla="*/ 1 h 20"/>
                  <a:gd name="T32" fmla="*/ 0 w 40"/>
                  <a:gd name="T33" fmla="*/ 2 h 20"/>
                  <a:gd name="T34" fmla="*/ 0 w 40"/>
                  <a:gd name="T35" fmla="*/ 3 h 20"/>
                  <a:gd name="T36" fmla="*/ 0 w 40"/>
                  <a:gd name="T37" fmla="*/ 3 h 20"/>
                  <a:gd name="T38" fmla="*/ 1 w 40"/>
                  <a:gd name="T39" fmla="*/ 3 h 20"/>
                  <a:gd name="T40" fmla="*/ 2 w 40"/>
                  <a:gd name="T41" fmla="*/ 3 h 20"/>
                  <a:gd name="T42" fmla="*/ 3 w 40"/>
                  <a:gd name="T43" fmla="*/ 3 h 20"/>
                  <a:gd name="T44" fmla="*/ 6 w 40"/>
                  <a:gd name="T45" fmla="*/ 3 h 20"/>
                  <a:gd name="T46" fmla="*/ 7 w 40"/>
                  <a:gd name="T47" fmla="*/ 3 h 20"/>
                  <a:gd name="T48" fmla="*/ 8 w 40"/>
                  <a:gd name="T49" fmla="*/ 3 h 20"/>
                  <a:gd name="T50" fmla="*/ 11 w 40"/>
                  <a:gd name="T51" fmla="*/ 3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20"/>
                  <a:gd name="T80" fmla="*/ 40 w 40"/>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20">
                    <a:moveTo>
                      <a:pt x="11" y="20"/>
                    </a:moveTo>
                    <a:lnTo>
                      <a:pt x="16" y="20"/>
                    </a:lnTo>
                    <a:lnTo>
                      <a:pt x="22" y="18"/>
                    </a:lnTo>
                    <a:lnTo>
                      <a:pt x="26" y="18"/>
                    </a:lnTo>
                    <a:lnTo>
                      <a:pt x="29" y="17"/>
                    </a:lnTo>
                    <a:lnTo>
                      <a:pt x="34" y="16"/>
                    </a:lnTo>
                    <a:lnTo>
                      <a:pt x="36" y="12"/>
                    </a:lnTo>
                    <a:lnTo>
                      <a:pt x="37" y="9"/>
                    </a:lnTo>
                    <a:lnTo>
                      <a:pt x="40" y="6"/>
                    </a:lnTo>
                    <a:lnTo>
                      <a:pt x="34" y="2"/>
                    </a:lnTo>
                    <a:lnTo>
                      <a:pt x="28" y="1"/>
                    </a:lnTo>
                    <a:lnTo>
                      <a:pt x="22" y="0"/>
                    </a:lnTo>
                    <a:lnTo>
                      <a:pt x="17" y="0"/>
                    </a:lnTo>
                    <a:lnTo>
                      <a:pt x="13" y="0"/>
                    </a:lnTo>
                    <a:lnTo>
                      <a:pt x="7" y="1"/>
                    </a:lnTo>
                    <a:lnTo>
                      <a:pt x="2" y="1"/>
                    </a:lnTo>
                    <a:lnTo>
                      <a:pt x="0" y="2"/>
                    </a:lnTo>
                    <a:lnTo>
                      <a:pt x="0" y="13"/>
                    </a:lnTo>
                    <a:lnTo>
                      <a:pt x="0" y="16"/>
                    </a:lnTo>
                    <a:lnTo>
                      <a:pt x="1" y="17"/>
                    </a:lnTo>
                    <a:lnTo>
                      <a:pt x="2" y="18"/>
                    </a:lnTo>
                    <a:lnTo>
                      <a:pt x="3" y="18"/>
                    </a:lnTo>
                    <a:lnTo>
                      <a:pt x="6" y="18"/>
                    </a:lnTo>
                    <a:lnTo>
                      <a:pt x="7" y="20"/>
                    </a:lnTo>
                    <a:lnTo>
                      <a:pt x="8" y="20"/>
                    </a:lnTo>
                    <a:lnTo>
                      <a:pt x="11" y="2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19" name="Freeform 200">
                <a:extLst>
                  <a:ext uri="{FF2B5EF4-FFF2-40B4-BE49-F238E27FC236}">
                    <a16:creationId xmlns:a16="http://schemas.microsoft.com/office/drawing/2014/main" id="{711758A9-6BDF-425F-AA55-BA38D6278516}"/>
                  </a:ext>
                </a:extLst>
              </p:cNvPr>
              <p:cNvSpPr>
                <a:spLocks/>
              </p:cNvSpPr>
              <p:nvPr/>
            </p:nvSpPr>
            <p:spPr bwMode="gray">
              <a:xfrm>
                <a:off x="1498" y="923"/>
                <a:ext cx="29" cy="22"/>
              </a:xfrm>
              <a:custGeom>
                <a:avLst/>
                <a:gdLst>
                  <a:gd name="T0" fmla="*/ 11 w 29"/>
                  <a:gd name="T1" fmla="*/ 0 h 25"/>
                  <a:gd name="T2" fmla="*/ 9 w 29"/>
                  <a:gd name="T3" fmla="*/ 0 h 25"/>
                  <a:gd name="T4" fmla="*/ 6 w 29"/>
                  <a:gd name="T5" fmla="*/ 2 h 25"/>
                  <a:gd name="T6" fmla="*/ 4 w 29"/>
                  <a:gd name="T7" fmla="*/ 2 h 25"/>
                  <a:gd name="T8" fmla="*/ 3 w 29"/>
                  <a:gd name="T9" fmla="*/ 3 h 25"/>
                  <a:gd name="T10" fmla="*/ 2 w 29"/>
                  <a:gd name="T11" fmla="*/ 4 h 25"/>
                  <a:gd name="T12" fmla="*/ 1 w 29"/>
                  <a:gd name="T13" fmla="*/ 4 h 25"/>
                  <a:gd name="T14" fmla="*/ 0 w 29"/>
                  <a:gd name="T15" fmla="*/ 4 h 25"/>
                  <a:gd name="T16" fmla="*/ 0 w 29"/>
                  <a:gd name="T17" fmla="*/ 4 h 25"/>
                  <a:gd name="T18" fmla="*/ 1 w 29"/>
                  <a:gd name="T19" fmla="*/ 4 h 25"/>
                  <a:gd name="T20" fmla="*/ 2 w 29"/>
                  <a:gd name="T21" fmla="*/ 4 h 25"/>
                  <a:gd name="T22" fmla="*/ 3 w 29"/>
                  <a:gd name="T23" fmla="*/ 4 h 25"/>
                  <a:gd name="T24" fmla="*/ 6 w 29"/>
                  <a:gd name="T25" fmla="*/ 4 h 25"/>
                  <a:gd name="T26" fmla="*/ 9 w 29"/>
                  <a:gd name="T27" fmla="*/ 4 h 25"/>
                  <a:gd name="T28" fmla="*/ 11 w 29"/>
                  <a:gd name="T29" fmla="*/ 4 h 25"/>
                  <a:gd name="T30" fmla="*/ 14 w 29"/>
                  <a:gd name="T31" fmla="*/ 4 h 25"/>
                  <a:gd name="T32" fmla="*/ 16 w 29"/>
                  <a:gd name="T33" fmla="*/ 4 h 25"/>
                  <a:gd name="T34" fmla="*/ 18 w 29"/>
                  <a:gd name="T35" fmla="*/ 4 h 25"/>
                  <a:gd name="T36" fmla="*/ 20 w 29"/>
                  <a:gd name="T37" fmla="*/ 4 h 25"/>
                  <a:gd name="T38" fmla="*/ 23 w 29"/>
                  <a:gd name="T39" fmla="*/ 4 h 25"/>
                  <a:gd name="T40" fmla="*/ 24 w 29"/>
                  <a:gd name="T41" fmla="*/ 4 h 25"/>
                  <a:gd name="T42" fmla="*/ 27 w 29"/>
                  <a:gd name="T43" fmla="*/ 4 h 25"/>
                  <a:gd name="T44" fmla="*/ 28 w 29"/>
                  <a:gd name="T45" fmla="*/ 4 h 25"/>
                  <a:gd name="T46" fmla="*/ 29 w 29"/>
                  <a:gd name="T47" fmla="*/ 4 h 25"/>
                  <a:gd name="T48" fmla="*/ 29 w 29"/>
                  <a:gd name="T49" fmla="*/ 4 h 25"/>
                  <a:gd name="T50" fmla="*/ 11 w 29"/>
                  <a:gd name="T51" fmla="*/ 0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
                  <a:gd name="T79" fmla="*/ 0 h 25"/>
                  <a:gd name="T80" fmla="*/ 29 w 29"/>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 h="25">
                    <a:moveTo>
                      <a:pt x="11" y="0"/>
                    </a:moveTo>
                    <a:lnTo>
                      <a:pt x="9" y="0"/>
                    </a:lnTo>
                    <a:lnTo>
                      <a:pt x="6" y="2"/>
                    </a:lnTo>
                    <a:lnTo>
                      <a:pt x="4" y="2"/>
                    </a:lnTo>
                    <a:lnTo>
                      <a:pt x="3" y="3"/>
                    </a:lnTo>
                    <a:lnTo>
                      <a:pt x="2" y="7"/>
                    </a:lnTo>
                    <a:lnTo>
                      <a:pt x="1" y="8"/>
                    </a:lnTo>
                    <a:lnTo>
                      <a:pt x="0" y="11"/>
                    </a:lnTo>
                    <a:lnTo>
                      <a:pt x="0" y="14"/>
                    </a:lnTo>
                    <a:lnTo>
                      <a:pt x="1" y="15"/>
                    </a:lnTo>
                    <a:lnTo>
                      <a:pt x="2" y="17"/>
                    </a:lnTo>
                    <a:lnTo>
                      <a:pt x="3" y="21"/>
                    </a:lnTo>
                    <a:lnTo>
                      <a:pt x="6" y="22"/>
                    </a:lnTo>
                    <a:lnTo>
                      <a:pt x="9" y="23"/>
                    </a:lnTo>
                    <a:lnTo>
                      <a:pt x="11" y="23"/>
                    </a:lnTo>
                    <a:lnTo>
                      <a:pt x="14" y="25"/>
                    </a:lnTo>
                    <a:lnTo>
                      <a:pt x="16" y="25"/>
                    </a:lnTo>
                    <a:lnTo>
                      <a:pt x="18" y="25"/>
                    </a:lnTo>
                    <a:lnTo>
                      <a:pt x="20" y="23"/>
                    </a:lnTo>
                    <a:lnTo>
                      <a:pt x="23" y="22"/>
                    </a:lnTo>
                    <a:lnTo>
                      <a:pt x="24" y="21"/>
                    </a:lnTo>
                    <a:lnTo>
                      <a:pt x="27" y="17"/>
                    </a:lnTo>
                    <a:lnTo>
                      <a:pt x="28" y="14"/>
                    </a:lnTo>
                    <a:lnTo>
                      <a:pt x="29" y="11"/>
                    </a:lnTo>
                    <a:lnTo>
                      <a:pt x="29" y="8"/>
                    </a:lnTo>
                    <a:lnTo>
                      <a:pt x="11"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20" name="Freeform 201">
                <a:extLst>
                  <a:ext uri="{FF2B5EF4-FFF2-40B4-BE49-F238E27FC236}">
                    <a16:creationId xmlns:a16="http://schemas.microsoft.com/office/drawing/2014/main" id="{B74DB604-8101-4A1F-89F5-B71FEBC95D0B}"/>
                  </a:ext>
                </a:extLst>
              </p:cNvPr>
              <p:cNvSpPr>
                <a:spLocks/>
              </p:cNvSpPr>
              <p:nvPr/>
            </p:nvSpPr>
            <p:spPr bwMode="gray">
              <a:xfrm>
                <a:off x="1320" y="915"/>
                <a:ext cx="34" cy="9"/>
              </a:xfrm>
              <a:custGeom>
                <a:avLst/>
                <a:gdLst>
                  <a:gd name="T0" fmla="*/ 0 w 34"/>
                  <a:gd name="T1" fmla="*/ 1 h 11"/>
                  <a:gd name="T2" fmla="*/ 1 w 34"/>
                  <a:gd name="T3" fmla="*/ 2 h 11"/>
                  <a:gd name="T4" fmla="*/ 3 w 34"/>
                  <a:gd name="T5" fmla="*/ 2 h 11"/>
                  <a:gd name="T6" fmla="*/ 3 w 34"/>
                  <a:gd name="T7" fmla="*/ 2 h 11"/>
                  <a:gd name="T8" fmla="*/ 4 w 34"/>
                  <a:gd name="T9" fmla="*/ 2 h 11"/>
                  <a:gd name="T10" fmla="*/ 5 w 34"/>
                  <a:gd name="T11" fmla="*/ 2 h 11"/>
                  <a:gd name="T12" fmla="*/ 6 w 34"/>
                  <a:gd name="T13" fmla="*/ 2 h 11"/>
                  <a:gd name="T14" fmla="*/ 7 w 34"/>
                  <a:gd name="T15" fmla="*/ 2 h 11"/>
                  <a:gd name="T16" fmla="*/ 10 w 34"/>
                  <a:gd name="T17" fmla="*/ 2 h 11"/>
                  <a:gd name="T18" fmla="*/ 34 w 34"/>
                  <a:gd name="T19" fmla="*/ 2 h 11"/>
                  <a:gd name="T20" fmla="*/ 30 w 34"/>
                  <a:gd name="T21" fmla="*/ 2 h 11"/>
                  <a:gd name="T22" fmla="*/ 24 w 34"/>
                  <a:gd name="T23" fmla="*/ 1 h 11"/>
                  <a:gd name="T24" fmla="*/ 19 w 34"/>
                  <a:gd name="T25" fmla="*/ 1 h 11"/>
                  <a:gd name="T26" fmla="*/ 15 w 34"/>
                  <a:gd name="T27" fmla="*/ 0 h 11"/>
                  <a:gd name="T28" fmla="*/ 12 w 34"/>
                  <a:gd name="T29" fmla="*/ 0 h 11"/>
                  <a:gd name="T30" fmla="*/ 7 w 34"/>
                  <a:gd name="T31" fmla="*/ 0 h 11"/>
                  <a:gd name="T32" fmla="*/ 4 w 34"/>
                  <a:gd name="T33" fmla="*/ 1 h 11"/>
                  <a:gd name="T34" fmla="*/ 0 w 34"/>
                  <a:gd name="T35" fmla="*/ 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11"/>
                  <a:gd name="T56" fmla="*/ 34 w 34"/>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11">
                    <a:moveTo>
                      <a:pt x="0" y="1"/>
                    </a:moveTo>
                    <a:lnTo>
                      <a:pt x="1" y="5"/>
                    </a:lnTo>
                    <a:lnTo>
                      <a:pt x="3" y="6"/>
                    </a:lnTo>
                    <a:lnTo>
                      <a:pt x="3" y="9"/>
                    </a:lnTo>
                    <a:lnTo>
                      <a:pt x="4" y="10"/>
                    </a:lnTo>
                    <a:lnTo>
                      <a:pt x="5" y="10"/>
                    </a:lnTo>
                    <a:lnTo>
                      <a:pt x="6" y="11"/>
                    </a:lnTo>
                    <a:lnTo>
                      <a:pt x="7" y="11"/>
                    </a:lnTo>
                    <a:lnTo>
                      <a:pt x="10" y="11"/>
                    </a:lnTo>
                    <a:lnTo>
                      <a:pt x="34" y="5"/>
                    </a:lnTo>
                    <a:lnTo>
                      <a:pt x="30" y="4"/>
                    </a:lnTo>
                    <a:lnTo>
                      <a:pt x="24" y="1"/>
                    </a:lnTo>
                    <a:lnTo>
                      <a:pt x="19" y="1"/>
                    </a:lnTo>
                    <a:lnTo>
                      <a:pt x="15" y="0"/>
                    </a:lnTo>
                    <a:lnTo>
                      <a:pt x="12" y="0"/>
                    </a:lnTo>
                    <a:lnTo>
                      <a:pt x="7" y="0"/>
                    </a:lnTo>
                    <a:lnTo>
                      <a:pt x="4" y="1"/>
                    </a:lnTo>
                    <a:lnTo>
                      <a:pt x="0" y="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21" name="Freeform 202">
                <a:extLst>
                  <a:ext uri="{FF2B5EF4-FFF2-40B4-BE49-F238E27FC236}">
                    <a16:creationId xmlns:a16="http://schemas.microsoft.com/office/drawing/2014/main" id="{D160C025-0BF1-4CEB-A4C0-DC2E263DDFF7}"/>
                  </a:ext>
                </a:extLst>
              </p:cNvPr>
              <p:cNvSpPr>
                <a:spLocks/>
              </p:cNvSpPr>
              <p:nvPr/>
            </p:nvSpPr>
            <p:spPr bwMode="gray">
              <a:xfrm>
                <a:off x="1336" y="896"/>
                <a:ext cx="53" cy="18"/>
              </a:xfrm>
              <a:custGeom>
                <a:avLst/>
                <a:gdLst>
                  <a:gd name="T0" fmla="*/ 0 w 53"/>
                  <a:gd name="T1" fmla="*/ 5 h 20"/>
                  <a:gd name="T2" fmla="*/ 1 w 53"/>
                  <a:gd name="T3" fmla="*/ 5 h 20"/>
                  <a:gd name="T4" fmla="*/ 3 w 53"/>
                  <a:gd name="T5" fmla="*/ 5 h 20"/>
                  <a:gd name="T6" fmla="*/ 8 w 53"/>
                  <a:gd name="T7" fmla="*/ 5 h 20"/>
                  <a:gd name="T8" fmla="*/ 15 w 53"/>
                  <a:gd name="T9" fmla="*/ 5 h 20"/>
                  <a:gd name="T10" fmla="*/ 20 w 53"/>
                  <a:gd name="T11" fmla="*/ 5 h 20"/>
                  <a:gd name="T12" fmla="*/ 24 w 53"/>
                  <a:gd name="T13" fmla="*/ 5 h 20"/>
                  <a:gd name="T14" fmla="*/ 28 w 53"/>
                  <a:gd name="T15" fmla="*/ 5 h 20"/>
                  <a:gd name="T16" fmla="*/ 30 w 53"/>
                  <a:gd name="T17" fmla="*/ 5 h 20"/>
                  <a:gd name="T18" fmla="*/ 53 w 53"/>
                  <a:gd name="T19" fmla="*/ 5 h 20"/>
                  <a:gd name="T20" fmla="*/ 49 w 53"/>
                  <a:gd name="T21" fmla="*/ 5 h 20"/>
                  <a:gd name="T22" fmla="*/ 43 w 53"/>
                  <a:gd name="T23" fmla="*/ 5 h 20"/>
                  <a:gd name="T24" fmla="*/ 34 w 53"/>
                  <a:gd name="T25" fmla="*/ 4 h 20"/>
                  <a:gd name="T26" fmla="*/ 26 w 53"/>
                  <a:gd name="T27" fmla="*/ 1 h 20"/>
                  <a:gd name="T28" fmla="*/ 16 w 53"/>
                  <a:gd name="T29" fmla="*/ 0 h 20"/>
                  <a:gd name="T30" fmla="*/ 7 w 53"/>
                  <a:gd name="T31" fmla="*/ 1 h 20"/>
                  <a:gd name="T32" fmla="*/ 4 w 53"/>
                  <a:gd name="T33" fmla="*/ 3 h 20"/>
                  <a:gd name="T34" fmla="*/ 2 w 53"/>
                  <a:gd name="T35" fmla="*/ 4 h 20"/>
                  <a:gd name="T36" fmla="*/ 0 w 53"/>
                  <a:gd name="T37" fmla="*/ 5 h 20"/>
                  <a:gd name="T38" fmla="*/ 0 w 53"/>
                  <a:gd name="T39" fmla="*/ 5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3"/>
                  <a:gd name="T61" fmla="*/ 0 h 20"/>
                  <a:gd name="T62" fmla="*/ 53 w 53"/>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3" h="20">
                    <a:moveTo>
                      <a:pt x="0" y="12"/>
                    </a:moveTo>
                    <a:lnTo>
                      <a:pt x="1" y="13"/>
                    </a:lnTo>
                    <a:lnTo>
                      <a:pt x="3" y="16"/>
                    </a:lnTo>
                    <a:lnTo>
                      <a:pt x="8" y="17"/>
                    </a:lnTo>
                    <a:lnTo>
                      <a:pt x="15" y="19"/>
                    </a:lnTo>
                    <a:lnTo>
                      <a:pt x="20" y="19"/>
                    </a:lnTo>
                    <a:lnTo>
                      <a:pt x="24" y="20"/>
                    </a:lnTo>
                    <a:lnTo>
                      <a:pt x="28" y="20"/>
                    </a:lnTo>
                    <a:lnTo>
                      <a:pt x="30" y="20"/>
                    </a:lnTo>
                    <a:lnTo>
                      <a:pt x="53" y="12"/>
                    </a:lnTo>
                    <a:lnTo>
                      <a:pt x="49" y="11"/>
                    </a:lnTo>
                    <a:lnTo>
                      <a:pt x="43" y="8"/>
                    </a:lnTo>
                    <a:lnTo>
                      <a:pt x="34" y="4"/>
                    </a:lnTo>
                    <a:lnTo>
                      <a:pt x="26" y="1"/>
                    </a:lnTo>
                    <a:lnTo>
                      <a:pt x="16" y="0"/>
                    </a:lnTo>
                    <a:lnTo>
                      <a:pt x="7" y="1"/>
                    </a:lnTo>
                    <a:lnTo>
                      <a:pt x="4" y="3"/>
                    </a:lnTo>
                    <a:lnTo>
                      <a:pt x="2" y="4"/>
                    </a:lnTo>
                    <a:lnTo>
                      <a:pt x="0" y="8"/>
                    </a:lnTo>
                    <a:lnTo>
                      <a:pt x="0" y="1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22" name="Freeform 203">
                <a:extLst>
                  <a:ext uri="{FF2B5EF4-FFF2-40B4-BE49-F238E27FC236}">
                    <a16:creationId xmlns:a16="http://schemas.microsoft.com/office/drawing/2014/main" id="{CE5B9EA0-E929-4605-9836-A009A9FB9E72}"/>
                  </a:ext>
                </a:extLst>
              </p:cNvPr>
              <p:cNvSpPr>
                <a:spLocks/>
              </p:cNvSpPr>
              <p:nvPr/>
            </p:nvSpPr>
            <p:spPr bwMode="gray">
              <a:xfrm>
                <a:off x="1543" y="1160"/>
                <a:ext cx="13" cy="10"/>
              </a:xfrm>
              <a:custGeom>
                <a:avLst/>
                <a:gdLst>
                  <a:gd name="T0" fmla="*/ 0 w 13"/>
                  <a:gd name="T1" fmla="*/ 2 h 11"/>
                  <a:gd name="T2" fmla="*/ 0 w 13"/>
                  <a:gd name="T3" fmla="*/ 4 h 11"/>
                  <a:gd name="T4" fmla="*/ 1 w 13"/>
                  <a:gd name="T5" fmla="*/ 5 h 11"/>
                  <a:gd name="T6" fmla="*/ 2 w 13"/>
                  <a:gd name="T7" fmla="*/ 5 h 11"/>
                  <a:gd name="T8" fmla="*/ 4 w 13"/>
                  <a:gd name="T9" fmla="*/ 5 h 11"/>
                  <a:gd name="T10" fmla="*/ 6 w 13"/>
                  <a:gd name="T11" fmla="*/ 5 h 11"/>
                  <a:gd name="T12" fmla="*/ 8 w 13"/>
                  <a:gd name="T13" fmla="*/ 5 h 11"/>
                  <a:gd name="T14" fmla="*/ 9 w 13"/>
                  <a:gd name="T15" fmla="*/ 5 h 11"/>
                  <a:gd name="T16" fmla="*/ 13 w 13"/>
                  <a:gd name="T17" fmla="*/ 5 h 11"/>
                  <a:gd name="T18" fmla="*/ 13 w 13"/>
                  <a:gd name="T19" fmla="*/ 2 h 11"/>
                  <a:gd name="T20" fmla="*/ 11 w 13"/>
                  <a:gd name="T21" fmla="*/ 2 h 11"/>
                  <a:gd name="T22" fmla="*/ 8 w 13"/>
                  <a:gd name="T23" fmla="*/ 0 h 11"/>
                  <a:gd name="T24" fmla="*/ 7 w 13"/>
                  <a:gd name="T25" fmla="*/ 0 h 11"/>
                  <a:gd name="T26" fmla="*/ 6 w 13"/>
                  <a:gd name="T27" fmla="*/ 0 h 11"/>
                  <a:gd name="T28" fmla="*/ 4 w 13"/>
                  <a:gd name="T29" fmla="*/ 0 h 11"/>
                  <a:gd name="T30" fmla="*/ 2 w 13"/>
                  <a:gd name="T31" fmla="*/ 0 h 11"/>
                  <a:gd name="T32" fmla="*/ 1 w 13"/>
                  <a:gd name="T33" fmla="*/ 0 h 11"/>
                  <a:gd name="T34" fmla="*/ 0 w 13"/>
                  <a:gd name="T35" fmla="*/ 2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1"/>
                  <a:gd name="T56" fmla="*/ 13 w 13"/>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1">
                    <a:moveTo>
                      <a:pt x="0" y="2"/>
                    </a:moveTo>
                    <a:lnTo>
                      <a:pt x="0" y="4"/>
                    </a:lnTo>
                    <a:lnTo>
                      <a:pt x="1" y="7"/>
                    </a:lnTo>
                    <a:lnTo>
                      <a:pt x="2" y="9"/>
                    </a:lnTo>
                    <a:lnTo>
                      <a:pt x="4" y="9"/>
                    </a:lnTo>
                    <a:lnTo>
                      <a:pt x="6" y="11"/>
                    </a:lnTo>
                    <a:lnTo>
                      <a:pt x="8" y="11"/>
                    </a:lnTo>
                    <a:lnTo>
                      <a:pt x="9" y="11"/>
                    </a:lnTo>
                    <a:lnTo>
                      <a:pt x="13" y="11"/>
                    </a:lnTo>
                    <a:lnTo>
                      <a:pt x="13" y="2"/>
                    </a:lnTo>
                    <a:lnTo>
                      <a:pt x="11" y="2"/>
                    </a:lnTo>
                    <a:lnTo>
                      <a:pt x="8" y="0"/>
                    </a:lnTo>
                    <a:lnTo>
                      <a:pt x="7" y="0"/>
                    </a:lnTo>
                    <a:lnTo>
                      <a:pt x="6" y="0"/>
                    </a:lnTo>
                    <a:lnTo>
                      <a:pt x="4" y="0"/>
                    </a:lnTo>
                    <a:lnTo>
                      <a:pt x="2" y="0"/>
                    </a:lnTo>
                    <a:lnTo>
                      <a:pt x="1" y="0"/>
                    </a:lnTo>
                    <a:lnTo>
                      <a:pt x="0" y="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23" name="Freeform 204">
                <a:extLst>
                  <a:ext uri="{FF2B5EF4-FFF2-40B4-BE49-F238E27FC236}">
                    <a16:creationId xmlns:a16="http://schemas.microsoft.com/office/drawing/2014/main" id="{8EDCBA14-A346-4BDB-B249-B7A579188EC7}"/>
                  </a:ext>
                </a:extLst>
              </p:cNvPr>
              <p:cNvSpPr>
                <a:spLocks/>
              </p:cNvSpPr>
              <p:nvPr/>
            </p:nvSpPr>
            <p:spPr bwMode="gray">
              <a:xfrm>
                <a:off x="1653" y="1478"/>
                <a:ext cx="18" cy="24"/>
              </a:xfrm>
              <a:custGeom>
                <a:avLst/>
                <a:gdLst>
                  <a:gd name="T0" fmla="*/ 0 w 18"/>
                  <a:gd name="T1" fmla="*/ 4 h 27"/>
                  <a:gd name="T2" fmla="*/ 5 w 18"/>
                  <a:gd name="T3" fmla="*/ 4 h 27"/>
                  <a:gd name="T4" fmla="*/ 9 w 18"/>
                  <a:gd name="T5" fmla="*/ 4 h 27"/>
                  <a:gd name="T6" fmla="*/ 11 w 18"/>
                  <a:gd name="T7" fmla="*/ 4 h 27"/>
                  <a:gd name="T8" fmla="*/ 14 w 18"/>
                  <a:gd name="T9" fmla="*/ 4 h 27"/>
                  <a:gd name="T10" fmla="*/ 16 w 18"/>
                  <a:gd name="T11" fmla="*/ 4 h 27"/>
                  <a:gd name="T12" fmla="*/ 17 w 18"/>
                  <a:gd name="T13" fmla="*/ 4 h 27"/>
                  <a:gd name="T14" fmla="*/ 18 w 18"/>
                  <a:gd name="T15" fmla="*/ 4 h 27"/>
                  <a:gd name="T16" fmla="*/ 18 w 18"/>
                  <a:gd name="T17" fmla="*/ 0 h 27"/>
                  <a:gd name="T18" fmla="*/ 16 w 18"/>
                  <a:gd name="T19" fmla="*/ 2 h 27"/>
                  <a:gd name="T20" fmla="*/ 11 w 18"/>
                  <a:gd name="T21" fmla="*/ 3 h 27"/>
                  <a:gd name="T22" fmla="*/ 9 w 18"/>
                  <a:gd name="T23" fmla="*/ 4 h 27"/>
                  <a:gd name="T24" fmla="*/ 6 w 18"/>
                  <a:gd name="T25" fmla="*/ 4 h 27"/>
                  <a:gd name="T26" fmla="*/ 5 w 18"/>
                  <a:gd name="T27" fmla="*/ 4 h 27"/>
                  <a:gd name="T28" fmla="*/ 2 w 18"/>
                  <a:gd name="T29" fmla="*/ 4 h 27"/>
                  <a:gd name="T30" fmla="*/ 0 w 18"/>
                  <a:gd name="T31" fmla="*/ 4 h 27"/>
                  <a:gd name="T32" fmla="*/ 0 w 18"/>
                  <a:gd name="T33" fmla="*/ 4 h 27"/>
                  <a:gd name="T34" fmla="*/ 0 w 18"/>
                  <a:gd name="T35" fmla="*/ 4 h 27"/>
                  <a:gd name="T36" fmla="*/ 0 w 18"/>
                  <a:gd name="T37" fmla="*/ 4 h 27"/>
                  <a:gd name="T38" fmla="*/ 0 w 18"/>
                  <a:gd name="T39" fmla="*/ 4 h 27"/>
                  <a:gd name="T40" fmla="*/ 0 w 18"/>
                  <a:gd name="T41" fmla="*/ 4 h 27"/>
                  <a:gd name="T42" fmla="*/ 0 w 18"/>
                  <a:gd name="T43" fmla="*/ 4 h 2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27"/>
                  <a:gd name="T68" fmla="*/ 18 w 18"/>
                  <a:gd name="T69" fmla="*/ 27 h 2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27">
                    <a:moveTo>
                      <a:pt x="0" y="27"/>
                    </a:moveTo>
                    <a:lnTo>
                      <a:pt x="5" y="25"/>
                    </a:lnTo>
                    <a:lnTo>
                      <a:pt x="9" y="23"/>
                    </a:lnTo>
                    <a:lnTo>
                      <a:pt x="11" y="19"/>
                    </a:lnTo>
                    <a:lnTo>
                      <a:pt x="14" y="17"/>
                    </a:lnTo>
                    <a:lnTo>
                      <a:pt x="16" y="14"/>
                    </a:lnTo>
                    <a:lnTo>
                      <a:pt x="17" y="10"/>
                    </a:lnTo>
                    <a:lnTo>
                      <a:pt x="18" y="4"/>
                    </a:lnTo>
                    <a:lnTo>
                      <a:pt x="18" y="0"/>
                    </a:lnTo>
                    <a:lnTo>
                      <a:pt x="16" y="2"/>
                    </a:lnTo>
                    <a:lnTo>
                      <a:pt x="11" y="3"/>
                    </a:lnTo>
                    <a:lnTo>
                      <a:pt x="9" y="6"/>
                    </a:lnTo>
                    <a:lnTo>
                      <a:pt x="6" y="8"/>
                    </a:lnTo>
                    <a:lnTo>
                      <a:pt x="5" y="10"/>
                    </a:lnTo>
                    <a:lnTo>
                      <a:pt x="2" y="12"/>
                    </a:lnTo>
                    <a:lnTo>
                      <a:pt x="0" y="15"/>
                    </a:lnTo>
                    <a:lnTo>
                      <a:pt x="0" y="19"/>
                    </a:lnTo>
                    <a:lnTo>
                      <a:pt x="0" y="22"/>
                    </a:lnTo>
                    <a:lnTo>
                      <a:pt x="0" y="23"/>
                    </a:lnTo>
                    <a:lnTo>
                      <a:pt x="0" y="25"/>
                    </a:lnTo>
                    <a:lnTo>
                      <a:pt x="0" y="26"/>
                    </a:lnTo>
                    <a:lnTo>
                      <a:pt x="0" y="2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24" name="Freeform 205">
                <a:extLst>
                  <a:ext uri="{FF2B5EF4-FFF2-40B4-BE49-F238E27FC236}">
                    <a16:creationId xmlns:a16="http://schemas.microsoft.com/office/drawing/2014/main" id="{B4E6C3C0-78E4-40CC-854E-5A0E64DDF264}"/>
                  </a:ext>
                </a:extLst>
              </p:cNvPr>
              <p:cNvSpPr>
                <a:spLocks/>
              </p:cNvSpPr>
              <p:nvPr/>
            </p:nvSpPr>
            <p:spPr bwMode="gray">
              <a:xfrm>
                <a:off x="1607" y="1481"/>
                <a:ext cx="35" cy="21"/>
              </a:xfrm>
              <a:custGeom>
                <a:avLst/>
                <a:gdLst>
                  <a:gd name="T0" fmla="*/ 13 w 35"/>
                  <a:gd name="T1" fmla="*/ 0 h 24"/>
                  <a:gd name="T2" fmla="*/ 12 w 35"/>
                  <a:gd name="T3" fmla="*/ 0 h 24"/>
                  <a:gd name="T4" fmla="*/ 11 w 35"/>
                  <a:gd name="T5" fmla="*/ 1 h 24"/>
                  <a:gd name="T6" fmla="*/ 7 w 35"/>
                  <a:gd name="T7" fmla="*/ 3 h 24"/>
                  <a:gd name="T8" fmla="*/ 5 w 35"/>
                  <a:gd name="T9" fmla="*/ 4 h 24"/>
                  <a:gd name="T10" fmla="*/ 4 w 35"/>
                  <a:gd name="T11" fmla="*/ 4 h 24"/>
                  <a:gd name="T12" fmla="*/ 2 w 35"/>
                  <a:gd name="T13" fmla="*/ 4 h 24"/>
                  <a:gd name="T14" fmla="*/ 1 w 35"/>
                  <a:gd name="T15" fmla="*/ 4 h 24"/>
                  <a:gd name="T16" fmla="*/ 0 w 35"/>
                  <a:gd name="T17" fmla="*/ 4 h 24"/>
                  <a:gd name="T18" fmla="*/ 2 w 35"/>
                  <a:gd name="T19" fmla="*/ 4 h 24"/>
                  <a:gd name="T20" fmla="*/ 6 w 35"/>
                  <a:gd name="T21" fmla="*/ 4 h 24"/>
                  <a:gd name="T22" fmla="*/ 8 w 35"/>
                  <a:gd name="T23" fmla="*/ 4 h 24"/>
                  <a:gd name="T24" fmla="*/ 12 w 35"/>
                  <a:gd name="T25" fmla="*/ 4 h 24"/>
                  <a:gd name="T26" fmla="*/ 15 w 35"/>
                  <a:gd name="T27" fmla="*/ 4 h 24"/>
                  <a:gd name="T28" fmla="*/ 18 w 35"/>
                  <a:gd name="T29" fmla="*/ 4 h 24"/>
                  <a:gd name="T30" fmla="*/ 21 w 35"/>
                  <a:gd name="T31" fmla="*/ 4 h 24"/>
                  <a:gd name="T32" fmla="*/ 27 w 35"/>
                  <a:gd name="T33" fmla="*/ 4 h 24"/>
                  <a:gd name="T34" fmla="*/ 28 w 35"/>
                  <a:gd name="T35" fmla="*/ 4 h 24"/>
                  <a:gd name="T36" fmla="*/ 31 w 35"/>
                  <a:gd name="T37" fmla="*/ 4 h 24"/>
                  <a:gd name="T38" fmla="*/ 32 w 35"/>
                  <a:gd name="T39" fmla="*/ 4 h 24"/>
                  <a:gd name="T40" fmla="*/ 33 w 35"/>
                  <a:gd name="T41" fmla="*/ 4 h 24"/>
                  <a:gd name="T42" fmla="*/ 34 w 35"/>
                  <a:gd name="T43" fmla="*/ 4 h 24"/>
                  <a:gd name="T44" fmla="*/ 35 w 35"/>
                  <a:gd name="T45" fmla="*/ 4 h 24"/>
                  <a:gd name="T46" fmla="*/ 35 w 35"/>
                  <a:gd name="T47" fmla="*/ 4 h 24"/>
                  <a:gd name="T48" fmla="*/ 33 w 35"/>
                  <a:gd name="T49" fmla="*/ 4 h 24"/>
                  <a:gd name="T50" fmla="*/ 29 w 35"/>
                  <a:gd name="T51" fmla="*/ 4 h 24"/>
                  <a:gd name="T52" fmla="*/ 25 w 35"/>
                  <a:gd name="T53" fmla="*/ 4 h 24"/>
                  <a:gd name="T54" fmla="*/ 21 w 35"/>
                  <a:gd name="T55" fmla="*/ 4 h 24"/>
                  <a:gd name="T56" fmla="*/ 18 w 35"/>
                  <a:gd name="T57" fmla="*/ 4 h 24"/>
                  <a:gd name="T58" fmla="*/ 15 w 35"/>
                  <a:gd name="T59" fmla="*/ 4 h 24"/>
                  <a:gd name="T60" fmla="*/ 14 w 35"/>
                  <a:gd name="T61" fmla="*/ 3 h 24"/>
                  <a:gd name="T62" fmla="*/ 13 w 35"/>
                  <a:gd name="T63" fmla="*/ 0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24"/>
                  <a:gd name="T98" fmla="*/ 35 w 35"/>
                  <a:gd name="T99" fmla="*/ 24 h 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24">
                    <a:moveTo>
                      <a:pt x="13" y="0"/>
                    </a:moveTo>
                    <a:lnTo>
                      <a:pt x="12" y="0"/>
                    </a:lnTo>
                    <a:lnTo>
                      <a:pt x="11" y="1"/>
                    </a:lnTo>
                    <a:lnTo>
                      <a:pt x="7" y="3"/>
                    </a:lnTo>
                    <a:lnTo>
                      <a:pt x="5" y="4"/>
                    </a:lnTo>
                    <a:lnTo>
                      <a:pt x="4" y="7"/>
                    </a:lnTo>
                    <a:lnTo>
                      <a:pt x="2" y="9"/>
                    </a:lnTo>
                    <a:lnTo>
                      <a:pt x="1" y="11"/>
                    </a:lnTo>
                    <a:lnTo>
                      <a:pt x="0" y="14"/>
                    </a:lnTo>
                    <a:lnTo>
                      <a:pt x="2" y="15"/>
                    </a:lnTo>
                    <a:lnTo>
                      <a:pt x="6" y="16"/>
                    </a:lnTo>
                    <a:lnTo>
                      <a:pt x="8" y="20"/>
                    </a:lnTo>
                    <a:lnTo>
                      <a:pt x="12" y="22"/>
                    </a:lnTo>
                    <a:lnTo>
                      <a:pt x="15" y="23"/>
                    </a:lnTo>
                    <a:lnTo>
                      <a:pt x="18" y="23"/>
                    </a:lnTo>
                    <a:lnTo>
                      <a:pt x="21" y="24"/>
                    </a:lnTo>
                    <a:lnTo>
                      <a:pt x="27" y="24"/>
                    </a:lnTo>
                    <a:lnTo>
                      <a:pt x="28" y="24"/>
                    </a:lnTo>
                    <a:lnTo>
                      <a:pt x="31" y="24"/>
                    </a:lnTo>
                    <a:lnTo>
                      <a:pt x="32" y="23"/>
                    </a:lnTo>
                    <a:lnTo>
                      <a:pt x="33" y="22"/>
                    </a:lnTo>
                    <a:lnTo>
                      <a:pt x="34" y="22"/>
                    </a:lnTo>
                    <a:lnTo>
                      <a:pt x="35" y="20"/>
                    </a:lnTo>
                    <a:lnTo>
                      <a:pt x="35" y="19"/>
                    </a:lnTo>
                    <a:lnTo>
                      <a:pt x="33" y="16"/>
                    </a:lnTo>
                    <a:lnTo>
                      <a:pt x="29" y="15"/>
                    </a:lnTo>
                    <a:lnTo>
                      <a:pt x="25" y="14"/>
                    </a:lnTo>
                    <a:lnTo>
                      <a:pt x="21" y="11"/>
                    </a:lnTo>
                    <a:lnTo>
                      <a:pt x="18" y="9"/>
                    </a:lnTo>
                    <a:lnTo>
                      <a:pt x="15" y="7"/>
                    </a:lnTo>
                    <a:lnTo>
                      <a:pt x="14" y="3"/>
                    </a:lnTo>
                    <a:lnTo>
                      <a:pt x="1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25" name="Freeform 206">
                <a:extLst>
                  <a:ext uri="{FF2B5EF4-FFF2-40B4-BE49-F238E27FC236}">
                    <a16:creationId xmlns:a16="http://schemas.microsoft.com/office/drawing/2014/main" id="{EC2983EC-6296-4A70-B12B-DD3ADD471D49}"/>
                  </a:ext>
                </a:extLst>
              </p:cNvPr>
              <p:cNvSpPr>
                <a:spLocks/>
              </p:cNvSpPr>
              <p:nvPr/>
            </p:nvSpPr>
            <p:spPr bwMode="gray">
              <a:xfrm>
                <a:off x="635" y="1013"/>
                <a:ext cx="1147" cy="566"/>
              </a:xfrm>
              <a:custGeom>
                <a:avLst/>
                <a:gdLst>
                  <a:gd name="T0" fmla="*/ 904 w 1147"/>
                  <a:gd name="T1" fmla="*/ 4 h 642"/>
                  <a:gd name="T2" fmla="*/ 761 w 1147"/>
                  <a:gd name="T3" fmla="*/ 4 h 642"/>
                  <a:gd name="T4" fmla="*/ 662 w 1147"/>
                  <a:gd name="T5" fmla="*/ 4 h 642"/>
                  <a:gd name="T6" fmla="*/ 685 w 1147"/>
                  <a:gd name="T7" fmla="*/ 4 h 642"/>
                  <a:gd name="T8" fmla="*/ 721 w 1147"/>
                  <a:gd name="T9" fmla="*/ 4 h 642"/>
                  <a:gd name="T10" fmla="*/ 664 w 1147"/>
                  <a:gd name="T11" fmla="*/ 4 h 642"/>
                  <a:gd name="T12" fmla="*/ 617 w 1147"/>
                  <a:gd name="T13" fmla="*/ 4 h 642"/>
                  <a:gd name="T14" fmla="*/ 574 w 1147"/>
                  <a:gd name="T15" fmla="*/ 4 h 642"/>
                  <a:gd name="T16" fmla="*/ 539 w 1147"/>
                  <a:gd name="T17" fmla="*/ 4 h 642"/>
                  <a:gd name="T18" fmla="*/ 79 w 1147"/>
                  <a:gd name="T19" fmla="*/ 4 h 642"/>
                  <a:gd name="T20" fmla="*/ 56 w 1147"/>
                  <a:gd name="T21" fmla="*/ 4 h 642"/>
                  <a:gd name="T22" fmla="*/ 48 w 1147"/>
                  <a:gd name="T23" fmla="*/ 4 h 642"/>
                  <a:gd name="T24" fmla="*/ 35 w 1147"/>
                  <a:gd name="T25" fmla="*/ 4 h 642"/>
                  <a:gd name="T26" fmla="*/ 75 w 1147"/>
                  <a:gd name="T27" fmla="*/ 4 h 642"/>
                  <a:gd name="T28" fmla="*/ 76 w 1147"/>
                  <a:gd name="T29" fmla="*/ 4 h 642"/>
                  <a:gd name="T30" fmla="*/ 29 w 1147"/>
                  <a:gd name="T31" fmla="*/ 4 h 642"/>
                  <a:gd name="T32" fmla="*/ 181 w 1147"/>
                  <a:gd name="T33" fmla="*/ 4 h 642"/>
                  <a:gd name="T34" fmla="*/ 349 w 1147"/>
                  <a:gd name="T35" fmla="*/ 4 h 642"/>
                  <a:gd name="T36" fmla="*/ 396 w 1147"/>
                  <a:gd name="T37" fmla="*/ 4 h 642"/>
                  <a:gd name="T38" fmla="*/ 467 w 1147"/>
                  <a:gd name="T39" fmla="*/ 4 h 642"/>
                  <a:gd name="T40" fmla="*/ 520 w 1147"/>
                  <a:gd name="T41" fmla="*/ 4 h 642"/>
                  <a:gd name="T42" fmla="*/ 628 w 1147"/>
                  <a:gd name="T43" fmla="*/ 4 h 642"/>
                  <a:gd name="T44" fmla="*/ 699 w 1147"/>
                  <a:gd name="T45" fmla="*/ 4 h 642"/>
                  <a:gd name="T46" fmla="*/ 731 w 1147"/>
                  <a:gd name="T47" fmla="*/ 4 h 642"/>
                  <a:gd name="T48" fmla="*/ 737 w 1147"/>
                  <a:gd name="T49" fmla="*/ 4 h 642"/>
                  <a:gd name="T50" fmla="*/ 764 w 1147"/>
                  <a:gd name="T51" fmla="*/ 4 h 642"/>
                  <a:gd name="T52" fmla="*/ 808 w 1147"/>
                  <a:gd name="T53" fmla="*/ 0 h 642"/>
                  <a:gd name="T54" fmla="*/ 809 w 1147"/>
                  <a:gd name="T55" fmla="*/ 4 h 642"/>
                  <a:gd name="T56" fmla="*/ 818 w 1147"/>
                  <a:gd name="T57" fmla="*/ 4 h 642"/>
                  <a:gd name="T58" fmla="*/ 845 w 1147"/>
                  <a:gd name="T59" fmla="*/ 4 h 642"/>
                  <a:gd name="T60" fmla="*/ 875 w 1147"/>
                  <a:gd name="T61" fmla="*/ 4 h 642"/>
                  <a:gd name="T62" fmla="*/ 934 w 1147"/>
                  <a:gd name="T63" fmla="*/ 4 h 642"/>
                  <a:gd name="T64" fmla="*/ 899 w 1147"/>
                  <a:gd name="T65" fmla="*/ 4 h 642"/>
                  <a:gd name="T66" fmla="*/ 868 w 1147"/>
                  <a:gd name="T67" fmla="*/ 4 h 642"/>
                  <a:gd name="T68" fmla="*/ 821 w 1147"/>
                  <a:gd name="T69" fmla="*/ 4 h 642"/>
                  <a:gd name="T70" fmla="*/ 810 w 1147"/>
                  <a:gd name="T71" fmla="*/ 4 h 642"/>
                  <a:gd name="T72" fmla="*/ 727 w 1147"/>
                  <a:gd name="T73" fmla="*/ 4 h 642"/>
                  <a:gd name="T74" fmla="*/ 686 w 1147"/>
                  <a:gd name="T75" fmla="*/ 4 h 642"/>
                  <a:gd name="T76" fmla="*/ 646 w 1147"/>
                  <a:gd name="T77" fmla="*/ 4 h 642"/>
                  <a:gd name="T78" fmla="*/ 692 w 1147"/>
                  <a:gd name="T79" fmla="*/ 4 h 642"/>
                  <a:gd name="T80" fmla="*/ 760 w 1147"/>
                  <a:gd name="T81" fmla="*/ 4 h 642"/>
                  <a:gd name="T82" fmla="*/ 761 w 1147"/>
                  <a:gd name="T83" fmla="*/ 4 h 642"/>
                  <a:gd name="T84" fmla="*/ 849 w 1147"/>
                  <a:gd name="T85" fmla="*/ 4 h 642"/>
                  <a:gd name="T86" fmla="*/ 886 w 1147"/>
                  <a:gd name="T87" fmla="*/ 4 h 642"/>
                  <a:gd name="T88" fmla="*/ 980 w 1147"/>
                  <a:gd name="T89" fmla="*/ 4 h 642"/>
                  <a:gd name="T90" fmla="*/ 1012 w 1147"/>
                  <a:gd name="T91" fmla="*/ 4 h 642"/>
                  <a:gd name="T92" fmla="*/ 998 w 1147"/>
                  <a:gd name="T93" fmla="*/ 4 h 642"/>
                  <a:gd name="T94" fmla="*/ 1060 w 1147"/>
                  <a:gd name="T95" fmla="*/ 4 h 642"/>
                  <a:gd name="T96" fmla="*/ 1080 w 1147"/>
                  <a:gd name="T97" fmla="*/ 4 h 642"/>
                  <a:gd name="T98" fmla="*/ 1091 w 1147"/>
                  <a:gd name="T99" fmla="*/ 4 h 642"/>
                  <a:gd name="T100" fmla="*/ 1095 w 1147"/>
                  <a:gd name="T101" fmla="*/ 4 h 642"/>
                  <a:gd name="T102" fmla="*/ 1120 w 1147"/>
                  <a:gd name="T103" fmla="*/ 4 h 642"/>
                  <a:gd name="T104" fmla="*/ 1147 w 1147"/>
                  <a:gd name="T105" fmla="*/ 4 h 642"/>
                  <a:gd name="T106" fmla="*/ 1120 w 1147"/>
                  <a:gd name="T107" fmla="*/ 4 h 642"/>
                  <a:gd name="T108" fmla="*/ 1061 w 1147"/>
                  <a:gd name="T109" fmla="*/ 4 h 642"/>
                  <a:gd name="T110" fmla="*/ 892 w 1147"/>
                  <a:gd name="T111" fmla="*/ 4 h 642"/>
                  <a:gd name="T112" fmla="*/ 960 w 1147"/>
                  <a:gd name="T113" fmla="*/ 4 h 642"/>
                  <a:gd name="T114" fmla="*/ 967 w 1147"/>
                  <a:gd name="T115" fmla="*/ 4 h 642"/>
                  <a:gd name="T116" fmla="*/ 973 w 1147"/>
                  <a:gd name="T117" fmla="*/ 4 h 642"/>
                  <a:gd name="T118" fmla="*/ 1017 w 1147"/>
                  <a:gd name="T119" fmla="*/ 4 h 642"/>
                  <a:gd name="T120" fmla="*/ 946 w 1147"/>
                  <a:gd name="T121" fmla="*/ 4 h 642"/>
                  <a:gd name="T122" fmla="*/ 959 w 1147"/>
                  <a:gd name="T123" fmla="*/ 4 h 642"/>
                  <a:gd name="T124" fmla="*/ 938 w 1147"/>
                  <a:gd name="T125" fmla="*/ 4 h 64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47"/>
                  <a:gd name="T190" fmla="*/ 0 h 642"/>
                  <a:gd name="T191" fmla="*/ 1147 w 1147"/>
                  <a:gd name="T192" fmla="*/ 642 h 64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47" h="642">
                    <a:moveTo>
                      <a:pt x="926" y="575"/>
                    </a:moveTo>
                    <a:lnTo>
                      <a:pt x="926" y="548"/>
                    </a:lnTo>
                    <a:lnTo>
                      <a:pt x="928" y="546"/>
                    </a:lnTo>
                    <a:lnTo>
                      <a:pt x="928" y="544"/>
                    </a:lnTo>
                    <a:lnTo>
                      <a:pt x="929" y="541"/>
                    </a:lnTo>
                    <a:lnTo>
                      <a:pt x="931" y="537"/>
                    </a:lnTo>
                    <a:lnTo>
                      <a:pt x="932" y="533"/>
                    </a:lnTo>
                    <a:lnTo>
                      <a:pt x="934" y="529"/>
                    </a:lnTo>
                    <a:lnTo>
                      <a:pt x="935" y="526"/>
                    </a:lnTo>
                    <a:lnTo>
                      <a:pt x="935" y="523"/>
                    </a:lnTo>
                    <a:lnTo>
                      <a:pt x="934" y="523"/>
                    </a:lnTo>
                    <a:lnTo>
                      <a:pt x="932" y="523"/>
                    </a:lnTo>
                    <a:lnTo>
                      <a:pt x="930" y="523"/>
                    </a:lnTo>
                    <a:lnTo>
                      <a:pt x="928" y="523"/>
                    </a:lnTo>
                    <a:lnTo>
                      <a:pt x="925" y="523"/>
                    </a:lnTo>
                    <a:lnTo>
                      <a:pt x="922" y="523"/>
                    </a:lnTo>
                    <a:lnTo>
                      <a:pt x="918" y="523"/>
                    </a:lnTo>
                    <a:lnTo>
                      <a:pt x="913" y="523"/>
                    </a:lnTo>
                    <a:lnTo>
                      <a:pt x="909" y="523"/>
                    </a:lnTo>
                    <a:lnTo>
                      <a:pt x="904" y="526"/>
                    </a:lnTo>
                    <a:lnTo>
                      <a:pt x="900" y="530"/>
                    </a:lnTo>
                    <a:lnTo>
                      <a:pt x="898" y="534"/>
                    </a:lnTo>
                    <a:lnTo>
                      <a:pt x="894" y="540"/>
                    </a:lnTo>
                    <a:lnTo>
                      <a:pt x="892" y="546"/>
                    </a:lnTo>
                    <a:lnTo>
                      <a:pt x="890" y="550"/>
                    </a:lnTo>
                    <a:lnTo>
                      <a:pt x="886" y="555"/>
                    </a:lnTo>
                    <a:lnTo>
                      <a:pt x="880" y="561"/>
                    </a:lnTo>
                    <a:lnTo>
                      <a:pt x="873" y="565"/>
                    </a:lnTo>
                    <a:lnTo>
                      <a:pt x="866" y="568"/>
                    </a:lnTo>
                    <a:lnTo>
                      <a:pt x="858" y="569"/>
                    </a:lnTo>
                    <a:lnTo>
                      <a:pt x="850" y="571"/>
                    </a:lnTo>
                    <a:lnTo>
                      <a:pt x="842" y="572"/>
                    </a:lnTo>
                    <a:lnTo>
                      <a:pt x="833" y="573"/>
                    </a:lnTo>
                    <a:lnTo>
                      <a:pt x="823" y="575"/>
                    </a:lnTo>
                    <a:lnTo>
                      <a:pt x="798" y="575"/>
                    </a:lnTo>
                    <a:lnTo>
                      <a:pt x="791" y="585"/>
                    </a:lnTo>
                    <a:lnTo>
                      <a:pt x="785" y="594"/>
                    </a:lnTo>
                    <a:lnTo>
                      <a:pt x="777" y="601"/>
                    </a:lnTo>
                    <a:lnTo>
                      <a:pt x="770" y="608"/>
                    </a:lnTo>
                    <a:lnTo>
                      <a:pt x="761" y="614"/>
                    </a:lnTo>
                    <a:lnTo>
                      <a:pt x="752" y="619"/>
                    </a:lnTo>
                    <a:lnTo>
                      <a:pt x="743" y="622"/>
                    </a:lnTo>
                    <a:lnTo>
                      <a:pt x="735" y="625"/>
                    </a:lnTo>
                    <a:lnTo>
                      <a:pt x="712" y="633"/>
                    </a:lnTo>
                    <a:lnTo>
                      <a:pt x="710" y="633"/>
                    </a:lnTo>
                    <a:lnTo>
                      <a:pt x="709" y="635"/>
                    </a:lnTo>
                    <a:lnTo>
                      <a:pt x="708" y="635"/>
                    </a:lnTo>
                    <a:lnTo>
                      <a:pt x="705" y="635"/>
                    </a:lnTo>
                    <a:lnTo>
                      <a:pt x="704" y="635"/>
                    </a:lnTo>
                    <a:lnTo>
                      <a:pt x="702" y="635"/>
                    </a:lnTo>
                    <a:lnTo>
                      <a:pt x="699" y="635"/>
                    </a:lnTo>
                    <a:lnTo>
                      <a:pt x="697" y="635"/>
                    </a:lnTo>
                    <a:lnTo>
                      <a:pt x="693" y="636"/>
                    </a:lnTo>
                    <a:lnTo>
                      <a:pt x="689" y="638"/>
                    </a:lnTo>
                    <a:lnTo>
                      <a:pt x="684" y="638"/>
                    </a:lnTo>
                    <a:lnTo>
                      <a:pt x="679" y="639"/>
                    </a:lnTo>
                    <a:lnTo>
                      <a:pt x="674" y="639"/>
                    </a:lnTo>
                    <a:lnTo>
                      <a:pt x="671" y="640"/>
                    </a:lnTo>
                    <a:lnTo>
                      <a:pt x="666" y="640"/>
                    </a:lnTo>
                    <a:lnTo>
                      <a:pt x="662" y="640"/>
                    </a:lnTo>
                    <a:lnTo>
                      <a:pt x="661" y="640"/>
                    </a:lnTo>
                    <a:lnTo>
                      <a:pt x="660" y="640"/>
                    </a:lnTo>
                    <a:lnTo>
                      <a:pt x="659" y="642"/>
                    </a:lnTo>
                    <a:lnTo>
                      <a:pt x="658" y="642"/>
                    </a:lnTo>
                    <a:lnTo>
                      <a:pt x="656" y="642"/>
                    </a:lnTo>
                    <a:lnTo>
                      <a:pt x="655" y="640"/>
                    </a:lnTo>
                    <a:lnTo>
                      <a:pt x="654" y="640"/>
                    </a:lnTo>
                    <a:lnTo>
                      <a:pt x="658" y="635"/>
                    </a:lnTo>
                    <a:lnTo>
                      <a:pt x="661" y="632"/>
                    </a:lnTo>
                    <a:lnTo>
                      <a:pt x="665" y="628"/>
                    </a:lnTo>
                    <a:lnTo>
                      <a:pt x="668" y="625"/>
                    </a:lnTo>
                    <a:lnTo>
                      <a:pt x="672" y="622"/>
                    </a:lnTo>
                    <a:lnTo>
                      <a:pt x="674" y="619"/>
                    </a:lnTo>
                    <a:lnTo>
                      <a:pt x="678" y="615"/>
                    </a:lnTo>
                    <a:lnTo>
                      <a:pt x="680" y="610"/>
                    </a:lnTo>
                    <a:lnTo>
                      <a:pt x="681" y="606"/>
                    </a:lnTo>
                    <a:lnTo>
                      <a:pt x="683" y="601"/>
                    </a:lnTo>
                    <a:lnTo>
                      <a:pt x="684" y="597"/>
                    </a:lnTo>
                    <a:lnTo>
                      <a:pt x="685" y="593"/>
                    </a:lnTo>
                    <a:lnTo>
                      <a:pt x="685" y="589"/>
                    </a:lnTo>
                    <a:lnTo>
                      <a:pt x="686" y="585"/>
                    </a:lnTo>
                    <a:lnTo>
                      <a:pt x="689" y="580"/>
                    </a:lnTo>
                    <a:lnTo>
                      <a:pt x="691" y="575"/>
                    </a:lnTo>
                    <a:lnTo>
                      <a:pt x="697" y="575"/>
                    </a:lnTo>
                    <a:lnTo>
                      <a:pt x="697" y="578"/>
                    </a:lnTo>
                    <a:lnTo>
                      <a:pt x="697" y="580"/>
                    </a:lnTo>
                    <a:lnTo>
                      <a:pt x="698" y="582"/>
                    </a:lnTo>
                    <a:lnTo>
                      <a:pt x="698" y="585"/>
                    </a:lnTo>
                    <a:lnTo>
                      <a:pt x="699" y="586"/>
                    </a:lnTo>
                    <a:lnTo>
                      <a:pt x="699" y="587"/>
                    </a:lnTo>
                    <a:lnTo>
                      <a:pt x="700" y="590"/>
                    </a:lnTo>
                    <a:lnTo>
                      <a:pt x="702" y="593"/>
                    </a:lnTo>
                    <a:lnTo>
                      <a:pt x="704" y="592"/>
                    </a:lnTo>
                    <a:lnTo>
                      <a:pt x="706" y="590"/>
                    </a:lnTo>
                    <a:lnTo>
                      <a:pt x="708" y="590"/>
                    </a:lnTo>
                    <a:lnTo>
                      <a:pt x="710" y="589"/>
                    </a:lnTo>
                    <a:lnTo>
                      <a:pt x="712" y="587"/>
                    </a:lnTo>
                    <a:lnTo>
                      <a:pt x="715" y="587"/>
                    </a:lnTo>
                    <a:lnTo>
                      <a:pt x="717" y="586"/>
                    </a:lnTo>
                    <a:lnTo>
                      <a:pt x="721" y="585"/>
                    </a:lnTo>
                    <a:lnTo>
                      <a:pt x="721" y="572"/>
                    </a:lnTo>
                    <a:lnTo>
                      <a:pt x="720" y="571"/>
                    </a:lnTo>
                    <a:lnTo>
                      <a:pt x="717" y="568"/>
                    </a:lnTo>
                    <a:lnTo>
                      <a:pt x="716" y="564"/>
                    </a:lnTo>
                    <a:lnTo>
                      <a:pt x="714" y="561"/>
                    </a:lnTo>
                    <a:lnTo>
                      <a:pt x="710" y="558"/>
                    </a:lnTo>
                    <a:lnTo>
                      <a:pt x="708" y="555"/>
                    </a:lnTo>
                    <a:lnTo>
                      <a:pt x="704" y="554"/>
                    </a:lnTo>
                    <a:lnTo>
                      <a:pt x="699" y="553"/>
                    </a:lnTo>
                    <a:lnTo>
                      <a:pt x="696" y="553"/>
                    </a:lnTo>
                    <a:lnTo>
                      <a:pt x="691" y="553"/>
                    </a:lnTo>
                    <a:lnTo>
                      <a:pt x="686" y="554"/>
                    </a:lnTo>
                    <a:lnTo>
                      <a:pt x="680" y="554"/>
                    </a:lnTo>
                    <a:lnTo>
                      <a:pt x="675" y="553"/>
                    </a:lnTo>
                    <a:lnTo>
                      <a:pt x="671" y="553"/>
                    </a:lnTo>
                    <a:lnTo>
                      <a:pt x="667" y="551"/>
                    </a:lnTo>
                    <a:lnTo>
                      <a:pt x="665" y="550"/>
                    </a:lnTo>
                    <a:lnTo>
                      <a:pt x="664" y="547"/>
                    </a:lnTo>
                    <a:lnTo>
                      <a:pt x="664" y="544"/>
                    </a:lnTo>
                    <a:lnTo>
                      <a:pt x="664" y="541"/>
                    </a:lnTo>
                    <a:lnTo>
                      <a:pt x="664" y="537"/>
                    </a:lnTo>
                    <a:lnTo>
                      <a:pt x="665" y="534"/>
                    </a:lnTo>
                    <a:lnTo>
                      <a:pt x="665" y="530"/>
                    </a:lnTo>
                    <a:lnTo>
                      <a:pt x="664" y="526"/>
                    </a:lnTo>
                    <a:lnTo>
                      <a:pt x="662" y="523"/>
                    </a:lnTo>
                    <a:lnTo>
                      <a:pt x="660" y="519"/>
                    </a:lnTo>
                    <a:lnTo>
                      <a:pt x="656" y="516"/>
                    </a:lnTo>
                    <a:lnTo>
                      <a:pt x="653" y="515"/>
                    </a:lnTo>
                    <a:lnTo>
                      <a:pt x="649" y="512"/>
                    </a:lnTo>
                    <a:lnTo>
                      <a:pt x="647" y="509"/>
                    </a:lnTo>
                    <a:lnTo>
                      <a:pt x="645" y="504"/>
                    </a:lnTo>
                    <a:lnTo>
                      <a:pt x="642" y="498"/>
                    </a:lnTo>
                    <a:lnTo>
                      <a:pt x="642" y="490"/>
                    </a:lnTo>
                    <a:lnTo>
                      <a:pt x="633" y="490"/>
                    </a:lnTo>
                    <a:lnTo>
                      <a:pt x="631" y="491"/>
                    </a:lnTo>
                    <a:lnTo>
                      <a:pt x="629" y="491"/>
                    </a:lnTo>
                    <a:lnTo>
                      <a:pt x="627" y="491"/>
                    </a:lnTo>
                    <a:lnTo>
                      <a:pt x="623" y="491"/>
                    </a:lnTo>
                    <a:lnTo>
                      <a:pt x="620" y="493"/>
                    </a:lnTo>
                    <a:lnTo>
                      <a:pt x="617" y="493"/>
                    </a:lnTo>
                    <a:lnTo>
                      <a:pt x="615" y="494"/>
                    </a:lnTo>
                    <a:lnTo>
                      <a:pt x="611" y="495"/>
                    </a:lnTo>
                    <a:lnTo>
                      <a:pt x="610" y="497"/>
                    </a:lnTo>
                    <a:lnTo>
                      <a:pt x="609" y="500"/>
                    </a:lnTo>
                    <a:lnTo>
                      <a:pt x="609" y="502"/>
                    </a:lnTo>
                    <a:lnTo>
                      <a:pt x="608" y="505"/>
                    </a:lnTo>
                    <a:lnTo>
                      <a:pt x="606" y="508"/>
                    </a:lnTo>
                    <a:lnTo>
                      <a:pt x="604" y="511"/>
                    </a:lnTo>
                    <a:lnTo>
                      <a:pt x="601" y="512"/>
                    </a:lnTo>
                    <a:lnTo>
                      <a:pt x="597" y="512"/>
                    </a:lnTo>
                    <a:lnTo>
                      <a:pt x="593" y="512"/>
                    </a:lnTo>
                    <a:lnTo>
                      <a:pt x="591" y="512"/>
                    </a:lnTo>
                    <a:lnTo>
                      <a:pt x="587" y="512"/>
                    </a:lnTo>
                    <a:lnTo>
                      <a:pt x="585" y="511"/>
                    </a:lnTo>
                    <a:lnTo>
                      <a:pt x="583" y="509"/>
                    </a:lnTo>
                    <a:lnTo>
                      <a:pt x="580" y="508"/>
                    </a:lnTo>
                    <a:lnTo>
                      <a:pt x="578" y="505"/>
                    </a:lnTo>
                    <a:lnTo>
                      <a:pt x="576" y="502"/>
                    </a:lnTo>
                    <a:lnTo>
                      <a:pt x="574" y="502"/>
                    </a:lnTo>
                    <a:lnTo>
                      <a:pt x="574" y="504"/>
                    </a:lnTo>
                    <a:lnTo>
                      <a:pt x="573" y="504"/>
                    </a:lnTo>
                    <a:lnTo>
                      <a:pt x="572" y="504"/>
                    </a:lnTo>
                    <a:lnTo>
                      <a:pt x="571" y="505"/>
                    </a:lnTo>
                    <a:lnTo>
                      <a:pt x="570" y="505"/>
                    </a:lnTo>
                    <a:lnTo>
                      <a:pt x="566" y="505"/>
                    </a:lnTo>
                    <a:lnTo>
                      <a:pt x="564" y="504"/>
                    </a:lnTo>
                    <a:lnTo>
                      <a:pt x="561" y="502"/>
                    </a:lnTo>
                    <a:lnTo>
                      <a:pt x="559" y="501"/>
                    </a:lnTo>
                    <a:lnTo>
                      <a:pt x="556" y="500"/>
                    </a:lnTo>
                    <a:lnTo>
                      <a:pt x="554" y="500"/>
                    </a:lnTo>
                    <a:lnTo>
                      <a:pt x="552" y="498"/>
                    </a:lnTo>
                    <a:lnTo>
                      <a:pt x="549" y="498"/>
                    </a:lnTo>
                    <a:lnTo>
                      <a:pt x="548" y="498"/>
                    </a:lnTo>
                    <a:lnTo>
                      <a:pt x="547" y="498"/>
                    </a:lnTo>
                    <a:lnTo>
                      <a:pt x="546" y="498"/>
                    </a:lnTo>
                    <a:lnTo>
                      <a:pt x="545" y="498"/>
                    </a:lnTo>
                    <a:lnTo>
                      <a:pt x="543" y="498"/>
                    </a:lnTo>
                    <a:lnTo>
                      <a:pt x="542" y="498"/>
                    </a:lnTo>
                    <a:lnTo>
                      <a:pt x="541" y="498"/>
                    </a:lnTo>
                    <a:lnTo>
                      <a:pt x="539" y="497"/>
                    </a:lnTo>
                    <a:lnTo>
                      <a:pt x="535" y="497"/>
                    </a:lnTo>
                    <a:lnTo>
                      <a:pt x="533" y="494"/>
                    </a:lnTo>
                    <a:lnTo>
                      <a:pt x="530" y="493"/>
                    </a:lnTo>
                    <a:lnTo>
                      <a:pt x="529" y="490"/>
                    </a:lnTo>
                    <a:lnTo>
                      <a:pt x="528" y="486"/>
                    </a:lnTo>
                    <a:lnTo>
                      <a:pt x="527" y="483"/>
                    </a:lnTo>
                    <a:lnTo>
                      <a:pt x="527" y="476"/>
                    </a:lnTo>
                    <a:lnTo>
                      <a:pt x="517" y="476"/>
                    </a:lnTo>
                    <a:lnTo>
                      <a:pt x="518" y="478"/>
                    </a:lnTo>
                    <a:lnTo>
                      <a:pt x="518" y="479"/>
                    </a:lnTo>
                    <a:lnTo>
                      <a:pt x="518" y="482"/>
                    </a:lnTo>
                    <a:lnTo>
                      <a:pt x="518" y="483"/>
                    </a:lnTo>
                    <a:lnTo>
                      <a:pt x="520" y="484"/>
                    </a:lnTo>
                    <a:lnTo>
                      <a:pt x="520" y="486"/>
                    </a:lnTo>
                    <a:lnTo>
                      <a:pt x="520" y="487"/>
                    </a:lnTo>
                    <a:lnTo>
                      <a:pt x="79" y="490"/>
                    </a:lnTo>
                    <a:lnTo>
                      <a:pt x="81" y="486"/>
                    </a:lnTo>
                    <a:lnTo>
                      <a:pt x="81" y="483"/>
                    </a:lnTo>
                    <a:lnTo>
                      <a:pt x="81" y="482"/>
                    </a:lnTo>
                    <a:lnTo>
                      <a:pt x="79" y="479"/>
                    </a:lnTo>
                    <a:lnTo>
                      <a:pt x="79" y="478"/>
                    </a:lnTo>
                    <a:lnTo>
                      <a:pt x="79" y="475"/>
                    </a:lnTo>
                    <a:lnTo>
                      <a:pt x="77" y="474"/>
                    </a:lnTo>
                    <a:lnTo>
                      <a:pt x="76" y="472"/>
                    </a:lnTo>
                    <a:lnTo>
                      <a:pt x="75" y="471"/>
                    </a:lnTo>
                    <a:lnTo>
                      <a:pt x="73" y="469"/>
                    </a:lnTo>
                    <a:lnTo>
                      <a:pt x="73" y="468"/>
                    </a:lnTo>
                    <a:lnTo>
                      <a:pt x="72" y="467"/>
                    </a:lnTo>
                    <a:lnTo>
                      <a:pt x="72" y="465"/>
                    </a:lnTo>
                    <a:lnTo>
                      <a:pt x="72" y="464"/>
                    </a:lnTo>
                    <a:lnTo>
                      <a:pt x="71" y="464"/>
                    </a:lnTo>
                    <a:lnTo>
                      <a:pt x="70" y="464"/>
                    </a:lnTo>
                    <a:lnTo>
                      <a:pt x="67" y="464"/>
                    </a:lnTo>
                    <a:lnTo>
                      <a:pt x="66" y="462"/>
                    </a:lnTo>
                    <a:lnTo>
                      <a:pt x="65" y="461"/>
                    </a:lnTo>
                    <a:lnTo>
                      <a:pt x="65" y="460"/>
                    </a:lnTo>
                    <a:lnTo>
                      <a:pt x="64" y="458"/>
                    </a:lnTo>
                    <a:lnTo>
                      <a:pt x="64" y="457"/>
                    </a:lnTo>
                    <a:lnTo>
                      <a:pt x="59" y="455"/>
                    </a:lnTo>
                    <a:lnTo>
                      <a:pt x="56" y="453"/>
                    </a:lnTo>
                    <a:lnTo>
                      <a:pt x="51" y="451"/>
                    </a:lnTo>
                    <a:lnTo>
                      <a:pt x="47" y="447"/>
                    </a:lnTo>
                    <a:lnTo>
                      <a:pt x="44" y="444"/>
                    </a:lnTo>
                    <a:lnTo>
                      <a:pt x="41" y="442"/>
                    </a:lnTo>
                    <a:lnTo>
                      <a:pt x="39" y="439"/>
                    </a:lnTo>
                    <a:lnTo>
                      <a:pt x="38" y="437"/>
                    </a:lnTo>
                    <a:lnTo>
                      <a:pt x="39" y="432"/>
                    </a:lnTo>
                    <a:lnTo>
                      <a:pt x="41" y="429"/>
                    </a:lnTo>
                    <a:lnTo>
                      <a:pt x="44" y="425"/>
                    </a:lnTo>
                    <a:lnTo>
                      <a:pt x="47" y="422"/>
                    </a:lnTo>
                    <a:lnTo>
                      <a:pt x="51" y="419"/>
                    </a:lnTo>
                    <a:lnTo>
                      <a:pt x="54" y="416"/>
                    </a:lnTo>
                    <a:lnTo>
                      <a:pt x="58" y="415"/>
                    </a:lnTo>
                    <a:lnTo>
                      <a:pt x="59" y="412"/>
                    </a:lnTo>
                    <a:lnTo>
                      <a:pt x="58" y="412"/>
                    </a:lnTo>
                    <a:lnTo>
                      <a:pt x="56" y="412"/>
                    </a:lnTo>
                    <a:lnTo>
                      <a:pt x="53" y="411"/>
                    </a:lnTo>
                    <a:lnTo>
                      <a:pt x="52" y="411"/>
                    </a:lnTo>
                    <a:lnTo>
                      <a:pt x="50" y="411"/>
                    </a:lnTo>
                    <a:lnTo>
                      <a:pt x="48" y="409"/>
                    </a:lnTo>
                    <a:lnTo>
                      <a:pt x="47" y="408"/>
                    </a:lnTo>
                    <a:lnTo>
                      <a:pt x="47" y="407"/>
                    </a:lnTo>
                    <a:lnTo>
                      <a:pt x="47" y="405"/>
                    </a:lnTo>
                    <a:lnTo>
                      <a:pt x="46" y="402"/>
                    </a:lnTo>
                    <a:lnTo>
                      <a:pt x="46" y="401"/>
                    </a:lnTo>
                    <a:lnTo>
                      <a:pt x="46" y="400"/>
                    </a:lnTo>
                    <a:lnTo>
                      <a:pt x="46" y="397"/>
                    </a:lnTo>
                    <a:lnTo>
                      <a:pt x="46" y="396"/>
                    </a:lnTo>
                    <a:lnTo>
                      <a:pt x="46" y="394"/>
                    </a:lnTo>
                    <a:lnTo>
                      <a:pt x="47" y="391"/>
                    </a:lnTo>
                    <a:lnTo>
                      <a:pt x="38" y="391"/>
                    </a:lnTo>
                    <a:lnTo>
                      <a:pt x="40" y="387"/>
                    </a:lnTo>
                    <a:lnTo>
                      <a:pt x="40" y="386"/>
                    </a:lnTo>
                    <a:lnTo>
                      <a:pt x="39" y="384"/>
                    </a:lnTo>
                    <a:lnTo>
                      <a:pt x="38" y="384"/>
                    </a:lnTo>
                    <a:lnTo>
                      <a:pt x="38" y="383"/>
                    </a:lnTo>
                    <a:lnTo>
                      <a:pt x="36" y="383"/>
                    </a:lnTo>
                    <a:lnTo>
                      <a:pt x="35" y="382"/>
                    </a:lnTo>
                    <a:lnTo>
                      <a:pt x="34" y="382"/>
                    </a:lnTo>
                    <a:lnTo>
                      <a:pt x="35" y="377"/>
                    </a:lnTo>
                    <a:lnTo>
                      <a:pt x="36" y="375"/>
                    </a:lnTo>
                    <a:lnTo>
                      <a:pt x="38" y="373"/>
                    </a:lnTo>
                    <a:lnTo>
                      <a:pt x="40" y="372"/>
                    </a:lnTo>
                    <a:lnTo>
                      <a:pt x="41" y="370"/>
                    </a:lnTo>
                    <a:lnTo>
                      <a:pt x="44" y="369"/>
                    </a:lnTo>
                    <a:lnTo>
                      <a:pt x="45" y="366"/>
                    </a:lnTo>
                    <a:lnTo>
                      <a:pt x="47" y="365"/>
                    </a:lnTo>
                    <a:lnTo>
                      <a:pt x="45" y="362"/>
                    </a:lnTo>
                    <a:lnTo>
                      <a:pt x="45" y="359"/>
                    </a:lnTo>
                    <a:lnTo>
                      <a:pt x="46" y="358"/>
                    </a:lnTo>
                    <a:lnTo>
                      <a:pt x="47" y="357"/>
                    </a:lnTo>
                    <a:lnTo>
                      <a:pt x="50" y="354"/>
                    </a:lnTo>
                    <a:lnTo>
                      <a:pt x="52" y="352"/>
                    </a:lnTo>
                    <a:lnTo>
                      <a:pt x="54" y="351"/>
                    </a:lnTo>
                    <a:lnTo>
                      <a:pt x="58" y="350"/>
                    </a:lnTo>
                    <a:lnTo>
                      <a:pt x="60" y="351"/>
                    </a:lnTo>
                    <a:lnTo>
                      <a:pt x="64" y="350"/>
                    </a:lnTo>
                    <a:lnTo>
                      <a:pt x="67" y="348"/>
                    </a:lnTo>
                    <a:lnTo>
                      <a:pt x="71" y="345"/>
                    </a:lnTo>
                    <a:lnTo>
                      <a:pt x="75" y="343"/>
                    </a:lnTo>
                    <a:lnTo>
                      <a:pt x="77" y="338"/>
                    </a:lnTo>
                    <a:lnTo>
                      <a:pt x="78" y="334"/>
                    </a:lnTo>
                    <a:lnTo>
                      <a:pt x="79" y="331"/>
                    </a:lnTo>
                    <a:lnTo>
                      <a:pt x="78" y="329"/>
                    </a:lnTo>
                    <a:lnTo>
                      <a:pt x="77" y="324"/>
                    </a:lnTo>
                    <a:lnTo>
                      <a:pt x="76" y="322"/>
                    </a:lnTo>
                    <a:lnTo>
                      <a:pt x="75" y="319"/>
                    </a:lnTo>
                    <a:lnTo>
                      <a:pt x="73" y="316"/>
                    </a:lnTo>
                    <a:lnTo>
                      <a:pt x="71" y="313"/>
                    </a:lnTo>
                    <a:lnTo>
                      <a:pt x="71" y="311"/>
                    </a:lnTo>
                    <a:lnTo>
                      <a:pt x="70" y="306"/>
                    </a:lnTo>
                    <a:lnTo>
                      <a:pt x="71" y="304"/>
                    </a:lnTo>
                    <a:lnTo>
                      <a:pt x="71" y="301"/>
                    </a:lnTo>
                    <a:lnTo>
                      <a:pt x="72" y="298"/>
                    </a:lnTo>
                    <a:lnTo>
                      <a:pt x="73" y="297"/>
                    </a:lnTo>
                    <a:lnTo>
                      <a:pt x="75" y="294"/>
                    </a:lnTo>
                    <a:lnTo>
                      <a:pt x="76" y="291"/>
                    </a:lnTo>
                    <a:lnTo>
                      <a:pt x="77" y="288"/>
                    </a:lnTo>
                    <a:lnTo>
                      <a:pt x="77" y="284"/>
                    </a:lnTo>
                    <a:lnTo>
                      <a:pt x="76" y="277"/>
                    </a:lnTo>
                    <a:lnTo>
                      <a:pt x="75" y="272"/>
                    </a:lnTo>
                    <a:lnTo>
                      <a:pt x="73" y="266"/>
                    </a:lnTo>
                    <a:lnTo>
                      <a:pt x="71" y="262"/>
                    </a:lnTo>
                    <a:lnTo>
                      <a:pt x="69" y="258"/>
                    </a:lnTo>
                    <a:lnTo>
                      <a:pt x="66" y="253"/>
                    </a:lnTo>
                    <a:lnTo>
                      <a:pt x="65" y="251"/>
                    </a:lnTo>
                    <a:lnTo>
                      <a:pt x="64" y="246"/>
                    </a:lnTo>
                    <a:lnTo>
                      <a:pt x="60" y="248"/>
                    </a:lnTo>
                    <a:lnTo>
                      <a:pt x="57" y="249"/>
                    </a:lnTo>
                    <a:lnTo>
                      <a:pt x="54" y="252"/>
                    </a:lnTo>
                    <a:lnTo>
                      <a:pt x="52" y="253"/>
                    </a:lnTo>
                    <a:lnTo>
                      <a:pt x="50" y="256"/>
                    </a:lnTo>
                    <a:lnTo>
                      <a:pt x="46" y="258"/>
                    </a:lnTo>
                    <a:lnTo>
                      <a:pt x="42" y="259"/>
                    </a:lnTo>
                    <a:lnTo>
                      <a:pt x="38" y="259"/>
                    </a:lnTo>
                    <a:lnTo>
                      <a:pt x="36" y="259"/>
                    </a:lnTo>
                    <a:lnTo>
                      <a:pt x="35" y="259"/>
                    </a:lnTo>
                    <a:lnTo>
                      <a:pt x="33" y="258"/>
                    </a:lnTo>
                    <a:lnTo>
                      <a:pt x="32" y="256"/>
                    </a:lnTo>
                    <a:lnTo>
                      <a:pt x="29" y="255"/>
                    </a:lnTo>
                    <a:lnTo>
                      <a:pt x="28" y="253"/>
                    </a:lnTo>
                    <a:lnTo>
                      <a:pt x="27" y="252"/>
                    </a:lnTo>
                    <a:lnTo>
                      <a:pt x="28" y="249"/>
                    </a:lnTo>
                    <a:lnTo>
                      <a:pt x="28" y="246"/>
                    </a:lnTo>
                    <a:lnTo>
                      <a:pt x="29" y="245"/>
                    </a:lnTo>
                    <a:lnTo>
                      <a:pt x="29" y="242"/>
                    </a:lnTo>
                    <a:lnTo>
                      <a:pt x="31" y="241"/>
                    </a:lnTo>
                    <a:lnTo>
                      <a:pt x="32" y="238"/>
                    </a:lnTo>
                    <a:lnTo>
                      <a:pt x="33" y="235"/>
                    </a:lnTo>
                    <a:lnTo>
                      <a:pt x="34" y="231"/>
                    </a:lnTo>
                    <a:lnTo>
                      <a:pt x="31" y="231"/>
                    </a:lnTo>
                    <a:lnTo>
                      <a:pt x="26" y="231"/>
                    </a:lnTo>
                    <a:lnTo>
                      <a:pt x="22" y="231"/>
                    </a:lnTo>
                    <a:lnTo>
                      <a:pt x="19" y="231"/>
                    </a:lnTo>
                    <a:lnTo>
                      <a:pt x="14" y="231"/>
                    </a:lnTo>
                    <a:lnTo>
                      <a:pt x="10" y="231"/>
                    </a:lnTo>
                    <a:lnTo>
                      <a:pt x="6" y="231"/>
                    </a:lnTo>
                    <a:lnTo>
                      <a:pt x="0" y="231"/>
                    </a:lnTo>
                    <a:lnTo>
                      <a:pt x="179" y="46"/>
                    </a:lnTo>
                    <a:lnTo>
                      <a:pt x="181" y="46"/>
                    </a:lnTo>
                    <a:lnTo>
                      <a:pt x="182" y="45"/>
                    </a:lnTo>
                    <a:lnTo>
                      <a:pt x="183" y="45"/>
                    </a:lnTo>
                    <a:lnTo>
                      <a:pt x="185" y="45"/>
                    </a:lnTo>
                    <a:lnTo>
                      <a:pt x="186" y="43"/>
                    </a:lnTo>
                    <a:lnTo>
                      <a:pt x="188" y="43"/>
                    </a:lnTo>
                    <a:lnTo>
                      <a:pt x="190" y="43"/>
                    </a:lnTo>
                    <a:lnTo>
                      <a:pt x="192" y="43"/>
                    </a:lnTo>
                    <a:lnTo>
                      <a:pt x="197" y="45"/>
                    </a:lnTo>
                    <a:lnTo>
                      <a:pt x="202" y="46"/>
                    </a:lnTo>
                    <a:lnTo>
                      <a:pt x="207" y="49"/>
                    </a:lnTo>
                    <a:lnTo>
                      <a:pt x="210" y="53"/>
                    </a:lnTo>
                    <a:lnTo>
                      <a:pt x="215" y="57"/>
                    </a:lnTo>
                    <a:lnTo>
                      <a:pt x="220" y="60"/>
                    </a:lnTo>
                    <a:lnTo>
                      <a:pt x="225" y="63"/>
                    </a:lnTo>
                    <a:lnTo>
                      <a:pt x="231" y="63"/>
                    </a:lnTo>
                    <a:lnTo>
                      <a:pt x="289" y="43"/>
                    </a:lnTo>
                    <a:lnTo>
                      <a:pt x="339" y="43"/>
                    </a:lnTo>
                    <a:lnTo>
                      <a:pt x="342" y="43"/>
                    </a:lnTo>
                    <a:lnTo>
                      <a:pt x="346" y="43"/>
                    </a:lnTo>
                    <a:lnTo>
                      <a:pt x="349" y="42"/>
                    </a:lnTo>
                    <a:lnTo>
                      <a:pt x="353" y="41"/>
                    </a:lnTo>
                    <a:lnTo>
                      <a:pt x="355" y="38"/>
                    </a:lnTo>
                    <a:lnTo>
                      <a:pt x="360" y="36"/>
                    </a:lnTo>
                    <a:lnTo>
                      <a:pt x="364" y="35"/>
                    </a:lnTo>
                    <a:lnTo>
                      <a:pt x="368" y="34"/>
                    </a:lnTo>
                    <a:lnTo>
                      <a:pt x="367" y="36"/>
                    </a:lnTo>
                    <a:lnTo>
                      <a:pt x="368" y="41"/>
                    </a:lnTo>
                    <a:lnTo>
                      <a:pt x="368" y="43"/>
                    </a:lnTo>
                    <a:lnTo>
                      <a:pt x="371" y="48"/>
                    </a:lnTo>
                    <a:lnTo>
                      <a:pt x="372" y="49"/>
                    </a:lnTo>
                    <a:lnTo>
                      <a:pt x="374" y="52"/>
                    </a:lnTo>
                    <a:lnTo>
                      <a:pt x="377" y="53"/>
                    </a:lnTo>
                    <a:lnTo>
                      <a:pt x="379" y="53"/>
                    </a:lnTo>
                    <a:lnTo>
                      <a:pt x="381" y="53"/>
                    </a:lnTo>
                    <a:lnTo>
                      <a:pt x="385" y="53"/>
                    </a:lnTo>
                    <a:lnTo>
                      <a:pt x="387" y="52"/>
                    </a:lnTo>
                    <a:lnTo>
                      <a:pt x="390" y="50"/>
                    </a:lnTo>
                    <a:lnTo>
                      <a:pt x="391" y="49"/>
                    </a:lnTo>
                    <a:lnTo>
                      <a:pt x="393" y="48"/>
                    </a:lnTo>
                    <a:lnTo>
                      <a:pt x="396" y="46"/>
                    </a:lnTo>
                    <a:lnTo>
                      <a:pt x="398" y="46"/>
                    </a:lnTo>
                    <a:lnTo>
                      <a:pt x="399" y="48"/>
                    </a:lnTo>
                    <a:lnTo>
                      <a:pt x="402" y="48"/>
                    </a:lnTo>
                    <a:lnTo>
                      <a:pt x="405" y="49"/>
                    </a:lnTo>
                    <a:lnTo>
                      <a:pt x="408" y="49"/>
                    </a:lnTo>
                    <a:lnTo>
                      <a:pt x="412" y="48"/>
                    </a:lnTo>
                    <a:lnTo>
                      <a:pt x="416" y="48"/>
                    </a:lnTo>
                    <a:lnTo>
                      <a:pt x="418" y="46"/>
                    </a:lnTo>
                    <a:lnTo>
                      <a:pt x="422" y="46"/>
                    </a:lnTo>
                    <a:lnTo>
                      <a:pt x="423" y="46"/>
                    </a:lnTo>
                    <a:lnTo>
                      <a:pt x="426" y="45"/>
                    </a:lnTo>
                    <a:lnTo>
                      <a:pt x="427" y="45"/>
                    </a:lnTo>
                    <a:lnTo>
                      <a:pt x="429" y="45"/>
                    </a:lnTo>
                    <a:lnTo>
                      <a:pt x="430" y="43"/>
                    </a:lnTo>
                    <a:lnTo>
                      <a:pt x="431" y="43"/>
                    </a:lnTo>
                    <a:lnTo>
                      <a:pt x="433" y="43"/>
                    </a:lnTo>
                    <a:lnTo>
                      <a:pt x="437" y="43"/>
                    </a:lnTo>
                    <a:lnTo>
                      <a:pt x="446" y="46"/>
                    </a:lnTo>
                    <a:lnTo>
                      <a:pt x="456" y="49"/>
                    </a:lnTo>
                    <a:lnTo>
                      <a:pt x="467" y="52"/>
                    </a:lnTo>
                    <a:lnTo>
                      <a:pt x="479" y="56"/>
                    </a:lnTo>
                    <a:lnTo>
                      <a:pt x="490" y="59"/>
                    </a:lnTo>
                    <a:lnTo>
                      <a:pt x="499" y="63"/>
                    </a:lnTo>
                    <a:lnTo>
                      <a:pt x="505" y="66"/>
                    </a:lnTo>
                    <a:lnTo>
                      <a:pt x="502" y="68"/>
                    </a:lnTo>
                    <a:lnTo>
                      <a:pt x="499" y="70"/>
                    </a:lnTo>
                    <a:lnTo>
                      <a:pt x="497" y="71"/>
                    </a:lnTo>
                    <a:lnTo>
                      <a:pt x="495" y="73"/>
                    </a:lnTo>
                    <a:lnTo>
                      <a:pt x="492" y="74"/>
                    </a:lnTo>
                    <a:lnTo>
                      <a:pt x="490" y="75"/>
                    </a:lnTo>
                    <a:lnTo>
                      <a:pt x="486" y="77"/>
                    </a:lnTo>
                    <a:lnTo>
                      <a:pt x="484" y="78"/>
                    </a:lnTo>
                    <a:lnTo>
                      <a:pt x="489" y="81"/>
                    </a:lnTo>
                    <a:lnTo>
                      <a:pt x="493" y="82"/>
                    </a:lnTo>
                    <a:lnTo>
                      <a:pt x="498" y="85"/>
                    </a:lnTo>
                    <a:lnTo>
                      <a:pt x="503" y="87"/>
                    </a:lnTo>
                    <a:lnTo>
                      <a:pt x="506" y="87"/>
                    </a:lnTo>
                    <a:lnTo>
                      <a:pt x="511" y="88"/>
                    </a:lnTo>
                    <a:lnTo>
                      <a:pt x="515" y="88"/>
                    </a:lnTo>
                    <a:lnTo>
                      <a:pt x="520" y="88"/>
                    </a:lnTo>
                    <a:lnTo>
                      <a:pt x="526" y="88"/>
                    </a:lnTo>
                    <a:lnTo>
                      <a:pt x="529" y="87"/>
                    </a:lnTo>
                    <a:lnTo>
                      <a:pt x="534" y="85"/>
                    </a:lnTo>
                    <a:lnTo>
                      <a:pt x="537" y="84"/>
                    </a:lnTo>
                    <a:lnTo>
                      <a:pt x="541" y="81"/>
                    </a:lnTo>
                    <a:lnTo>
                      <a:pt x="545" y="80"/>
                    </a:lnTo>
                    <a:lnTo>
                      <a:pt x="548" y="78"/>
                    </a:lnTo>
                    <a:lnTo>
                      <a:pt x="552" y="78"/>
                    </a:lnTo>
                    <a:lnTo>
                      <a:pt x="555" y="80"/>
                    </a:lnTo>
                    <a:lnTo>
                      <a:pt x="558" y="81"/>
                    </a:lnTo>
                    <a:lnTo>
                      <a:pt x="560" y="84"/>
                    </a:lnTo>
                    <a:lnTo>
                      <a:pt x="562" y="87"/>
                    </a:lnTo>
                    <a:lnTo>
                      <a:pt x="565" y="91"/>
                    </a:lnTo>
                    <a:lnTo>
                      <a:pt x="567" y="94"/>
                    </a:lnTo>
                    <a:lnTo>
                      <a:pt x="571" y="95"/>
                    </a:lnTo>
                    <a:lnTo>
                      <a:pt x="573" y="96"/>
                    </a:lnTo>
                    <a:lnTo>
                      <a:pt x="578" y="78"/>
                    </a:lnTo>
                    <a:lnTo>
                      <a:pt x="616" y="68"/>
                    </a:lnTo>
                    <a:lnTo>
                      <a:pt x="622" y="68"/>
                    </a:lnTo>
                    <a:lnTo>
                      <a:pt x="628" y="71"/>
                    </a:lnTo>
                    <a:lnTo>
                      <a:pt x="633" y="73"/>
                    </a:lnTo>
                    <a:lnTo>
                      <a:pt x="639" y="75"/>
                    </a:lnTo>
                    <a:lnTo>
                      <a:pt x="643" y="78"/>
                    </a:lnTo>
                    <a:lnTo>
                      <a:pt x="649" y="81"/>
                    </a:lnTo>
                    <a:lnTo>
                      <a:pt x="655" y="82"/>
                    </a:lnTo>
                    <a:lnTo>
                      <a:pt x="661" y="84"/>
                    </a:lnTo>
                    <a:lnTo>
                      <a:pt x="665" y="82"/>
                    </a:lnTo>
                    <a:lnTo>
                      <a:pt x="668" y="82"/>
                    </a:lnTo>
                    <a:lnTo>
                      <a:pt x="671" y="81"/>
                    </a:lnTo>
                    <a:lnTo>
                      <a:pt x="673" y="81"/>
                    </a:lnTo>
                    <a:lnTo>
                      <a:pt x="675" y="80"/>
                    </a:lnTo>
                    <a:lnTo>
                      <a:pt x="678" y="80"/>
                    </a:lnTo>
                    <a:lnTo>
                      <a:pt x="680" y="78"/>
                    </a:lnTo>
                    <a:lnTo>
                      <a:pt x="684" y="78"/>
                    </a:lnTo>
                    <a:lnTo>
                      <a:pt x="687" y="78"/>
                    </a:lnTo>
                    <a:lnTo>
                      <a:pt x="690" y="80"/>
                    </a:lnTo>
                    <a:lnTo>
                      <a:pt x="693" y="80"/>
                    </a:lnTo>
                    <a:lnTo>
                      <a:pt x="696" y="81"/>
                    </a:lnTo>
                    <a:lnTo>
                      <a:pt x="697" y="81"/>
                    </a:lnTo>
                    <a:lnTo>
                      <a:pt x="699" y="82"/>
                    </a:lnTo>
                    <a:lnTo>
                      <a:pt x="700" y="82"/>
                    </a:lnTo>
                    <a:lnTo>
                      <a:pt x="702" y="84"/>
                    </a:lnTo>
                    <a:lnTo>
                      <a:pt x="704" y="82"/>
                    </a:lnTo>
                    <a:lnTo>
                      <a:pt x="705" y="82"/>
                    </a:lnTo>
                    <a:lnTo>
                      <a:pt x="708" y="81"/>
                    </a:lnTo>
                    <a:lnTo>
                      <a:pt x="709" y="80"/>
                    </a:lnTo>
                    <a:lnTo>
                      <a:pt x="710" y="78"/>
                    </a:lnTo>
                    <a:lnTo>
                      <a:pt x="711" y="77"/>
                    </a:lnTo>
                    <a:lnTo>
                      <a:pt x="712" y="75"/>
                    </a:lnTo>
                    <a:lnTo>
                      <a:pt x="712" y="73"/>
                    </a:lnTo>
                    <a:lnTo>
                      <a:pt x="714" y="73"/>
                    </a:lnTo>
                    <a:lnTo>
                      <a:pt x="715" y="71"/>
                    </a:lnTo>
                    <a:lnTo>
                      <a:pt x="717" y="70"/>
                    </a:lnTo>
                    <a:lnTo>
                      <a:pt x="718" y="70"/>
                    </a:lnTo>
                    <a:lnTo>
                      <a:pt x="720" y="68"/>
                    </a:lnTo>
                    <a:lnTo>
                      <a:pt x="721" y="67"/>
                    </a:lnTo>
                    <a:lnTo>
                      <a:pt x="722" y="67"/>
                    </a:lnTo>
                    <a:lnTo>
                      <a:pt x="723" y="66"/>
                    </a:lnTo>
                    <a:lnTo>
                      <a:pt x="731" y="66"/>
                    </a:lnTo>
                    <a:lnTo>
                      <a:pt x="731" y="67"/>
                    </a:lnTo>
                    <a:lnTo>
                      <a:pt x="730" y="70"/>
                    </a:lnTo>
                    <a:lnTo>
                      <a:pt x="730" y="71"/>
                    </a:lnTo>
                    <a:lnTo>
                      <a:pt x="729" y="73"/>
                    </a:lnTo>
                    <a:lnTo>
                      <a:pt x="728" y="74"/>
                    </a:lnTo>
                    <a:lnTo>
                      <a:pt x="728" y="75"/>
                    </a:lnTo>
                    <a:lnTo>
                      <a:pt x="727" y="77"/>
                    </a:lnTo>
                    <a:lnTo>
                      <a:pt x="727" y="78"/>
                    </a:lnTo>
                    <a:lnTo>
                      <a:pt x="727" y="80"/>
                    </a:lnTo>
                    <a:lnTo>
                      <a:pt x="727" y="81"/>
                    </a:lnTo>
                    <a:lnTo>
                      <a:pt x="727" y="82"/>
                    </a:lnTo>
                    <a:lnTo>
                      <a:pt x="727" y="84"/>
                    </a:lnTo>
                    <a:lnTo>
                      <a:pt x="727" y="85"/>
                    </a:lnTo>
                    <a:lnTo>
                      <a:pt x="727" y="87"/>
                    </a:lnTo>
                    <a:lnTo>
                      <a:pt x="727" y="88"/>
                    </a:lnTo>
                    <a:lnTo>
                      <a:pt x="737" y="88"/>
                    </a:lnTo>
                    <a:lnTo>
                      <a:pt x="737" y="85"/>
                    </a:lnTo>
                    <a:lnTo>
                      <a:pt x="737" y="82"/>
                    </a:lnTo>
                    <a:lnTo>
                      <a:pt x="736" y="81"/>
                    </a:lnTo>
                    <a:lnTo>
                      <a:pt x="737" y="78"/>
                    </a:lnTo>
                    <a:lnTo>
                      <a:pt x="737" y="77"/>
                    </a:lnTo>
                    <a:lnTo>
                      <a:pt x="737" y="75"/>
                    </a:lnTo>
                    <a:lnTo>
                      <a:pt x="737" y="73"/>
                    </a:lnTo>
                    <a:lnTo>
                      <a:pt x="737" y="71"/>
                    </a:lnTo>
                    <a:lnTo>
                      <a:pt x="746" y="71"/>
                    </a:lnTo>
                    <a:lnTo>
                      <a:pt x="753" y="70"/>
                    </a:lnTo>
                    <a:lnTo>
                      <a:pt x="761" y="68"/>
                    </a:lnTo>
                    <a:lnTo>
                      <a:pt x="767" y="67"/>
                    </a:lnTo>
                    <a:lnTo>
                      <a:pt x="773" y="64"/>
                    </a:lnTo>
                    <a:lnTo>
                      <a:pt x="777" y="60"/>
                    </a:lnTo>
                    <a:lnTo>
                      <a:pt x="779" y="55"/>
                    </a:lnTo>
                    <a:lnTo>
                      <a:pt x="780" y="49"/>
                    </a:lnTo>
                    <a:lnTo>
                      <a:pt x="780" y="48"/>
                    </a:lnTo>
                    <a:lnTo>
                      <a:pt x="778" y="46"/>
                    </a:lnTo>
                    <a:lnTo>
                      <a:pt x="777" y="46"/>
                    </a:lnTo>
                    <a:lnTo>
                      <a:pt x="774" y="46"/>
                    </a:lnTo>
                    <a:lnTo>
                      <a:pt x="771" y="46"/>
                    </a:lnTo>
                    <a:lnTo>
                      <a:pt x="768" y="46"/>
                    </a:lnTo>
                    <a:lnTo>
                      <a:pt x="767" y="46"/>
                    </a:lnTo>
                    <a:lnTo>
                      <a:pt x="766" y="46"/>
                    </a:lnTo>
                    <a:lnTo>
                      <a:pt x="764" y="45"/>
                    </a:lnTo>
                    <a:lnTo>
                      <a:pt x="762" y="45"/>
                    </a:lnTo>
                    <a:lnTo>
                      <a:pt x="761" y="42"/>
                    </a:lnTo>
                    <a:lnTo>
                      <a:pt x="761" y="41"/>
                    </a:lnTo>
                    <a:lnTo>
                      <a:pt x="760" y="38"/>
                    </a:lnTo>
                    <a:lnTo>
                      <a:pt x="760" y="36"/>
                    </a:lnTo>
                    <a:lnTo>
                      <a:pt x="759" y="35"/>
                    </a:lnTo>
                    <a:lnTo>
                      <a:pt x="759" y="34"/>
                    </a:lnTo>
                    <a:lnTo>
                      <a:pt x="760" y="29"/>
                    </a:lnTo>
                    <a:lnTo>
                      <a:pt x="764" y="24"/>
                    </a:lnTo>
                    <a:lnTo>
                      <a:pt x="770" y="18"/>
                    </a:lnTo>
                    <a:lnTo>
                      <a:pt x="775" y="13"/>
                    </a:lnTo>
                    <a:lnTo>
                      <a:pt x="783" y="9"/>
                    </a:lnTo>
                    <a:lnTo>
                      <a:pt x="789" y="4"/>
                    </a:lnTo>
                    <a:lnTo>
                      <a:pt x="795" y="2"/>
                    </a:lnTo>
                    <a:lnTo>
                      <a:pt x="799" y="0"/>
                    </a:lnTo>
                    <a:lnTo>
                      <a:pt x="802" y="0"/>
                    </a:lnTo>
                    <a:lnTo>
                      <a:pt x="803" y="0"/>
                    </a:lnTo>
                    <a:lnTo>
                      <a:pt x="804" y="0"/>
                    </a:lnTo>
                    <a:lnTo>
                      <a:pt x="805" y="0"/>
                    </a:lnTo>
                    <a:lnTo>
                      <a:pt x="808" y="0"/>
                    </a:lnTo>
                    <a:lnTo>
                      <a:pt x="809" y="0"/>
                    </a:lnTo>
                    <a:lnTo>
                      <a:pt x="810" y="0"/>
                    </a:lnTo>
                    <a:lnTo>
                      <a:pt x="811" y="7"/>
                    </a:lnTo>
                    <a:lnTo>
                      <a:pt x="811" y="11"/>
                    </a:lnTo>
                    <a:lnTo>
                      <a:pt x="814" y="17"/>
                    </a:lnTo>
                    <a:lnTo>
                      <a:pt x="815" y="20"/>
                    </a:lnTo>
                    <a:lnTo>
                      <a:pt x="816" y="24"/>
                    </a:lnTo>
                    <a:lnTo>
                      <a:pt x="817" y="28"/>
                    </a:lnTo>
                    <a:lnTo>
                      <a:pt x="818" y="31"/>
                    </a:lnTo>
                    <a:lnTo>
                      <a:pt x="818" y="36"/>
                    </a:lnTo>
                    <a:lnTo>
                      <a:pt x="818" y="38"/>
                    </a:lnTo>
                    <a:lnTo>
                      <a:pt x="817" y="39"/>
                    </a:lnTo>
                    <a:lnTo>
                      <a:pt x="815" y="41"/>
                    </a:lnTo>
                    <a:lnTo>
                      <a:pt x="812" y="41"/>
                    </a:lnTo>
                    <a:lnTo>
                      <a:pt x="810" y="41"/>
                    </a:lnTo>
                    <a:lnTo>
                      <a:pt x="808" y="42"/>
                    </a:lnTo>
                    <a:lnTo>
                      <a:pt x="806" y="43"/>
                    </a:lnTo>
                    <a:lnTo>
                      <a:pt x="806" y="46"/>
                    </a:lnTo>
                    <a:lnTo>
                      <a:pt x="808" y="46"/>
                    </a:lnTo>
                    <a:lnTo>
                      <a:pt x="809" y="46"/>
                    </a:lnTo>
                    <a:lnTo>
                      <a:pt x="811" y="46"/>
                    </a:lnTo>
                    <a:lnTo>
                      <a:pt x="812" y="46"/>
                    </a:lnTo>
                    <a:lnTo>
                      <a:pt x="814" y="46"/>
                    </a:lnTo>
                    <a:lnTo>
                      <a:pt x="815" y="46"/>
                    </a:lnTo>
                    <a:lnTo>
                      <a:pt x="817" y="46"/>
                    </a:lnTo>
                    <a:lnTo>
                      <a:pt x="815" y="49"/>
                    </a:lnTo>
                    <a:lnTo>
                      <a:pt x="815" y="50"/>
                    </a:lnTo>
                    <a:lnTo>
                      <a:pt x="814" y="53"/>
                    </a:lnTo>
                    <a:lnTo>
                      <a:pt x="814" y="56"/>
                    </a:lnTo>
                    <a:lnTo>
                      <a:pt x="812" y="57"/>
                    </a:lnTo>
                    <a:lnTo>
                      <a:pt x="812" y="60"/>
                    </a:lnTo>
                    <a:lnTo>
                      <a:pt x="812" y="62"/>
                    </a:lnTo>
                    <a:lnTo>
                      <a:pt x="812" y="63"/>
                    </a:lnTo>
                    <a:lnTo>
                      <a:pt x="812" y="64"/>
                    </a:lnTo>
                    <a:lnTo>
                      <a:pt x="814" y="64"/>
                    </a:lnTo>
                    <a:lnTo>
                      <a:pt x="815" y="64"/>
                    </a:lnTo>
                    <a:lnTo>
                      <a:pt x="816" y="64"/>
                    </a:lnTo>
                    <a:lnTo>
                      <a:pt x="817" y="64"/>
                    </a:lnTo>
                    <a:lnTo>
                      <a:pt x="818" y="63"/>
                    </a:lnTo>
                    <a:lnTo>
                      <a:pt x="818" y="62"/>
                    </a:lnTo>
                    <a:lnTo>
                      <a:pt x="818" y="60"/>
                    </a:lnTo>
                    <a:lnTo>
                      <a:pt x="818" y="59"/>
                    </a:lnTo>
                    <a:lnTo>
                      <a:pt x="822" y="57"/>
                    </a:lnTo>
                    <a:lnTo>
                      <a:pt x="824" y="56"/>
                    </a:lnTo>
                    <a:lnTo>
                      <a:pt x="825" y="56"/>
                    </a:lnTo>
                    <a:lnTo>
                      <a:pt x="827" y="55"/>
                    </a:lnTo>
                    <a:lnTo>
                      <a:pt x="828" y="53"/>
                    </a:lnTo>
                    <a:lnTo>
                      <a:pt x="829" y="53"/>
                    </a:lnTo>
                    <a:lnTo>
                      <a:pt x="830" y="52"/>
                    </a:lnTo>
                    <a:lnTo>
                      <a:pt x="831" y="50"/>
                    </a:lnTo>
                    <a:lnTo>
                      <a:pt x="833" y="52"/>
                    </a:lnTo>
                    <a:lnTo>
                      <a:pt x="835" y="53"/>
                    </a:lnTo>
                    <a:lnTo>
                      <a:pt x="837" y="55"/>
                    </a:lnTo>
                    <a:lnTo>
                      <a:pt x="840" y="55"/>
                    </a:lnTo>
                    <a:lnTo>
                      <a:pt x="842" y="56"/>
                    </a:lnTo>
                    <a:lnTo>
                      <a:pt x="845" y="56"/>
                    </a:lnTo>
                    <a:lnTo>
                      <a:pt x="846" y="56"/>
                    </a:lnTo>
                    <a:lnTo>
                      <a:pt x="847" y="56"/>
                    </a:lnTo>
                    <a:lnTo>
                      <a:pt x="846" y="60"/>
                    </a:lnTo>
                    <a:lnTo>
                      <a:pt x="845" y="64"/>
                    </a:lnTo>
                    <a:lnTo>
                      <a:pt x="842" y="68"/>
                    </a:lnTo>
                    <a:lnTo>
                      <a:pt x="840" y="70"/>
                    </a:lnTo>
                    <a:lnTo>
                      <a:pt x="837" y="73"/>
                    </a:lnTo>
                    <a:lnTo>
                      <a:pt x="835" y="75"/>
                    </a:lnTo>
                    <a:lnTo>
                      <a:pt x="834" y="80"/>
                    </a:lnTo>
                    <a:lnTo>
                      <a:pt x="831" y="84"/>
                    </a:lnTo>
                    <a:lnTo>
                      <a:pt x="834" y="84"/>
                    </a:lnTo>
                    <a:lnTo>
                      <a:pt x="835" y="84"/>
                    </a:lnTo>
                    <a:lnTo>
                      <a:pt x="837" y="84"/>
                    </a:lnTo>
                    <a:lnTo>
                      <a:pt x="839" y="84"/>
                    </a:lnTo>
                    <a:lnTo>
                      <a:pt x="841" y="84"/>
                    </a:lnTo>
                    <a:lnTo>
                      <a:pt x="842" y="84"/>
                    </a:lnTo>
                    <a:lnTo>
                      <a:pt x="843" y="84"/>
                    </a:lnTo>
                    <a:lnTo>
                      <a:pt x="845" y="84"/>
                    </a:lnTo>
                    <a:lnTo>
                      <a:pt x="849" y="80"/>
                    </a:lnTo>
                    <a:lnTo>
                      <a:pt x="854" y="75"/>
                    </a:lnTo>
                    <a:lnTo>
                      <a:pt x="859" y="70"/>
                    </a:lnTo>
                    <a:lnTo>
                      <a:pt x="865" y="66"/>
                    </a:lnTo>
                    <a:lnTo>
                      <a:pt x="869" y="62"/>
                    </a:lnTo>
                    <a:lnTo>
                      <a:pt x="875" y="59"/>
                    </a:lnTo>
                    <a:lnTo>
                      <a:pt x="881" y="56"/>
                    </a:lnTo>
                    <a:lnTo>
                      <a:pt x="888" y="56"/>
                    </a:lnTo>
                    <a:lnTo>
                      <a:pt x="888" y="50"/>
                    </a:lnTo>
                    <a:lnTo>
                      <a:pt x="891" y="46"/>
                    </a:lnTo>
                    <a:lnTo>
                      <a:pt x="893" y="43"/>
                    </a:lnTo>
                    <a:lnTo>
                      <a:pt x="897" y="41"/>
                    </a:lnTo>
                    <a:lnTo>
                      <a:pt x="900" y="38"/>
                    </a:lnTo>
                    <a:lnTo>
                      <a:pt x="905" y="36"/>
                    </a:lnTo>
                    <a:lnTo>
                      <a:pt x="909" y="36"/>
                    </a:lnTo>
                    <a:lnTo>
                      <a:pt x="913" y="36"/>
                    </a:lnTo>
                    <a:lnTo>
                      <a:pt x="916" y="36"/>
                    </a:lnTo>
                    <a:lnTo>
                      <a:pt x="918" y="36"/>
                    </a:lnTo>
                    <a:lnTo>
                      <a:pt x="921" y="38"/>
                    </a:lnTo>
                    <a:lnTo>
                      <a:pt x="924" y="38"/>
                    </a:lnTo>
                    <a:lnTo>
                      <a:pt x="926" y="39"/>
                    </a:lnTo>
                    <a:lnTo>
                      <a:pt x="929" y="41"/>
                    </a:lnTo>
                    <a:lnTo>
                      <a:pt x="931" y="41"/>
                    </a:lnTo>
                    <a:lnTo>
                      <a:pt x="934" y="41"/>
                    </a:lnTo>
                    <a:lnTo>
                      <a:pt x="934" y="42"/>
                    </a:lnTo>
                    <a:lnTo>
                      <a:pt x="934" y="43"/>
                    </a:lnTo>
                    <a:lnTo>
                      <a:pt x="934" y="45"/>
                    </a:lnTo>
                    <a:lnTo>
                      <a:pt x="934" y="46"/>
                    </a:lnTo>
                    <a:lnTo>
                      <a:pt x="934" y="48"/>
                    </a:lnTo>
                    <a:lnTo>
                      <a:pt x="934" y="49"/>
                    </a:lnTo>
                    <a:lnTo>
                      <a:pt x="934" y="52"/>
                    </a:lnTo>
                    <a:lnTo>
                      <a:pt x="934" y="53"/>
                    </a:lnTo>
                    <a:lnTo>
                      <a:pt x="932" y="56"/>
                    </a:lnTo>
                    <a:lnTo>
                      <a:pt x="931" y="59"/>
                    </a:lnTo>
                    <a:lnTo>
                      <a:pt x="930" y="60"/>
                    </a:lnTo>
                    <a:lnTo>
                      <a:pt x="928" y="62"/>
                    </a:lnTo>
                    <a:lnTo>
                      <a:pt x="925" y="64"/>
                    </a:lnTo>
                    <a:lnTo>
                      <a:pt x="923" y="66"/>
                    </a:lnTo>
                    <a:lnTo>
                      <a:pt x="922" y="68"/>
                    </a:lnTo>
                    <a:lnTo>
                      <a:pt x="921" y="71"/>
                    </a:lnTo>
                    <a:lnTo>
                      <a:pt x="918" y="77"/>
                    </a:lnTo>
                    <a:lnTo>
                      <a:pt x="915" y="84"/>
                    </a:lnTo>
                    <a:lnTo>
                      <a:pt x="912" y="89"/>
                    </a:lnTo>
                    <a:lnTo>
                      <a:pt x="907" y="95"/>
                    </a:lnTo>
                    <a:lnTo>
                      <a:pt x="904" y="99"/>
                    </a:lnTo>
                    <a:lnTo>
                      <a:pt x="899" y="103"/>
                    </a:lnTo>
                    <a:lnTo>
                      <a:pt x="893" y="105"/>
                    </a:lnTo>
                    <a:lnTo>
                      <a:pt x="886" y="106"/>
                    </a:lnTo>
                    <a:lnTo>
                      <a:pt x="885" y="106"/>
                    </a:lnTo>
                    <a:lnTo>
                      <a:pt x="884" y="105"/>
                    </a:lnTo>
                    <a:lnTo>
                      <a:pt x="881" y="105"/>
                    </a:lnTo>
                    <a:lnTo>
                      <a:pt x="880" y="103"/>
                    </a:lnTo>
                    <a:lnTo>
                      <a:pt x="878" y="103"/>
                    </a:lnTo>
                    <a:lnTo>
                      <a:pt x="876" y="102"/>
                    </a:lnTo>
                    <a:lnTo>
                      <a:pt x="874" y="101"/>
                    </a:lnTo>
                    <a:lnTo>
                      <a:pt x="873" y="98"/>
                    </a:lnTo>
                    <a:lnTo>
                      <a:pt x="873" y="99"/>
                    </a:lnTo>
                    <a:lnTo>
                      <a:pt x="873" y="101"/>
                    </a:lnTo>
                    <a:lnTo>
                      <a:pt x="873" y="102"/>
                    </a:lnTo>
                    <a:lnTo>
                      <a:pt x="873" y="103"/>
                    </a:lnTo>
                    <a:lnTo>
                      <a:pt x="873" y="105"/>
                    </a:lnTo>
                    <a:lnTo>
                      <a:pt x="873" y="106"/>
                    </a:lnTo>
                    <a:lnTo>
                      <a:pt x="873" y="107"/>
                    </a:lnTo>
                    <a:lnTo>
                      <a:pt x="873" y="109"/>
                    </a:lnTo>
                    <a:lnTo>
                      <a:pt x="871" y="109"/>
                    </a:lnTo>
                    <a:lnTo>
                      <a:pt x="868" y="109"/>
                    </a:lnTo>
                    <a:lnTo>
                      <a:pt x="866" y="110"/>
                    </a:lnTo>
                    <a:lnTo>
                      <a:pt x="865" y="110"/>
                    </a:lnTo>
                    <a:lnTo>
                      <a:pt x="862" y="112"/>
                    </a:lnTo>
                    <a:lnTo>
                      <a:pt x="861" y="113"/>
                    </a:lnTo>
                    <a:lnTo>
                      <a:pt x="859" y="113"/>
                    </a:lnTo>
                    <a:lnTo>
                      <a:pt x="858" y="113"/>
                    </a:lnTo>
                    <a:lnTo>
                      <a:pt x="855" y="113"/>
                    </a:lnTo>
                    <a:lnTo>
                      <a:pt x="853" y="112"/>
                    </a:lnTo>
                    <a:lnTo>
                      <a:pt x="850" y="110"/>
                    </a:lnTo>
                    <a:lnTo>
                      <a:pt x="849" y="109"/>
                    </a:lnTo>
                    <a:lnTo>
                      <a:pt x="847" y="107"/>
                    </a:lnTo>
                    <a:lnTo>
                      <a:pt x="846" y="106"/>
                    </a:lnTo>
                    <a:lnTo>
                      <a:pt x="845" y="105"/>
                    </a:lnTo>
                    <a:lnTo>
                      <a:pt x="842" y="103"/>
                    </a:lnTo>
                    <a:lnTo>
                      <a:pt x="839" y="106"/>
                    </a:lnTo>
                    <a:lnTo>
                      <a:pt x="835" y="110"/>
                    </a:lnTo>
                    <a:lnTo>
                      <a:pt x="833" y="113"/>
                    </a:lnTo>
                    <a:lnTo>
                      <a:pt x="829" y="117"/>
                    </a:lnTo>
                    <a:lnTo>
                      <a:pt x="825" y="120"/>
                    </a:lnTo>
                    <a:lnTo>
                      <a:pt x="821" y="123"/>
                    </a:lnTo>
                    <a:lnTo>
                      <a:pt x="816" y="126"/>
                    </a:lnTo>
                    <a:lnTo>
                      <a:pt x="810" y="126"/>
                    </a:lnTo>
                    <a:lnTo>
                      <a:pt x="808" y="126"/>
                    </a:lnTo>
                    <a:lnTo>
                      <a:pt x="804" y="124"/>
                    </a:lnTo>
                    <a:lnTo>
                      <a:pt x="800" y="123"/>
                    </a:lnTo>
                    <a:lnTo>
                      <a:pt x="797" y="121"/>
                    </a:lnTo>
                    <a:lnTo>
                      <a:pt x="793" y="120"/>
                    </a:lnTo>
                    <a:lnTo>
                      <a:pt x="791" y="119"/>
                    </a:lnTo>
                    <a:lnTo>
                      <a:pt x="789" y="117"/>
                    </a:lnTo>
                    <a:lnTo>
                      <a:pt x="787" y="116"/>
                    </a:lnTo>
                    <a:lnTo>
                      <a:pt x="774" y="116"/>
                    </a:lnTo>
                    <a:lnTo>
                      <a:pt x="775" y="120"/>
                    </a:lnTo>
                    <a:lnTo>
                      <a:pt x="779" y="124"/>
                    </a:lnTo>
                    <a:lnTo>
                      <a:pt x="783" y="127"/>
                    </a:lnTo>
                    <a:lnTo>
                      <a:pt x="789" y="127"/>
                    </a:lnTo>
                    <a:lnTo>
                      <a:pt x="793" y="128"/>
                    </a:lnTo>
                    <a:lnTo>
                      <a:pt x="799" y="128"/>
                    </a:lnTo>
                    <a:lnTo>
                      <a:pt x="805" y="128"/>
                    </a:lnTo>
                    <a:lnTo>
                      <a:pt x="810" y="128"/>
                    </a:lnTo>
                    <a:lnTo>
                      <a:pt x="810" y="130"/>
                    </a:lnTo>
                    <a:lnTo>
                      <a:pt x="810" y="131"/>
                    </a:lnTo>
                    <a:lnTo>
                      <a:pt x="811" y="133"/>
                    </a:lnTo>
                    <a:lnTo>
                      <a:pt x="811" y="134"/>
                    </a:lnTo>
                    <a:lnTo>
                      <a:pt x="811" y="135"/>
                    </a:lnTo>
                    <a:lnTo>
                      <a:pt x="811" y="137"/>
                    </a:lnTo>
                    <a:lnTo>
                      <a:pt x="812" y="138"/>
                    </a:lnTo>
                    <a:lnTo>
                      <a:pt x="805" y="140"/>
                    </a:lnTo>
                    <a:lnTo>
                      <a:pt x="797" y="144"/>
                    </a:lnTo>
                    <a:lnTo>
                      <a:pt x="787" y="148"/>
                    </a:lnTo>
                    <a:lnTo>
                      <a:pt x="778" y="152"/>
                    </a:lnTo>
                    <a:lnTo>
                      <a:pt x="768" y="156"/>
                    </a:lnTo>
                    <a:lnTo>
                      <a:pt x="759" y="159"/>
                    </a:lnTo>
                    <a:lnTo>
                      <a:pt x="750" y="163"/>
                    </a:lnTo>
                    <a:lnTo>
                      <a:pt x="742" y="164"/>
                    </a:lnTo>
                    <a:lnTo>
                      <a:pt x="718" y="156"/>
                    </a:lnTo>
                    <a:lnTo>
                      <a:pt x="712" y="156"/>
                    </a:lnTo>
                    <a:lnTo>
                      <a:pt x="716" y="158"/>
                    </a:lnTo>
                    <a:lnTo>
                      <a:pt x="720" y="159"/>
                    </a:lnTo>
                    <a:lnTo>
                      <a:pt x="723" y="161"/>
                    </a:lnTo>
                    <a:lnTo>
                      <a:pt x="727" y="161"/>
                    </a:lnTo>
                    <a:lnTo>
                      <a:pt x="729" y="163"/>
                    </a:lnTo>
                    <a:lnTo>
                      <a:pt x="731" y="164"/>
                    </a:lnTo>
                    <a:lnTo>
                      <a:pt x="734" y="167"/>
                    </a:lnTo>
                    <a:lnTo>
                      <a:pt x="735" y="170"/>
                    </a:lnTo>
                    <a:lnTo>
                      <a:pt x="733" y="174"/>
                    </a:lnTo>
                    <a:lnTo>
                      <a:pt x="730" y="178"/>
                    </a:lnTo>
                    <a:lnTo>
                      <a:pt x="728" y="180"/>
                    </a:lnTo>
                    <a:lnTo>
                      <a:pt x="724" y="181"/>
                    </a:lnTo>
                    <a:lnTo>
                      <a:pt x="721" y="182"/>
                    </a:lnTo>
                    <a:lnTo>
                      <a:pt x="717" y="182"/>
                    </a:lnTo>
                    <a:lnTo>
                      <a:pt x="712" y="184"/>
                    </a:lnTo>
                    <a:lnTo>
                      <a:pt x="708" y="184"/>
                    </a:lnTo>
                    <a:lnTo>
                      <a:pt x="705" y="185"/>
                    </a:lnTo>
                    <a:lnTo>
                      <a:pt x="702" y="188"/>
                    </a:lnTo>
                    <a:lnTo>
                      <a:pt x="699" y="189"/>
                    </a:lnTo>
                    <a:lnTo>
                      <a:pt x="697" y="192"/>
                    </a:lnTo>
                    <a:lnTo>
                      <a:pt x="695" y="193"/>
                    </a:lnTo>
                    <a:lnTo>
                      <a:pt x="692" y="195"/>
                    </a:lnTo>
                    <a:lnTo>
                      <a:pt x="690" y="196"/>
                    </a:lnTo>
                    <a:lnTo>
                      <a:pt x="686" y="196"/>
                    </a:lnTo>
                    <a:lnTo>
                      <a:pt x="686" y="198"/>
                    </a:lnTo>
                    <a:lnTo>
                      <a:pt x="686" y="199"/>
                    </a:lnTo>
                    <a:lnTo>
                      <a:pt x="686" y="200"/>
                    </a:lnTo>
                    <a:lnTo>
                      <a:pt x="686" y="202"/>
                    </a:lnTo>
                    <a:lnTo>
                      <a:pt x="686" y="203"/>
                    </a:lnTo>
                    <a:lnTo>
                      <a:pt x="686" y="205"/>
                    </a:lnTo>
                    <a:lnTo>
                      <a:pt x="686" y="206"/>
                    </a:lnTo>
                    <a:lnTo>
                      <a:pt x="686" y="207"/>
                    </a:lnTo>
                    <a:lnTo>
                      <a:pt x="679" y="209"/>
                    </a:lnTo>
                    <a:lnTo>
                      <a:pt x="671" y="214"/>
                    </a:lnTo>
                    <a:lnTo>
                      <a:pt x="662" y="221"/>
                    </a:lnTo>
                    <a:lnTo>
                      <a:pt x="653" y="230"/>
                    </a:lnTo>
                    <a:lnTo>
                      <a:pt x="646" y="239"/>
                    </a:lnTo>
                    <a:lnTo>
                      <a:pt x="639" y="249"/>
                    </a:lnTo>
                    <a:lnTo>
                      <a:pt x="636" y="255"/>
                    </a:lnTo>
                    <a:lnTo>
                      <a:pt x="635" y="259"/>
                    </a:lnTo>
                    <a:lnTo>
                      <a:pt x="634" y="265"/>
                    </a:lnTo>
                    <a:lnTo>
                      <a:pt x="633" y="269"/>
                    </a:lnTo>
                    <a:lnTo>
                      <a:pt x="646" y="269"/>
                    </a:lnTo>
                    <a:lnTo>
                      <a:pt x="646" y="273"/>
                    </a:lnTo>
                    <a:lnTo>
                      <a:pt x="646" y="277"/>
                    </a:lnTo>
                    <a:lnTo>
                      <a:pt x="646" y="281"/>
                    </a:lnTo>
                    <a:lnTo>
                      <a:pt x="645" y="285"/>
                    </a:lnTo>
                    <a:lnTo>
                      <a:pt x="645" y="290"/>
                    </a:lnTo>
                    <a:lnTo>
                      <a:pt x="645" y="292"/>
                    </a:lnTo>
                    <a:lnTo>
                      <a:pt x="646" y="295"/>
                    </a:lnTo>
                    <a:lnTo>
                      <a:pt x="646" y="297"/>
                    </a:lnTo>
                    <a:lnTo>
                      <a:pt x="642" y="302"/>
                    </a:lnTo>
                    <a:lnTo>
                      <a:pt x="642" y="304"/>
                    </a:lnTo>
                    <a:lnTo>
                      <a:pt x="642" y="305"/>
                    </a:lnTo>
                    <a:lnTo>
                      <a:pt x="643" y="306"/>
                    </a:lnTo>
                    <a:lnTo>
                      <a:pt x="645" y="308"/>
                    </a:lnTo>
                    <a:lnTo>
                      <a:pt x="646" y="308"/>
                    </a:lnTo>
                    <a:lnTo>
                      <a:pt x="647" y="309"/>
                    </a:lnTo>
                    <a:lnTo>
                      <a:pt x="648" y="309"/>
                    </a:lnTo>
                    <a:lnTo>
                      <a:pt x="650" y="309"/>
                    </a:lnTo>
                    <a:lnTo>
                      <a:pt x="673" y="302"/>
                    </a:lnTo>
                    <a:lnTo>
                      <a:pt x="680" y="306"/>
                    </a:lnTo>
                    <a:lnTo>
                      <a:pt x="686" y="312"/>
                    </a:lnTo>
                    <a:lnTo>
                      <a:pt x="692" y="319"/>
                    </a:lnTo>
                    <a:lnTo>
                      <a:pt x="697" y="324"/>
                    </a:lnTo>
                    <a:lnTo>
                      <a:pt x="703" y="331"/>
                    </a:lnTo>
                    <a:lnTo>
                      <a:pt x="709" y="337"/>
                    </a:lnTo>
                    <a:lnTo>
                      <a:pt x="715" y="341"/>
                    </a:lnTo>
                    <a:lnTo>
                      <a:pt x="723" y="344"/>
                    </a:lnTo>
                    <a:lnTo>
                      <a:pt x="723" y="348"/>
                    </a:lnTo>
                    <a:lnTo>
                      <a:pt x="724" y="350"/>
                    </a:lnTo>
                    <a:lnTo>
                      <a:pt x="725" y="352"/>
                    </a:lnTo>
                    <a:lnTo>
                      <a:pt x="727" y="352"/>
                    </a:lnTo>
                    <a:lnTo>
                      <a:pt x="731" y="354"/>
                    </a:lnTo>
                    <a:lnTo>
                      <a:pt x="736" y="352"/>
                    </a:lnTo>
                    <a:lnTo>
                      <a:pt x="741" y="350"/>
                    </a:lnTo>
                    <a:lnTo>
                      <a:pt x="746" y="347"/>
                    </a:lnTo>
                    <a:lnTo>
                      <a:pt x="749" y="345"/>
                    </a:lnTo>
                    <a:lnTo>
                      <a:pt x="750" y="344"/>
                    </a:lnTo>
                    <a:lnTo>
                      <a:pt x="764" y="352"/>
                    </a:lnTo>
                    <a:lnTo>
                      <a:pt x="762" y="354"/>
                    </a:lnTo>
                    <a:lnTo>
                      <a:pt x="761" y="357"/>
                    </a:lnTo>
                    <a:lnTo>
                      <a:pt x="761" y="358"/>
                    </a:lnTo>
                    <a:lnTo>
                      <a:pt x="760" y="359"/>
                    </a:lnTo>
                    <a:lnTo>
                      <a:pt x="759" y="361"/>
                    </a:lnTo>
                    <a:lnTo>
                      <a:pt x="758" y="362"/>
                    </a:lnTo>
                    <a:lnTo>
                      <a:pt x="756" y="363"/>
                    </a:lnTo>
                    <a:lnTo>
                      <a:pt x="755" y="365"/>
                    </a:lnTo>
                    <a:lnTo>
                      <a:pt x="759" y="369"/>
                    </a:lnTo>
                    <a:lnTo>
                      <a:pt x="758" y="373"/>
                    </a:lnTo>
                    <a:lnTo>
                      <a:pt x="755" y="379"/>
                    </a:lnTo>
                    <a:lnTo>
                      <a:pt x="754" y="383"/>
                    </a:lnTo>
                    <a:lnTo>
                      <a:pt x="752" y="387"/>
                    </a:lnTo>
                    <a:lnTo>
                      <a:pt x="750" y="391"/>
                    </a:lnTo>
                    <a:lnTo>
                      <a:pt x="749" y="396"/>
                    </a:lnTo>
                    <a:lnTo>
                      <a:pt x="748" y="400"/>
                    </a:lnTo>
                    <a:lnTo>
                      <a:pt x="748" y="404"/>
                    </a:lnTo>
                    <a:lnTo>
                      <a:pt x="749" y="407"/>
                    </a:lnTo>
                    <a:lnTo>
                      <a:pt x="749" y="411"/>
                    </a:lnTo>
                    <a:lnTo>
                      <a:pt x="752" y="415"/>
                    </a:lnTo>
                    <a:lnTo>
                      <a:pt x="754" y="419"/>
                    </a:lnTo>
                    <a:lnTo>
                      <a:pt x="755" y="422"/>
                    </a:lnTo>
                    <a:lnTo>
                      <a:pt x="759" y="426"/>
                    </a:lnTo>
                    <a:lnTo>
                      <a:pt x="761" y="429"/>
                    </a:lnTo>
                    <a:lnTo>
                      <a:pt x="764" y="429"/>
                    </a:lnTo>
                    <a:lnTo>
                      <a:pt x="764" y="432"/>
                    </a:lnTo>
                    <a:lnTo>
                      <a:pt x="764" y="433"/>
                    </a:lnTo>
                    <a:lnTo>
                      <a:pt x="765" y="435"/>
                    </a:lnTo>
                    <a:lnTo>
                      <a:pt x="766" y="436"/>
                    </a:lnTo>
                    <a:lnTo>
                      <a:pt x="767" y="439"/>
                    </a:lnTo>
                    <a:lnTo>
                      <a:pt x="768" y="440"/>
                    </a:lnTo>
                    <a:lnTo>
                      <a:pt x="770" y="442"/>
                    </a:lnTo>
                    <a:lnTo>
                      <a:pt x="777" y="433"/>
                    </a:lnTo>
                    <a:lnTo>
                      <a:pt x="784" y="425"/>
                    </a:lnTo>
                    <a:lnTo>
                      <a:pt x="790" y="415"/>
                    </a:lnTo>
                    <a:lnTo>
                      <a:pt x="796" y="405"/>
                    </a:lnTo>
                    <a:lnTo>
                      <a:pt x="799" y="396"/>
                    </a:lnTo>
                    <a:lnTo>
                      <a:pt x="803" y="384"/>
                    </a:lnTo>
                    <a:lnTo>
                      <a:pt x="805" y="370"/>
                    </a:lnTo>
                    <a:lnTo>
                      <a:pt x="806" y="357"/>
                    </a:lnTo>
                    <a:lnTo>
                      <a:pt x="816" y="355"/>
                    </a:lnTo>
                    <a:lnTo>
                      <a:pt x="827" y="352"/>
                    </a:lnTo>
                    <a:lnTo>
                      <a:pt x="839" y="347"/>
                    </a:lnTo>
                    <a:lnTo>
                      <a:pt x="849" y="340"/>
                    </a:lnTo>
                    <a:lnTo>
                      <a:pt x="859" y="331"/>
                    </a:lnTo>
                    <a:lnTo>
                      <a:pt x="868" y="322"/>
                    </a:lnTo>
                    <a:lnTo>
                      <a:pt x="872" y="316"/>
                    </a:lnTo>
                    <a:lnTo>
                      <a:pt x="873" y="311"/>
                    </a:lnTo>
                    <a:lnTo>
                      <a:pt x="875" y="305"/>
                    </a:lnTo>
                    <a:lnTo>
                      <a:pt x="875" y="299"/>
                    </a:lnTo>
                    <a:lnTo>
                      <a:pt x="875" y="294"/>
                    </a:lnTo>
                    <a:lnTo>
                      <a:pt x="873" y="290"/>
                    </a:lnTo>
                    <a:lnTo>
                      <a:pt x="871" y="287"/>
                    </a:lnTo>
                    <a:lnTo>
                      <a:pt x="868" y="284"/>
                    </a:lnTo>
                    <a:lnTo>
                      <a:pt x="866" y="281"/>
                    </a:lnTo>
                    <a:lnTo>
                      <a:pt x="863" y="280"/>
                    </a:lnTo>
                    <a:lnTo>
                      <a:pt x="861" y="277"/>
                    </a:lnTo>
                    <a:lnTo>
                      <a:pt x="861" y="274"/>
                    </a:lnTo>
                    <a:lnTo>
                      <a:pt x="862" y="270"/>
                    </a:lnTo>
                    <a:lnTo>
                      <a:pt x="865" y="265"/>
                    </a:lnTo>
                    <a:lnTo>
                      <a:pt x="871" y="259"/>
                    </a:lnTo>
                    <a:lnTo>
                      <a:pt x="875" y="252"/>
                    </a:lnTo>
                    <a:lnTo>
                      <a:pt x="881" y="245"/>
                    </a:lnTo>
                    <a:lnTo>
                      <a:pt x="886" y="239"/>
                    </a:lnTo>
                    <a:lnTo>
                      <a:pt x="890" y="235"/>
                    </a:lnTo>
                    <a:lnTo>
                      <a:pt x="891" y="234"/>
                    </a:lnTo>
                    <a:lnTo>
                      <a:pt x="890" y="231"/>
                    </a:lnTo>
                    <a:lnTo>
                      <a:pt x="888" y="228"/>
                    </a:lnTo>
                    <a:lnTo>
                      <a:pt x="890" y="224"/>
                    </a:lnTo>
                    <a:lnTo>
                      <a:pt x="890" y="221"/>
                    </a:lnTo>
                    <a:lnTo>
                      <a:pt x="893" y="216"/>
                    </a:lnTo>
                    <a:lnTo>
                      <a:pt x="898" y="209"/>
                    </a:lnTo>
                    <a:lnTo>
                      <a:pt x="903" y="203"/>
                    </a:lnTo>
                    <a:lnTo>
                      <a:pt x="909" y="198"/>
                    </a:lnTo>
                    <a:lnTo>
                      <a:pt x="912" y="191"/>
                    </a:lnTo>
                    <a:lnTo>
                      <a:pt x="916" y="184"/>
                    </a:lnTo>
                    <a:lnTo>
                      <a:pt x="967" y="187"/>
                    </a:lnTo>
                    <a:lnTo>
                      <a:pt x="968" y="191"/>
                    </a:lnTo>
                    <a:lnTo>
                      <a:pt x="969" y="193"/>
                    </a:lnTo>
                    <a:lnTo>
                      <a:pt x="970" y="195"/>
                    </a:lnTo>
                    <a:lnTo>
                      <a:pt x="973" y="196"/>
                    </a:lnTo>
                    <a:lnTo>
                      <a:pt x="975" y="196"/>
                    </a:lnTo>
                    <a:lnTo>
                      <a:pt x="978" y="198"/>
                    </a:lnTo>
                    <a:lnTo>
                      <a:pt x="980" y="196"/>
                    </a:lnTo>
                    <a:lnTo>
                      <a:pt x="982" y="196"/>
                    </a:lnTo>
                    <a:lnTo>
                      <a:pt x="984" y="198"/>
                    </a:lnTo>
                    <a:lnTo>
                      <a:pt x="985" y="200"/>
                    </a:lnTo>
                    <a:lnTo>
                      <a:pt x="986" y="203"/>
                    </a:lnTo>
                    <a:lnTo>
                      <a:pt x="987" y="206"/>
                    </a:lnTo>
                    <a:lnTo>
                      <a:pt x="987" y="209"/>
                    </a:lnTo>
                    <a:lnTo>
                      <a:pt x="988" y="212"/>
                    </a:lnTo>
                    <a:lnTo>
                      <a:pt x="988" y="213"/>
                    </a:lnTo>
                    <a:lnTo>
                      <a:pt x="988" y="214"/>
                    </a:lnTo>
                    <a:lnTo>
                      <a:pt x="991" y="216"/>
                    </a:lnTo>
                    <a:lnTo>
                      <a:pt x="993" y="217"/>
                    </a:lnTo>
                    <a:lnTo>
                      <a:pt x="995" y="217"/>
                    </a:lnTo>
                    <a:lnTo>
                      <a:pt x="999" y="217"/>
                    </a:lnTo>
                    <a:lnTo>
                      <a:pt x="1001" y="217"/>
                    </a:lnTo>
                    <a:lnTo>
                      <a:pt x="1005" y="217"/>
                    </a:lnTo>
                    <a:lnTo>
                      <a:pt x="1007" y="217"/>
                    </a:lnTo>
                    <a:lnTo>
                      <a:pt x="1010" y="217"/>
                    </a:lnTo>
                    <a:lnTo>
                      <a:pt x="1011" y="219"/>
                    </a:lnTo>
                    <a:lnTo>
                      <a:pt x="1011" y="220"/>
                    </a:lnTo>
                    <a:lnTo>
                      <a:pt x="1012" y="221"/>
                    </a:lnTo>
                    <a:lnTo>
                      <a:pt x="1009" y="227"/>
                    </a:lnTo>
                    <a:lnTo>
                      <a:pt x="1006" y="232"/>
                    </a:lnTo>
                    <a:lnTo>
                      <a:pt x="1004" y="239"/>
                    </a:lnTo>
                    <a:lnTo>
                      <a:pt x="1001" y="245"/>
                    </a:lnTo>
                    <a:lnTo>
                      <a:pt x="1000" y="252"/>
                    </a:lnTo>
                    <a:lnTo>
                      <a:pt x="998" y="256"/>
                    </a:lnTo>
                    <a:lnTo>
                      <a:pt x="995" y="260"/>
                    </a:lnTo>
                    <a:lnTo>
                      <a:pt x="993" y="262"/>
                    </a:lnTo>
                    <a:lnTo>
                      <a:pt x="994" y="262"/>
                    </a:lnTo>
                    <a:lnTo>
                      <a:pt x="995" y="262"/>
                    </a:lnTo>
                    <a:lnTo>
                      <a:pt x="997" y="262"/>
                    </a:lnTo>
                    <a:lnTo>
                      <a:pt x="998" y="262"/>
                    </a:lnTo>
                    <a:lnTo>
                      <a:pt x="999" y="262"/>
                    </a:lnTo>
                    <a:lnTo>
                      <a:pt x="1000" y="262"/>
                    </a:lnTo>
                    <a:lnTo>
                      <a:pt x="1003" y="262"/>
                    </a:lnTo>
                    <a:lnTo>
                      <a:pt x="1004" y="262"/>
                    </a:lnTo>
                    <a:lnTo>
                      <a:pt x="1003" y="266"/>
                    </a:lnTo>
                    <a:lnTo>
                      <a:pt x="1001" y="270"/>
                    </a:lnTo>
                    <a:lnTo>
                      <a:pt x="1000" y="273"/>
                    </a:lnTo>
                    <a:lnTo>
                      <a:pt x="998" y="277"/>
                    </a:lnTo>
                    <a:lnTo>
                      <a:pt x="995" y="280"/>
                    </a:lnTo>
                    <a:lnTo>
                      <a:pt x="993" y="283"/>
                    </a:lnTo>
                    <a:lnTo>
                      <a:pt x="992" y="285"/>
                    </a:lnTo>
                    <a:lnTo>
                      <a:pt x="991" y="290"/>
                    </a:lnTo>
                    <a:lnTo>
                      <a:pt x="993" y="288"/>
                    </a:lnTo>
                    <a:lnTo>
                      <a:pt x="995" y="287"/>
                    </a:lnTo>
                    <a:lnTo>
                      <a:pt x="998" y="285"/>
                    </a:lnTo>
                    <a:lnTo>
                      <a:pt x="1000" y="284"/>
                    </a:lnTo>
                    <a:lnTo>
                      <a:pt x="1003" y="283"/>
                    </a:lnTo>
                    <a:lnTo>
                      <a:pt x="1004" y="280"/>
                    </a:lnTo>
                    <a:lnTo>
                      <a:pt x="1006" y="278"/>
                    </a:lnTo>
                    <a:lnTo>
                      <a:pt x="1007" y="277"/>
                    </a:lnTo>
                    <a:lnTo>
                      <a:pt x="1011" y="278"/>
                    </a:lnTo>
                    <a:lnTo>
                      <a:pt x="1015" y="278"/>
                    </a:lnTo>
                    <a:lnTo>
                      <a:pt x="1018" y="277"/>
                    </a:lnTo>
                    <a:lnTo>
                      <a:pt x="1022" y="276"/>
                    </a:lnTo>
                    <a:lnTo>
                      <a:pt x="1031" y="270"/>
                    </a:lnTo>
                    <a:lnTo>
                      <a:pt x="1042" y="263"/>
                    </a:lnTo>
                    <a:lnTo>
                      <a:pt x="1051" y="255"/>
                    </a:lnTo>
                    <a:lnTo>
                      <a:pt x="1060" y="246"/>
                    </a:lnTo>
                    <a:lnTo>
                      <a:pt x="1067" y="239"/>
                    </a:lnTo>
                    <a:lnTo>
                      <a:pt x="1072" y="234"/>
                    </a:lnTo>
                    <a:lnTo>
                      <a:pt x="1073" y="238"/>
                    </a:lnTo>
                    <a:lnTo>
                      <a:pt x="1074" y="241"/>
                    </a:lnTo>
                    <a:lnTo>
                      <a:pt x="1074" y="245"/>
                    </a:lnTo>
                    <a:lnTo>
                      <a:pt x="1074" y="248"/>
                    </a:lnTo>
                    <a:lnTo>
                      <a:pt x="1074" y="252"/>
                    </a:lnTo>
                    <a:lnTo>
                      <a:pt x="1074" y="255"/>
                    </a:lnTo>
                    <a:lnTo>
                      <a:pt x="1074" y="258"/>
                    </a:lnTo>
                    <a:lnTo>
                      <a:pt x="1074" y="262"/>
                    </a:lnTo>
                    <a:lnTo>
                      <a:pt x="1082" y="262"/>
                    </a:lnTo>
                    <a:lnTo>
                      <a:pt x="1082" y="265"/>
                    </a:lnTo>
                    <a:lnTo>
                      <a:pt x="1082" y="269"/>
                    </a:lnTo>
                    <a:lnTo>
                      <a:pt x="1082" y="270"/>
                    </a:lnTo>
                    <a:lnTo>
                      <a:pt x="1081" y="273"/>
                    </a:lnTo>
                    <a:lnTo>
                      <a:pt x="1081" y="274"/>
                    </a:lnTo>
                    <a:lnTo>
                      <a:pt x="1080" y="276"/>
                    </a:lnTo>
                    <a:lnTo>
                      <a:pt x="1079" y="277"/>
                    </a:lnTo>
                    <a:lnTo>
                      <a:pt x="1079" y="280"/>
                    </a:lnTo>
                    <a:lnTo>
                      <a:pt x="1080" y="280"/>
                    </a:lnTo>
                    <a:lnTo>
                      <a:pt x="1081" y="280"/>
                    </a:lnTo>
                    <a:lnTo>
                      <a:pt x="1082" y="280"/>
                    </a:lnTo>
                    <a:lnTo>
                      <a:pt x="1084" y="280"/>
                    </a:lnTo>
                    <a:lnTo>
                      <a:pt x="1086" y="280"/>
                    </a:lnTo>
                    <a:lnTo>
                      <a:pt x="1087" y="280"/>
                    </a:lnTo>
                    <a:lnTo>
                      <a:pt x="1087" y="281"/>
                    </a:lnTo>
                    <a:lnTo>
                      <a:pt x="1087" y="284"/>
                    </a:lnTo>
                    <a:lnTo>
                      <a:pt x="1087" y="285"/>
                    </a:lnTo>
                    <a:lnTo>
                      <a:pt x="1087" y="288"/>
                    </a:lnTo>
                    <a:lnTo>
                      <a:pt x="1087" y="290"/>
                    </a:lnTo>
                    <a:lnTo>
                      <a:pt x="1087" y="291"/>
                    </a:lnTo>
                    <a:lnTo>
                      <a:pt x="1087" y="292"/>
                    </a:lnTo>
                    <a:lnTo>
                      <a:pt x="1087" y="294"/>
                    </a:lnTo>
                    <a:lnTo>
                      <a:pt x="1087" y="295"/>
                    </a:lnTo>
                    <a:lnTo>
                      <a:pt x="1087" y="297"/>
                    </a:lnTo>
                    <a:lnTo>
                      <a:pt x="1087" y="298"/>
                    </a:lnTo>
                    <a:lnTo>
                      <a:pt x="1088" y="299"/>
                    </a:lnTo>
                    <a:lnTo>
                      <a:pt x="1090" y="301"/>
                    </a:lnTo>
                    <a:lnTo>
                      <a:pt x="1091" y="302"/>
                    </a:lnTo>
                    <a:lnTo>
                      <a:pt x="1091" y="306"/>
                    </a:lnTo>
                    <a:lnTo>
                      <a:pt x="1090" y="309"/>
                    </a:lnTo>
                    <a:lnTo>
                      <a:pt x="1088" y="312"/>
                    </a:lnTo>
                    <a:lnTo>
                      <a:pt x="1087" y="313"/>
                    </a:lnTo>
                    <a:lnTo>
                      <a:pt x="1086" y="315"/>
                    </a:lnTo>
                    <a:lnTo>
                      <a:pt x="1084" y="315"/>
                    </a:lnTo>
                    <a:lnTo>
                      <a:pt x="1082" y="316"/>
                    </a:lnTo>
                    <a:lnTo>
                      <a:pt x="1080" y="316"/>
                    </a:lnTo>
                    <a:lnTo>
                      <a:pt x="1086" y="324"/>
                    </a:lnTo>
                    <a:lnTo>
                      <a:pt x="1091" y="330"/>
                    </a:lnTo>
                    <a:lnTo>
                      <a:pt x="1097" y="336"/>
                    </a:lnTo>
                    <a:lnTo>
                      <a:pt x="1103" y="340"/>
                    </a:lnTo>
                    <a:lnTo>
                      <a:pt x="1109" y="344"/>
                    </a:lnTo>
                    <a:lnTo>
                      <a:pt x="1116" y="347"/>
                    </a:lnTo>
                    <a:lnTo>
                      <a:pt x="1123" y="351"/>
                    </a:lnTo>
                    <a:lnTo>
                      <a:pt x="1130" y="354"/>
                    </a:lnTo>
                    <a:lnTo>
                      <a:pt x="1125" y="359"/>
                    </a:lnTo>
                    <a:lnTo>
                      <a:pt x="1119" y="363"/>
                    </a:lnTo>
                    <a:lnTo>
                      <a:pt x="1111" y="368"/>
                    </a:lnTo>
                    <a:lnTo>
                      <a:pt x="1103" y="372"/>
                    </a:lnTo>
                    <a:lnTo>
                      <a:pt x="1095" y="375"/>
                    </a:lnTo>
                    <a:lnTo>
                      <a:pt x="1090" y="376"/>
                    </a:lnTo>
                    <a:lnTo>
                      <a:pt x="1088" y="377"/>
                    </a:lnTo>
                    <a:lnTo>
                      <a:pt x="1087" y="377"/>
                    </a:lnTo>
                    <a:lnTo>
                      <a:pt x="1087" y="379"/>
                    </a:lnTo>
                    <a:lnTo>
                      <a:pt x="1090" y="379"/>
                    </a:lnTo>
                    <a:lnTo>
                      <a:pt x="1091" y="379"/>
                    </a:lnTo>
                    <a:lnTo>
                      <a:pt x="1092" y="379"/>
                    </a:lnTo>
                    <a:lnTo>
                      <a:pt x="1094" y="379"/>
                    </a:lnTo>
                    <a:lnTo>
                      <a:pt x="1095" y="377"/>
                    </a:lnTo>
                    <a:lnTo>
                      <a:pt x="1097" y="377"/>
                    </a:lnTo>
                    <a:lnTo>
                      <a:pt x="1099" y="377"/>
                    </a:lnTo>
                    <a:lnTo>
                      <a:pt x="1100" y="377"/>
                    </a:lnTo>
                    <a:lnTo>
                      <a:pt x="1101" y="377"/>
                    </a:lnTo>
                    <a:lnTo>
                      <a:pt x="1103" y="376"/>
                    </a:lnTo>
                    <a:lnTo>
                      <a:pt x="1105" y="376"/>
                    </a:lnTo>
                    <a:lnTo>
                      <a:pt x="1107" y="375"/>
                    </a:lnTo>
                    <a:lnTo>
                      <a:pt x="1111" y="375"/>
                    </a:lnTo>
                    <a:lnTo>
                      <a:pt x="1115" y="373"/>
                    </a:lnTo>
                    <a:lnTo>
                      <a:pt x="1117" y="373"/>
                    </a:lnTo>
                    <a:lnTo>
                      <a:pt x="1120" y="372"/>
                    </a:lnTo>
                    <a:lnTo>
                      <a:pt x="1123" y="372"/>
                    </a:lnTo>
                    <a:lnTo>
                      <a:pt x="1129" y="372"/>
                    </a:lnTo>
                    <a:lnTo>
                      <a:pt x="1132" y="372"/>
                    </a:lnTo>
                    <a:lnTo>
                      <a:pt x="1135" y="373"/>
                    </a:lnTo>
                    <a:lnTo>
                      <a:pt x="1137" y="373"/>
                    </a:lnTo>
                    <a:lnTo>
                      <a:pt x="1140" y="375"/>
                    </a:lnTo>
                    <a:lnTo>
                      <a:pt x="1141" y="373"/>
                    </a:lnTo>
                    <a:lnTo>
                      <a:pt x="1143" y="373"/>
                    </a:lnTo>
                    <a:lnTo>
                      <a:pt x="1147" y="372"/>
                    </a:lnTo>
                    <a:lnTo>
                      <a:pt x="1147" y="373"/>
                    </a:lnTo>
                    <a:lnTo>
                      <a:pt x="1147" y="375"/>
                    </a:lnTo>
                    <a:lnTo>
                      <a:pt x="1147" y="376"/>
                    </a:lnTo>
                    <a:lnTo>
                      <a:pt x="1147" y="377"/>
                    </a:lnTo>
                    <a:lnTo>
                      <a:pt x="1147" y="379"/>
                    </a:lnTo>
                    <a:lnTo>
                      <a:pt x="1147" y="380"/>
                    </a:lnTo>
                    <a:lnTo>
                      <a:pt x="1147" y="383"/>
                    </a:lnTo>
                    <a:lnTo>
                      <a:pt x="1147" y="384"/>
                    </a:lnTo>
                    <a:lnTo>
                      <a:pt x="1147" y="389"/>
                    </a:lnTo>
                    <a:lnTo>
                      <a:pt x="1147" y="391"/>
                    </a:lnTo>
                    <a:lnTo>
                      <a:pt x="1147" y="394"/>
                    </a:lnTo>
                    <a:lnTo>
                      <a:pt x="1145" y="396"/>
                    </a:lnTo>
                    <a:lnTo>
                      <a:pt x="1144" y="397"/>
                    </a:lnTo>
                    <a:lnTo>
                      <a:pt x="1142" y="398"/>
                    </a:lnTo>
                    <a:lnTo>
                      <a:pt x="1140" y="398"/>
                    </a:lnTo>
                    <a:lnTo>
                      <a:pt x="1136" y="400"/>
                    </a:lnTo>
                    <a:lnTo>
                      <a:pt x="1137" y="401"/>
                    </a:lnTo>
                    <a:lnTo>
                      <a:pt x="1137" y="402"/>
                    </a:lnTo>
                    <a:lnTo>
                      <a:pt x="1138" y="404"/>
                    </a:lnTo>
                    <a:lnTo>
                      <a:pt x="1140" y="405"/>
                    </a:lnTo>
                    <a:lnTo>
                      <a:pt x="1140" y="407"/>
                    </a:lnTo>
                    <a:lnTo>
                      <a:pt x="1141" y="407"/>
                    </a:lnTo>
                    <a:lnTo>
                      <a:pt x="1142" y="408"/>
                    </a:lnTo>
                    <a:lnTo>
                      <a:pt x="1142" y="409"/>
                    </a:lnTo>
                    <a:lnTo>
                      <a:pt x="1140" y="414"/>
                    </a:lnTo>
                    <a:lnTo>
                      <a:pt x="1137" y="418"/>
                    </a:lnTo>
                    <a:lnTo>
                      <a:pt x="1134" y="421"/>
                    </a:lnTo>
                    <a:lnTo>
                      <a:pt x="1130" y="422"/>
                    </a:lnTo>
                    <a:lnTo>
                      <a:pt x="1126" y="423"/>
                    </a:lnTo>
                    <a:lnTo>
                      <a:pt x="1124" y="422"/>
                    </a:lnTo>
                    <a:lnTo>
                      <a:pt x="1120" y="422"/>
                    </a:lnTo>
                    <a:lnTo>
                      <a:pt x="1117" y="419"/>
                    </a:lnTo>
                    <a:lnTo>
                      <a:pt x="1111" y="423"/>
                    </a:lnTo>
                    <a:lnTo>
                      <a:pt x="1105" y="428"/>
                    </a:lnTo>
                    <a:lnTo>
                      <a:pt x="1099" y="429"/>
                    </a:lnTo>
                    <a:lnTo>
                      <a:pt x="1093" y="430"/>
                    </a:lnTo>
                    <a:lnTo>
                      <a:pt x="1087" y="433"/>
                    </a:lnTo>
                    <a:lnTo>
                      <a:pt x="1082" y="435"/>
                    </a:lnTo>
                    <a:lnTo>
                      <a:pt x="1081" y="437"/>
                    </a:lnTo>
                    <a:lnTo>
                      <a:pt x="1080" y="439"/>
                    </a:lnTo>
                    <a:lnTo>
                      <a:pt x="1079" y="442"/>
                    </a:lnTo>
                    <a:lnTo>
                      <a:pt x="1079" y="444"/>
                    </a:lnTo>
                    <a:lnTo>
                      <a:pt x="1076" y="444"/>
                    </a:lnTo>
                    <a:lnTo>
                      <a:pt x="1075" y="447"/>
                    </a:lnTo>
                    <a:lnTo>
                      <a:pt x="1074" y="450"/>
                    </a:lnTo>
                    <a:lnTo>
                      <a:pt x="1073" y="451"/>
                    </a:lnTo>
                    <a:lnTo>
                      <a:pt x="1072" y="453"/>
                    </a:lnTo>
                    <a:lnTo>
                      <a:pt x="1069" y="455"/>
                    </a:lnTo>
                    <a:lnTo>
                      <a:pt x="1068" y="455"/>
                    </a:lnTo>
                    <a:lnTo>
                      <a:pt x="1065" y="457"/>
                    </a:lnTo>
                    <a:lnTo>
                      <a:pt x="1061" y="457"/>
                    </a:lnTo>
                    <a:lnTo>
                      <a:pt x="1025" y="451"/>
                    </a:lnTo>
                    <a:lnTo>
                      <a:pt x="1019" y="451"/>
                    </a:lnTo>
                    <a:lnTo>
                      <a:pt x="1015" y="451"/>
                    </a:lnTo>
                    <a:lnTo>
                      <a:pt x="1009" y="451"/>
                    </a:lnTo>
                    <a:lnTo>
                      <a:pt x="1004" y="451"/>
                    </a:lnTo>
                    <a:lnTo>
                      <a:pt x="998" y="451"/>
                    </a:lnTo>
                    <a:lnTo>
                      <a:pt x="992" y="451"/>
                    </a:lnTo>
                    <a:lnTo>
                      <a:pt x="986" y="451"/>
                    </a:lnTo>
                    <a:lnTo>
                      <a:pt x="980" y="451"/>
                    </a:lnTo>
                    <a:lnTo>
                      <a:pt x="968" y="453"/>
                    </a:lnTo>
                    <a:lnTo>
                      <a:pt x="959" y="457"/>
                    </a:lnTo>
                    <a:lnTo>
                      <a:pt x="951" y="462"/>
                    </a:lnTo>
                    <a:lnTo>
                      <a:pt x="944" y="468"/>
                    </a:lnTo>
                    <a:lnTo>
                      <a:pt x="937" y="475"/>
                    </a:lnTo>
                    <a:lnTo>
                      <a:pt x="930" y="483"/>
                    </a:lnTo>
                    <a:lnTo>
                      <a:pt x="923" y="488"/>
                    </a:lnTo>
                    <a:lnTo>
                      <a:pt x="913" y="493"/>
                    </a:lnTo>
                    <a:lnTo>
                      <a:pt x="907" y="497"/>
                    </a:lnTo>
                    <a:lnTo>
                      <a:pt x="899" y="501"/>
                    </a:lnTo>
                    <a:lnTo>
                      <a:pt x="892" y="507"/>
                    </a:lnTo>
                    <a:lnTo>
                      <a:pt x="885" y="514"/>
                    </a:lnTo>
                    <a:lnTo>
                      <a:pt x="878" y="521"/>
                    </a:lnTo>
                    <a:lnTo>
                      <a:pt x="872" y="528"/>
                    </a:lnTo>
                    <a:lnTo>
                      <a:pt x="867" y="536"/>
                    </a:lnTo>
                    <a:lnTo>
                      <a:pt x="865" y="543"/>
                    </a:lnTo>
                    <a:lnTo>
                      <a:pt x="869" y="543"/>
                    </a:lnTo>
                    <a:lnTo>
                      <a:pt x="873" y="541"/>
                    </a:lnTo>
                    <a:lnTo>
                      <a:pt x="875" y="539"/>
                    </a:lnTo>
                    <a:lnTo>
                      <a:pt x="878" y="536"/>
                    </a:lnTo>
                    <a:lnTo>
                      <a:pt x="879" y="533"/>
                    </a:lnTo>
                    <a:lnTo>
                      <a:pt x="880" y="530"/>
                    </a:lnTo>
                    <a:lnTo>
                      <a:pt x="882" y="528"/>
                    </a:lnTo>
                    <a:lnTo>
                      <a:pt x="884" y="525"/>
                    </a:lnTo>
                    <a:lnTo>
                      <a:pt x="894" y="519"/>
                    </a:lnTo>
                    <a:lnTo>
                      <a:pt x="905" y="511"/>
                    </a:lnTo>
                    <a:lnTo>
                      <a:pt x="916" y="502"/>
                    </a:lnTo>
                    <a:lnTo>
                      <a:pt x="926" y="494"/>
                    </a:lnTo>
                    <a:lnTo>
                      <a:pt x="937" y="487"/>
                    </a:lnTo>
                    <a:lnTo>
                      <a:pt x="948" y="482"/>
                    </a:lnTo>
                    <a:lnTo>
                      <a:pt x="960" y="476"/>
                    </a:lnTo>
                    <a:lnTo>
                      <a:pt x="972" y="475"/>
                    </a:lnTo>
                    <a:lnTo>
                      <a:pt x="974" y="475"/>
                    </a:lnTo>
                    <a:lnTo>
                      <a:pt x="976" y="475"/>
                    </a:lnTo>
                    <a:lnTo>
                      <a:pt x="980" y="476"/>
                    </a:lnTo>
                    <a:lnTo>
                      <a:pt x="982" y="478"/>
                    </a:lnTo>
                    <a:lnTo>
                      <a:pt x="985" y="479"/>
                    </a:lnTo>
                    <a:lnTo>
                      <a:pt x="987" y="483"/>
                    </a:lnTo>
                    <a:lnTo>
                      <a:pt x="988" y="486"/>
                    </a:lnTo>
                    <a:lnTo>
                      <a:pt x="988" y="487"/>
                    </a:lnTo>
                    <a:lnTo>
                      <a:pt x="988" y="493"/>
                    </a:lnTo>
                    <a:lnTo>
                      <a:pt x="987" y="495"/>
                    </a:lnTo>
                    <a:lnTo>
                      <a:pt x="986" y="498"/>
                    </a:lnTo>
                    <a:lnTo>
                      <a:pt x="985" y="501"/>
                    </a:lnTo>
                    <a:lnTo>
                      <a:pt x="982" y="502"/>
                    </a:lnTo>
                    <a:lnTo>
                      <a:pt x="980" y="504"/>
                    </a:lnTo>
                    <a:lnTo>
                      <a:pt x="978" y="505"/>
                    </a:lnTo>
                    <a:lnTo>
                      <a:pt x="975" y="505"/>
                    </a:lnTo>
                    <a:lnTo>
                      <a:pt x="973" y="505"/>
                    </a:lnTo>
                    <a:lnTo>
                      <a:pt x="969" y="504"/>
                    </a:lnTo>
                    <a:lnTo>
                      <a:pt x="967" y="504"/>
                    </a:lnTo>
                    <a:lnTo>
                      <a:pt x="965" y="502"/>
                    </a:lnTo>
                    <a:lnTo>
                      <a:pt x="961" y="502"/>
                    </a:lnTo>
                    <a:lnTo>
                      <a:pt x="959" y="501"/>
                    </a:lnTo>
                    <a:lnTo>
                      <a:pt x="955" y="501"/>
                    </a:lnTo>
                    <a:lnTo>
                      <a:pt x="953" y="500"/>
                    </a:lnTo>
                    <a:lnTo>
                      <a:pt x="950" y="501"/>
                    </a:lnTo>
                    <a:lnTo>
                      <a:pt x="948" y="501"/>
                    </a:lnTo>
                    <a:lnTo>
                      <a:pt x="947" y="501"/>
                    </a:lnTo>
                    <a:lnTo>
                      <a:pt x="944" y="502"/>
                    </a:lnTo>
                    <a:lnTo>
                      <a:pt x="943" y="504"/>
                    </a:lnTo>
                    <a:lnTo>
                      <a:pt x="942" y="504"/>
                    </a:lnTo>
                    <a:lnTo>
                      <a:pt x="942" y="507"/>
                    </a:lnTo>
                    <a:lnTo>
                      <a:pt x="942" y="508"/>
                    </a:lnTo>
                    <a:lnTo>
                      <a:pt x="961" y="518"/>
                    </a:lnTo>
                    <a:lnTo>
                      <a:pt x="963" y="518"/>
                    </a:lnTo>
                    <a:lnTo>
                      <a:pt x="966" y="518"/>
                    </a:lnTo>
                    <a:lnTo>
                      <a:pt x="967" y="516"/>
                    </a:lnTo>
                    <a:lnTo>
                      <a:pt x="969" y="516"/>
                    </a:lnTo>
                    <a:lnTo>
                      <a:pt x="970" y="516"/>
                    </a:lnTo>
                    <a:lnTo>
                      <a:pt x="973" y="516"/>
                    </a:lnTo>
                    <a:lnTo>
                      <a:pt x="974" y="515"/>
                    </a:lnTo>
                    <a:lnTo>
                      <a:pt x="975" y="515"/>
                    </a:lnTo>
                    <a:lnTo>
                      <a:pt x="974" y="519"/>
                    </a:lnTo>
                    <a:lnTo>
                      <a:pt x="973" y="521"/>
                    </a:lnTo>
                    <a:lnTo>
                      <a:pt x="970" y="523"/>
                    </a:lnTo>
                    <a:lnTo>
                      <a:pt x="969" y="525"/>
                    </a:lnTo>
                    <a:lnTo>
                      <a:pt x="967" y="528"/>
                    </a:lnTo>
                    <a:lnTo>
                      <a:pt x="966" y="529"/>
                    </a:lnTo>
                    <a:lnTo>
                      <a:pt x="966" y="532"/>
                    </a:lnTo>
                    <a:lnTo>
                      <a:pt x="966" y="536"/>
                    </a:lnTo>
                    <a:lnTo>
                      <a:pt x="966" y="540"/>
                    </a:lnTo>
                    <a:lnTo>
                      <a:pt x="967" y="544"/>
                    </a:lnTo>
                    <a:lnTo>
                      <a:pt x="968" y="547"/>
                    </a:lnTo>
                    <a:lnTo>
                      <a:pt x="970" y="550"/>
                    </a:lnTo>
                    <a:lnTo>
                      <a:pt x="976" y="555"/>
                    </a:lnTo>
                    <a:lnTo>
                      <a:pt x="984" y="558"/>
                    </a:lnTo>
                    <a:lnTo>
                      <a:pt x="992" y="560"/>
                    </a:lnTo>
                    <a:lnTo>
                      <a:pt x="1000" y="561"/>
                    </a:lnTo>
                    <a:lnTo>
                      <a:pt x="1009" y="561"/>
                    </a:lnTo>
                    <a:lnTo>
                      <a:pt x="1017" y="561"/>
                    </a:lnTo>
                    <a:lnTo>
                      <a:pt x="1017" y="568"/>
                    </a:lnTo>
                    <a:lnTo>
                      <a:pt x="1013" y="569"/>
                    </a:lnTo>
                    <a:lnTo>
                      <a:pt x="1010" y="571"/>
                    </a:lnTo>
                    <a:lnTo>
                      <a:pt x="1007" y="571"/>
                    </a:lnTo>
                    <a:lnTo>
                      <a:pt x="1005" y="571"/>
                    </a:lnTo>
                    <a:lnTo>
                      <a:pt x="1001" y="571"/>
                    </a:lnTo>
                    <a:lnTo>
                      <a:pt x="999" y="571"/>
                    </a:lnTo>
                    <a:lnTo>
                      <a:pt x="995" y="572"/>
                    </a:lnTo>
                    <a:lnTo>
                      <a:pt x="993" y="572"/>
                    </a:lnTo>
                    <a:lnTo>
                      <a:pt x="987" y="576"/>
                    </a:lnTo>
                    <a:lnTo>
                      <a:pt x="984" y="580"/>
                    </a:lnTo>
                    <a:lnTo>
                      <a:pt x="979" y="583"/>
                    </a:lnTo>
                    <a:lnTo>
                      <a:pt x="975" y="587"/>
                    </a:lnTo>
                    <a:lnTo>
                      <a:pt x="970" y="592"/>
                    </a:lnTo>
                    <a:lnTo>
                      <a:pt x="967" y="594"/>
                    </a:lnTo>
                    <a:lnTo>
                      <a:pt x="962" y="597"/>
                    </a:lnTo>
                    <a:lnTo>
                      <a:pt x="956" y="600"/>
                    </a:lnTo>
                    <a:lnTo>
                      <a:pt x="953" y="601"/>
                    </a:lnTo>
                    <a:lnTo>
                      <a:pt x="949" y="603"/>
                    </a:lnTo>
                    <a:lnTo>
                      <a:pt x="946" y="604"/>
                    </a:lnTo>
                    <a:lnTo>
                      <a:pt x="942" y="606"/>
                    </a:lnTo>
                    <a:lnTo>
                      <a:pt x="940" y="607"/>
                    </a:lnTo>
                    <a:lnTo>
                      <a:pt x="936" y="607"/>
                    </a:lnTo>
                    <a:lnTo>
                      <a:pt x="935" y="608"/>
                    </a:lnTo>
                    <a:lnTo>
                      <a:pt x="934" y="610"/>
                    </a:lnTo>
                    <a:lnTo>
                      <a:pt x="932" y="610"/>
                    </a:lnTo>
                    <a:lnTo>
                      <a:pt x="931" y="608"/>
                    </a:lnTo>
                    <a:lnTo>
                      <a:pt x="930" y="608"/>
                    </a:lnTo>
                    <a:lnTo>
                      <a:pt x="929" y="607"/>
                    </a:lnTo>
                    <a:lnTo>
                      <a:pt x="928" y="607"/>
                    </a:lnTo>
                    <a:lnTo>
                      <a:pt x="928" y="606"/>
                    </a:lnTo>
                    <a:lnTo>
                      <a:pt x="926" y="604"/>
                    </a:lnTo>
                    <a:lnTo>
                      <a:pt x="926" y="603"/>
                    </a:lnTo>
                    <a:lnTo>
                      <a:pt x="928" y="597"/>
                    </a:lnTo>
                    <a:lnTo>
                      <a:pt x="929" y="593"/>
                    </a:lnTo>
                    <a:lnTo>
                      <a:pt x="931" y="589"/>
                    </a:lnTo>
                    <a:lnTo>
                      <a:pt x="934" y="586"/>
                    </a:lnTo>
                    <a:lnTo>
                      <a:pt x="941" y="582"/>
                    </a:lnTo>
                    <a:lnTo>
                      <a:pt x="949" y="579"/>
                    </a:lnTo>
                    <a:lnTo>
                      <a:pt x="959" y="578"/>
                    </a:lnTo>
                    <a:lnTo>
                      <a:pt x="967" y="575"/>
                    </a:lnTo>
                    <a:lnTo>
                      <a:pt x="975" y="573"/>
                    </a:lnTo>
                    <a:lnTo>
                      <a:pt x="980" y="571"/>
                    </a:lnTo>
                    <a:lnTo>
                      <a:pt x="976" y="569"/>
                    </a:lnTo>
                    <a:lnTo>
                      <a:pt x="973" y="568"/>
                    </a:lnTo>
                    <a:lnTo>
                      <a:pt x="970" y="567"/>
                    </a:lnTo>
                    <a:lnTo>
                      <a:pt x="968" y="564"/>
                    </a:lnTo>
                    <a:lnTo>
                      <a:pt x="967" y="562"/>
                    </a:lnTo>
                    <a:lnTo>
                      <a:pt x="965" y="561"/>
                    </a:lnTo>
                    <a:lnTo>
                      <a:pt x="962" y="561"/>
                    </a:lnTo>
                    <a:lnTo>
                      <a:pt x="959" y="561"/>
                    </a:lnTo>
                    <a:lnTo>
                      <a:pt x="956" y="561"/>
                    </a:lnTo>
                    <a:lnTo>
                      <a:pt x="954" y="562"/>
                    </a:lnTo>
                    <a:lnTo>
                      <a:pt x="951" y="564"/>
                    </a:lnTo>
                    <a:lnTo>
                      <a:pt x="948" y="567"/>
                    </a:lnTo>
                    <a:lnTo>
                      <a:pt x="946" y="569"/>
                    </a:lnTo>
                    <a:lnTo>
                      <a:pt x="943" y="571"/>
                    </a:lnTo>
                    <a:lnTo>
                      <a:pt x="941" y="572"/>
                    </a:lnTo>
                    <a:lnTo>
                      <a:pt x="940" y="572"/>
                    </a:lnTo>
                    <a:lnTo>
                      <a:pt x="938" y="573"/>
                    </a:lnTo>
                    <a:lnTo>
                      <a:pt x="936" y="575"/>
                    </a:lnTo>
                    <a:lnTo>
                      <a:pt x="935" y="575"/>
                    </a:lnTo>
                    <a:lnTo>
                      <a:pt x="934" y="575"/>
                    </a:lnTo>
                    <a:lnTo>
                      <a:pt x="932" y="576"/>
                    </a:lnTo>
                    <a:lnTo>
                      <a:pt x="931" y="576"/>
                    </a:lnTo>
                    <a:lnTo>
                      <a:pt x="930" y="576"/>
                    </a:lnTo>
                    <a:lnTo>
                      <a:pt x="929" y="578"/>
                    </a:lnTo>
                    <a:lnTo>
                      <a:pt x="926" y="57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26" name="Freeform 207">
                <a:extLst>
                  <a:ext uri="{FF2B5EF4-FFF2-40B4-BE49-F238E27FC236}">
                    <a16:creationId xmlns:a16="http://schemas.microsoft.com/office/drawing/2014/main" id="{AA8D3A25-A588-4DFB-828D-7409360B6F08}"/>
                  </a:ext>
                </a:extLst>
              </p:cNvPr>
              <p:cNvSpPr>
                <a:spLocks/>
              </p:cNvSpPr>
              <p:nvPr/>
            </p:nvSpPr>
            <p:spPr bwMode="gray">
              <a:xfrm>
                <a:off x="1494" y="976"/>
                <a:ext cx="317" cy="210"/>
              </a:xfrm>
              <a:custGeom>
                <a:avLst/>
                <a:gdLst>
                  <a:gd name="T0" fmla="*/ 6 w 317"/>
                  <a:gd name="T1" fmla="*/ 4 h 238"/>
                  <a:gd name="T2" fmla="*/ 39 w 317"/>
                  <a:gd name="T3" fmla="*/ 4 h 238"/>
                  <a:gd name="T4" fmla="*/ 67 w 317"/>
                  <a:gd name="T5" fmla="*/ 4 h 238"/>
                  <a:gd name="T6" fmla="*/ 55 w 317"/>
                  <a:gd name="T7" fmla="*/ 4 h 238"/>
                  <a:gd name="T8" fmla="*/ 69 w 317"/>
                  <a:gd name="T9" fmla="*/ 4 h 238"/>
                  <a:gd name="T10" fmla="*/ 80 w 317"/>
                  <a:gd name="T11" fmla="*/ 4 h 238"/>
                  <a:gd name="T12" fmla="*/ 115 w 317"/>
                  <a:gd name="T13" fmla="*/ 4 h 238"/>
                  <a:gd name="T14" fmla="*/ 139 w 317"/>
                  <a:gd name="T15" fmla="*/ 4 h 238"/>
                  <a:gd name="T16" fmla="*/ 133 w 317"/>
                  <a:gd name="T17" fmla="*/ 4 h 238"/>
                  <a:gd name="T18" fmla="*/ 170 w 317"/>
                  <a:gd name="T19" fmla="*/ 4 h 238"/>
                  <a:gd name="T20" fmla="*/ 194 w 317"/>
                  <a:gd name="T21" fmla="*/ 4 h 238"/>
                  <a:gd name="T22" fmla="*/ 227 w 317"/>
                  <a:gd name="T23" fmla="*/ 4 h 238"/>
                  <a:gd name="T24" fmla="*/ 232 w 317"/>
                  <a:gd name="T25" fmla="*/ 4 h 238"/>
                  <a:gd name="T26" fmla="*/ 234 w 317"/>
                  <a:gd name="T27" fmla="*/ 4 h 238"/>
                  <a:gd name="T28" fmla="*/ 261 w 317"/>
                  <a:gd name="T29" fmla="*/ 4 h 238"/>
                  <a:gd name="T30" fmla="*/ 254 w 317"/>
                  <a:gd name="T31" fmla="*/ 4 h 238"/>
                  <a:gd name="T32" fmla="*/ 260 w 317"/>
                  <a:gd name="T33" fmla="*/ 4 h 238"/>
                  <a:gd name="T34" fmla="*/ 282 w 317"/>
                  <a:gd name="T35" fmla="*/ 4 h 238"/>
                  <a:gd name="T36" fmla="*/ 292 w 317"/>
                  <a:gd name="T37" fmla="*/ 4 h 238"/>
                  <a:gd name="T38" fmla="*/ 309 w 317"/>
                  <a:gd name="T39" fmla="*/ 4 h 238"/>
                  <a:gd name="T40" fmla="*/ 300 w 317"/>
                  <a:gd name="T41" fmla="*/ 4 h 238"/>
                  <a:gd name="T42" fmla="*/ 275 w 317"/>
                  <a:gd name="T43" fmla="*/ 4 h 238"/>
                  <a:gd name="T44" fmla="*/ 260 w 317"/>
                  <a:gd name="T45" fmla="*/ 4 h 238"/>
                  <a:gd name="T46" fmla="*/ 260 w 317"/>
                  <a:gd name="T47" fmla="*/ 4 h 238"/>
                  <a:gd name="T48" fmla="*/ 260 w 317"/>
                  <a:gd name="T49" fmla="*/ 4 h 238"/>
                  <a:gd name="T50" fmla="*/ 246 w 317"/>
                  <a:gd name="T51" fmla="*/ 4 h 238"/>
                  <a:gd name="T52" fmla="*/ 234 w 317"/>
                  <a:gd name="T53" fmla="*/ 4 h 238"/>
                  <a:gd name="T54" fmla="*/ 219 w 317"/>
                  <a:gd name="T55" fmla="*/ 4 h 238"/>
                  <a:gd name="T56" fmla="*/ 244 w 317"/>
                  <a:gd name="T57" fmla="*/ 4 h 238"/>
                  <a:gd name="T58" fmla="*/ 245 w 317"/>
                  <a:gd name="T59" fmla="*/ 4 h 238"/>
                  <a:gd name="T60" fmla="*/ 230 w 317"/>
                  <a:gd name="T61" fmla="*/ 4 h 238"/>
                  <a:gd name="T62" fmla="*/ 201 w 317"/>
                  <a:gd name="T63" fmla="*/ 4 h 238"/>
                  <a:gd name="T64" fmla="*/ 209 w 317"/>
                  <a:gd name="T65" fmla="*/ 4 h 238"/>
                  <a:gd name="T66" fmla="*/ 205 w 317"/>
                  <a:gd name="T67" fmla="*/ 4 h 238"/>
                  <a:gd name="T68" fmla="*/ 150 w 317"/>
                  <a:gd name="T69" fmla="*/ 4 h 238"/>
                  <a:gd name="T70" fmla="*/ 134 w 317"/>
                  <a:gd name="T71" fmla="*/ 4 h 238"/>
                  <a:gd name="T72" fmla="*/ 112 w 317"/>
                  <a:gd name="T73" fmla="*/ 4 h 238"/>
                  <a:gd name="T74" fmla="*/ 138 w 317"/>
                  <a:gd name="T75" fmla="*/ 4 h 238"/>
                  <a:gd name="T76" fmla="*/ 144 w 317"/>
                  <a:gd name="T77" fmla="*/ 4 h 238"/>
                  <a:gd name="T78" fmla="*/ 162 w 317"/>
                  <a:gd name="T79" fmla="*/ 4 h 238"/>
                  <a:gd name="T80" fmla="*/ 189 w 317"/>
                  <a:gd name="T81" fmla="*/ 4 h 238"/>
                  <a:gd name="T82" fmla="*/ 212 w 317"/>
                  <a:gd name="T83" fmla="*/ 4 h 238"/>
                  <a:gd name="T84" fmla="*/ 214 w 317"/>
                  <a:gd name="T85" fmla="*/ 4 h 238"/>
                  <a:gd name="T86" fmla="*/ 172 w 317"/>
                  <a:gd name="T87" fmla="*/ 4 h 238"/>
                  <a:gd name="T88" fmla="*/ 163 w 317"/>
                  <a:gd name="T89" fmla="*/ 4 h 238"/>
                  <a:gd name="T90" fmla="*/ 178 w 317"/>
                  <a:gd name="T91" fmla="*/ 4 h 238"/>
                  <a:gd name="T92" fmla="*/ 178 w 317"/>
                  <a:gd name="T93" fmla="*/ 4 h 238"/>
                  <a:gd name="T94" fmla="*/ 147 w 317"/>
                  <a:gd name="T95" fmla="*/ 4 h 238"/>
                  <a:gd name="T96" fmla="*/ 128 w 317"/>
                  <a:gd name="T97" fmla="*/ 4 h 238"/>
                  <a:gd name="T98" fmla="*/ 115 w 317"/>
                  <a:gd name="T99" fmla="*/ 4 h 238"/>
                  <a:gd name="T100" fmla="*/ 56 w 317"/>
                  <a:gd name="T101" fmla="*/ 4 h 238"/>
                  <a:gd name="T102" fmla="*/ 30 w 317"/>
                  <a:gd name="T103" fmla="*/ 4 h 238"/>
                  <a:gd name="T104" fmla="*/ 21 w 317"/>
                  <a:gd name="T105" fmla="*/ 4 h 238"/>
                  <a:gd name="T106" fmla="*/ 0 w 317"/>
                  <a:gd name="T107" fmla="*/ 4 h 238"/>
                  <a:gd name="T108" fmla="*/ 25 w 317"/>
                  <a:gd name="T109" fmla="*/ 4 h 238"/>
                  <a:gd name="T110" fmla="*/ 23 w 317"/>
                  <a:gd name="T111" fmla="*/ 4 h 23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17"/>
                  <a:gd name="T169" fmla="*/ 0 h 238"/>
                  <a:gd name="T170" fmla="*/ 317 w 317"/>
                  <a:gd name="T171" fmla="*/ 238 h 23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17" h="238">
                    <a:moveTo>
                      <a:pt x="23" y="53"/>
                    </a:moveTo>
                    <a:lnTo>
                      <a:pt x="11" y="53"/>
                    </a:lnTo>
                    <a:lnTo>
                      <a:pt x="10" y="52"/>
                    </a:lnTo>
                    <a:lnTo>
                      <a:pt x="8" y="51"/>
                    </a:lnTo>
                    <a:lnTo>
                      <a:pt x="7" y="49"/>
                    </a:lnTo>
                    <a:lnTo>
                      <a:pt x="7" y="48"/>
                    </a:lnTo>
                    <a:lnTo>
                      <a:pt x="6" y="48"/>
                    </a:lnTo>
                    <a:lnTo>
                      <a:pt x="6" y="46"/>
                    </a:lnTo>
                    <a:lnTo>
                      <a:pt x="6" y="45"/>
                    </a:lnTo>
                    <a:lnTo>
                      <a:pt x="6" y="42"/>
                    </a:lnTo>
                    <a:lnTo>
                      <a:pt x="8" y="38"/>
                    </a:lnTo>
                    <a:lnTo>
                      <a:pt x="10" y="35"/>
                    </a:lnTo>
                    <a:lnTo>
                      <a:pt x="13" y="31"/>
                    </a:lnTo>
                    <a:lnTo>
                      <a:pt x="20" y="25"/>
                    </a:lnTo>
                    <a:lnTo>
                      <a:pt x="30" y="19"/>
                    </a:lnTo>
                    <a:lnTo>
                      <a:pt x="39" y="14"/>
                    </a:lnTo>
                    <a:lnTo>
                      <a:pt x="49" y="9"/>
                    </a:lnTo>
                    <a:lnTo>
                      <a:pt x="58" y="5"/>
                    </a:lnTo>
                    <a:lnTo>
                      <a:pt x="65" y="0"/>
                    </a:lnTo>
                    <a:lnTo>
                      <a:pt x="82" y="0"/>
                    </a:lnTo>
                    <a:lnTo>
                      <a:pt x="80" y="6"/>
                    </a:lnTo>
                    <a:lnTo>
                      <a:pt x="76" y="10"/>
                    </a:lnTo>
                    <a:lnTo>
                      <a:pt x="71" y="14"/>
                    </a:lnTo>
                    <a:lnTo>
                      <a:pt x="67" y="17"/>
                    </a:lnTo>
                    <a:lnTo>
                      <a:pt x="63" y="20"/>
                    </a:lnTo>
                    <a:lnTo>
                      <a:pt x="58" y="23"/>
                    </a:lnTo>
                    <a:lnTo>
                      <a:pt x="56" y="27"/>
                    </a:lnTo>
                    <a:lnTo>
                      <a:pt x="55" y="32"/>
                    </a:lnTo>
                    <a:lnTo>
                      <a:pt x="55" y="34"/>
                    </a:lnTo>
                    <a:lnTo>
                      <a:pt x="55" y="35"/>
                    </a:lnTo>
                    <a:lnTo>
                      <a:pt x="55" y="37"/>
                    </a:lnTo>
                    <a:lnTo>
                      <a:pt x="55" y="38"/>
                    </a:lnTo>
                    <a:lnTo>
                      <a:pt x="55" y="39"/>
                    </a:lnTo>
                    <a:lnTo>
                      <a:pt x="55" y="41"/>
                    </a:lnTo>
                    <a:lnTo>
                      <a:pt x="55" y="42"/>
                    </a:lnTo>
                    <a:lnTo>
                      <a:pt x="58" y="42"/>
                    </a:lnTo>
                    <a:lnTo>
                      <a:pt x="61" y="42"/>
                    </a:lnTo>
                    <a:lnTo>
                      <a:pt x="64" y="42"/>
                    </a:lnTo>
                    <a:lnTo>
                      <a:pt x="67" y="41"/>
                    </a:lnTo>
                    <a:lnTo>
                      <a:pt x="69" y="41"/>
                    </a:lnTo>
                    <a:lnTo>
                      <a:pt x="73" y="39"/>
                    </a:lnTo>
                    <a:lnTo>
                      <a:pt x="75" y="39"/>
                    </a:lnTo>
                    <a:lnTo>
                      <a:pt x="80" y="38"/>
                    </a:lnTo>
                    <a:lnTo>
                      <a:pt x="80" y="37"/>
                    </a:lnTo>
                    <a:lnTo>
                      <a:pt x="80" y="35"/>
                    </a:lnTo>
                    <a:lnTo>
                      <a:pt x="80" y="34"/>
                    </a:lnTo>
                    <a:lnTo>
                      <a:pt x="80" y="32"/>
                    </a:lnTo>
                    <a:lnTo>
                      <a:pt x="80" y="31"/>
                    </a:lnTo>
                    <a:lnTo>
                      <a:pt x="80" y="30"/>
                    </a:lnTo>
                    <a:lnTo>
                      <a:pt x="80" y="28"/>
                    </a:lnTo>
                    <a:lnTo>
                      <a:pt x="86" y="25"/>
                    </a:lnTo>
                    <a:lnTo>
                      <a:pt x="91" y="23"/>
                    </a:lnTo>
                    <a:lnTo>
                      <a:pt x="97" y="20"/>
                    </a:lnTo>
                    <a:lnTo>
                      <a:pt x="103" y="16"/>
                    </a:lnTo>
                    <a:lnTo>
                      <a:pt x="109" y="13"/>
                    </a:lnTo>
                    <a:lnTo>
                      <a:pt x="115" y="10"/>
                    </a:lnTo>
                    <a:lnTo>
                      <a:pt x="121" y="9"/>
                    </a:lnTo>
                    <a:lnTo>
                      <a:pt x="128" y="7"/>
                    </a:lnTo>
                    <a:lnTo>
                      <a:pt x="131" y="9"/>
                    </a:lnTo>
                    <a:lnTo>
                      <a:pt x="133" y="10"/>
                    </a:lnTo>
                    <a:lnTo>
                      <a:pt x="134" y="12"/>
                    </a:lnTo>
                    <a:lnTo>
                      <a:pt x="137" y="14"/>
                    </a:lnTo>
                    <a:lnTo>
                      <a:pt x="138" y="16"/>
                    </a:lnTo>
                    <a:lnTo>
                      <a:pt x="139" y="19"/>
                    </a:lnTo>
                    <a:lnTo>
                      <a:pt x="139" y="20"/>
                    </a:lnTo>
                    <a:lnTo>
                      <a:pt x="138" y="23"/>
                    </a:lnTo>
                    <a:lnTo>
                      <a:pt x="137" y="24"/>
                    </a:lnTo>
                    <a:lnTo>
                      <a:pt x="135" y="25"/>
                    </a:lnTo>
                    <a:lnTo>
                      <a:pt x="134" y="27"/>
                    </a:lnTo>
                    <a:lnTo>
                      <a:pt x="134" y="28"/>
                    </a:lnTo>
                    <a:lnTo>
                      <a:pt x="133" y="30"/>
                    </a:lnTo>
                    <a:lnTo>
                      <a:pt x="133" y="31"/>
                    </a:lnTo>
                    <a:lnTo>
                      <a:pt x="133" y="32"/>
                    </a:lnTo>
                    <a:lnTo>
                      <a:pt x="139" y="32"/>
                    </a:lnTo>
                    <a:lnTo>
                      <a:pt x="144" y="32"/>
                    </a:lnTo>
                    <a:lnTo>
                      <a:pt x="150" y="32"/>
                    </a:lnTo>
                    <a:lnTo>
                      <a:pt x="156" y="32"/>
                    </a:lnTo>
                    <a:lnTo>
                      <a:pt x="160" y="32"/>
                    </a:lnTo>
                    <a:lnTo>
                      <a:pt x="165" y="32"/>
                    </a:lnTo>
                    <a:lnTo>
                      <a:pt x="170" y="32"/>
                    </a:lnTo>
                    <a:lnTo>
                      <a:pt x="174" y="32"/>
                    </a:lnTo>
                    <a:lnTo>
                      <a:pt x="176" y="32"/>
                    </a:lnTo>
                    <a:lnTo>
                      <a:pt x="180" y="34"/>
                    </a:lnTo>
                    <a:lnTo>
                      <a:pt x="182" y="34"/>
                    </a:lnTo>
                    <a:lnTo>
                      <a:pt x="185" y="34"/>
                    </a:lnTo>
                    <a:lnTo>
                      <a:pt x="188" y="34"/>
                    </a:lnTo>
                    <a:lnTo>
                      <a:pt x="191" y="35"/>
                    </a:lnTo>
                    <a:lnTo>
                      <a:pt x="194" y="35"/>
                    </a:lnTo>
                    <a:lnTo>
                      <a:pt x="197" y="35"/>
                    </a:lnTo>
                    <a:lnTo>
                      <a:pt x="203" y="35"/>
                    </a:lnTo>
                    <a:lnTo>
                      <a:pt x="208" y="37"/>
                    </a:lnTo>
                    <a:lnTo>
                      <a:pt x="212" y="38"/>
                    </a:lnTo>
                    <a:lnTo>
                      <a:pt x="215" y="41"/>
                    </a:lnTo>
                    <a:lnTo>
                      <a:pt x="219" y="42"/>
                    </a:lnTo>
                    <a:lnTo>
                      <a:pt x="222" y="44"/>
                    </a:lnTo>
                    <a:lnTo>
                      <a:pt x="227" y="45"/>
                    </a:lnTo>
                    <a:lnTo>
                      <a:pt x="231" y="45"/>
                    </a:lnTo>
                    <a:lnTo>
                      <a:pt x="228" y="49"/>
                    </a:lnTo>
                    <a:lnTo>
                      <a:pt x="228" y="51"/>
                    </a:lnTo>
                    <a:lnTo>
                      <a:pt x="228" y="52"/>
                    </a:lnTo>
                    <a:lnTo>
                      <a:pt x="230" y="53"/>
                    </a:lnTo>
                    <a:lnTo>
                      <a:pt x="231" y="55"/>
                    </a:lnTo>
                    <a:lnTo>
                      <a:pt x="232" y="56"/>
                    </a:lnTo>
                    <a:lnTo>
                      <a:pt x="232" y="58"/>
                    </a:lnTo>
                    <a:lnTo>
                      <a:pt x="231" y="61"/>
                    </a:lnTo>
                    <a:lnTo>
                      <a:pt x="219" y="74"/>
                    </a:lnTo>
                    <a:lnTo>
                      <a:pt x="221" y="72"/>
                    </a:lnTo>
                    <a:lnTo>
                      <a:pt x="224" y="71"/>
                    </a:lnTo>
                    <a:lnTo>
                      <a:pt x="227" y="70"/>
                    </a:lnTo>
                    <a:lnTo>
                      <a:pt x="230" y="68"/>
                    </a:lnTo>
                    <a:lnTo>
                      <a:pt x="232" y="67"/>
                    </a:lnTo>
                    <a:lnTo>
                      <a:pt x="234" y="65"/>
                    </a:lnTo>
                    <a:lnTo>
                      <a:pt x="237" y="65"/>
                    </a:lnTo>
                    <a:lnTo>
                      <a:pt x="239" y="64"/>
                    </a:lnTo>
                    <a:lnTo>
                      <a:pt x="245" y="64"/>
                    </a:lnTo>
                    <a:lnTo>
                      <a:pt x="246" y="67"/>
                    </a:lnTo>
                    <a:lnTo>
                      <a:pt x="248" y="70"/>
                    </a:lnTo>
                    <a:lnTo>
                      <a:pt x="253" y="71"/>
                    </a:lnTo>
                    <a:lnTo>
                      <a:pt x="258" y="74"/>
                    </a:lnTo>
                    <a:lnTo>
                      <a:pt x="261" y="74"/>
                    </a:lnTo>
                    <a:lnTo>
                      <a:pt x="266" y="75"/>
                    </a:lnTo>
                    <a:lnTo>
                      <a:pt x="269" y="77"/>
                    </a:lnTo>
                    <a:lnTo>
                      <a:pt x="269" y="79"/>
                    </a:lnTo>
                    <a:lnTo>
                      <a:pt x="266" y="93"/>
                    </a:lnTo>
                    <a:lnTo>
                      <a:pt x="265" y="95"/>
                    </a:lnTo>
                    <a:lnTo>
                      <a:pt x="263" y="96"/>
                    </a:lnTo>
                    <a:lnTo>
                      <a:pt x="259" y="98"/>
                    </a:lnTo>
                    <a:lnTo>
                      <a:pt x="254" y="98"/>
                    </a:lnTo>
                    <a:lnTo>
                      <a:pt x="251" y="98"/>
                    </a:lnTo>
                    <a:lnTo>
                      <a:pt x="246" y="98"/>
                    </a:lnTo>
                    <a:lnTo>
                      <a:pt x="244" y="98"/>
                    </a:lnTo>
                    <a:lnTo>
                      <a:pt x="242" y="99"/>
                    </a:lnTo>
                    <a:lnTo>
                      <a:pt x="247" y="102"/>
                    </a:lnTo>
                    <a:lnTo>
                      <a:pt x="252" y="106"/>
                    </a:lnTo>
                    <a:lnTo>
                      <a:pt x="257" y="107"/>
                    </a:lnTo>
                    <a:lnTo>
                      <a:pt x="260" y="110"/>
                    </a:lnTo>
                    <a:lnTo>
                      <a:pt x="265" y="111"/>
                    </a:lnTo>
                    <a:lnTo>
                      <a:pt x="271" y="113"/>
                    </a:lnTo>
                    <a:lnTo>
                      <a:pt x="277" y="113"/>
                    </a:lnTo>
                    <a:lnTo>
                      <a:pt x="283" y="114"/>
                    </a:lnTo>
                    <a:lnTo>
                      <a:pt x="283" y="116"/>
                    </a:lnTo>
                    <a:lnTo>
                      <a:pt x="283" y="118"/>
                    </a:lnTo>
                    <a:lnTo>
                      <a:pt x="283" y="120"/>
                    </a:lnTo>
                    <a:lnTo>
                      <a:pt x="282" y="123"/>
                    </a:lnTo>
                    <a:lnTo>
                      <a:pt x="282" y="124"/>
                    </a:lnTo>
                    <a:lnTo>
                      <a:pt x="281" y="125"/>
                    </a:lnTo>
                    <a:lnTo>
                      <a:pt x="281" y="128"/>
                    </a:lnTo>
                    <a:lnTo>
                      <a:pt x="279" y="128"/>
                    </a:lnTo>
                    <a:lnTo>
                      <a:pt x="283" y="131"/>
                    </a:lnTo>
                    <a:lnTo>
                      <a:pt x="285" y="131"/>
                    </a:lnTo>
                    <a:lnTo>
                      <a:pt x="289" y="131"/>
                    </a:lnTo>
                    <a:lnTo>
                      <a:pt x="292" y="131"/>
                    </a:lnTo>
                    <a:lnTo>
                      <a:pt x="296" y="131"/>
                    </a:lnTo>
                    <a:lnTo>
                      <a:pt x="298" y="131"/>
                    </a:lnTo>
                    <a:lnTo>
                      <a:pt x="301" y="130"/>
                    </a:lnTo>
                    <a:lnTo>
                      <a:pt x="303" y="128"/>
                    </a:lnTo>
                    <a:lnTo>
                      <a:pt x="303" y="131"/>
                    </a:lnTo>
                    <a:lnTo>
                      <a:pt x="306" y="134"/>
                    </a:lnTo>
                    <a:lnTo>
                      <a:pt x="307" y="135"/>
                    </a:lnTo>
                    <a:lnTo>
                      <a:pt x="309" y="135"/>
                    </a:lnTo>
                    <a:lnTo>
                      <a:pt x="310" y="137"/>
                    </a:lnTo>
                    <a:lnTo>
                      <a:pt x="313" y="137"/>
                    </a:lnTo>
                    <a:lnTo>
                      <a:pt x="315" y="138"/>
                    </a:lnTo>
                    <a:lnTo>
                      <a:pt x="317" y="139"/>
                    </a:lnTo>
                    <a:lnTo>
                      <a:pt x="313" y="142"/>
                    </a:lnTo>
                    <a:lnTo>
                      <a:pt x="308" y="146"/>
                    </a:lnTo>
                    <a:lnTo>
                      <a:pt x="303" y="150"/>
                    </a:lnTo>
                    <a:lnTo>
                      <a:pt x="300" y="155"/>
                    </a:lnTo>
                    <a:lnTo>
                      <a:pt x="296" y="159"/>
                    </a:lnTo>
                    <a:lnTo>
                      <a:pt x="291" y="162"/>
                    </a:lnTo>
                    <a:lnTo>
                      <a:pt x="286" y="163"/>
                    </a:lnTo>
                    <a:lnTo>
                      <a:pt x="282" y="164"/>
                    </a:lnTo>
                    <a:lnTo>
                      <a:pt x="278" y="164"/>
                    </a:lnTo>
                    <a:lnTo>
                      <a:pt x="277" y="166"/>
                    </a:lnTo>
                    <a:lnTo>
                      <a:pt x="276" y="167"/>
                    </a:lnTo>
                    <a:lnTo>
                      <a:pt x="275" y="169"/>
                    </a:lnTo>
                    <a:lnTo>
                      <a:pt x="273" y="170"/>
                    </a:lnTo>
                    <a:lnTo>
                      <a:pt x="272" y="173"/>
                    </a:lnTo>
                    <a:lnTo>
                      <a:pt x="271" y="173"/>
                    </a:lnTo>
                    <a:lnTo>
                      <a:pt x="269" y="174"/>
                    </a:lnTo>
                    <a:lnTo>
                      <a:pt x="266" y="173"/>
                    </a:lnTo>
                    <a:lnTo>
                      <a:pt x="265" y="173"/>
                    </a:lnTo>
                    <a:lnTo>
                      <a:pt x="263" y="170"/>
                    </a:lnTo>
                    <a:lnTo>
                      <a:pt x="260" y="169"/>
                    </a:lnTo>
                    <a:lnTo>
                      <a:pt x="259" y="166"/>
                    </a:lnTo>
                    <a:lnTo>
                      <a:pt x="257" y="163"/>
                    </a:lnTo>
                    <a:lnTo>
                      <a:pt x="256" y="160"/>
                    </a:lnTo>
                    <a:lnTo>
                      <a:pt x="256" y="159"/>
                    </a:lnTo>
                    <a:lnTo>
                      <a:pt x="257" y="159"/>
                    </a:lnTo>
                    <a:lnTo>
                      <a:pt x="258" y="159"/>
                    </a:lnTo>
                    <a:lnTo>
                      <a:pt x="259" y="159"/>
                    </a:lnTo>
                    <a:lnTo>
                      <a:pt x="260" y="159"/>
                    </a:lnTo>
                    <a:lnTo>
                      <a:pt x="261" y="159"/>
                    </a:lnTo>
                    <a:lnTo>
                      <a:pt x="263" y="159"/>
                    </a:lnTo>
                    <a:lnTo>
                      <a:pt x="263" y="157"/>
                    </a:lnTo>
                    <a:lnTo>
                      <a:pt x="263" y="156"/>
                    </a:lnTo>
                    <a:lnTo>
                      <a:pt x="263" y="155"/>
                    </a:lnTo>
                    <a:lnTo>
                      <a:pt x="263" y="153"/>
                    </a:lnTo>
                    <a:lnTo>
                      <a:pt x="263" y="152"/>
                    </a:lnTo>
                    <a:lnTo>
                      <a:pt x="260" y="152"/>
                    </a:lnTo>
                    <a:lnTo>
                      <a:pt x="258" y="152"/>
                    </a:lnTo>
                    <a:lnTo>
                      <a:pt x="257" y="152"/>
                    </a:lnTo>
                    <a:lnTo>
                      <a:pt x="254" y="152"/>
                    </a:lnTo>
                    <a:lnTo>
                      <a:pt x="253" y="152"/>
                    </a:lnTo>
                    <a:lnTo>
                      <a:pt x="252" y="152"/>
                    </a:lnTo>
                    <a:lnTo>
                      <a:pt x="251" y="152"/>
                    </a:lnTo>
                    <a:lnTo>
                      <a:pt x="250" y="152"/>
                    </a:lnTo>
                    <a:lnTo>
                      <a:pt x="246" y="150"/>
                    </a:lnTo>
                    <a:lnTo>
                      <a:pt x="245" y="150"/>
                    </a:lnTo>
                    <a:lnTo>
                      <a:pt x="244" y="149"/>
                    </a:lnTo>
                    <a:lnTo>
                      <a:pt x="242" y="148"/>
                    </a:lnTo>
                    <a:lnTo>
                      <a:pt x="241" y="146"/>
                    </a:lnTo>
                    <a:lnTo>
                      <a:pt x="240" y="145"/>
                    </a:lnTo>
                    <a:lnTo>
                      <a:pt x="239" y="144"/>
                    </a:lnTo>
                    <a:lnTo>
                      <a:pt x="235" y="144"/>
                    </a:lnTo>
                    <a:lnTo>
                      <a:pt x="234" y="144"/>
                    </a:lnTo>
                    <a:lnTo>
                      <a:pt x="232" y="145"/>
                    </a:lnTo>
                    <a:lnTo>
                      <a:pt x="231" y="146"/>
                    </a:lnTo>
                    <a:lnTo>
                      <a:pt x="230" y="148"/>
                    </a:lnTo>
                    <a:lnTo>
                      <a:pt x="228" y="150"/>
                    </a:lnTo>
                    <a:lnTo>
                      <a:pt x="227" y="152"/>
                    </a:lnTo>
                    <a:lnTo>
                      <a:pt x="227" y="155"/>
                    </a:lnTo>
                    <a:lnTo>
                      <a:pt x="227" y="156"/>
                    </a:lnTo>
                    <a:lnTo>
                      <a:pt x="219" y="156"/>
                    </a:lnTo>
                    <a:lnTo>
                      <a:pt x="219" y="164"/>
                    </a:lnTo>
                    <a:lnTo>
                      <a:pt x="221" y="166"/>
                    </a:lnTo>
                    <a:lnTo>
                      <a:pt x="225" y="169"/>
                    </a:lnTo>
                    <a:lnTo>
                      <a:pt x="230" y="174"/>
                    </a:lnTo>
                    <a:lnTo>
                      <a:pt x="233" y="181"/>
                    </a:lnTo>
                    <a:lnTo>
                      <a:pt x="239" y="188"/>
                    </a:lnTo>
                    <a:lnTo>
                      <a:pt x="242" y="193"/>
                    </a:lnTo>
                    <a:lnTo>
                      <a:pt x="244" y="197"/>
                    </a:lnTo>
                    <a:lnTo>
                      <a:pt x="245" y="200"/>
                    </a:lnTo>
                    <a:lnTo>
                      <a:pt x="245" y="202"/>
                    </a:lnTo>
                    <a:lnTo>
                      <a:pt x="245" y="203"/>
                    </a:lnTo>
                    <a:lnTo>
                      <a:pt x="245" y="204"/>
                    </a:lnTo>
                    <a:lnTo>
                      <a:pt x="244" y="206"/>
                    </a:lnTo>
                    <a:lnTo>
                      <a:pt x="244" y="207"/>
                    </a:lnTo>
                    <a:lnTo>
                      <a:pt x="244" y="209"/>
                    </a:lnTo>
                    <a:lnTo>
                      <a:pt x="245" y="210"/>
                    </a:lnTo>
                    <a:lnTo>
                      <a:pt x="245" y="213"/>
                    </a:lnTo>
                    <a:lnTo>
                      <a:pt x="242" y="213"/>
                    </a:lnTo>
                    <a:lnTo>
                      <a:pt x="240" y="213"/>
                    </a:lnTo>
                    <a:lnTo>
                      <a:pt x="237" y="214"/>
                    </a:lnTo>
                    <a:lnTo>
                      <a:pt x="234" y="216"/>
                    </a:lnTo>
                    <a:lnTo>
                      <a:pt x="233" y="217"/>
                    </a:lnTo>
                    <a:lnTo>
                      <a:pt x="231" y="218"/>
                    </a:lnTo>
                    <a:lnTo>
                      <a:pt x="230" y="220"/>
                    </a:lnTo>
                    <a:lnTo>
                      <a:pt x="227" y="220"/>
                    </a:lnTo>
                    <a:lnTo>
                      <a:pt x="222" y="220"/>
                    </a:lnTo>
                    <a:lnTo>
                      <a:pt x="218" y="218"/>
                    </a:lnTo>
                    <a:lnTo>
                      <a:pt x="214" y="217"/>
                    </a:lnTo>
                    <a:lnTo>
                      <a:pt x="209" y="214"/>
                    </a:lnTo>
                    <a:lnTo>
                      <a:pt x="207" y="213"/>
                    </a:lnTo>
                    <a:lnTo>
                      <a:pt x="203" y="209"/>
                    </a:lnTo>
                    <a:lnTo>
                      <a:pt x="201" y="206"/>
                    </a:lnTo>
                    <a:lnTo>
                      <a:pt x="199" y="202"/>
                    </a:lnTo>
                    <a:lnTo>
                      <a:pt x="190" y="202"/>
                    </a:lnTo>
                    <a:lnTo>
                      <a:pt x="193" y="209"/>
                    </a:lnTo>
                    <a:lnTo>
                      <a:pt x="196" y="214"/>
                    </a:lnTo>
                    <a:lnTo>
                      <a:pt x="200" y="217"/>
                    </a:lnTo>
                    <a:lnTo>
                      <a:pt x="203" y="220"/>
                    </a:lnTo>
                    <a:lnTo>
                      <a:pt x="207" y="223"/>
                    </a:lnTo>
                    <a:lnTo>
                      <a:pt x="209" y="227"/>
                    </a:lnTo>
                    <a:lnTo>
                      <a:pt x="212" y="230"/>
                    </a:lnTo>
                    <a:lnTo>
                      <a:pt x="212" y="235"/>
                    </a:lnTo>
                    <a:lnTo>
                      <a:pt x="210" y="235"/>
                    </a:lnTo>
                    <a:lnTo>
                      <a:pt x="209" y="235"/>
                    </a:lnTo>
                    <a:lnTo>
                      <a:pt x="208" y="236"/>
                    </a:lnTo>
                    <a:lnTo>
                      <a:pt x="207" y="236"/>
                    </a:lnTo>
                    <a:lnTo>
                      <a:pt x="206" y="236"/>
                    </a:lnTo>
                    <a:lnTo>
                      <a:pt x="205" y="236"/>
                    </a:lnTo>
                    <a:lnTo>
                      <a:pt x="203" y="238"/>
                    </a:lnTo>
                    <a:lnTo>
                      <a:pt x="197" y="236"/>
                    </a:lnTo>
                    <a:lnTo>
                      <a:pt x="189" y="235"/>
                    </a:lnTo>
                    <a:lnTo>
                      <a:pt x="181" y="232"/>
                    </a:lnTo>
                    <a:lnTo>
                      <a:pt x="171" y="230"/>
                    </a:lnTo>
                    <a:lnTo>
                      <a:pt x="163" y="225"/>
                    </a:lnTo>
                    <a:lnTo>
                      <a:pt x="156" y="221"/>
                    </a:lnTo>
                    <a:lnTo>
                      <a:pt x="150" y="217"/>
                    </a:lnTo>
                    <a:lnTo>
                      <a:pt x="147" y="213"/>
                    </a:lnTo>
                    <a:lnTo>
                      <a:pt x="146" y="209"/>
                    </a:lnTo>
                    <a:lnTo>
                      <a:pt x="145" y="204"/>
                    </a:lnTo>
                    <a:lnTo>
                      <a:pt x="144" y="202"/>
                    </a:lnTo>
                    <a:lnTo>
                      <a:pt x="141" y="199"/>
                    </a:lnTo>
                    <a:lnTo>
                      <a:pt x="139" y="195"/>
                    </a:lnTo>
                    <a:lnTo>
                      <a:pt x="137" y="193"/>
                    </a:lnTo>
                    <a:lnTo>
                      <a:pt x="134" y="191"/>
                    </a:lnTo>
                    <a:lnTo>
                      <a:pt x="133" y="189"/>
                    </a:lnTo>
                    <a:lnTo>
                      <a:pt x="130" y="188"/>
                    </a:lnTo>
                    <a:lnTo>
                      <a:pt x="126" y="186"/>
                    </a:lnTo>
                    <a:lnTo>
                      <a:pt x="122" y="185"/>
                    </a:lnTo>
                    <a:lnTo>
                      <a:pt x="119" y="184"/>
                    </a:lnTo>
                    <a:lnTo>
                      <a:pt x="116" y="182"/>
                    </a:lnTo>
                    <a:lnTo>
                      <a:pt x="114" y="181"/>
                    </a:lnTo>
                    <a:lnTo>
                      <a:pt x="112" y="177"/>
                    </a:lnTo>
                    <a:lnTo>
                      <a:pt x="112" y="174"/>
                    </a:lnTo>
                    <a:lnTo>
                      <a:pt x="113" y="173"/>
                    </a:lnTo>
                    <a:lnTo>
                      <a:pt x="115" y="171"/>
                    </a:lnTo>
                    <a:lnTo>
                      <a:pt x="120" y="171"/>
                    </a:lnTo>
                    <a:lnTo>
                      <a:pt x="125" y="170"/>
                    </a:lnTo>
                    <a:lnTo>
                      <a:pt x="130" y="170"/>
                    </a:lnTo>
                    <a:lnTo>
                      <a:pt x="134" y="169"/>
                    </a:lnTo>
                    <a:lnTo>
                      <a:pt x="138" y="169"/>
                    </a:lnTo>
                    <a:lnTo>
                      <a:pt x="139" y="169"/>
                    </a:lnTo>
                    <a:lnTo>
                      <a:pt x="139" y="166"/>
                    </a:lnTo>
                    <a:lnTo>
                      <a:pt x="140" y="163"/>
                    </a:lnTo>
                    <a:lnTo>
                      <a:pt x="140" y="160"/>
                    </a:lnTo>
                    <a:lnTo>
                      <a:pt x="141" y="159"/>
                    </a:lnTo>
                    <a:lnTo>
                      <a:pt x="143" y="156"/>
                    </a:lnTo>
                    <a:lnTo>
                      <a:pt x="143" y="155"/>
                    </a:lnTo>
                    <a:lnTo>
                      <a:pt x="144" y="153"/>
                    </a:lnTo>
                    <a:lnTo>
                      <a:pt x="144" y="152"/>
                    </a:lnTo>
                    <a:lnTo>
                      <a:pt x="147" y="150"/>
                    </a:lnTo>
                    <a:lnTo>
                      <a:pt x="151" y="150"/>
                    </a:lnTo>
                    <a:lnTo>
                      <a:pt x="153" y="149"/>
                    </a:lnTo>
                    <a:lnTo>
                      <a:pt x="157" y="149"/>
                    </a:lnTo>
                    <a:lnTo>
                      <a:pt x="158" y="148"/>
                    </a:lnTo>
                    <a:lnTo>
                      <a:pt x="160" y="146"/>
                    </a:lnTo>
                    <a:lnTo>
                      <a:pt x="162" y="145"/>
                    </a:lnTo>
                    <a:lnTo>
                      <a:pt x="163" y="144"/>
                    </a:lnTo>
                    <a:lnTo>
                      <a:pt x="176" y="144"/>
                    </a:lnTo>
                    <a:lnTo>
                      <a:pt x="177" y="149"/>
                    </a:lnTo>
                    <a:lnTo>
                      <a:pt x="178" y="152"/>
                    </a:lnTo>
                    <a:lnTo>
                      <a:pt x="181" y="155"/>
                    </a:lnTo>
                    <a:lnTo>
                      <a:pt x="183" y="156"/>
                    </a:lnTo>
                    <a:lnTo>
                      <a:pt x="187" y="156"/>
                    </a:lnTo>
                    <a:lnTo>
                      <a:pt x="189" y="156"/>
                    </a:lnTo>
                    <a:lnTo>
                      <a:pt x="193" y="156"/>
                    </a:lnTo>
                    <a:lnTo>
                      <a:pt x="197" y="156"/>
                    </a:lnTo>
                    <a:lnTo>
                      <a:pt x="201" y="156"/>
                    </a:lnTo>
                    <a:lnTo>
                      <a:pt x="203" y="156"/>
                    </a:lnTo>
                    <a:lnTo>
                      <a:pt x="207" y="155"/>
                    </a:lnTo>
                    <a:lnTo>
                      <a:pt x="209" y="155"/>
                    </a:lnTo>
                    <a:lnTo>
                      <a:pt x="210" y="153"/>
                    </a:lnTo>
                    <a:lnTo>
                      <a:pt x="212" y="153"/>
                    </a:lnTo>
                    <a:lnTo>
                      <a:pt x="213" y="152"/>
                    </a:lnTo>
                    <a:lnTo>
                      <a:pt x="214" y="152"/>
                    </a:lnTo>
                    <a:lnTo>
                      <a:pt x="214" y="150"/>
                    </a:lnTo>
                    <a:lnTo>
                      <a:pt x="214" y="149"/>
                    </a:lnTo>
                    <a:lnTo>
                      <a:pt x="214" y="148"/>
                    </a:lnTo>
                    <a:lnTo>
                      <a:pt x="214" y="146"/>
                    </a:lnTo>
                    <a:lnTo>
                      <a:pt x="214" y="145"/>
                    </a:lnTo>
                    <a:lnTo>
                      <a:pt x="214" y="144"/>
                    </a:lnTo>
                    <a:lnTo>
                      <a:pt x="187" y="139"/>
                    </a:lnTo>
                    <a:lnTo>
                      <a:pt x="183" y="139"/>
                    </a:lnTo>
                    <a:lnTo>
                      <a:pt x="181" y="139"/>
                    </a:lnTo>
                    <a:lnTo>
                      <a:pt x="180" y="141"/>
                    </a:lnTo>
                    <a:lnTo>
                      <a:pt x="177" y="141"/>
                    </a:lnTo>
                    <a:lnTo>
                      <a:pt x="176" y="142"/>
                    </a:lnTo>
                    <a:lnTo>
                      <a:pt x="175" y="144"/>
                    </a:lnTo>
                    <a:lnTo>
                      <a:pt x="172" y="144"/>
                    </a:lnTo>
                    <a:lnTo>
                      <a:pt x="171" y="144"/>
                    </a:lnTo>
                    <a:lnTo>
                      <a:pt x="170" y="144"/>
                    </a:lnTo>
                    <a:lnTo>
                      <a:pt x="169" y="144"/>
                    </a:lnTo>
                    <a:lnTo>
                      <a:pt x="168" y="144"/>
                    </a:lnTo>
                    <a:lnTo>
                      <a:pt x="166" y="142"/>
                    </a:lnTo>
                    <a:lnTo>
                      <a:pt x="165" y="142"/>
                    </a:lnTo>
                    <a:lnTo>
                      <a:pt x="164" y="144"/>
                    </a:lnTo>
                    <a:lnTo>
                      <a:pt x="163" y="144"/>
                    </a:lnTo>
                    <a:lnTo>
                      <a:pt x="164" y="141"/>
                    </a:lnTo>
                    <a:lnTo>
                      <a:pt x="166" y="137"/>
                    </a:lnTo>
                    <a:lnTo>
                      <a:pt x="169" y="134"/>
                    </a:lnTo>
                    <a:lnTo>
                      <a:pt x="171" y="131"/>
                    </a:lnTo>
                    <a:lnTo>
                      <a:pt x="174" y="128"/>
                    </a:lnTo>
                    <a:lnTo>
                      <a:pt x="176" y="125"/>
                    </a:lnTo>
                    <a:lnTo>
                      <a:pt x="177" y="123"/>
                    </a:lnTo>
                    <a:lnTo>
                      <a:pt x="178" y="118"/>
                    </a:lnTo>
                    <a:lnTo>
                      <a:pt x="177" y="117"/>
                    </a:lnTo>
                    <a:lnTo>
                      <a:pt x="177" y="116"/>
                    </a:lnTo>
                    <a:lnTo>
                      <a:pt x="177" y="113"/>
                    </a:lnTo>
                    <a:lnTo>
                      <a:pt x="177" y="111"/>
                    </a:lnTo>
                    <a:lnTo>
                      <a:pt x="177" y="110"/>
                    </a:lnTo>
                    <a:lnTo>
                      <a:pt x="177" y="109"/>
                    </a:lnTo>
                    <a:lnTo>
                      <a:pt x="177" y="107"/>
                    </a:lnTo>
                    <a:lnTo>
                      <a:pt x="178" y="106"/>
                    </a:lnTo>
                    <a:lnTo>
                      <a:pt x="172" y="106"/>
                    </a:lnTo>
                    <a:lnTo>
                      <a:pt x="168" y="103"/>
                    </a:lnTo>
                    <a:lnTo>
                      <a:pt x="163" y="100"/>
                    </a:lnTo>
                    <a:lnTo>
                      <a:pt x="158" y="96"/>
                    </a:lnTo>
                    <a:lnTo>
                      <a:pt x="155" y="92"/>
                    </a:lnTo>
                    <a:lnTo>
                      <a:pt x="151" y="88"/>
                    </a:lnTo>
                    <a:lnTo>
                      <a:pt x="149" y="82"/>
                    </a:lnTo>
                    <a:lnTo>
                      <a:pt x="147" y="79"/>
                    </a:lnTo>
                    <a:lnTo>
                      <a:pt x="144" y="79"/>
                    </a:lnTo>
                    <a:lnTo>
                      <a:pt x="141" y="78"/>
                    </a:lnTo>
                    <a:lnTo>
                      <a:pt x="139" y="77"/>
                    </a:lnTo>
                    <a:lnTo>
                      <a:pt x="138" y="74"/>
                    </a:lnTo>
                    <a:lnTo>
                      <a:pt x="135" y="70"/>
                    </a:lnTo>
                    <a:lnTo>
                      <a:pt x="134" y="67"/>
                    </a:lnTo>
                    <a:lnTo>
                      <a:pt x="132" y="64"/>
                    </a:lnTo>
                    <a:lnTo>
                      <a:pt x="128" y="64"/>
                    </a:lnTo>
                    <a:lnTo>
                      <a:pt x="126" y="64"/>
                    </a:lnTo>
                    <a:lnTo>
                      <a:pt x="124" y="65"/>
                    </a:lnTo>
                    <a:lnTo>
                      <a:pt x="121" y="68"/>
                    </a:lnTo>
                    <a:lnTo>
                      <a:pt x="120" y="71"/>
                    </a:lnTo>
                    <a:lnTo>
                      <a:pt x="118" y="74"/>
                    </a:lnTo>
                    <a:lnTo>
                      <a:pt x="116" y="77"/>
                    </a:lnTo>
                    <a:lnTo>
                      <a:pt x="116" y="79"/>
                    </a:lnTo>
                    <a:lnTo>
                      <a:pt x="115" y="81"/>
                    </a:lnTo>
                    <a:lnTo>
                      <a:pt x="106" y="81"/>
                    </a:lnTo>
                    <a:lnTo>
                      <a:pt x="99" y="78"/>
                    </a:lnTo>
                    <a:lnTo>
                      <a:pt x="91" y="75"/>
                    </a:lnTo>
                    <a:lnTo>
                      <a:pt x="84" y="72"/>
                    </a:lnTo>
                    <a:lnTo>
                      <a:pt x="76" y="71"/>
                    </a:lnTo>
                    <a:lnTo>
                      <a:pt x="69" y="70"/>
                    </a:lnTo>
                    <a:lnTo>
                      <a:pt x="63" y="70"/>
                    </a:lnTo>
                    <a:lnTo>
                      <a:pt x="56" y="68"/>
                    </a:lnTo>
                    <a:lnTo>
                      <a:pt x="49" y="68"/>
                    </a:lnTo>
                    <a:lnTo>
                      <a:pt x="45" y="70"/>
                    </a:lnTo>
                    <a:lnTo>
                      <a:pt x="42" y="70"/>
                    </a:lnTo>
                    <a:lnTo>
                      <a:pt x="39" y="72"/>
                    </a:lnTo>
                    <a:lnTo>
                      <a:pt x="37" y="74"/>
                    </a:lnTo>
                    <a:lnTo>
                      <a:pt x="35" y="75"/>
                    </a:lnTo>
                    <a:lnTo>
                      <a:pt x="32" y="77"/>
                    </a:lnTo>
                    <a:lnTo>
                      <a:pt x="30" y="78"/>
                    </a:lnTo>
                    <a:lnTo>
                      <a:pt x="27" y="79"/>
                    </a:lnTo>
                    <a:lnTo>
                      <a:pt x="26" y="78"/>
                    </a:lnTo>
                    <a:lnTo>
                      <a:pt x="25" y="77"/>
                    </a:lnTo>
                    <a:lnTo>
                      <a:pt x="24" y="75"/>
                    </a:lnTo>
                    <a:lnTo>
                      <a:pt x="24" y="72"/>
                    </a:lnTo>
                    <a:lnTo>
                      <a:pt x="23" y="71"/>
                    </a:lnTo>
                    <a:lnTo>
                      <a:pt x="21" y="70"/>
                    </a:lnTo>
                    <a:lnTo>
                      <a:pt x="21" y="68"/>
                    </a:lnTo>
                    <a:lnTo>
                      <a:pt x="17" y="70"/>
                    </a:lnTo>
                    <a:lnTo>
                      <a:pt x="13" y="71"/>
                    </a:lnTo>
                    <a:lnTo>
                      <a:pt x="11" y="71"/>
                    </a:lnTo>
                    <a:lnTo>
                      <a:pt x="8" y="72"/>
                    </a:lnTo>
                    <a:lnTo>
                      <a:pt x="5" y="72"/>
                    </a:lnTo>
                    <a:lnTo>
                      <a:pt x="4" y="71"/>
                    </a:lnTo>
                    <a:lnTo>
                      <a:pt x="1" y="70"/>
                    </a:lnTo>
                    <a:lnTo>
                      <a:pt x="0" y="67"/>
                    </a:lnTo>
                    <a:lnTo>
                      <a:pt x="2" y="64"/>
                    </a:lnTo>
                    <a:lnTo>
                      <a:pt x="6" y="61"/>
                    </a:lnTo>
                    <a:lnTo>
                      <a:pt x="10" y="61"/>
                    </a:lnTo>
                    <a:lnTo>
                      <a:pt x="13" y="60"/>
                    </a:lnTo>
                    <a:lnTo>
                      <a:pt x="17" y="60"/>
                    </a:lnTo>
                    <a:lnTo>
                      <a:pt x="20" y="60"/>
                    </a:lnTo>
                    <a:lnTo>
                      <a:pt x="23" y="60"/>
                    </a:lnTo>
                    <a:lnTo>
                      <a:pt x="25" y="61"/>
                    </a:lnTo>
                    <a:lnTo>
                      <a:pt x="25" y="60"/>
                    </a:lnTo>
                    <a:lnTo>
                      <a:pt x="25" y="58"/>
                    </a:lnTo>
                    <a:lnTo>
                      <a:pt x="25" y="56"/>
                    </a:lnTo>
                    <a:lnTo>
                      <a:pt x="25" y="55"/>
                    </a:lnTo>
                    <a:lnTo>
                      <a:pt x="25" y="53"/>
                    </a:lnTo>
                    <a:lnTo>
                      <a:pt x="25" y="52"/>
                    </a:lnTo>
                    <a:lnTo>
                      <a:pt x="25" y="51"/>
                    </a:lnTo>
                    <a:lnTo>
                      <a:pt x="23" y="5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27" name="Freeform 208">
                <a:extLst>
                  <a:ext uri="{FF2B5EF4-FFF2-40B4-BE49-F238E27FC236}">
                    <a16:creationId xmlns:a16="http://schemas.microsoft.com/office/drawing/2014/main" id="{3B626891-2985-4524-B034-D0D2625D6087}"/>
                  </a:ext>
                </a:extLst>
              </p:cNvPr>
              <p:cNvSpPr>
                <a:spLocks/>
              </p:cNvSpPr>
              <p:nvPr/>
            </p:nvSpPr>
            <p:spPr bwMode="gray">
              <a:xfrm>
                <a:off x="1581" y="837"/>
                <a:ext cx="391" cy="110"/>
              </a:xfrm>
              <a:custGeom>
                <a:avLst/>
                <a:gdLst>
                  <a:gd name="T0" fmla="*/ 241 w 391"/>
                  <a:gd name="T1" fmla="*/ 4 h 125"/>
                  <a:gd name="T2" fmla="*/ 247 w 391"/>
                  <a:gd name="T3" fmla="*/ 4 h 125"/>
                  <a:gd name="T4" fmla="*/ 259 w 391"/>
                  <a:gd name="T5" fmla="*/ 3 h 125"/>
                  <a:gd name="T6" fmla="*/ 266 w 391"/>
                  <a:gd name="T7" fmla="*/ 4 h 125"/>
                  <a:gd name="T8" fmla="*/ 296 w 391"/>
                  <a:gd name="T9" fmla="*/ 3 h 125"/>
                  <a:gd name="T10" fmla="*/ 323 w 391"/>
                  <a:gd name="T11" fmla="*/ 1 h 125"/>
                  <a:gd name="T12" fmla="*/ 341 w 391"/>
                  <a:gd name="T13" fmla="*/ 4 h 125"/>
                  <a:gd name="T14" fmla="*/ 352 w 391"/>
                  <a:gd name="T15" fmla="*/ 4 h 125"/>
                  <a:gd name="T16" fmla="*/ 378 w 391"/>
                  <a:gd name="T17" fmla="*/ 4 h 125"/>
                  <a:gd name="T18" fmla="*/ 383 w 391"/>
                  <a:gd name="T19" fmla="*/ 4 h 125"/>
                  <a:gd name="T20" fmla="*/ 329 w 391"/>
                  <a:gd name="T21" fmla="*/ 4 h 125"/>
                  <a:gd name="T22" fmla="*/ 317 w 391"/>
                  <a:gd name="T23" fmla="*/ 4 h 125"/>
                  <a:gd name="T24" fmla="*/ 308 w 391"/>
                  <a:gd name="T25" fmla="*/ 4 h 125"/>
                  <a:gd name="T26" fmla="*/ 289 w 391"/>
                  <a:gd name="T27" fmla="*/ 4 h 125"/>
                  <a:gd name="T28" fmla="*/ 287 w 391"/>
                  <a:gd name="T29" fmla="*/ 4 h 125"/>
                  <a:gd name="T30" fmla="*/ 223 w 391"/>
                  <a:gd name="T31" fmla="*/ 4 h 125"/>
                  <a:gd name="T32" fmla="*/ 187 w 391"/>
                  <a:gd name="T33" fmla="*/ 4 h 125"/>
                  <a:gd name="T34" fmla="*/ 184 w 391"/>
                  <a:gd name="T35" fmla="*/ 4 h 125"/>
                  <a:gd name="T36" fmla="*/ 170 w 391"/>
                  <a:gd name="T37" fmla="*/ 4 h 125"/>
                  <a:gd name="T38" fmla="*/ 178 w 391"/>
                  <a:gd name="T39" fmla="*/ 4 h 125"/>
                  <a:gd name="T40" fmla="*/ 176 w 391"/>
                  <a:gd name="T41" fmla="*/ 4 h 125"/>
                  <a:gd name="T42" fmla="*/ 162 w 391"/>
                  <a:gd name="T43" fmla="*/ 4 h 125"/>
                  <a:gd name="T44" fmla="*/ 145 w 391"/>
                  <a:gd name="T45" fmla="*/ 4 h 125"/>
                  <a:gd name="T46" fmla="*/ 122 w 391"/>
                  <a:gd name="T47" fmla="*/ 4 h 125"/>
                  <a:gd name="T48" fmla="*/ 121 w 391"/>
                  <a:gd name="T49" fmla="*/ 4 h 125"/>
                  <a:gd name="T50" fmla="*/ 129 w 391"/>
                  <a:gd name="T51" fmla="*/ 4 h 125"/>
                  <a:gd name="T52" fmla="*/ 110 w 391"/>
                  <a:gd name="T53" fmla="*/ 4 h 125"/>
                  <a:gd name="T54" fmla="*/ 93 w 391"/>
                  <a:gd name="T55" fmla="*/ 4 h 125"/>
                  <a:gd name="T56" fmla="*/ 56 w 391"/>
                  <a:gd name="T57" fmla="*/ 4 h 125"/>
                  <a:gd name="T58" fmla="*/ 0 w 391"/>
                  <a:gd name="T59" fmla="*/ 4 h 125"/>
                  <a:gd name="T60" fmla="*/ 31 w 391"/>
                  <a:gd name="T61" fmla="*/ 4 h 125"/>
                  <a:gd name="T62" fmla="*/ 45 w 391"/>
                  <a:gd name="T63" fmla="*/ 4 h 125"/>
                  <a:gd name="T64" fmla="*/ 52 w 391"/>
                  <a:gd name="T65" fmla="*/ 4 h 125"/>
                  <a:gd name="T66" fmla="*/ 61 w 391"/>
                  <a:gd name="T67" fmla="*/ 4 h 125"/>
                  <a:gd name="T68" fmla="*/ 74 w 391"/>
                  <a:gd name="T69" fmla="*/ 4 h 125"/>
                  <a:gd name="T70" fmla="*/ 67 w 391"/>
                  <a:gd name="T71" fmla="*/ 4 h 125"/>
                  <a:gd name="T72" fmla="*/ 62 w 391"/>
                  <a:gd name="T73" fmla="*/ 4 h 125"/>
                  <a:gd name="T74" fmla="*/ 75 w 391"/>
                  <a:gd name="T75" fmla="*/ 4 h 125"/>
                  <a:gd name="T76" fmla="*/ 97 w 391"/>
                  <a:gd name="T77" fmla="*/ 4 h 125"/>
                  <a:gd name="T78" fmla="*/ 119 w 391"/>
                  <a:gd name="T79" fmla="*/ 4 h 125"/>
                  <a:gd name="T80" fmla="*/ 118 w 391"/>
                  <a:gd name="T81" fmla="*/ 4 h 125"/>
                  <a:gd name="T82" fmla="*/ 90 w 391"/>
                  <a:gd name="T83" fmla="*/ 4 h 125"/>
                  <a:gd name="T84" fmla="*/ 118 w 391"/>
                  <a:gd name="T85" fmla="*/ 4 h 125"/>
                  <a:gd name="T86" fmla="*/ 135 w 391"/>
                  <a:gd name="T87" fmla="*/ 4 h 125"/>
                  <a:gd name="T88" fmla="*/ 150 w 391"/>
                  <a:gd name="T89" fmla="*/ 4 h 125"/>
                  <a:gd name="T90" fmla="*/ 201 w 391"/>
                  <a:gd name="T91" fmla="*/ 4 h 125"/>
                  <a:gd name="T92" fmla="*/ 204 w 391"/>
                  <a:gd name="T93" fmla="*/ 4 h 125"/>
                  <a:gd name="T94" fmla="*/ 193 w 391"/>
                  <a:gd name="T95" fmla="*/ 4 h 125"/>
                  <a:gd name="T96" fmla="*/ 171 w 391"/>
                  <a:gd name="T97" fmla="*/ 4 h 125"/>
                  <a:gd name="T98" fmla="*/ 139 w 391"/>
                  <a:gd name="T99" fmla="*/ 4 h 125"/>
                  <a:gd name="T100" fmla="*/ 77 w 391"/>
                  <a:gd name="T101" fmla="*/ 4 h 125"/>
                  <a:gd name="T102" fmla="*/ 104 w 391"/>
                  <a:gd name="T103" fmla="*/ 4 h 125"/>
                  <a:gd name="T104" fmla="*/ 183 w 391"/>
                  <a:gd name="T105" fmla="*/ 4 h 125"/>
                  <a:gd name="T106" fmla="*/ 206 w 391"/>
                  <a:gd name="T107" fmla="*/ 4 h 125"/>
                  <a:gd name="T108" fmla="*/ 223 w 391"/>
                  <a:gd name="T109" fmla="*/ 4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1"/>
                  <a:gd name="T166" fmla="*/ 0 h 125"/>
                  <a:gd name="T167" fmla="*/ 391 w 391"/>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1" h="125">
                    <a:moveTo>
                      <a:pt x="237" y="10"/>
                    </a:moveTo>
                    <a:lnTo>
                      <a:pt x="237" y="10"/>
                    </a:lnTo>
                    <a:lnTo>
                      <a:pt x="238" y="10"/>
                    </a:lnTo>
                    <a:lnTo>
                      <a:pt x="239" y="11"/>
                    </a:lnTo>
                    <a:lnTo>
                      <a:pt x="240" y="11"/>
                    </a:lnTo>
                    <a:lnTo>
                      <a:pt x="241" y="12"/>
                    </a:lnTo>
                    <a:lnTo>
                      <a:pt x="243" y="12"/>
                    </a:lnTo>
                    <a:lnTo>
                      <a:pt x="244" y="14"/>
                    </a:lnTo>
                    <a:lnTo>
                      <a:pt x="245" y="15"/>
                    </a:lnTo>
                    <a:lnTo>
                      <a:pt x="245" y="14"/>
                    </a:lnTo>
                    <a:lnTo>
                      <a:pt x="246" y="11"/>
                    </a:lnTo>
                    <a:lnTo>
                      <a:pt x="247" y="10"/>
                    </a:lnTo>
                    <a:lnTo>
                      <a:pt x="248" y="7"/>
                    </a:lnTo>
                    <a:lnTo>
                      <a:pt x="250" y="6"/>
                    </a:lnTo>
                    <a:lnTo>
                      <a:pt x="252" y="4"/>
                    </a:lnTo>
                    <a:lnTo>
                      <a:pt x="254" y="3"/>
                    </a:lnTo>
                    <a:lnTo>
                      <a:pt x="258" y="3"/>
                    </a:lnTo>
                    <a:lnTo>
                      <a:pt x="259" y="3"/>
                    </a:lnTo>
                    <a:lnTo>
                      <a:pt x="260" y="4"/>
                    </a:lnTo>
                    <a:lnTo>
                      <a:pt x="262" y="4"/>
                    </a:lnTo>
                    <a:lnTo>
                      <a:pt x="263" y="6"/>
                    </a:lnTo>
                    <a:lnTo>
                      <a:pt x="264" y="7"/>
                    </a:lnTo>
                    <a:lnTo>
                      <a:pt x="265" y="8"/>
                    </a:lnTo>
                    <a:lnTo>
                      <a:pt x="266" y="10"/>
                    </a:lnTo>
                    <a:lnTo>
                      <a:pt x="268" y="10"/>
                    </a:lnTo>
                    <a:lnTo>
                      <a:pt x="275" y="10"/>
                    </a:lnTo>
                    <a:lnTo>
                      <a:pt x="279" y="8"/>
                    </a:lnTo>
                    <a:lnTo>
                      <a:pt x="284" y="7"/>
                    </a:lnTo>
                    <a:lnTo>
                      <a:pt x="290" y="4"/>
                    </a:lnTo>
                    <a:lnTo>
                      <a:pt x="296" y="3"/>
                    </a:lnTo>
                    <a:lnTo>
                      <a:pt x="301" y="1"/>
                    </a:lnTo>
                    <a:lnTo>
                      <a:pt x="307" y="0"/>
                    </a:lnTo>
                    <a:lnTo>
                      <a:pt x="314" y="0"/>
                    </a:lnTo>
                    <a:lnTo>
                      <a:pt x="316" y="0"/>
                    </a:lnTo>
                    <a:lnTo>
                      <a:pt x="320" y="0"/>
                    </a:lnTo>
                    <a:lnTo>
                      <a:pt x="323" y="1"/>
                    </a:lnTo>
                    <a:lnTo>
                      <a:pt x="328" y="3"/>
                    </a:lnTo>
                    <a:lnTo>
                      <a:pt x="332" y="3"/>
                    </a:lnTo>
                    <a:lnTo>
                      <a:pt x="335" y="4"/>
                    </a:lnTo>
                    <a:lnTo>
                      <a:pt x="338" y="4"/>
                    </a:lnTo>
                    <a:lnTo>
                      <a:pt x="340" y="4"/>
                    </a:lnTo>
                    <a:lnTo>
                      <a:pt x="341" y="4"/>
                    </a:lnTo>
                    <a:lnTo>
                      <a:pt x="343" y="4"/>
                    </a:lnTo>
                    <a:lnTo>
                      <a:pt x="345" y="4"/>
                    </a:lnTo>
                    <a:lnTo>
                      <a:pt x="346" y="4"/>
                    </a:lnTo>
                    <a:lnTo>
                      <a:pt x="348" y="4"/>
                    </a:lnTo>
                    <a:lnTo>
                      <a:pt x="349" y="4"/>
                    </a:lnTo>
                    <a:lnTo>
                      <a:pt x="352" y="4"/>
                    </a:lnTo>
                    <a:lnTo>
                      <a:pt x="354" y="4"/>
                    </a:lnTo>
                    <a:lnTo>
                      <a:pt x="360" y="6"/>
                    </a:lnTo>
                    <a:lnTo>
                      <a:pt x="365" y="6"/>
                    </a:lnTo>
                    <a:lnTo>
                      <a:pt x="370" y="6"/>
                    </a:lnTo>
                    <a:lnTo>
                      <a:pt x="373" y="7"/>
                    </a:lnTo>
                    <a:lnTo>
                      <a:pt x="378" y="8"/>
                    </a:lnTo>
                    <a:lnTo>
                      <a:pt x="382" y="10"/>
                    </a:lnTo>
                    <a:lnTo>
                      <a:pt x="386" y="11"/>
                    </a:lnTo>
                    <a:lnTo>
                      <a:pt x="391" y="12"/>
                    </a:lnTo>
                    <a:lnTo>
                      <a:pt x="389" y="15"/>
                    </a:lnTo>
                    <a:lnTo>
                      <a:pt x="386" y="17"/>
                    </a:lnTo>
                    <a:lnTo>
                      <a:pt x="383" y="19"/>
                    </a:lnTo>
                    <a:lnTo>
                      <a:pt x="379" y="21"/>
                    </a:lnTo>
                    <a:lnTo>
                      <a:pt x="370" y="22"/>
                    </a:lnTo>
                    <a:lnTo>
                      <a:pt x="359" y="24"/>
                    </a:lnTo>
                    <a:lnTo>
                      <a:pt x="348" y="25"/>
                    </a:lnTo>
                    <a:lnTo>
                      <a:pt x="339" y="26"/>
                    </a:lnTo>
                    <a:lnTo>
                      <a:pt x="329" y="28"/>
                    </a:lnTo>
                    <a:lnTo>
                      <a:pt x="322" y="29"/>
                    </a:lnTo>
                    <a:lnTo>
                      <a:pt x="321" y="32"/>
                    </a:lnTo>
                    <a:lnTo>
                      <a:pt x="320" y="33"/>
                    </a:lnTo>
                    <a:lnTo>
                      <a:pt x="319" y="34"/>
                    </a:lnTo>
                    <a:lnTo>
                      <a:pt x="319" y="37"/>
                    </a:lnTo>
                    <a:lnTo>
                      <a:pt x="317" y="39"/>
                    </a:lnTo>
                    <a:lnTo>
                      <a:pt x="316" y="40"/>
                    </a:lnTo>
                    <a:lnTo>
                      <a:pt x="314" y="40"/>
                    </a:lnTo>
                    <a:lnTo>
                      <a:pt x="311" y="41"/>
                    </a:lnTo>
                    <a:lnTo>
                      <a:pt x="310" y="40"/>
                    </a:lnTo>
                    <a:lnTo>
                      <a:pt x="309" y="40"/>
                    </a:lnTo>
                    <a:lnTo>
                      <a:pt x="308" y="39"/>
                    </a:lnTo>
                    <a:lnTo>
                      <a:pt x="307" y="39"/>
                    </a:lnTo>
                    <a:lnTo>
                      <a:pt x="305" y="37"/>
                    </a:lnTo>
                    <a:lnTo>
                      <a:pt x="304" y="37"/>
                    </a:lnTo>
                    <a:lnTo>
                      <a:pt x="303" y="36"/>
                    </a:lnTo>
                    <a:lnTo>
                      <a:pt x="289" y="36"/>
                    </a:lnTo>
                    <a:lnTo>
                      <a:pt x="289" y="37"/>
                    </a:lnTo>
                    <a:lnTo>
                      <a:pt x="289" y="40"/>
                    </a:lnTo>
                    <a:lnTo>
                      <a:pt x="289" y="41"/>
                    </a:lnTo>
                    <a:lnTo>
                      <a:pt x="289" y="43"/>
                    </a:lnTo>
                    <a:lnTo>
                      <a:pt x="289" y="44"/>
                    </a:lnTo>
                    <a:lnTo>
                      <a:pt x="288" y="46"/>
                    </a:lnTo>
                    <a:lnTo>
                      <a:pt x="287" y="46"/>
                    </a:lnTo>
                    <a:lnTo>
                      <a:pt x="285" y="46"/>
                    </a:lnTo>
                    <a:lnTo>
                      <a:pt x="277" y="46"/>
                    </a:lnTo>
                    <a:lnTo>
                      <a:pt x="265" y="47"/>
                    </a:lnTo>
                    <a:lnTo>
                      <a:pt x="252" y="48"/>
                    </a:lnTo>
                    <a:lnTo>
                      <a:pt x="238" y="50"/>
                    </a:lnTo>
                    <a:lnTo>
                      <a:pt x="223" y="52"/>
                    </a:lnTo>
                    <a:lnTo>
                      <a:pt x="212" y="58"/>
                    </a:lnTo>
                    <a:lnTo>
                      <a:pt x="207" y="59"/>
                    </a:lnTo>
                    <a:lnTo>
                      <a:pt x="202" y="64"/>
                    </a:lnTo>
                    <a:lnTo>
                      <a:pt x="198" y="66"/>
                    </a:lnTo>
                    <a:lnTo>
                      <a:pt x="195" y="71"/>
                    </a:lnTo>
                    <a:lnTo>
                      <a:pt x="187" y="71"/>
                    </a:lnTo>
                    <a:lnTo>
                      <a:pt x="187" y="69"/>
                    </a:lnTo>
                    <a:lnTo>
                      <a:pt x="187" y="68"/>
                    </a:lnTo>
                    <a:lnTo>
                      <a:pt x="187" y="66"/>
                    </a:lnTo>
                    <a:lnTo>
                      <a:pt x="187" y="65"/>
                    </a:lnTo>
                    <a:lnTo>
                      <a:pt x="187" y="64"/>
                    </a:lnTo>
                    <a:lnTo>
                      <a:pt x="184" y="64"/>
                    </a:lnTo>
                    <a:lnTo>
                      <a:pt x="183" y="64"/>
                    </a:lnTo>
                    <a:lnTo>
                      <a:pt x="181" y="64"/>
                    </a:lnTo>
                    <a:lnTo>
                      <a:pt x="178" y="64"/>
                    </a:lnTo>
                    <a:lnTo>
                      <a:pt x="176" y="64"/>
                    </a:lnTo>
                    <a:lnTo>
                      <a:pt x="173" y="64"/>
                    </a:lnTo>
                    <a:lnTo>
                      <a:pt x="170" y="64"/>
                    </a:lnTo>
                    <a:lnTo>
                      <a:pt x="165" y="64"/>
                    </a:lnTo>
                    <a:lnTo>
                      <a:pt x="169" y="65"/>
                    </a:lnTo>
                    <a:lnTo>
                      <a:pt x="171" y="66"/>
                    </a:lnTo>
                    <a:lnTo>
                      <a:pt x="173" y="68"/>
                    </a:lnTo>
                    <a:lnTo>
                      <a:pt x="176" y="69"/>
                    </a:lnTo>
                    <a:lnTo>
                      <a:pt x="178" y="71"/>
                    </a:lnTo>
                    <a:lnTo>
                      <a:pt x="181" y="72"/>
                    </a:lnTo>
                    <a:lnTo>
                      <a:pt x="183" y="75"/>
                    </a:lnTo>
                    <a:lnTo>
                      <a:pt x="184" y="79"/>
                    </a:lnTo>
                    <a:lnTo>
                      <a:pt x="182" y="79"/>
                    </a:lnTo>
                    <a:lnTo>
                      <a:pt x="179" y="82"/>
                    </a:lnTo>
                    <a:lnTo>
                      <a:pt x="176" y="83"/>
                    </a:lnTo>
                    <a:lnTo>
                      <a:pt x="173" y="86"/>
                    </a:lnTo>
                    <a:lnTo>
                      <a:pt x="170" y="87"/>
                    </a:lnTo>
                    <a:lnTo>
                      <a:pt x="168" y="89"/>
                    </a:lnTo>
                    <a:lnTo>
                      <a:pt x="165" y="90"/>
                    </a:lnTo>
                    <a:lnTo>
                      <a:pt x="164" y="90"/>
                    </a:lnTo>
                    <a:lnTo>
                      <a:pt x="162" y="90"/>
                    </a:lnTo>
                    <a:lnTo>
                      <a:pt x="159" y="90"/>
                    </a:lnTo>
                    <a:lnTo>
                      <a:pt x="157" y="90"/>
                    </a:lnTo>
                    <a:lnTo>
                      <a:pt x="154" y="90"/>
                    </a:lnTo>
                    <a:lnTo>
                      <a:pt x="151" y="90"/>
                    </a:lnTo>
                    <a:lnTo>
                      <a:pt x="148" y="90"/>
                    </a:lnTo>
                    <a:lnTo>
                      <a:pt x="145" y="90"/>
                    </a:lnTo>
                    <a:lnTo>
                      <a:pt x="140" y="90"/>
                    </a:lnTo>
                    <a:lnTo>
                      <a:pt x="135" y="92"/>
                    </a:lnTo>
                    <a:lnTo>
                      <a:pt x="132" y="92"/>
                    </a:lnTo>
                    <a:lnTo>
                      <a:pt x="128" y="92"/>
                    </a:lnTo>
                    <a:lnTo>
                      <a:pt x="126" y="93"/>
                    </a:lnTo>
                    <a:lnTo>
                      <a:pt x="122" y="93"/>
                    </a:lnTo>
                    <a:lnTo>
                      <a:pt x="120" y="95"/>
                    </a:lnTo>
                    <a:lnTo>
                      <a:pt x="118" y="95"/>
                    </a:lnTo>
                    <a:lnTo>
                      <a:pt x="114" y="97"/>
                    </a:lnTo>
                    <a:lnTo>
                      <a:pt x="118" y="98"/>
                    </a:lnTo>
                    <a:lnTo>
                      <a:pt x="119" y="98"/>
                    </a:lnTo>
                    <a:lnTo>
                      <a:pt x="121" y="98"/>
                    </a:lnTo>
                    <a:lnTo>
                      <a:pt x="122" y="98"/>
                    </a:lnTo>
                    <a:lnTo>
                      <a:pt x="123" y="98"/>
                    </a:lnTo>
                    <a:lnTo>
                      <a:pt x="126" y="98"/>
                    </a:lnTo>
                    <a:lnTo>
                      <a:pt x="127" y="98"/>
                    </a:lnTo>
                    <a:lnTo>
                      <a:pt x="129" y="97"/>
                    </a:lnTo>
                    <a:lnTo>
                      <a:pt x="129" y="104"/>
                    </a:lnTo>
                    <a:lnTo>
                      <a:pt x="128" y="108"/>
                    </a:lnTo>
                    <a:lnTo>
                      <a:pt x="125" y="111"/>
                    </a:lnTo>
                    <a:lnTo>
                      <a:pt x="121" y="113"/>
                    </a:lnTo>
                    <a:lnTo>
                      <a:pt x="118" y="118"/>
                    </a:lnTo>
                    <a:lnTo>
                      <a:pt x="114" y="120"/>
                    </a:lnTo>
                    <a:lnTo>
                      <a:pt x="110" y="122"/>
                    </a:lnTo>
                    <a:lnTo>
                      <a:pt x="109" y="123"/>
                    </a:lnTo>
                    <a:lnTo>
                      <a:pt x="108" y="125"/>
                    </a:lnTo>
                    <a:lnTo>
                      <a:pt x="104" y="123"/>
                    </a:lnTo>
                    <a:lnTo>
                      <a:pt x="101" y="122"/>
                    </a:lnTo>
                    <a:lnTo>
                      <a:pt x="96" y="120"/>
                    </a:lnTo>
                    <a:lnTo>
                      <a:pt x="93" y="118"/>
                    </a:lnTo>
                    <a:lnTo>
                      <a:pt x="89" y="116"/>
                    </a:lnTo>
                    <a:lnTo>
                      <a:pt x="86" y="113"/>
                    </a:lnTo>
                    <a:lnTo>
                      <a:pt x="82" y="112"/>
                    </a:lnTo>
                    <a:lnTo>
                      <a:pt x="77" y="112"/>
                    </a:lnTo>
                    <a:lnTo>
                      <a:pt x="65" y="112"/>
                    </a:lnTo>
                    <a:lnTo>
                      <a:pt x="56" y="111"/>
                    </a:lnTo>
                    <a:lnTo>
                      <a:pt x="46" y="109"/>
                    </a:lnTo>
                    <a:lnTo>
                      <a:pt x="38" y="108"/>
                    </a:lnTo>
                    <a:lnTo>
                      <a:pt x="30" y="108"/>
                    </a:lnTo>
                    <a:lnTo>
                      <a:pt x="20" y="108"/>
                    </a:lnTo>
                    <a:lnTo>
                      <a:pt x="11" y="109"/>
                    </a:lnTo>
                    <a:lnTo>
                      <a:pt x="0" y="112"/>
                    </a:lnTo>
                    <a:lnTo>
                      <a:pt x="1" y="106"/>
                    </a:lnTo>
                    <a:lnTo>
                      <a:pt x="5" y="102"/>
                    </a:lnTo>
                    <a:lnTo>
                      <a:pt x="11" y="98"/>
                    </a:lnTo>
                    <a:lnTo>
                      <a:pt x="18" y="95"/>
                    </a:lnTo>
                    <a:lnTo>
                      <a:pt x="24" y="92"/>
                    </a:lnTo>
                    <a:lnTo>
                      <a:pt x="31" y="90"/>
                    </a:lnTo>
                    <a:lnTo>
                      <a:pt x="37" y="89"/>
                    </a:lnTo>
                    <a:lnTo>
                      <a:pt x="40" y="89"/>
                    </a:lnTo>
                    <a:lnTo>
                      <a:pt x="42" y="89"/>
                    </a:lnTo>
                    <a:lnTo>
                      <a:pt x="43" y="89"/>
                    </a:lnTo>
                    <a:lnTo>
                      <a:pt x="44" y="89"/>
                    </a:lnTo>
                    <a:lnTo>
                      <a:pt x="45" y="89"/>
                    </a:lnTo>
                    <a:lnTo>
                      <a:pt x="46" y="89"/>
                    </a:lnTo>
                    <a:lnTo>
                      <a:pt x="47" y="89"/>
                    </a:lnTo>
                    <a:lnTo>
                      <a:pt x="49" y="89"/>
                    </a:lnTo>
                    <a:lnTo>
                      <a:pt x="50" y="89"/>
                    </a:lnTo>
                    <a:lnTo>
                      <a:pt x="51" y="87"/>
                    </a:lnTo>
                    <a:lnTo>
                      <a:pt x="52" y="87"/>
                    </a:lnTo>
                    <a:lnTo>
                      <a:pt x="52" y="86"/>
                    </a:lnTo>
                    <a:lnTo>
                      <a:pt x="53" y="85"/>
                    </a:lnTo>
                    <a:lnTo>
                      <a:pt x="55" y="85"/>
                    </a:lnTo>
                    <a:lnTo>
                      <a:pt x="56" y="83"/>
                    </a:lnTo>
                    <a:lnTo>
                      <a:pt x="58" y="83"/>
                    </a:lnTo>
                    <a:lnTo>
                      <a:pt x="61" y="83"/>
                    </a:lnTo>
                    <a:lnTo>
                      <a:pt x="63" y="85"/>
                    </a:lnTo>
                    <a:lnTo>
                      <a:pt x="65" y="87"/>
                    </a:lnTo>
                    <a:lnTo>
                      <a:pt x="68" y="90"/>
                    </a:lnTo>
                    <a:lnTo>
                      <a:pt x="69" y="92"/>
                    </a:lnTo>
                    <a:lnTo>
                      <a:pt x="71" y="95"/>
                    </a:lnTo>
                    <a:lnTo>
                      <a:pt x="74" y="97"/>
                    </a:lnTo>
                    <a:lnTo>
                      <a:pt x="77" y="97"/>
                    </a:lnTo>
                    <a:lnTo>
                      <a:pt x="77" y="79"/>
                    </a:lnTo>
                    <a:lnTo>
                      <a:pt x="75" y="79"/>
                    </a:lnTo>
                    <a:lnTo>
                      <a:pt x="71" y="79"/>
                    </a:lnTo>
                    <a:lnTo>
                      <a:pt x="69" y="79"/>
                    </a:lnTo>
                    <a:lnTo>
                      <a:pt x="67" y="79"/>
                    </a:lnTo>
                    <a:lnTo>
                      <a:pt x="64" y="78"/>
                    </a:lnTo>
                    <a:lnTo>
                      <a:pt x="62" y="78"/>
                    </a:lnTo>
                    <a:lnTo>
                      <a:pt x="61" y="76"/>
                    </a:lnTo>
                    <a:lnTo>
                      <a:pt x="59" y="73"/>
                    </a:lnTo>
                    <a:lnTo>
                      <a:pt x="61" y="71"/>
                    </a:lnTo>
                    <a:lnTo>
                      <a:pt x="62" y="68"/>
                    </a:lnTo>
                    <a:lnTo>
                      <a:pt x="64" y="66"/>
                    </a:lnTo>
                    <a:lnTo>
                      <a:pt x="67" y="66"/>
                    </a:lnTo>
                    <a:lnTo>
                      <a:pt x="69" y="65"/>
                    </a:lnTo>
                    <a:lnTo>
                      <a:pt x="71" y="65"/>
                    </a:lnTo>
                    <a:lnTo>
                      <a:pt x="74" y="65"/>
                    </a:lnTo>
                    <a:lnTo>
                      <a:pt x="75" y="66"/>
                    </a:lnTo>
                    <a:lnTo>
                      <a:pt x="77" y="66"/>
                    </a:lnTo>
                    <a:lnTo>
                      <a:pt x="81" y="66"/>
                    </a:lnTo>
                    <a:lnTo>
                      <a:pt x="84" y="68"/>
                    </a:lnTo>
                    <a:lnTo>
                      <a:pt x="89" y="68"/>
                    </a:lnTo>
                    <a:lnTo>
                      <a:pt x="93" y="69"/>
                    </a:lnTo>
                    <a:lnTo>
                      <a:pt x="97" y="71"/>
                    </a:lnTo>
                    <a:lnTo>
                      <a:pt x="102" y="71"/>
                    </a:lnTo>
                    <a:lnTo>
                      <a:pt x="106" y="71"/>
                    </a:lnTo>
                    <a:lnTo>
                      <a:pt x="109" y="71"/>
                    </a:lnTo>
                    <a:lnTo>
                      <a:pt x="113" y="71"/>
                    </a:lnTo>
                    <a:lnTo>
                      <a:pt x="116" y="71"/>
                    </a:lnTo>
                    <a:lnTo>
                      <a:pt x="119" y="71"/>
                    </a:lnTo>
                    <a:lnTo>
                      <a:pt x="122" y="69"/>
                    </a:lnTo>
                    <a:lnTo>
                      <a:pt x="125" y="69"/>
                    </a:lnTo>
                    <a:lnTo>
                      <a:pt x="127" y="68"/>
                    </a:lnTo>
                    <a:lnTo>
                      <a:pt x="129" y="66"/>
                    </a:lnTo>
                    <a:lnTo>
                      <a:pt x="123" y="65"/>
                    </a:lnTo>
                    <a:lnTo>
                      <a:pt x="118" y="65"/>
                    </a:lnTo>
                    <a:lnTo>
                      <a:pt x="113" y="65"/>
                    </a:lnTo>
                    <a:lnTo>
                      <a:pt x="107" y="65"/>
                    </a:lnTo>
                    <a:lnTo>
                      <a:pt x="102" y="65"/>
                    </a:lnTo>
                    <a:lnTo>
                      <a:pt x="96" y="64"/>
                    </a:lnTo>
                    <a:lnTo>
                      <a:pt x="93" y="61"/>
                    </a:lnTo>
                    <a:lnTo>
                      <a:pt x="90" y="55"/>
                    </a:lnTo>
                    <a:lnTo>
                      <a:pt x="94" y="55"/>
                    </a:lnTo>
                    <a:lnTo>
                      <a:pt x="97" y="54"/>
                    </a:lnTo>
                    <a:lnTo>
                      <a:pt x="103" y="54"/>
                    </a:lnTo>
                    <a:lnTo>
                      <a:pt x="107" y="54"/>
                    </a:lnTo>
                    <a:lnTo>
                      <a:pt x="112" y="54"/>
                    </a:lnTo>
                    <a:lnTo>
                      <a:pt x="118" y="54"/>
                    </a:lnTo>
                    <a:lnTo>
                      <a:pt x="123" y="54"/>
                    </a:lnTo>
                    <a:lnTo>
                      <a:pt x="132" y="54"/>
                    </a:lnTo>
                    <a:lnTo>
                      <a:pt x="132" y="55"/>
                    </a:lnTo>
                    <a:lnTo>
                      <a:pt x="133" y="57"/>
                    </a:lnTo>
                    <a:lnTo>
                      <a:pt x="134" y="58"/>
                    </a:lnTo>
                    <a:lnTo>
                      <a:pt x="135" y="58"/>
                    </a:lnTo>
                    <a:lnTo>
                      <a:pt x="151" y="58"/>
                    </a:lnTo>
                    <a:lnTo>
                      <a:pt x="151" y="57"/>
                    </a:lnTo>
                    <a:lnTo>
                      <a:pt x="150" y="57"/>
                    </a:lnTo>
                    <a:lnTo>
                      <a:pt x="150" y="55"/>
                    </a:lnTo>
                    <a:lnTo>
                      <a:pt x="150" y="54"/>
                    </a:lnTo>
                    <a:lnTo>
                      <a:pt x="150" y="52"/>
                    </a:lnTo>
                    <a:lnTo>
                      <a:pt x="148" y="51"/>
                    </a:lnTo>
                    <a:lnTo>
                      <a:pt x="148" y="50"/>
                    </a:lnTo>
                    <a:lnTo>
                      <a:pt x="148" y="48"/>
                    </a:lnTo>
                    <a:lnTo>
                      <a:pt x="200" y="48"/>
                    </a:lnTo>
                    <a:lnTo>
                      <a:pt x="201" y="46"/>
                    </a:lnTo>
                    <a:lnTo>
                      <a:pt x="201" y="43"/>
                    </a:lnTo>
                    <a:lnTo>
                      <a:pt x="201" y="40"/>
                    </a:lnTo>
                    <a:lnTo>
                      <a:pt x="202" y="39"/>
                    </a:lnTo>
                    <a:lnTo>
                      <a:pt x="202" y="37"/>
                    </a:lnTo>
                    <a:lnTo>
                      <a:pt x="203" y="36"/>
                    </a:lnTo>
                    <a:lnTo>
                      <a:pt x="203" y="34"/>
                    </a:lnTo>
                    <a:lnTo>
                      <a:pt x="204" y="33"/>
                    </a:lnTo>
                    <a:lnTo>
                      <a:pt x="203" y="34"/>
                    </a:lnTo>
                    <a:lnTo>
                      <a:pt x="201" y="34"/>
                    </a:lnTo>
                    <a:lnTo>
                      <a:pt x="198" y="36"/>
                    </a:lnTo>
                    <a:lnTo>
                      <a:pt x="196" y="39"/>
                    </a:lnTo>
                    <a:lnTo>
                      <a:pt x="194" y="40"/>
                    </a:lnTo>
                    <a:lnTo>
                      <a:pt x="193" y="41"/>
                    </a:lnTo>
                    <a:lnTo>
                      <a:pt x="190" y="43"/>
                    </a:lnTo>
                    <a:lnTo>
                      <a:pt x="189" y="43"/>
                    </a:lnTo>
                    <a:lnTo>
                      <a:pt x="187" y="43"/>
                    </a:lnTo>
                    <a:lnTo>
                      <a:pt x="182" y="43"/>
                    </a:lnTo>
                    <a:lnTo>
                      <a:pt x="177" y="43"/>
                    </a:lnTo>
                    <a:lnTo>
                      <a:pt x="171" y="41"/>
                    </a:lnTo>
                    <a:lnTo>
                      <a:pt x="166" y="41"/>
                    </a:lnTo>
                    <a:lnTo>
                      <a:pt x="162" y="41"/>
                    </a:lnTo>
                    <a:lnTo>
                      <a:pt x="157" y="41"/>
                    </a:lnTo>
                    <a:lnTo>
                      <a:pt x="153" y="41"/>
                    </a:lnTo>
                    <a:lnTo>
                      <a:pt x="147" y="41"/>
                    </a:lnTo>
                    <a:lnTo>
                      <a:pt x="139" y="43"/>
                    </a:lnTo>
                    <a:lnTo>
                      <a:pt x="128" y="44"/>
                    </a:lnTo>
                    <a:lnTo>
                      <a:pt x="116" y="46"/>
                    </a:lnTo>
                    <a:lnTo>
                      <a:pt x="103" y="46"/>
                    </a:lnTo>
                    <a:lnTo>
                      <a:pt x="89" y="43"/>
                    </a:lnTo>
                    <a:lnTo>
                      <a:pt x="83" y="41"/>
                    </a:lnTo>
                    <a:lnTo>
                      <a:pt x="77" y="39"/>
                    </a:lnTo>
                    <a:lnTo>
                      <a:pt x="72" y="34"/>
                    </a:lnTo>
                    <a:lnTo>
                      <a:pt x="69" y="29"/>
                    </a:lnTo>
                    <a:lnTo>
                      <a:pt x="71" y="29"/>
                    </a:lnTo>
                    <a:lnTo>
                      <a:pt x="78" y="26"/>
                    </a:lnTo>
                    <a:lnTo>
                      <a:pt x="90" y="25"/>
                    </a:lnTo>
                    <a:lnTo>
                      <a:pt x="104" y="22"/>
                    </a:lnTo>
                    <a:lnTo>
                      <a:pt x="118" y="21"/>
                    </a:lnTo>
                    <a:lnTo>
                      <a:pt x="129" y="19"/>
                    </a:lnTo>
                    <a:lnTo>
                      <a:pt x="138" y="18"/>
                    </a:lnTo>
                    <a:lnTo>
                      <a:pt x="143" y="17"/>
                    </a:lnTo>
                    <a:lnTo>
                      <a:pt x="168" y="17"/>
                    </a:lnTo>
                    <a:lnTo>
                      <a:pt x="183" y="12"/>
                    </a:lnTo>
                    <a:lnTo>
                      <a:pt x="187" y="12"/>
                    </a:lnTo>
                    <a:lnTo>
                      <a:pt x="191" y="11"/>
                    </a:lnTo>
                    <a:lnTo>
                      <a:pt x="195" y="10"/>
                    </a:lnTo>
                    <a:lnTo>
                      <a:pt x="198" y="8"/>
                    </a:lnTo>
                    <a:lnTo>
                      <a:pt x="202" y="7"/>
                    </a:lnTo>
                    <a:lnTo>
                      <a:pt x="206" y="6"/>
                    </a:lnTo>
                    <a:lnTo>
                      <a:pt x="209" y="6"/>
                    </a:lnTo>
                    <a:lnTo>
                      <a:pt x="213" y="4"/>
                    </a:lnTo>
                    <a:lnTo>
                      <a:pt x="216" y="6"/>
                    </a:lnTo>
                    <a:lnTo>
                      <a:pt x="219" y="6"/>
                    </a:lnTo>
                    <a:lnTo>
                      <a:pt x="221" y="7"/>
                    </a:lnTo>
                    <a:lnTo>
                      <a:pt x="223" y="7"/>
                    </a:lnTo>
                    <a:lnTo>
                      <a:pt x="226" y="8"/>
                    </a:lnTo>
                    <a:lnTo>
                      <a:pt x="227" y="10"/>
                    </a:lnTo>
                    <a:lnTo>
                      <a:pt x="231" y="10"/>
                    </a:lnTo>
                    <a:lnTo>
                      <a:pt x="234" y="10"/>
                    </a:lnTo>
                    <a:lnTo>
                      <a:pt x="237" y="1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28" name="Freeform 209">
                <a:extLst>
                  <a:ext uri="{FF2B5EF4-FFF2-40B4-BE49-F238E27FC236}">
                    <a16:creationId xmlns:a16="http://schemas.microsoft.com/office/drawing/2014/main" id="{B6102E7B-B683-4218-83B3-3330D8469DB5}"/>
                  </a:ext>
                </a:extLst>
              </p:cNvPr>
              <p:cNvSpPr>
                <a:spLocks/>
              </p:cNvSpPr>
              <p:nvPr/>
            </p:nvSpPr>
            <p:spPr bwMode="gray">
              <a:xfrm>
                <a:off x="1438" y="1119"/>
                <a:ext cx="83" cy="45"/>
              </a:xfrm>
              <a:custGeom>
                <a:avLst/>
                <a:gdLst>
                  <a:gd name="T0" fmla="*/ 0 w 83"/>
                  <a:gd name="T1" fmla="*/ 4 h 51"/>
                  <a:gd name="T2" fmla="*/ 0 w 83"/>
                  <a:gd name="T3" fmla="*/ 4 h 51"/>
                  <a:gd name="T4" fmla="*/ 2 w 83"/>
                  <a:gd name="T5" fmla="*/ 4 h 51"/>
                  <a:gd name="T6" fmla="*/ 5 w 83"/>
                  <a:gd name="T7" fmla="*/ 4 h 51"/>
                  <a:gd name="T8" fmla="*/ 7 w 83"/>
                  <a:gd name="T9" fmla="*/ 4 h 51"/>
                  <a:gd name="T10" fmla="*/ 11 w 83"/>
                  <a:gd name="T11" fmla="*/ 4 h 51"/>
                  <a:gd name="T12" fmla="*/ 13 w 83"/>
                  <a:gd name="T13" fmla="*/ 4 h 51"/>
                  <a:gd name="T14" fmla="*/ 17 w 83"/>
                  <a:gd name="T15" fmla="*/ 4 h 51"/>
                  <a:gd name="T16" fmla="*/ 19 w 83"/>
                  <a:gd name="T17" fmla="*/ 4 h 51"/>
                  <a:gd name="T18" fmla="*/ 25 w 83"/>
                  <a:gd name="T19" fmla="*/ 4 h 51"/>
                  <a:gd name="T20" fmla="*/ 28 w 83"/>
                  <a:gd name="T21" fmla="*/ 4 h 51"/>
                  <a:gd name="T22" fmla="*/ 32 w 83"/>
                  <a:gd name="T23" fmla="*/ 4 h 51"/>
                  <a:gd name="T24" fmla="*/ 34 w 83"/>
                  <a:gd name="T25" fmla="*/ 4 h 51"/>
                  <a:gd name="T26" fmla="*/ 38 w 83"/>
                  <a:gd name="T27" fmla="*/ 4 h 51"/>
                  <a:gd name="T28" fmla="*/ 40 w 83"/>
                  <a:gd name="T29" fmla="*/ 4 h 51"/>
                  <a:gd name="T30" fmla="*/ 44 w 83"/>
                  <a:gd name="T31" fmla="*/ 4 h 51"/>
                  <a:gd name="T32" fmla="*/ 47 w 83"/>
                  <a:gd name="T33" fmla="*/ 4 h 51"/>
                  <a:gd name="T34" fmla="*/ 51 w 83"/>
                  <a:gd name="T35" fmla="*/ 4 h 51"/>
                  <a:gd name="T36" fmla="*/ 53 w 83"/>
                  <a:gd name="T37" fmla="*/ 4 h 51"/>
                  <a:gd name="T38" fmla="*/ 57 w 83"/>
                  <a:gd name="T39" fmla="*/ 4 h 51"/>
                  <a:gd name="T40" fmla="*/ 59 w 83"/>
                  <a:gd name="T41" fmla="*/ 4 h 51"/>
                  <a:gd name="T42" fmla="*/ 63 w 83"/>
                  <a:gd name="T43" fmla="*/ 4 h 51"/>
                  <a:gd name="T44" fmla="*/ 65 w 83"/>
                  <a:gd name="T45" fmla="*/ 4 h 51"/>
                  <a:gd name="T46" fmla="*/ 66 w 83"/>
                  <a:gd name="T47" fmla="*/ 4 h 51"/>
                  <a:gd name="T48" fmla="*/ 69 w 83"/>
                  <a:gd name="T49" fmla="*/ 4 h 51"/>
                  <a:gd name="T50" fmla="*/ 83 w 83"/>
                  <a:gd name="T51" fmla="*/ 4 h 51"/>
                  <a:gd name="T52" fmla="*/ 83 w 83"/>
                  <a:gd name="T53" fmla="*/ 4 h 51"/>
                  <a:gd name="T54" fmla="*/ 82 w 83"/>
                  <a:gd name="T55" fmla="*/ 4 h 51"/>
                  <a:gd name="T56" fmla="*/ 79 w 83"/>
                  <a:gd name="T57" fmla="*/ 4 h 51"/>
                  <a:gd name="T58" fmla="*/ 78 w 83"/>
                  <a:gd name="T59" fmla="*/ 4 h 51"/>
                  <a:gd name="T60" fmla="*/ 77 w 83"/>
                  <a:gd name="T61" fmla="*/ 4 h 51"/>
                  <a:gd name="T62" fmla="*/ 76 w 83"/>
                  <a:gd name="T63" fmla="*/ 4 h 51"/>
                  <a:gd name="T64" fmla="*/ 75 w 83"/>
                  <a:gd name="T65" fmla="*/ 4 h 51"/>
                  <a:gd name="T66" fmla="*/ 73 w 83"/>
                  <a:gd name="T67" fmla="*/ 4 h 51"/>
                  <a:gd name="T68" fmla="*/ 72 w 83"/>
                  <a:gd name="T69" fmla="*/ 4 h 51"/>
                  <a:gd name="T70" fmla="*/ 72 w 83"/>
                  <a:gd name="T71" fmla="*/ 4 h 51"/>
                  <a:gd name="T72" fmla="*/ 72 w 83"/>
                  <a:gd name="T73" fmla="*/ 4 h 51"/>
                  <a:gd name="T74" fmla="*/ 73 w 83"/>
                  <a:gd name="T75" fmla="*/ 4 h 51"/>
                  <a:gd name="T76" fmla="*/ 73 w 83"/>
                  <a:gd name="T77" fmla="*/ 4 h 51"/>
                  <a:gd name="T78" fmla="*/ 75 w 83"/>
                  <a:gd name="T79" fmla="*/ 4 h 51"/>
                  <a:gd name="T80" fmla="*/ 75 w 83"/>
                  <a:gd name="T81" fmla="*/ 4 h 51"/>
                  <a:gd name="T82" fmla="*/ 76 w 83"/>
                  <a:gd name="T83" fmla="*/ 4 h 51"/>
                  <a:gd name="T84" fmla="*/ 77 w 83"/>
                  <a:gd name="T85" fmla="*/ 4 h 51"/>
                  <a:gd name="T86" fmla="*/ 72 w 83"/>
                  <a:gd name="T87" fmla="*/ 4 h 51"/>
                  <a:gd name="T88" fmla="*/ 68 w 83"/>
                  <a:gd name="T89" fmla="*/ 4 h 51"/>
                  <a:gd name="T90" fmla="*/ 63 w 83"/>
                  <a:gd name="T91" fmla="*/ 4 h 51"/>
                  <a:gd name="T92" fmla="*/ 57 w 83"/>
                  <a:gd name="T93" fmla="*/ 4 h 51"/>
                  <a:gd name="T94" fmla="*/ 52 w 83"/>
                  <a:gd name="T95" fmla="*/ 4 h 51"/>
                  <a:gd name="T96" fmla="*/ 49 w 83"/>
                  <a:gd name="T97" fmla="*/ 4 h 51"/>
                  <a:gd name="T98" fmla="*/ 44 w 83"/>
                  <a:gd name="T99" fmla="*/ 3 h 51"/>
                  <a:gd name="T100" fmla="*/ 42 w 83"/>
                  <a:gd name="T101" fmla="*/ 0 h 51"/>
                  <a:gd name="T102" fmla="*/ 37 w 83"/>
                  <a:gd name="T103" fmla="*/ 2 h 51"/>
                  <a:gd name="T104" fmla="*/ 31 w 83"/>
                  <a:gd name="T105" fmla="*/ 4 h 51"/>
                  <a:gd name="T106" fmla="*/ 25 w 83"/>
                  <a:gd name="T107" fmla="*/ 4 h 51"/>
                  <a:gd name="T108" fmla="*/ 18 w 83"/>
                  <a:gd name="T109" fmla="*/ 4 h 51"/>
                  <a:gd name="T110" fmla="*/ 12 w 83"/>
                  <a:gd name="T111" fmla="*/ 4 h 51"/>
                  <a:gd name="T112" fmla="*/ 7 w 83"/>
                  <a:gd name="T113" fmla="*/ 4 h 51"/>
                  <a:gd name="T114" fmla="*/ 2 w 83"/>
                  <a:gd name="T115" fmla="*/ 4 h 51"/>
                  <a:gd name="T116" fmla="*/ 0 w 83"/>
                  <a:gd name="T117" fmla="*/ 4 h 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3"/>
                  <a:gd name="T178" fmla="*/ 0 h 51"/>
                  <a:gd name="T179" fmla="*/ 83 w 83"/>
                  <a:gd name="T180" fmla="*/ 51 h 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3" h="51">
                    <a:moveTo>
                      <a:pt x="0" y="39"/>
                    </a:moveTo>
                    <a:lnTo>
                      <a:pt x="0" y="41"/>
                    </a:lnTo>
                    <a:lnTo>
                      <a:pt x="2" y="43"/>
                    </a:lnTo>
                    <a:lnTo>
                      <a:pt x="5" y="46"/>
                    </a:lnTo>
                    <a:lnTo>
                      <a:pt x="7" y="47"/>
                    </a:lnTo>
                    <a:lnTo>
                      <a:pt x="11" y="50"/>
                    </a:lnTo>
                    <a:lnTo>
                      <a:pt x="13" y="51"/>
                    </a:lnTo>
                    <a:lnTo>
                      <a:pt x="17" y="51"/>
                    </a:lnTo>
                    <a:lnTo>
                      <a:pt x="19" y="51"/>
                    </a:lnTo>
                    <a:lnTo>
                      <a:pt x="25" y="51"/>
                    </a:lnTo>
                    <a:lnTo>
                      <a:pt x="28" y="50"/>
                    </a:lnTo>
                    <a:lnTo>
                      <a:pt x="32" y="47"/>
                    </a:lnTo>
                    <a:lnTo>
                      <a:pt x="34" y="44"/>
                    </a:lnTo>
                    <a:lnTo>
                      <a:pt x="38" y="41"/>
                    </a:lnTo>
                    <a:lnTo>
                      <a:pt x="40" y="39"/>
                    </a:lnTo>
                    <a:lnTo>
                      <a:pt x="44" y="36"/>
                    </a:lnTo>
                    <a:lnTo>
                      <a:pt x="47" y="36"/>
                    </a:lnTo>
                    <a:lnTo>
                      <a:pt x="51" y="36"/>
                    </a:lnTo>
                    <a:lnTo>
                      <a:pt x="53" y="39"/>
                    </a:lnTo>
                    <a:lnTo>
                      <a:pt x="57" y="40"/>
                    </a:lnTo>
                    <a:lnTo>
                      <a:pt x="59" y="41"/>
                    </a:lnTo>
                    <a:lnTo>
                      <a:pt x="63" y="44"/>
                    </a:lnTo>
                    <a:lnTo>
                      <a:pt x="65" y="46"/>
                    </a:lnTo>
                    <a:lnTo>
                      <a:pt x="66" y="48"/>
                    </a:lnTo>
                    <a:lnTo>
                      <a:pt x="69" y="50"/>
                    </a:lnTo>
                    <a:lnTo>
                      <a:pt x="83" y="50"/>
                    </a:lnTo>
                    <a:lnTo>
                      <a:pt x="83" y="39"/>
                    </a:lnTo>
                    <a:lnTo>
                      <a:pt x="82" y="39"/>
                    </a:lnTo>
                    <a:lnTo>
                      <a:pt x="79" y="39"/>
                    </a:lnTo>
                    <a:lnTo>
                      <a:pt x="78" y="39"/>
                    </a:lnTo>
                    <a:lnTo>
                      <a:pt x="77" y="39"/>
                    </a:lnTo>
                    <a:lnTo>
                      <a:pt x="76" y="39"/>
                    </a:lnTo>
                    <a:lnTo>
                      <a:pt x="75" y="39"/>
                    </a:lnTo>
                    <a:lnTo>
                      <a:pt x="73" y="36"/>
                    </a:lnTo>
                    <a:lnTo>
                      <a:pt x="72" y="36"/>
                    </a:lnTo>
                    <a:lnTo>
                      <a:pt x="72" y="35"/>
                    </a:lnTo>
                    <a:lnTo>
                      <a:pt x="72" y="33"/>
                    </a:lnTo>
                    <a:lnTo>
                      <a:pt x="73" y="32"/>
                    </a:lnTo>
                    <a:lnTo>
                      <a:pt x="73" y="31"/>
                    </a:lnTo>
                    <a:lnTo>
                      <a:pt x="75" y="31"/>
                    </a:lnTo>
                    <a:lnTo>
                      <a:pt x="75" y="29"/>
                    </a:lnTo>
                    <a:lnTo>
                      <a:pt x="76" y="28"/>
                    </a:lnTo>
                    <a:lnTo>
                      <a:pt x="77" y="28"/>
                    </a:lnTo>
                    <a:lnTo>
                      <a:pt x="72" y="24"/>
                    </a:lnTo>
                    <a:lnTo>
                      <a:pt x="68" y="20"/>
                    </a:lnTo>
                    <a:lnTo>
                      <a:pt x="63" y="15"/>
                    </a:lnTo>
                    <a:lnTo>
                      <a:pt x="57" y="12"/>
                    </a:lnTo>
                    <a:lnTo>
                      <a:pt x="52" y="9"/>
                    </a:lnTo>
                    <a:lnTo>
                      <a:pt x="49" y="6"/>
                    </a:lnTo>
                    <a:lnTo>
                      <a:pt x="44" y="3"/>
                    </a:lnTo>
                    <a:lnTo>
                      <a:pt x="42" y="0"/>
                    </a:lnTo>
                    <a:lnTo>
                      <a:pt x="37" y="2"/>
                    </a:lnTo>
                    <a:lnTo>
                      <a:pt x="31" y="6"/>
                    </a:lnTo>
                    <a:lnTo>
                      <a:pt x="25" y="12"/>
                    </a:lnTo>
                    <a:lnTo>
                      <a:pt x="18" y="18"/>
                    </a:lnTo>
                    <a:lnTo>
                      <a:pt x="12" y="24"/>
                    </a:lnTo>
                    <a:lnTo>
                      <a:pt x="7" y="29"/>
                    </a:lnTo>
                    <a:lnTo>
                      <a:pt x="2" y="33"/>
                    </a:lnTo>
                    <a:lnTo>
                      <a:pt x="0" y="3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29" name="Freeform 210">
                <a:extLst>
                  <a:ext uri="{FF2B5EF4-FFF2-40B4-BE49-F238E27FC236}">
                    <a16:creationId xmlns:a16="http://schemas.microsoft.com/office/drawing/2014/main" id="{8BFF7576-1438-4612-9970-27F241E3365A}"/>
                  </a:ext>
                </a:extLst>
              </p:cNvPr>
              <p:cNvSpPr>
                <a:spLocks/>
              </p:cNvSpPr>
              <p:nvPr/>
            </p:nvSpPr>
            <p:spPr bwMode="gray">
              <a:xfrm>
                <a:off x="1564" y="1126"/>
                <a:ext cx="37" cy="19"/>
              </a:xfrm>
              <a:custGeom>
                <a:avLst/>
                <a:gdLst>
                  <a:gd name="T0" fmla="*/ 0 w 37"/>
                  <a:gd name="T1" fmla="*/ 3 h 22"/>
                  <a:gd name="T2" fmla="*/ 1 w 37"/>
                  <a:gd name="T3" fmla="*/ 3 h 22"/>
                  <a:gd name="T4" fmla="*/ 4 w 37"/>
                  <a:gd name="T5" fmla="*/ 3 h 22"/>
                  <a:gd name="T6" fmla="*/ 5 w 37"/>
                  <a:gd name="T7" fmla="*/ 3 h 22"/>
                  <a:gd name="T8" fmla="*/ 6 w 37"/>
                  <a:gd name="T9" fmla="*/ 3 h 22"/>
                  <a:gd name="T10" fmla="*/ 10 w 37"/>
                  <a:gd name="T11" fmla="*/ 3 h 22"/>
                  <a:gd name="T12" fmla="*/ 12 w 37"/>
                  <a:gd name="T13" fmla="*/ 3 h 22"/>
                  <a:gd name="T14" fmla="*/ 13 w 37"/>
                  <a:gd name="T15" fmla="*/ 3 h 22"/>
                  <a:gd name="T16" fmla="*/ 16 w 37"/>
                  <a:gd name="T17" fmla="*/ 3 h 22"/>
                  <a:gd name="T18" fmla="*/ 20 w 37"/>
                  <a:gd name="T19" fmla="*/ 3 h 22"/>
                  <a:gd name="T20" fmla="*/ 24 w 37"/>
                  <a:gd name="T21" fmla="*/ 3 h 22"/>
                  <a:gd name="T22" fmla="*/ 27 w 37"/>
                  <a:gd name="T23" fmla="*/ 3 h 22"/>
                  <a:gd name="T24" fmla="*/ 31 w 37"/>
                  <a:gd name="T25" fmla="*/ 3 h 22"/>
                  <a:gd name="T26" fmla="*/ 33 w 37"/>
                  <a:gd name="T27" fmla="*/ 3 h 22"/>
                  <a:gd name="T28" fmla="*/ 34 w 37"/>
                  <a:gd name="T29" fmla="*/ 3 h 22"/>
                  <a:gd name="T30" fmla="*/ 36 w 37"/>
                  <a:gd name="T31" fmla="*/ 3 h 22"/>
                  <a:gd name="T32" fmla="*/ 37 w 37"/>
                  <a:gd name="T33" fmla="*/ 0 h 22"/>
                  <a:gd name="T34" fmla="*/ 31 w 37"/>
                  <a:gd name="T35" fmla="*/ 0 h 22"/>
                  <a:gd name="T36" fmla="*/ 25 w 37"/>
                  <a:gd name="T37" fmla="*/ 0 h 22"/>
                  <a:gd name="T38" fmla="*/ 19 w 37"/>
                  <a:gd name="T39" fmla="*/ 2 h 22"/>
                  <a:gd name="T40" fmla="*/ 14 w 37"/>
                  <a:gd name="T41" fmla="*/ 3 h 22"/>
                  <a:gd name="T42" fmla="*/ 10 w 37"/>
                  <a:gd name="T43" fmla="*/ 3 h 22"/>
                  <a:gd name="T44" fmla="*/ 5 w 37"/>
                  <a:gd name="T45" fmla="*/ 3 h 22"/>
                  <a:gd name="T46" fmla="*/ 1 w 37"/>
                  <a:gd name="T47" fmla="*/ 3 h 22"/>
                  <a:gd name="T48" fmla="*/ 0 w 37"/>
                  <a:gd name="T49" fmla="*/ 3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
                  <a:gd name="T76" fmla="*/ 0 h 22"/>
                  <a:gd name="T77" fmla="*/ 37 w 37"/>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 h="22">
                    <a:moveTo>
                      <a:pt x="0" y="14"/>
                    </a:moveTo>
                    <a:lnTo>
                      <a:pt x="1" y="15"/>
                    </a:lnTo>
                    <a:lnTo>
                      <a:pt x="4" y="15"/>
                    </a:lnTo>
                    <a:lnTo>
                      <a:pt x="5" y="18"/>
                    </a:lnTo>
                    <a:lnTo>
                      <a:pt x="6" y="19"/>
                    </a:lnTo>
                    <a:lnTo>
                      <a:pt x="10" y="21"/>
                    </a:lnTo>
                    <a:lnTo>
                      <a:pt x="12" y="22"/>
                    </a:lnTo>
                    <a:lnTo>
                      <a:pt x="13" y="22"/>
                    </a:lnTo>
                    <a:lnTo>
                      <a:pt x="16" y="22"/>
                    </a:lnTo>
                    <a:lnTo>
                      <a:pt x="20" y="22"/>
                    </a:lnTo>
                    <a:lnTo>
                      <a:pt x="24" y="21"/>
                    </a:lnTo>
                    <a:lnTo>
                      <a:pt x="27" y="19"/>
                    </a:lnTo>
                    <a:lnTo>
                      <a:pt x="31" y="15"/>
                    </a:lnTo>
                    <a:lnTo>
                      <a:pt x="33" y="13"/>
                    </a:lnTo>
                    <a:lnTo>
                      <a:pt x="34" y="10"/>
                    </a:lnTo>
                    <a:lnTo>
                      <a:pt x="36" y="6"/>
                    </a:lnTo>
                    <a:lnTo>
                      <a:pt x="37" y="0"/>
                    </a:lnTo>
                    <a:lnTo>
                      <a:pt x="31" y="0"/>
                    </a:lnTo>
                    <a:lnTo>
                      <a:pt x="25" y="0"/>
                    </a:lnTo>
                    <a:lnTo>
                      <a:pt x="19" y="2"/>
                    </a:lnTo>
                    <a:lnTo>
                      <a:pt x="14" y="3"/>
                    </a:lnTo>
                    <a:lnTo>
                      <a:pt x="10" y="6"/>
                    </a:lnTo>
                    <a:lnTo>
                      <a:pt x="5" y="7"/>
                    </a:lnTo>
                    <a:lnTo>
                      <a:pt x="1" y="10"/>
                    </a:lnTo>
                    <a:lnTo>
                      <a:pt x="0" y="1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30" name="Freeform 211">
                <a:extLst>
                  <a:ext uri="{FF2B5EF4-FFF2-40B4-BE49-F238E27FC236}">
                    <a16:creationId xmlns:a16="http://schemas.microsoft.com/office/drawing/2014/main" id="{B1DD37D5-B670-4666-BE1B-B7D34AC56C4B}"/>
                  </a:ext>
                </a:extLst>
              </p:cNvPr>
              <p:cNvSpPr>
                <a:spLocks/>
              </p:cNvSpPr>
              <p:nvPr/>
            </p:nvSpPr>
            <p:spPr bwMode="gray">
              <a:xfrm>
                <a:off x="1607" y="1071"/>
                <a:ext cx="34" cy="17"/>
              </a:xfrm>
              <a:custGeom>
                <a:avLst/>
                <a:gdLst>
                  <a:gd name="T0" fmla="*/ 0 w 34"/>
                  <a:gd name="T1" fmla="*/ 3 h 20"/>
                  <a:gd name="T2" fmla="*/ 0 w 34"/>
                  <a:gd name="T3" fmla="*/ 3 h 20"/>
                  <a:gd name="T4" fmla="*/ 1 w 34"/>
                  <a:gd name="T5" fmla="*/ 3 h 20"/>
                  <a:gd name="T6" fmla="*/ 2 w 34"/>
                  <a:gd name="T7" fmla="*/ 3 h 20"/>
                  <a:gd name="T8" fmla="*/ 4 w 34"/>
                  <a:gd name="T9" fmla="*/ 3 h 20"/>
                  <a:gd name="T10" fmla="*/ 5 w 34"/>
                  <a:gd name="T11" fmla="*/ 3 h 20"/>
                  <a:gd name="T12" fmla="*/ 7 w 34"/>
                  <a:gd name="T13" fmla="*/ 3 h 20"/>
                  <a:gd name="T14" fmla="*/ 9 w 34"/>
                  <a:gd name="T15" fmla="*/ 3 h 20"/>
                  <a:gd name="T16" fmla="*/ 12 w 34"/>
                  <a:gd name="T17" fmla="*/ 3 h 20"/>
                  <a:gd name="T18" fmla="*/ 15 w 34"/>
                  <a:gd name="T19" fmla="*/ 3 h 20"/>
                  <a:gd name="T20" fmla="*/ 18 w 34"/>
                  <a:gd name="T21" fmla="*/ 3 h 20"/>
                  <a:gd name="T22" fmla="*/ 21 w 34"/>
                  <a:gd name="T23" fmla="*/ 3 h 20"/>
                  <a:gd name="T24" fmla="*/ 24 w 34"/>
                  <a:gd name="T25" fmla="*/ 3 h 20"/>
                  <a:gd name="T26" fmla="*/ 27 w 34"/>
                  <a:gd name="T27" fmla="*/ 3 h 20"/>
                  <a:gd name="T28" fmla="*/ 31 w 34"/>
                  <a:gd name="T29" fmla="*/ 3 h 20"/>
                  <a:gd name="T30" fmla="*/ 34 w 34"/>
                  <a:gd name="T31" fmla="*/ 3 h 20"/>
                  <a:gd name="T32" fmla="*/ 34 w 34"/>
                  <a:gd name="T33" fmla="*/ 0 h 20"/>
                  <a:gd name="T34" fmla="*/ 31 w 34"/>
                  <a:gd name="T35" fmla="*/ 0 h 20"/>
                  <a:gd name="T36" fmla="*/ 27 w 34"/>
                  <a:gd name="T37" fmla="*/ 1 h 20"/>
                  <a:gd name="T38" fmla="*/ 21 w 34"/>
                  <a:gd name="T39" fmla="*/ 2 h 20"/>
                  <a:gd name="T40" fmla="*/ 17 w 34"/>
                  <a:gd name="T41" fmla="*/ 3 h 20"/>
                  <a:gd name="T42" fmla="*/ 12 w 34"/>
                  <a:gd name="T43" fmla="*/ 3 h 20"/>
                  <a:gd name="T44" fmla="*/ 6 w 34"/>
                  <a:gd name="T45" fmla="*/ 3 h 20"/>
                  <a:gd name="T46" fmla="*/ 2 w 34"/>
                  <a:gd name="T47" fmla="*/ 3 h 20"/>
                  <a:gd name="T48" fmla="*/ 0 w 34"/>
                  <a:gd name="T49" fmla="*/ 3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20"/>
                  <a:gd name="T77" fmla="*/ 34 w 34"/>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20">
                    <a:moveTo>
                      <a:pt x="0" y="20"/>
                    </a:moveTo>
                    <a:lnTo>
                      <a:pt x="0" y="20"/>
                    </a:lnTo>
                    <a:lnTo>
                      <a:pt x="1" y="20"/>
                    </a:lnTo>
                    <a:lnTo>
                      <a:pt x="2" y="20"/>
                    </a:lnTo>
                    <a:lnTo>
                      <a:pt x="4" y="20"/>
                    </a:lnTo>
                    <a:lnTo>
                      <a:pt x="5" y="20"/>
                    </a:lnTo>
                    <a:lnTo>
                      <a:pt x="7" y="20"/>
                    </a:lnTo>
                    <a:lnTo>
                      <a:pt x="9" y="20"/>
                    </a:lnTo>
                    <a:lnTo>
                      <a:pt x="12" y="20"/>
                    </a:lnTo>
                    <a:lnTo>
                      <a:pt x="15" y="18"/>
                    </a:lnTo>
                    <a:lnTo>
                      <a:pt x="18" y="18"/>
                    </a:lnTo>
                    <a:lnTo>
                      <a:pt x="21" y="17"/>
                    </a:lnTo>
                    <a:lnTo>
                      <a:pt x="24" y="17"/>
                    </a:lnTo>
                    <a:lnTo>
                      <a:pt x="27" y="16"/>
                    </a:lnTo>
                    <a:lnTo>
                      <a:pt x="31" y="13"/>
                    </a:lnTo>
                    <a:lnTo>
                      <a:pt x="34" y="10"/>
                    </a:lnTo>
                    <a:lnTo>
                      <a:pt x="34" y="0"/>
                    </a:lnTo>
                    <a:lnTo>
                      <a:pt x="31" y="0"/>
                    </a:lnTo>
                    <a:lnTo>
                      <a:pt x="27" y="1"/>
                    </a:lnTo>
                    <a:lnTo>
                      <a:pt x="21" y="2"/>
                    </a:lnTo>
                    <a:lnTo>
                      <a:pt x="17" y="6"/>
                    </a:lnTo>
                    <a:lnTo>
                      <a:pt x="12" y="9"/>
                    </a:lnTo>
                    <a:lnTo>
                      <a:pt x="6" y="12"/>
                    </a:lnTo>
                    <a:lnTo>
                      <a:pt x="2" y="16"/>
                    </a:lnTo>
                    <a:lnTo>
                      <a:pt x="0" y="2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31" name="Freeform 212">
                <a:extLst>
                  <a:ext uri="{FF2B5EF4-FFF2-40B4-BE49-F238E27FC236}">
                    <a16:creationId xmlns:a16="http://schemas.microsoft.com/office/drawing/2014/main" id="{0219CCEB-E96B-44F7-9179-E6431952AE15}"/>
                  </a:ext>
                </a:extLst>
              </p:cNvPr>
              <p:cNvSpPr>
                <a:spLocks/>
              </p:cNvSpPr>
              <p:nvPr/>
            </p:nvSpPr>
            <p:spPr bwMode="gray">
              <a:xfrm>
                <a:off x="1440" y="975"/>
                <a:ext cx="77" cy="36"/>
              </a:xfrm>
              <a:custGeom>
                <a:avLst/>
                <a:gdLst>
                  <a:gd name="T0" fmla="*/ 9 w 77"/>
                  <a:gd name="T1" fmla="*/ 4 h 41"/>
                  <a:gd name="T2" fmla="*/ 8 w 77"/>
                  <a:gd name="T3" fmla="*/ 4 h 41"/>
                  <a:gd name="T4" fmla="*/ 5 w 77"/>
                  <a:gd name="T5" fmla="*/ 4 h 41"/>
                  <a:gd name="T6" fmla="*/ 4 w 77"/>
                  <a:gd name="T7" fmla="*/ 4 h 41"/>
                  <a:gd name="T8" fmla="*/ 3 w 77"/>
                  <a:gd name="T9" fmla="*/ 4 h 41"/>
                  <a:gd name="T10" fmla="*/ 2 w 77"/>
                  <a:gd name="T11" fmla="*/ 4 h 41"/>
                  <a:gd name="T12" fmla="*/ 0 w 77"/>
                  <a:gd name="T13" fmla="*/ 4 h 41"/>
                  <a:gd name="T14" fmla="*/ 0 w 77"/>
                  <a:gd name="T15" fmla="*/ 4 h 41"/>
                  <a:gd name="T16" fmla="*/ 0 w 77"/>
                  <a:gd name="T17" fmla="*/ 4 h 41"/>
                  <a:gd name="T18" fmla="*/ 0 w 77"/>
                  <a:gd name="T19" fmla="*/ 4 h 41"/>
                  <a:gd name="T20" fmla="*/ 2 w 77"/>
                  <a:gd name="T21" fmla="*/ 4 h 41"/>
                  <a:gd name="T22" fmla="*/ 3 w 77"/>
                  <a:gd name="T23" fmla="*/ 4 h 41"/>
                  <a:gd name="T24" fmla="*/ 5 w 77"/>
                  <a:gd name="T25" fmla="*/ 4 h 41"/>
                  <a:gd name="T26" fmla="*/ 11 w 77"/>
                  <a:gd name="T27" fmla="*/ 4 h 41"/>
                  <a:gd name="T28" fmla="*/ 18 w 77"/>
                  <a:gd name="T29" fmla="*/ 4 h 41"/>
                  <a:gd name="T30" fmla="*/ 26 w 77"/>
                  <a:gd name="T31" fmla="*/ 4 h 41"/>
                  <a:gd name="T32" fmla="*/ 34 w 77"/>
                  <a:gd name="T33" fmla="*/ 3 h 41"/>
                  <a:gd name="T34" fmla="*/ 40 w 77"/>
                  <a:gd name="T35" fmla="*/ 1 h 41"/>
                  <a:gd name="T36" fmla="*/ 44 w 77"/>
                  <a:gd name="T37" fmla="*/ 1 h 41"/>
                  <a:gd name="T38" fmla="*/ 48 w 77"/>
                  <a:gd name="T39" fmla="*/ 1 h 41"/>
                  <a:gd name="T40" fmla="*/ 53 w 77"/>
                  <a:gd name="T41" fmla="*/ 1 h 41"/>
                  <a:gd name="T42" fmla="*/ 56 w 77"/>
                  <a:gd name="T43" fmla="*/ 0 h 41"/>
                  <a:gd name="T44" fmla="*/ 62 w 77"/>
                  <a:gd name="T45" fmla="*/ 0 h 41"/>
                  <a:gd name="T46" fmla="*/ 66 w 77"/>
                  <a:gd name="T47" fmla="*/ 0 h 41"/>
                  <a:gd name="T48" fmla="*/ 69 w 77"/>
                  <a:gd name="T49" fmla="*/ 0 h 41"/>
                  <a:gd name="T50" fmla="*/ 73 w 77"/>
                  <a:gd name="T51" fmla="*/ 0 h 41"/>
                  <a:gd name="T52" fmla="*/ 77 w 77"/>
                  <a:gd name="T53" fmla="*/ 1 h 41"/>
                  <a:gd name="T54" fmla="*/ 76 w 77"/>
                  <a:gd name="T55" fmla="*/ 4 h 41"/>
                  <a:gd name="T56" fmla="*/ 73 w 77"/>
                  <a:gd name="T57" fmla="*/ 4 h 41"/>
                  <a:gd name="T58" fmla="*/ 69 w 77"/>
                  <a:gd name="T59" fmla="*/ 4 h 41"/>
                  <a:gd name="T60" fmla="*/ 63 w 77"/>
                  <a:gd name="T61" fmla="*/ 4 h 41"/>
                  <a:gd name="T62" fmla="*/ 56 w 77"/>
                  <a:gd name="T63" fmla="*/ 4 h 41"/>
                  <a:gd name="T64" fmla="*/ 50 w 77"/>
                  <a:gd name="T65" fmla="*/ 4 h 41"/>
                  <a:gd name="T66" fmla="*/ 44 w 77"/>
                  <a:gd name="T67" fmla="*/ 4 h 41"/>
                  <a:gd name="T68" fmla="*/ 40 w 77"/>
                  <a:gd name="T69" fmla="*/ 4 h 41"/>
                  <a:gd name="T70" fmla="*/ 38 w 77"/>
                  <a:gd name="T71" fmla="*/ 4 h 41"/>
                  <a:gd name="T72" fmla="*/ 37 w 77"/>
                  <a:gd name="T73" fmla="*/ 4 h 41"/>
                  <a:gd name="T74" fmla="*/ 36 w 77"/>
                  <a:gd name="T75" fmla="*/ 4 h 41"/>
                  <a:gd name="T76" fmla="*/ 35 w 77"/>
                  <a:gd name="T77" fmla="*/ 4 h 41"/>
                  <a:gd name="T78" fmla="*/ 34 w 77"/>
                  <a:gd name="T79" fmla="*/ 4 h 41"/>
                  <a:gd name="T80" fmla="*/ 32 w 77"/>
                  <a:gd name="T81" fmla="*/ 4 h 41"/>
                  <a:gd name="T82" fmla="*/ 31 w 77"/>
                  <a:gd name="T83" fmla="*/ 4 h 41"/>
                  <a:gd name="T84" fmla="*/ 29 w 77"/>
                  <a:gd name="T85" fmla="*/ 4 h 41"/>
                  <a:gd name="T86" fmla="*/ 26 w 77"/>
                  <a:gd name="T87" fmla="*/ 4 h 41"/>
                  <a:gd name="T88" fmla="*/ 24 w 77"/>
                  <a:gd name="T89" fmla="*/ 4 h 41"/>
                  <a:gd name="T90" fmla="*/ 22 w 77"/>
                  <a:gd name="T91" fmla="*/ 4 h 41"/>
                  <a:gd name="T92" fmla="*/ 17 w 77"/>
                  <a:gd name="T93" fmla="*/ 4 h 41"/>
                  <a:gd name="T94" fmla="*/ 14 w 77"/>
                  <a:gd name="T95" fmla="*/ 4 h 41"/>
                  <a:gd name="T96" fmla="*/ 11 w 77"/>
                  <a:gd name="T97" fmla="*/ 4 h 41"/>
                  <a:gd name="T98" fmla="*/ 9 w 77"/>
                  <a:gd name="T99" fmla="*/ 4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7"/>
                  <a:gd name="T151" fmla="*/ 0 h 41"/>
                  <a:gd name="T152" fmla="*/ 77 w 77"/>
                  <a:gd name="T153" fmla="*/ 41 h 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7" h="41">
                    <a:moveTo>
                      <a:pt x="9" y="41"/>
                    </a:moveTo>
                    <a:lnTo>
                      <a:pt x="8" y="41"/>
                    </a:lnTo>
                    <a:lnTo>
                      <a:pt x="5" y="40"/>
                    </a:lnTo>
                    <a:lnTo>
                      <a:pt x="4" y="40"/>
                    </a:lnTo>
                    <a:lnTo>
                      <a:pt x="3" y="38"/>
                    </a:lnTo>
                    <a:lnTo>
                      <a:pt x="2" y="37"/>
                    </a:lnTo>
                    <a:lnTo>
                      <a:pt x="0" y="34"/>
                    </a:lnTo>
                    <a:lnTo>
                      <a:pt x="0" y="33"/>
                    </a:lnTo>
                    <a:lnTo>
                      <a:pt x="0" y="30"/>
                    </a:lnTo>
                    <a:lnTo>
                      <a:pt x="0" y="26"/>
                    </a:lnTo>
                    <a:lnTo>
                      <a:pt x="2" y="23"/>
                    </a:lnTo>
                    <a:lnTo>
                      <a:pt x="3" y="21"/>
                    </a:lnTo>
                    <a:lnTo>
                      <a:pt x="5" y="18"/>
                    </a:lnTo>
                    <a:lnTo>
                      <a:pt x="11" y="14"/>
                    </a:lnTo>
                    <a:lnTo>
                      <a:pt x="18" y="8"/>
                    </a:lnTo>
                    <a:lnTo>
                      <a:pt x="26" y="6"/>
                    </a:lnTo>
                    <a:lnTo>
                      <a:pt x="34" y="3"/>
                    </a:lnTo>
                    <a:lnTo>
                      <a:pt x="40" y="1"/>
                    </a:lnTo>
                    <a:lnTo>
                      <a:pt x="44" y="1"/>
                    </a:lnTo>
                    <a:lnTo>
                      <a:pt x="48" y="1"/>
                    </a:lnTo>
                    <a:lnTo>
                      <a:pt x="53" y="1"/>
                    </a:lnTo>
                    <a:lnTo>
                      <a:pt x="56" y="0"/>
                    </a:lnTo>
                    <a:lnTo>
                      <a:pt x="62" y="0"/>
                    </a:lnTo>
                    <a:lnTo>
                      <a:pt x="66" y="0"/>
                    </a:lnTo>
                    <a:lnTo>
                      <a:pt x="69" y="0"/>
                    </a:lnTo>
                    <a:lnTo>
                      <a:pt x="73" y="0"/>
                    </a:lnTo>
                    <a:lnTo>
                      <a:pt x="77" y="1"/>
                    </a:lnTo>
                    <a:lnTo>
                      <a:pt x="76" y="6"/>
                    </a:lnTo>
                    <a:lnTo>
                      <a:pt x="73" y="11"/>
                    </a:lnTo>
                    <a:lnTo>
                      <a:pt x="69" y="15"/>
                    </a:lnTo>
                    <a:lnTo>
                      <a:pt x="63" y="19"/>
                    </a:lnTo>
                    <a:lnTo>
                      <a:pt x="56" y="22"/>
                    </a:lnTo>
                    <a:lnTo>
                      <a:pt x="50" y="25"/>
                    </a:lnTo>
                    <a:lnTo>
                      <a:pt x="44" y="26"/>
                    </a:lnTo>
                    <a:lnTo>
                      <a:pt x="40" y="27"/>
                    </a:lnTo>
                    <a:lnTo>
                      <a:pt x="38" y="27"/>
                    </a:lnTo>
                    <a:lnTo>
                      <a:pt x="37" y="27"/>
                    </a:lnTo>
                    <a:lnTo>
                      <a:pt x="36" y="27"/>
                    </a:lnTo>
                    <a:lnTo>
                      <a:pt x="35" y="27"/>
                    </a:lnTo>
                    <a:lnTo>
                      <a:pt x="34" y="27"/>
                    </a:lnTo>
                    <a:lnTo>
                      <a:pt x="32" y="27"/>
                    </a:lnTo>
                    <a:lnTo>
                      <a:pt x="31" y="27"/>
                    </a:lnTo>
                    <a:lnTo>
                      <a:pt x="29" y="27"/>
                    </a:lnTo>
                    <a:lnTo>
                      <a:pt x="26" y="29"/>
                    </a:lnTo>
                    <a:lnTo>
                      <a:pt x="24" y="33"/>
                    </a:lnTo>
                    <a:lnTo>
                      <a:pt x="22" y="34"/>
                    </a:lnTo>
                    <a:lnTo>
                      <a:pt x="17" y="37"/>
                    </a:lnTo>
                    <a:lnTo>
                      <a:pt x="14" y="38"/>
                    </a:lnTo>
                    <a:lnTo>
                      <a:pt x="11" y="40"/>
                    </a:lnTo>
                    <a:lnTo>
                      <a:pt x="9" y="4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32" name="Freeform 213">
                <a:extLst>
                  <a:ext uri="{FF2B5EF4-FFF2-40B4-BE49-F238E27FC236}">
                    <a16:creationId xmlns:a16="http://schemas.microsoft.com/office/drawing/2014/main" id="{1EDB4F96-3113-4DA4-B8DB-F2A0744B31A8}"/>
                  </a:ext>
                </a:extLst>
              </p:cNvPr>
              <p:cNvSpPr>
                <a:spLocks/>
              </p:cNvSpPr>
              <p:nvPr/>
            </p:nvSpPr>
            <p:spPr bwMode="gray">
              <a:xfrm>
                <a:off x="1359" y="978"/>
                <a:ext cx="75" cy="44"/>
              </a:xfrm>
              <a:custGeom>
                <a:avLst/>
                <a:gdLst>
                  <a:gd name="T0" fmla="*/ 11 w 75"/>
                  <a:gd name="T1" fmla="*/ 4 h 50"/>
                  <a:gd name="T2" fmla="*/ 8 w 75"/>
                  <a:gd name="T3" fmla="*/ 4 h 50"/>
                  <a:gd name="T4" fmla="*/ 5 w 75"/>
                  <a:gd name="T5" fmla="*/ 4 h 50"/>
                  <a:gd name="T6" fmla="*/ 2 w 75"/>
                  <a:gd name="T7" fmla="*/ 4 h 50"/>
                  <a:gd name="T8" fmla="*/ 0 w 75"/>
                  <a:gd name="T9" fmla="*/ 4 h 50"/>
                  <a:gd name="T10" fmla="*/ 3 w 75"/>
                  <a:gd name="T11" fmla="*/ 4 h 50"/>
                  <a:gd name="T12" fmla="*/ 4 w 75"/>
                  <a:gd name="T13" fmla="*/ 4 h 50"/>
                  <a:gd name="T14" fmla="*/ 6 w 75"/>
                  <a:gd name="T15" fmla="*/ 4 h 50"/>
                  <a:gd name="T16" fmla="*/ 9 w 75"/>
                  <a:gd name="T17" fmla="*/ 4 h 50"/>
                  <a:gd name="T18" fmla="*/ 11 w 75"/>
                  <a:gd name="T19" fmla="*/ 4 h 50"/>
                  <a:gd name="T20" fmla="*/ 14 w 75"/>
                  <a:gd name="T21" fmla="*/ 4 h 50"/>
                  <a:gd name="T22" fmla="*/ 17 w 75"/>
                  <a:gd name="T23" fmla="*/ 4 h 50"/>
                  <a:gd name="T24" fmla="*/ 25 w 75"/>
                  <a:gd name="T25" fmla="*/ 4 h 50"/>
                  <a:gd name="T26" fmla="*/ 32 w 75"/>
                  <a:gd name="T27" fmla="*/ 4 h 50"/>
                  <a:gd name="T28" fmla="*/ 38 w 75"/>
                  <a:gd name="T29" fmla="*/ 4 h 50"/>
                  <a:gd name="T30" fmla="*/ 46 w 75"/>
                  <a:gd name="T31" fmla="*/ 0 h 50"/>
                  <a:gd name="T32" fmla="*/ 48 w 75"/>
                  <a:gd name="T33" fmla="*/ 3 h 50"/>
                  <a:gd name="T34" fmla="*/ 50 w 75"/>
                  <a:gd name="T35" fmla="*/ 4 h 50"/>
                  <a:gd name="T36" fmla="*/ 53 w 75"/>
                  <a:gd name="T37" fmla="*/ 4 h 50"/>
                  <a:gd name="T38" fmla="*/ 57 w 75"/>
                  <a:gd name="T39" fmla="*/ 4 h 50"/>
                  <a:gd name="T40" fmla="*/ 61 w 75"/>
                  <a:gd name="T41" fmla="*/ 4 h 50"/>
                  <a:gd name="T42" fmla="*/ 64 w 75"/>
                  <a:gd name="T43" fmla="*/ 3 h 50"/>
                  <a:gd name="T44" fmla="*/ 67 w 75"/>
                  <a:gd name="T45" fmla="*/ 0 h 50"/>
                  <a:gd name="T46" fmla="*/ 75 w 75"/>
                  <a:gd name="T47" fmla="*/ 0 h 50"/>
                  <a:gd name="T48" fmla="*/ 73 w 75"/>
                  <a:gd name="T49" fmla="*/ 4 h 50"/>
                  <a:gd name="T50" fmla="*/ 70 w 75"/>
                  <a:gd name="T51" fmla="*/ 4 h 50"/>
                  <a:gd name="T52" fmla="*/ 67 w 75"/>
                  <a:gd name="T53" fmla="*/ 4 h 50"/>
                  <a:gd name="T54" fmla="*/ 64 w 75"/>
                  <a:gd name="T55" fmla="*/ 4 h 50"/>
                  <a:gd name="T56" fmla="*/ 63 w 75"/>
                  <a:gd name="T57" fmla="*/ 4 h 50"/>
                  <a:gd name="T58" fmla="*/ 63 w 75"/>
                  <a:gd name="T59" fmla="*/ 4 h 50"/>
                  <a:gd name="T60" fmla="*/ 63 w 75"/>
                  <a:gd name="T61" fmla="*/ 4 h 50"/>
                  <a:gd name="T62" fmla="*/ 64 w 75"/>
                  <a:gd name="T63" fmla="*/ 4 h 50"/>
                  <a:gd name="T64" fmla="*/ 57 w 75"/>
                  <a:gd name="T65" fmla="*/ 4 h 50"/>
                  <a:gd name="T66" fmla="*/ 51 w 75"/>
                  <a:gd name="T67" fmla="*/ 4 h 50"/>
                  <a:gd name="T68" fmla="*/ 46 w 75"/>
                  <a:gd name="T69" fmla="*/ 4 h 50"/>
                  <a:gd name="T70" fmla="*/ 40 w 75"/>
                  <a:gd name="T71" fmla="*/ 4 h 50"/>
                  <a:gd name="T72" fmla="*/ 32 w 75"/>
                  <a:gd name="T73" fmla="*/ 4 h 50"/>
                  <a:gd name="T74" fmla="*/ 28 w 75"/>
                  <a:gd name="T75" fmla="*/ 4 h 50"/>
                  <a:gd name="T76" fmla="*/ 24 w 75"/>
                  <a:gd name="T77" fmla="*/ 4 h 50"/>
                  <a:gd name="T78" fmla="*/ 21 w 75"/>
                  <a:gd name="T79" fmla="*/ 4 h 50"/>
                  <a:gd name="T80" fmla="*/ 17 w 75"/>
                  <a:gd name="T81" fmla="*/ 4 h 50"/>
                  <a:gd name="T82" fmla="*/ 15 w 75"/>
                  <a:gd name="T83" fmla="*/ 4 h 50"/>
                  <a:gd name="T84" fmla="*/ 14 w 75"/>
                  <a:gd name="T85" fmla="*/ 4 h 50"/>
                  <a:gd name="T86" fmla="*/ 12 w 75"/>
                  <a:gd name="T87" fmla="*/ 4 h 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5"/>
                  <a:gd name="T133" fmla="*/ 0 h 50"/>
                  <a:gd name="T134" fmla="*/ 75 w 75"/>
                  <a:gd name="T135" fmla="*/ 50 h 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5" h="50">
                    <a:moveTo>
                      <a:pt x="12" y="36"/>
                    </a:moveTo>
                    <a:lnTo>
                      <a:pt x="11" y="36"/>
                    </a:lnTo>
                    <a:lnTo>
                      <a:pt x="10" y="36"/>
                    </a:lnTo>
                    <a:lnTo>
                      <a:pt x="8" y="35"/>
                    </a:lnTo>
                    <a:lnTo>
                      <a:pt x="6" y="35"/>
                    </a:lnTo>
                    <a:lnTo>
                      <a:pt x="5" y="33"/>
                    </a:lnTo>
                    <a:lnTo>
                      <a:pt x="3" y="33"/>
                    </a:lnTo>
                    <a:lnTo>
                      <a:pt x="2" y="32"/>
                    </a:lnTo>
                    <a:lnTo>
                      <a:pt x="0" y="30"/>
                    </a:lnTo>
                    <a:lnTo>
                      <a:pt x="0" y="23"/>
                    </a:lnTo>
                    <a:lnTo>
                      <a:pt x="2" y="22"/>
                    </a:lnTo>
                    <a:lnTo>
                      <a:pt x="3" y="21"/>
                    </a:lnTo>
                    <a:lnTo>
                      <a:pt x="3" y="19"/>
                    </a:lnTo>
                    <a:lnTo>
                      <a:pt x="4" y="18"/>
                    </a:lnTo>
                    <a:lnTo>
                      <a:pt x="5" y="17"/>
                    </a:lnTo>
                    <a:lnTo>
                      <a:pt x="6" y="15"/>
                    </a:lnTo>
                    <a:lnTo>
                      <a:pt x="8" y="15"/>
                    </a:lnTo>
                    <a:lnTo>
                      <a:pt x="9" y="15"/>
                    </a:lnTo>
                    <a:lnTo>
                      <a:pt x="10" y="15"/>
                    </a:lnTo>
                    <a:lnTo>
                      <a:pt x="11" y="15"/>
                    </a:lnTo>
                    <a:lnTo>
                      <a:pt x="12" y="15"/>
                    </a:lnTo>
                    <a:lnTo>
                      <a:pt x="14" y="15"/>
                    </a:lnTo>
                    <a:lnTo>
                      <a:pt x="16" y="15"/>
                    </a:lnTo>
                    <a:lnTo>
                      <a:pt x="17" y="15"/>
                    </a:lnTo>
                    <a:lnTo>
                      <a:pt x="22" y="15"/>
                    </a:lnTo>
                    <a:lnTo>
                      <a:pt x="25" y="15"/>
                    </a:lnTo>
                    <a:lnTo>
                      <a:pt x="29" y="11"/>
                    </a:lnTo>
                    <a:lnTo>
                      <a:pt x="32" y="10"/>
                    </a:lnTo>
                    <a:lnTo>
                      <a:pt x="35" y="7"/>
                    </a:lnTo>
                    <a:lnTo>
                      <a:pt x="38" y="6"/>
                    </a:lnTo>
                    <a:lnTo>
                      <a:pt x="42" y="3"/>
                    </a:lnTo>
                    <a:lnTo>
                      <a:pt x="46" y="0"/>
                    </a:lnTo>
                    <a:lnTo>
                      <a:pt x="47" y="2"/>
                    </a:lnTo>
                    <a:lnTo>
                      <a:pt x="48" y="3"/>
                    </a:lnTo>
                    <a:lnTo>
                      <a:pt x="49" y="4"/>
                    </a:lnTo>
                    <a:lnTo>
                      <a:pt x="50" y="6"/>
                    </a:lnTo>
                    <a:lnTo>
                      <a:pt x="51" y="6"/>
                    </a:lnTo>
                    <a:lnTo>
                      <a:pt x="53" y="7"/>
                    </a:lnTo>
                    <a:lnTo>
                      <a:pt x="54" y="7"/>
                    </a:lnTo>
                    <a:lnTo>
                      <a:pt x="57" y="7"/>
                    </a:lnTo>
                    <a:lnTo>
                      <a:pt x="58" y="7"/>
                    </a:lnTo>
                    <a:lnTo>
                      <a:pt x="61" y="6"/>
                    </a:lnTo>
                    <a:lnTo>
                      <a:pt x="62" y="4"/>
                    </a:lnTo>
                    <a:lnTo>
                      <a:pt x="64" y="3"/>
                    </a:lnTo>
                    <a:lnTo>
                      <a:pt x="66" y="2"/>
                    </a:lnTo>
                    <a:lnTo>
                      <a:pt x="67" y="0"/>
                    </a:lnTo>
                    <a:lnTo>
                      <a:pt x="68" y="0"/>
                    </a:lnTo>
                    <a:lnTo>
                      <a:pt x="75" y="0"/>
                    </a:lnTo>
                    <a:lnTo>
                      <a:pt x="74" y="3"/>
                    </a:lnTo>
                    <a:lnTo>
                      <a:pt x="73" y="4"/>
                    </a:lnTo>
                    <a:lnTo>
                      <a:pt x="72" y="7"/>
                    </a:lnTo>
                    <a:lnTo>
                      <a:pt x="70" y="9"/>
                    </a:lnTo>
                    <a:lnTo>
                      <a:pt x="68" y="10"/>
                    </a:lnTo>
                    <a:lnTo>
                      <a:pt x="67" y="11"/>
                    </a:lnTo>
                    <a:lnTo>
                      <a:pt x="66" y="14"/>
                    </a:lnTo>
                    <a:lnTo>
                      <a:pt x="64" y="14"/>
                    </a:lnTo>
                    <a:lnTo>
                      <a:pt x="63" y="17"/>
                    </a:lnTo>
                    <a:lnTo>
                      <a:pt x="63" y="18"/>
                    </a:lnTo>
                    <a:lnTo>
                      <a:pt x="63" y="21"/>
                    </a:lnTo>
                    <a:lnTo>
                      <a:pt x="63" y="22"/>
                    </a:lnTo>
                    <a:lnTo>
                      <a:pt x="63" y="23"/>
                    </a:lnTo>
                    <a:lnTo>
                      <a:pt x="63" y="26"/>
                    </a:lnTo>
                    <a:lnTo>
                      <a:pt x="63" y="28"/>
                    </a:lnTo>
                    <a:lnTo>
                      <a:pt x="64" y="30"/>
                    </a:lnTo>
                    <a:lnTo>
                      <a:pt x="61" y="33"/>
                    </a:lnTo>
                    <a:lnTo>
                      <a:pt x="57" y="35"/>
                    </a:lnTo>
                    <a:lnTo>
                      <a:pt x="54" y="36"/>
                    </a:lnTo>
                    <a:lnTo>
                      <a:pt x="51" y="38"/>
                    </a:lnTo>
                    <a:lnTo>
                      <a:pt x="48" y="40"/>
                    </a:lnTo>
                    <a:lnTo>
                      <a:pt x="46" y="41"/>
                    </a:lnTo>
                    <a:lnTo>
                      <a:pt x="42" y="41"/>
                    </a:lnTo>
                    <a:lnTo>
                      <a:pt x="40" y="41"/>
                    </a:lnTo>
                    <a:lnTo>
                      <a:pt x="36" y="43"/>
                    </a:lnTo>
                    <a:lnTo>
                      <a:pt x="32" y="43"/>
                    </a:lnTo>
                    <a:lnTo>
                      <a:pt x="30" y="44"/>
                    </a:lnTo>
                    <a:lnTo>
                      <a:pt x="28" y="45"/>
                    </a:lnTo>
                    <a:lnTo>
                      <a:pt x="26" y="47"/>
                    </a:lnTo>
                    <a:lnTo>
                      <a:pt x="24" y="48"/>
                    </a:lnTo>
                    <a:lnTo>
                      <a:pt x="23" y="50"/>
                    </a:lnTo>
                    <a:lnTo>
                      <a:pt x="21" y="50"/>
                    </a:lnTo>
                    <a:lnTo>
                      <a:pt x="18" y="50"/>
                    </a:lnTo>
                    <a:lnTo>
                      <a:pt x="17" y="48"/>
                    </a:lnTo>
                    <a:lnTo>
                      <a:pt x="16" y="47"/>
                    </a:lnTo>
                    <a:lnTo>
                      <a:pt x="15" y="45"/>
                    </a:lnTo>
                    <a:lnTo>
                      <a:pt x="15" y="43"/>
                    </a:lnTo>
                    <a:lnTo>
                      <a:pt x="14" y="41"/>
                    </a:lnTo>
                    <a:lnTo>
                      <a:pt x="12" y="38"/>
                    </a:lnTo>
                    <a:lnTo>
                      <a:pt x="12" y="3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33" name="Freeform 214">
                <a:extLst>
                  <a:ext uri="{FF2B5EF4-FFF2-40B4-BE49-F238E27FC236}">
                    <a16:creationId xmlns:a16="http://schemas.microsoft.com/office/drawing/2014/main" id="{2D352742-CDC2-4906-869F-E513B0D9AB25}"/>
                  </a:ext>
                </a:extLst>
              </p:cNvPr>
              <p:cNvSpPr>
                <a:spLocks/>
              </p:cNvSpPr>
              <p:nvPr/>
            </p:nvSpPr>
            <p:spPr bwMode="gray">
              <a:xfrm>
                <a:off x="1064" y="968"/>
                <a:ext cx="150" cy="60"/>
              </a:xfrm>
              <a:custGeom>
                <a:avLst/>
                <a:gdLst>
                  <a:gd name="T0" fmla="*/ 0 w 150"/>
                  <a:gd name="T1" fmla="*/ 3 h 69"/>
                  <a:gd name="T2" fmla="*/ 0 w 150"/>
                  <a:gd name="T3" fmla="*/ 3 h 69"/>
                  <a:gd name="T4" fmla="*/ 1 w 150"/>
                  <a:gd name="T5" fmla="*/ 3 h 69"/>
                  <a:gd name="T6" fmla="*/ 4 w 150"/>
                  <a:gd name="T7" fmla="*/ 3 h 69"/>
                  <a:gd name="T8" fmla="*/ 6 w 150"/>
                  <a:gd name="T9" fmla="*/ 3 h 69"/>
                  <a:gd name="T10" fmla="*/ 9 w 150"/>
                  <a:gd name="T11" fmla="*/ 3 h 69"/>
                  <a:gd name="T12" fmla="*/ 12 w 150"/>
                  <a:gd name="T13" fmla="*/ 3 h 69"/>
                  <a:gd name="T14" fmla="*/ 15 w 150"/>
                  <a:gd name="T15" fmla="*/ 3 h 69"/>
                  <a:gd name="T16" fmla="*/ 17 w 150"/>
                  <a:gd name="T17" fmla="*/ 3 h 69"/>
                  <a:gd name="T18" fmla="*/ 25 w 150"/>
                  <a:gd name="T19" fmla="*/ 3 h 69"/>
                  <a:gd name="T20" fmla="*/ 34 w 150"/>
                  <a:gd name="T21" fmla="*/ 3 h 69"/>
                  <a:gd name="T22" fmla="*/ 43 w 150"/>
                  <a:gd name="T23" fmla="*/ 3 h 69"/>
                  <a:gd name="T24" fmla="*/ 51 w 150"/>
                  <a:gd name="T25" fmla="*/ 3 h 69"/>
                  <a:gd name="T26" fmla="*/ 58 w 150"/>
                  <a:gd name="T27" fmla="*/ 3 h 69"/>
                  <a:gd name="T28" fmla="*/ 67 w 150"/>
                  <a:gd name="T29" fmla="*/ 3 h 69"/>
                  <a:gd name="T30" fmla="*/ 74 w 150"/>
                  <a:gd name="T31" fmla="*/ 3 h 69"/>
                  <a:gd name="T32" fmla="*/ 82 w 150"/>
                  <a:gd name="T33" fmla="*/ 3 h 69"/>
                  <a:gd name="T34" fmla="*/ 88 w 150"/>
                  <a:gd name="T35" fmla="*/ 3 h 69"/>
                  <a:gd name="T36" fmla="*/ 98 w 150"/>
                  <a:gd name="T37" fmla="*/ 3 h 69"/>
                  <a:gd name="T38" fmla="*/ 107 w 150"/>
                  <a:gd name="T39" fmla="*/ 3 h 69"/>
                  <a:gd name="T40" fmla="*/ 120 w 150"/>
                  <a:gd name="T41" fmla="*/ 3 h 69"/>
                  <a:gd name="T42" fmla="*/ 130 w 150"/>
                  <a:gd name="T43" fmla="*/ 3 h 69"/>
                  <a:gd name="T44" fmla="*/ 139 w 150"/>
                  <a:gd name="T45" fmla="*/ 3 h 69"/>
                  <a:gd name="T46" fmla="*/ 143 w 150"/>
                  <a:gd name="T47" fmla="*/ 3 h 69"/>
                  <a:gd name="T48" fmla="*/ 146 w 150"/>
                  <a:gd name="T49" fmla="*/ 3 h 69"/>
                  <a:gd name="T50" fmla="*/ 149 w 150"/>
                  <a:gd name="T51" fmla="*/ 3 h 69"/>
                  <a:gd name="T52" fmla="*/ 150 w 150"/>
                  <a:gd name="T53" fmla="*/ 3 h 69"/>
                  <a:gd name="T54" fmla="*/ 139 w 150"/>
                  <a:gd name="T55" fmla="*/ 3 h 69"/>
                  <a:gd name="T56" fmla="*/ 130 w 150"/>
                  <a:gd name="T57" fmla="*/ 3 h 69"/>
                  <a:gd name="T58" fmla="*/ 120 w 150"/>
                  <a:gd name="T59" fmla="*/ 3 h 69"/>
                  <a:gd name="T60" fmla="*/ 111 w 150"/>
                  <a:gd name="T61" fmla="*/ 2 h 69"/>
                  <a:gd name="T62" fmla="*/ 101 w 150"/>
                  <a:gd name="T63" fmla="*/ 1 h 69"/>
                  <a:gd name="T64" fmla="*/ 93 w 150"/>
                  <a:gd name="T65" fmla="*/ 0 h 69"/>
                  <a:gd name="T66" fmla="*/ 83 w 150"/>
                  <a:gd name="T67" fmla="*/ 0 h 69"/>
                  <a:gd name="T68" fmla="*/ 74 w 150"/>
                  <a:gd name="T69" fmla="*/ 0 h 69"/>
                  <a:gd name="T70" fmla="*/ 70 w 150"/>
                  <a:gd name="T71" fmla="*/ 0 h 69"/>
                  <a:gd name="T72" fmla="*/ 67 w 150"/>
                  <a:gd name="T73" fmla="*/ 1 h 69"/>
                  <a:gd name="T74" fmla="*/ 63 w 150"/>
                  <a:gd name="T75" fmla="*/ 1 h 69"/>
                  <a:gd name="T76" fmla="*/ 61 w 150"/>
                  <a:gd name="T77" fmla="*/ 2 h 69"/>
                  <a:gd name="T78" fmla="*/ 57 w 150"/>
                  <a:gd name="T79" fmla="*/ 2 h 69"/>
                  <a:gd name="T80" fmla="*/ 55 w 150"/>
                  <a:gd name="T81" fmla="*/ 2 h 69"/>
                  <a:gd name="T82" fmla="*/ 52 w 150"/>
                  <a:gd name="T83" fmla="*/ 1 h 69"/>
                  <a:gd name="T84" fmla="*/ 50 w 150"/>
                  <a:gd name="T85" fmla="*/ 0 h 69"/>
                  <a:gd name="T86" fmla="*/ 50 w 150"/>
                  <a:gd name="T87" fmla="*/ 3 h 69"/>
                  <a:gd name="T88" fmla="*/ 48 w 150"/>
                  <a:gd name="T89" fmla="*/ 3 h 69"/>
                  <a:gd name="T90" fmla="*/ 45 w 150"/>
                  <a:gd name="T91" fmla="*/ 3 h 69"/>
                  <a:gd name="T92" fmla="*/ 43 w 150"/>
                  <a:gd name="T93" fmla="*/ 3 h 69"/>
                  <a:gd name="T94" fmla="*/ 34 w 150"/>
                  <a:gd name="T95" fmla="*/ 3 h 69"/>
                  <a:gd name="T96" fmla="*/ 24 w 150"/>
                  <a:gd name="T97" fmla="*/ 3 h 69"/>
                  <a:gd name="T98" fmla="*/ 16 w 150"/>
                  <a:gd name="T99" fmla="*/ 3 h 69"/>
                  <a:gd name="T100" fmla="*/ 7 w 150"/>
                  <a:gd name="T101" fmla="*/ 3 h 69"/>
                  <a:gd name="T102" fmla="*/ 5 w 150"/>
                  <a:gd name="T103" fmla="*/ 3 h 69"/>
                  <a:gd name="T104" fmla="*/ 3 w 150"/>
                  <a:gd name="T105" fmla="*/ 3 h 69"/>
                  <a:gd name="T106" fmla="*/ 0 w 150"/>
                  <a:gd name="T107" fmla="*/ 3 h 69"/>
                  <a:gd name="T108" fmla="*/ 0 w 150"/>
                  <a:gd name="T109" fmla="*/ 3 h 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0"/>
                  <a:gd name="T166" fmla="*/ 0 h 69"/>
                  <a:gd name="T167" fmla="*/ 150 w 150"/>
                  <a:gd name="T168" fmla="*/ 69 h 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0" h="69">
                    <a:moveTo>
                      <a:pt x="0" y="53"/>
                    </a:moveTo>
                    <a:lnTo>
                      <a:pt x="0" y="57"/>
                    </a:lnTo>
                    <a:lnTo>
                      <a:pt x="1" y="62"/>
                    </a:lnTo>
                    <a:lnTo>
                      <a:pt x="4" y="64"/>
                    </a:lnTo>
                    <a:lnTo>
                      <a:pt x="6" y="66"/>
                    </a:lnTo>
                    <a:lnTo>
                      <a:pt x="9" y="67"/>
                    </a:lnTo>
                    <a:lnTo>
                      <a:pt x="12" y="69"/>
                    </a:lnTo>
                    <a:lnTo>
                      <a:pt x="15" y="69"/>
                    </a:lnTo>
                    <a:lnTo>
                      <a:pt x="17" y="69"/>
                    </a:lnTo>
                    <a:lnTo>
                      <a:pt x="25" y="69"/>
                    </a:lnTo>
                    <a:lnTo>
                      <a:pt x="34" y="66"/>
                    </a:lnTo>
                    <a:lnTo>
                      <a:pt x="43" y="62"/>
                    </a:lnTo>
                    <a:lnTo>
                      <a:pt x="51" y="57"/>
                    </a:lnTo>
                    <a:lnTo>
                      <a:pt x="58" y="53"/>
                    </a:lnTo>
                    <a:lnTo>
                      <a:pt x="67" y="48"/>
                    </a:lnTo>
                    <a:lnTo>
                      <a:pt x="74" y="44"/>
                    </a:lnTo>
                    <a:lnTo>
                      <a:pt x="82" y="40"/>
                    </a:lnTo>
                    <a:lnTo>
                      <a:pt x="88" y="38"/>
                    </a:lnTo>
                    <a:lnTo>
                      <a:pt x="98" y="35"/>
                    </a:lnTo>
                    <a:lnTo>
                      <a:pt x="107" y="33"/>
                    </a:lnTo>
                    <a:lnTo>
                      <a:pt x="120" y="30"/>
                    </a:lnTo>
                    <a:lnTo>
                      <a:pt x="130" y="27"/>
                    </a:lnTo>
                    <a:lnTo>
                      <a:pt x="139" y="23"/>
                    </a:lnTo>
                    <a:lnTo>
                      <a:pt x="143" y="20"/>
                    </a:lnTo>
                    <a:lnTo>
                      <a:pt x="146" y="19"/>
                    </a:lnTo>
                    <a:lnTo>
                      <a:pt x="149" y="15"/>
                    </a:lnTo>
                    <a:lnTo>
                      <a:pt x="150" y="12"/>
                    </a:lnTo>
                    <a:lnTo>
                      <a:pt x="139" y="9"/>
                    </a:lnTo>
                    <a:lnTo>
                      <a:pt x="130" y="7"/>
                    </a:lnTo>
                    <a:lnTo>
                      <a:pt x="120" y="5"/>
                    </a:lnTo>
                    <a:lnTo>
                      <a:pt x="111" y="2"/>
                    </a:lnTo>
                    <a:lnTo>
                      <a:pt x="101" y="1"/>
                    </a:lnTo>
                    <a:lnTo>
                      <a:pt x="93" y="0"/>
                    </a:lnTo>
                    <a:lnTo>
                      <a:pt x="83" y="0"/>
                    </a:lnTo>
                    <a:lnTo>
                      <a:pt x="74" y="0"/>
                    </a:lnTo>
                    <a:lnTo>
                      <a:pt x="70" y="0"/>
                    </a:lnTo>
                    <a:lnTo>
                      <a:pt x="67" y="1"/>
                    </a:lnTo>
                    <a:lnTo>
                      <a:pt x="63" y="1"/>
                    </a:lnTo>
                    <a:lnTo>
                      <a:pt x="61" y="2"/>
                    </a:lnTo>
                    <a:lnTo>
                      <a:pt x="57" y="2"/>
                    </a:lnTo>
                    <a:lnTo>
                      <a:pt x="55" y="2"/>
                    </a:lnTo>
                    <a:lnTo>
                      <a:pt x="52" y="1"/>
                    </a:lnTo>
                    <a:lnTo>
                      <a:pt x="50" y="0"/>
                    </a:lnTo>
                    <a:lnTo>
                      <a:pt x="50" y="5"/>
                    </a:lnTo>
                    <a:lnTo>
                      <a:pt x="48" y="11"/>
                    </a:lnTo>
                    <a:lnTo>
                      <a:pt x="45" y="15"/>
                    </a:lnTo>
                    <a:lnTo>
                      <a:pt x="43" y="20"/>
                    </a:lnTo>
                    <a:lnTo>
                      <a:pt x="34" y="24"/>
                    </a:lnTo>
                    <a:lnTo>
                      <a:pt x="24" y="29"/>
                    </a:lnTo>
                    <a:lnTo>
                      <a:pt x="16" y="31"/>
                    </a:lnTo>
                    <a:lnTo>
                      <a:pt x="7" y="35"/>
                    </a:lnTo>
                    <a:lnTo>
                      <a:pt x="5" y="40"/>
                    </a:lnTo>
                    <a:lnTo>
                      <a:pt x="3" y="42"/>
                    </a:lnTo>
                    <a:lnTo>
                      <a:pt x="0" y="47"/>
                    </a:lnTo>
                    <a:lnTo>
                      <a:pt x="0" y="5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34" name="Freeform 215">
                <a:extLst>
                  <a:ext uri="{FF2B5EF4-FFF2-40B4-BE49-F238E27FC236}">
                    <a16:creationId xmlns:a16="http://schemas.microsoft.com/office/drawing/2014/main" id="{9552560C-6364-4F4F-8729-C6600C6FD5B5}"/>
                  </a:ext>
                </a:extLst>
              </p:cNvPr>
              <p:cNvSpPr>
                <a:spLocks/>
              </p:cNvSpPr>
              <p:nvPr/>
            </p:nvSpPr>
            <p:spPr bwMode="gray">
              <a:xfrm>
                <a:off x="1120" y="987"/>
                <a:ext cx="213" cy="86"/>
              </a:xfrm>
              <a:custGeom>
                <a:avLst/>
                <a:gdLst>
                  <a:gd name="T0" fmla="*/ 99 w 213"/>
                  <a:gd name="T1" fmla="*/ 1 h 97"/>
                  <a:gd name="T2" fmla="*/ 94 w 213"/>
                  <a:gd name="T3" fmla="*/ 4 h 97"/>
                  <a:gd name="T4" fmla="*/ 92 w 213"/>
                  <a:gd name="T5" fmla="*/ 4 h 97"/>
                  <a:gd name="T6" fmla="*/ 101 w 213"/>
                  <a:gd name="T7" fmla="*/ 4 h 97"/>
                  <a:gd name="T8" fmla="*/ 110 w 213"/>
                  <a:gd name="T9" fmla="*/ 4 h 97"/>
                  <a:gd name="T10" fmla="*/ 116 w 213"/>
                  <a:gd name="T11" fmla="*/ 4 h 97"/>
                  <a:gd name="T12" fmla="*/ 118 w 213"/>
                  <a:gd name="T13" fmla="*/ 4 h 97"/>
                  <a:gd name="T14" fmla="*/ 118 w 213"/>
                  <a:gd name="T15" fmla="*/ 4 h 97"/>
                  <a:gd name="T16" fmla="*/ 126 w 213"/>
                  <a:gd name="T17" fmla="*/ 4 h 97"/>
                  <a:gd name="T18" fmla="*/ 157 w 213"/>
                  <a:gd name="T19" fmla="*/ 4 h 97"/>
                  <a:gd name="T20" fmla="*/ 157 w 213"/>
                  <a:gd name="T21" fmla="*/ 4 h 97"/>
                  <a:gd name="T22" fmla="*/ 162 w 213"/>
                  <a:gd name="T23" fmla="*/ 4 h 97"/>
                  <a:gd name="T24" fmla="*/ 171 w 213"/>
                  <a:gd name="T25" fmla="*/ 4 h 97"/>
                  <a:gd name="T26" fmla="*/ 172 w 213"/>
                  <a:gd name="T27" fmla="*/ 4 h 97"/>
                  <a:gd name="T28" fmla="*/ 172 w 213"/>
                  <a:gd name="T29" fmla="*/ 4 h 97"/>
                  <a:gd name="T30" fmla="*/ 175 w 213"/>
                  <a:gd name="T31" fmla="*/ 1 h 97"/>
                  <a:gd name="T32" fmla="*/ 180 w 213"/>
                  <a:gd name="T33" fmla="*/ 0 h 97"/>
                  <a:gd name="T34" fmla="*/ 187 w 213"/>
                  <a:gd name="T35" fmla="*/ 0 h 97"/>
                  <a:gd name="T36" fmla="*/ 194 w 213"/>
                  <a:gd name="T37" fmla="*/ 1 h 97"/>
                  <a:gd name="T38" fmla="*/ 200 w 213"/>
                  <a:gd name="T39" fmla="*/ 0 h 97"/>
                  <a:gd name="T40" fmla="*/ 202 w 213"/>
                  <a:gd name="T41" fmla="*/ 4 h 97"/>
                  <a:gd name="T42" fmla="*/ 205 w 213"/>
                  <a:gd name="T43" fmla="*/ 4 h 97"/>
                  <a:gd name="T44" fmla="*/ 205 w 213"/>
                  <a:gd name="T45" fmla="*/ 4 h 97"/>
                  <a:gd name="T46" fmla="*/ 200 w 213"/>
                  <a:gd name="T47" fmla="*/ 4 h 97"/>
                  <a:gd name="T48" fmla="*/ 194 w 213"/>
                  <a:gd name="T49" fmla="*/ 4 h 97"/>
                  <a:gd name="T50" fmla="*/ 197 w 213"/>
                  <a:gd name="T51" fmla="*/ 4 h 97"/>
                  <a:gd name="T52" fmla="*/ 206 w 213"/>
                  <a:gd name="T53" fmla="*/ 4 h 97"/>
                  <a:gd name="T54" fmla="*/ 213 w 213"/>
                  <a:gd name="T55" fmla="*/ 4 h 97"/>
                  <a:gd name="T56" fmla="*/ 202 w 213"/>
                  <a:gd name="T57" fmla="*/ 4 h 97"/>
                  <a:gd name="T58" fmla="*/ 193 w 213"/>
                  <a:gd name="T59" fmla="*/ 4 h 97"/>
                  <a:gd name="T60" fmla="*/ 181 w 213"/>
                  <a:gd name="T61" fmla="*/ 4 h 97"/>
                  <a:gd name="T62" fmla="*/ 174 w 213"/>
                  <a:gd name="T63" fmla="*/ 4 h 97"/>
                  <a:gd name="T64" fmla="*/ 165 w 213"/>
                  <a:gd name="T65" fmla="*/ 4 h 97"/>
                  <a:gd name="T66" fmla="*/ 151 w 213"/>
                  <a:gd name="T67" fmla="*/ 4 h 97"/>
                  <a:gd name="T68" fmla="*/ 139 w 213"/>
                  <a:gd name="T69" fmla="*/ 4 h 97"/>
                  <a:gd name="T70" fmla="*/ 131 w 213"/>
                  <a:gd name="T71" fmla="*/ 4 h 97"/>
                  <a:gd name="T72" fmla="*/ 120 w 213"/>
                  <a:gd name="T73" fmla="*/ 4 h 97"/>
                  <a:gd name="T74" fmla="*/ 96 w 213"/>
                  <a:gd name="T75" fmla="*/ 4 h 97"/>
                  <a:gd name="T76" fmla="*/ 77 w 213"/>
                  <a:gd name="T77" fmla="*/ 4 h 97"/>
                  <a:gd name="T78" fmla="*/ 58 w 213"/>
                  <a:gd name="T79" fmla="*/ 4 h 97"/>
                  <a:gd name="T80" fmla="*/ 40 w 213"/>
                  <a:gd name="T81" fmla="*/ 4 h 97"/>
                  <a:gd name="T82" fmla="*/ 30 w 213"/>
                  <a:gd name="T83" fmla="*/ 4 h 97"/>
                  <a:gd name="T84" fmla="*/ 16 w 213"/>
                  <a:gd name="T85" fmla="*/ 4 h 97"/>
                  <a:gd name="T86" fmla="*/ 5 w 213"/>
                  <a:gd name="T87" fmla="*/ 4 h 97"/>
                  <a:gd name="T88" fmla="*/ 4 w 213"/>
                  <a:gd name="T89" fmla="*/ 4 h 97"/>
                  <a:gd name="T90" fmla="*/ 17 w 213"/>
                  <a:gd name="T91" fmla="*/ 4 h 97"/>
                  <a:gd name="T92" fmla="*/ 28 w 213"/>
                  <a:gd name="T93" fmla="*/ 4 h 97"/>
                  <a:gd name="T94" fmla="*/ 43 w 213"/>
                  <a:gd name="T95" fmla="*/ 4 h 97"/>
                  <a:gd name="T96" fmla="*/ 58 w 213"/>
                  <a:gd name="T97" fmla="*/ 4 h 97"/>
                  <a:gd name="T98" fmla="*/ 74 w 213"/>
                  <a:gd name="T99" fmla="*/ 4 h 97"/>
                  <a:gd name="T100" fmla="*/ 13 w 213"/>
                  <a:gd name="T101" fmla="*/ 4 h 97"/>
                  <a:gd name="T102" fmla="*/ 34 w 213"/>
                  <a:gd name="T103" fmla="*/ 4 h 97"/>
                  <a:gd name="T104" fmla="*/ 54 w 213"/>
                  <a:gd name="T105" fmla="*/ 4 h 97"/>
                  <a:gd name="T106" fmla="*/ 48 w 213"/>
                  <a:gd name="T107" fmla="*/ 4 h 97"/>
                  <a:gd name="T108" fmla="*/ 32 w 213"/>
                  <a:gd name="T109" fmla="*/ 4 h 97"/>
                  <a:gd name="T110" fmla="*/ 17 w 213"/>
                  <a:gd name="T111" fmla="*/ 4 h 97"/>
                  <a:gd name="T112" fmla="*/ 17 w 213"/>
                  <a:gd name="T113" fmla="*/ 4 h 97"/>
                  <a:gd name="T114" fmla="*/ 17 w 213"/>
                  <a:gd name="T115" fmla="*/ 4 h 97"/>
                  <a:gd name="T116" fmla="*/ 18 w 213"/>
                  <a:gd name="T117" fmla="*/ 4 h 9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3"/>
                  <a:gd name="T178" fmla="*/ 0 h 97"/>
                  <a:gd name="T179" fmla="*/ 213 w 213"/>
                  <a:gd name="T180" fmla="*/ 97 h 9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3" h="97">
                    <a:moveTo>
                      <a:pt x="19" y="30"/>
                    </a:moveTo>
                    <a:lnTo>
                      <a:pt x="99" y="0"/>
                    </a:lnTo>
                    <a:lnTo>
                      <a:pt x="99" y="1"/>
                    </a:lnTo>
                    <a:lnTo>
                      <a:pt x="98" y="4"/>
                    </a:lnTo>
                    <a:lnTo>
                      <a:pt x="95" y="7"/>
                    </a:lnTo>
                    <a:lnTo>
                      <a:pt x="94" y="11"/>
                    </a:lnTo>
                    <a:lnTo>
                      <a:pt x="93" y="12"/>
                    </a:lnTo>
                    <a:lnTo>
                      <a:pt x="92" y="15"/>
                    </a:lnTo>
                    <a:lnTo>
                      <a:pt x="92" y="17"/>
                    </a:lnTo>
                    <a:lnTo>
                      <a:pt x="93" y="17"/>
                    </a:lnTo>
                    <a:lnTo>
                      <a:pt x="98" y="17"/>
                    </a:lnTo>
                    <a:lnTo>
                      <a:pt x="101" y="17"/>
                    </a:lnTo>
                    <a:lnTo>
                      <a:pt x="105" y="15"/>
                    </a:lnTo>
                    <a:lnTo>
                      <a:pt x="107" y="14"/>
                    </a:lnTo>
                    <a:lnTo>
                      <a:pt x="110" y="12"/>
                    </a:lnTo>
                    <a:lnTo>
                      <a:pt x="112" y="11"/>
                    </a:lnTo>
                    <a:lnTo>
                      <a:pt x="114" y="10"/>
                    </a:lnTo>
                    <a:lnTo>
                      <a:pt x="116" y="7"/>
                    </a:lnTo>
                    <a:lnTo>
                      <a:pt x="117" y="10"/>
                    </a:lnTo>
                    <a:lnTo>
                      <a:pt x="118" y="12"/>
                    </a:lnTo>
                    <a:lnTo>
                      <a:pt x="118" y="15"/>
                    </a:lnTo>
                    <a:lnTo>
                      <a:pt x="118" y="17"/>
                    </a:lnTo>
                    <a:lnTo>
                      <a:pt x="118" y="19"/>
                    </a:lnTo>
                    <a:lnTo>
                      <a:pt x="118" y="21"/>
                    </a:lnTo>
                    <a:lnTo>
                      <a:pt x="118" y="22"/>
                    </a:lnTo>
                    <a:lnTo>
                      <a:pt x="118" y="26"/>
                    </a:lnTo>
                    <a:lnTo>
                      <a:pt x="126" y="26"/>
                    </a:lnTo>
                    <a:lnTo>
                      <a:pt x="157" y="10"/>
                    </a:lnTo>
                    <a:lnTo>
                      <a:pt x="157" y="12"/>
                    </a:lnTo>
                    <a:lnTo>
                      <a:pt x="157" y="15"/>
                    </a:lnTo>
                    <a:lnTo>
                      <a:pt x="157" y="18"/>
                    </a:lnTo>
                    <a:lnTo>
                      <a:pt x="157" y="21"/>
                    </a:lnTo>
                    <a:lnTo>
                      <a:pt x="157" y="25"/>
                    </a:lnTo>
                    <a:lnTo>
                      <a:pt x="158" y="26"/>
                    </a:lnTo>
                    <a:lnTo>
                      <a:pt x="161" y="29"/>
                    </a:lnTo>
                    <a:lnTo>
                      <a:pt x="162" y="30"/>
                    </a:lnTo>
                    <a:lnTo>
                      <a:pt x="166" y="29"/>
                    </a:lnTo>
                    <a:lnTo>
                      <a:pt x="169" y="26"/>
                    </a:lnTo>
                    <a:lnTo>
                      <a:pt x="171" y="22"/>
                    </a:lnTo>
                    <a:lnTo>
                      <a:pt x="172" y="21"/>
                    </a:lnTo>
                    <a:lnTo>
                      <a:pt x="172" y="18"/>
                    </a:lnTo>
                    <a:lnTo>
                      <a:pt x="172" y="15"/>
                    </a:lnTo>
                    <a:lnTo>
                      <a:pt x="172" y="11"/>
                    </a:lnTo>
                    <a:lnTo>
                      <a:pt x="172" y="7"/>
                    </a:lnTo>
                    <a:lnTo>
                      <a:pt x="172" y="6"/>
                    </a:lnTo>
                    <a:lnTo>
                      <a:pt x="174" y="4"/>
                    </a:lnTo>
                    <a:lnTo>
                      <a:pt x="174" y="3"/>
                    </a:lnTo>
                    <a:lnTo>
                      <a:pt x="175" y="1"/>
                    </a:lnTo>
                    <a:lnTo>
                      <a:pt x="176" y="1"/>
                    </a:lnTo>
                    <a:lnTo>
                      <a:pt x="178" y="0"/>
                    </a:lnTo>
                    <a:lnTo>
                      <a:pt x="180" y="0"/>
                    </a:lnTo>
                    <a:lnTo>
                      <a:pt x="181" y="0"/>
                    </a:lnTo>
                    <a:lnTo>
                      <a:pt x="184" y="0"/>
                    </a:lnTo>
                    <a:lnTo>
                      <a:pt x="187" y="0"/>
                    </a:lnTo>
                    <a:lnTo>
                      <a:pt x="189" y="0"/>
                    </a:lnTo>
                    <a:lnTo>
                      <a:pt x="191" y="1"/>
                    </a:lnTo>
                    <a:lnTo>
                      <a:pt x="194" y="1"/>
                    </a:lnTo>
                    <a:lnTo>
                      <a:pt x="196" y="1"/>
                    </a:lnTo>
                    <a:lnTo>
                      <a:pt x="197" y="0"/>
                    </a:lnTo>
                    <a:lnTo>
                      <a:pt x="200" y="0"/>
                    </a:lnTo>
                    <a:lnTo>
                      <a:pt x="201" y="3"/>
                    </a:lnTo>
                    <a:lnTo>
                      <a:pt x="202" y="7"/>
                    </a:lnTo>
                    <a:lnTo>
                      <a:pt x="202" y="10"/>
                    </a:lnTo>
                    <a:lnTo>
                      <a:pt x="203" y="11"/>
                    </a:lnTo>
                    <a:lnTo>
                      <a:pt x="203" y="14"/>
                    </a:lnTo>
                    <a:lnTo>
                      <a:pt x="205" y="15"/>
                    </a:lnTo>
                    <a:lnTo>
                      <a:pt x="205" y="18"/>
                    </a:lnTo>
                    <a:lnTo>
                      <a:pt x="205" y="19"/>
                    </a:lnTo>
                    <a:lnTo>
                      <a:pt x="205" y="25"/>
                    </a:lnTo>
                    <a:lnTo>
                      <a:pt x="203" y="27"/>
                    </a:lnTo>
                    <a:lnTo>
                      <a:pt x="202" y="32"/>
                    </a:lnTo>
                    <a:lnTo>
                      <a:pt x="200" y="36"/>
                    </a:lnTo>
                    <a:lnTo>
                      <a:pt x="197" y="40"/>
                    </a:lnTo>
                    <a:lnTo>
                      <a:pt x="195" y="44"/>
                    </a:lnTo>
                    <a:lnTo>
                      <a:pt x="194" y="47"/>
                    </a:lnTo>
                    <a:lnTo>
                      <a:pt x="191" y="48"/>
                    </a:lnTo>
                    <a:lnTo>
                      <a:pt x="195" y="51"/>
                    </a:lnTo>
                    <a:lnTo>
                      <a:pt x="197" y="52"/>
                    </a:lnTo>
                    <a:lnTo>
                      <a:pt x="201" y="54"/>
                    </a:lnTo>
                    <a:lnTo>
                      <a:pt x="203" y="54"/>
                    </a:lnTo>
                    <a:lnTo>
                      <a:pt x="206" y="55"/>
                    </a:lnTo>
                    <a:lnTo>
                      <a:pt x="208" y="57"/>
                    </a:lnTo>
                    <a:lnTo>
                      <a:pt x="211" y="58"/>
                    </a:lnTo>
                    <a:lnTo>
                      <a:pt x="213" y="61"/>
                    </a:lnTo>
                    <a:lnTo>
                      <a:pt x="213" y="71"/>
                    </a:lnTo>
                    <a:lnTo>
                      <a:pt x="207" y="72"/>
                    </a:lnTo>
                    <a:lnTo>
                      <a:pt x="202" y="74"/>
                    </a:lnTo>
                    <a:lnTo>
                      <a:pt x="199" y="74"/>
                    </a:lnTo>
                    <a:lnTo>
                      <a:pt x="195" y="72"/>
                    </a:lnTo>
                    <a:lnTo>
                      <a:pt x="193" y="72"/>
                    </a:lnTo>
                    <a:lnTo>
                      <a:pt x="189" y="72"/>
                    </a:lnTo>
                    <a:lnTo>
                      <a:pt x="186" y="71"/>
                    </a:lnTo>
                    <a:lnTo>
                      <a:pt x="181" y="71"/>
                    </a:lnTo>
                    <a:lnTo>
                      <a:pt x="178" y="72"/>
                    </a:lnTo>
                    <a:lnTo>
                      <a:pt x="176" y="74"/>
                    </a:lnTo>
                    <a:lnTo>
                      <a:pt x="174" y="76"/>
                    </a:lnTo>
                    <a:lnTo>
                      <a:pt x="171" y="79"/>
                    </a:lnTo>
                    <a:lnTo>
                      <a:pt x="168" y="80"/>
                    </a:lnTo>
                    <a:lnTo>
                      <a:pt x="165" y="83"/>
                    </a:lnTo>
                    <a:lnTo>
                      <a:pt x="162" y="84"/>
                    </a:lnTo>
                    <a:lnTo>
                      <a:pt x="157" y="84"/>
                    </a:lnTo>
                    <a:lnTo>
                      <a:pt x="151" y="84"/>
                    </a:lnTo>
                    <a:lnTo>
                      <a:pt x="146" y="83"/>
                    </a:lnTo>
                    <a:lnTo>
                      <a:pt x="143" y="81"/>
                    </a:lnTo>
                    <a:lnTo>
                      <a:pt x="139" y="80"/>
                    </a:lnTo>
                    <a:lnTo>
                      <a:pt x="137" y="79"/>
                    </a:lnTo>
                    <a:lnTo>
                      <a:pt x="133" y="79"/>
                    </a:lnTo>
                    <a:lnTo>
                      <a:pt x="131" y="77"/>
                    </a:lnTo>
                    <a:lnTo>
                      <a:pt x="129" y="77"/>
                    </a:lnTo>
                    <a:lnTo>
                      <a:pt x="126" y="77"/>
                    </a:lnTo>
                    <a:lnTo>
                      <a:pt x="120" y="79"/>
                    </a:lnTo>
                    <a:lnTo>
                      <a:pt x="113" y="81"/>
                    </a:lnTo>
                    <a:lnTo>
                      <a:pt x="105" y="83"/>
                    </a:lnTo>
                    <a:lnTo>
                      <a:pt x="96" y="86"/>
                    </a:lnTo>
                    <a:lnTo>
                      <a:pt x="88" y="88"/>
                    </a:lnTo>
                    <a:lnTo>
                      <a:pt x="81" y="91"/>
                    </a:lnTo>
                    <a:lnTo>
                      <a:pt x="77" y="91"/>
                    </a:lnTo>
                    <a:lnTo>
                      <a:pt x="71" y="93"/>
                    </a:lnTo>
                    <a:lnTo>
                      <a:pt x="64" y="93"/>
                    </a:lnTo>
                    <a:lnTo>
                      <a:pt x="58" y="94"/>
                    </a:lnTo>
                    <a:lnTo>
                      <a:pt x="51" y="95"/>
                    </a:lnTo>
                    <a:lnTo>
                      <a:pt x="45" y="97"/>
                    </a:lnTo>
                    <a:lnTo>
                      <a:pt x="40" y="97"/>
                    </a:lnTo>
                    <a:lnTo>
                      <a:pt x="35" y="95"/>
                    </a:lnTo>
                    <a:lnTo>
                      <a:pt x="30" y="91"/>
                    </a:lnTo>
                    <a:lnTo>
                      <a:pt x="30" y="81"/>
                    </a:lnTo>
                    <a:lnTo>
                      <a:pt x="25" y="81"/>
                    </a:lnTo>
                    <a:lnTo>
                      <a:pt x="20" y="81"/>
                    </a:lnTo>
                    <a:lnTo>
                      <a:pt x="16" y="80"/>
                    </a:lnTo>
                    <a:lnTo>
                      <a:pt x="12" y="79"/>
                    </a:lnTo>
                    <a:lnTo>
                      <a:pt x="9" y="77"/>
                    </a:lnTo>
                    <a:lnTo>
                      <a:pt x="5" y="74"/>
                    </a:lnTo>
                    <a:lnTo>
                      <a:pt x="3" y="71"/>
                    </a:lnTo>
                    <a:lnTo>
                      <a:pt x="0" y="68"/>
                    </a:lnTo>
                    <a:lnTo>
                      <a:pt x="4" y="68"/>
                    </a:lnTo>
                    <a:lnTo>
                      <a:pt x="9" y="66"/>
                    </a:lnTo>
                    <a:lnTo>
                      <a:pt x="12" y="65"/>
                    </a:lnTo>
                    <a:lnTo>
                      <a:pt x="17" y="64"/>
                    </a:lnTo>
                    <a:lnTo>
                      <a:pt x="20" y="62"/>
                    </a:lnTo>
                    <a:lnTo>
                      <a:pt x="24" y="62"/>
                    </a:lnTo>
                    <a:lnTo>
                      <a:pt x="28" y="61"/>
                    </a:lnTo>
                    <a:lnTo>
                      <a:pt x="31" y="61"/>
                    </a:lnTo>
                    <a:lnTo>
                      <a:pt x="38" y="61"/>
                    </a:lnTo>
                    <a:lnTo>
                      <a:pt x="43" y="62"/>
                    </a:lnTo>
                    <a:lnTo>
                      <a:pt x="48" y="62"/>
                    </a:lnTo>
                    <a:lnTo>
                      <a:pt x="54" y="64"/>
                    </a:lnTo>
                    <a:lnTo>
                      <a:pt x="58" y="65"/>
                    </a:lnTo>
                    <a:lnTo>
                      <a:pt x="63" y="65"/>
                    </a:lnTo>
                    <a:lnTo>
                      <a:pt x="68" y="65"/>
                    </a:lnTo>
                    <a:lnTo>
                      <a:pt x="74" y="64"/>
                    </a:lnTo>
                    <a:lnTo>
                      <a:pt x="38" y="55"/>
                    </a:lnTo>
                    <a:lnTo>
                      <a:pt x="9" y="54"/>
                    </a:lnTo>
                    <a:lnTo>
                      <a:pt x="13" y="51"/>
                    </a:lnTo>
                    <a:lnTo>
                      <a:pt x="19" y="50"/>
                    </a:lnTo>
                    <a:lnTo>
                      <a:pt x="26" y="48"/>
                    </a:lnTo>
                    <a:lnTo>
                      <a:pt x="34" y="47"/>
                    </a:lnTo>
                    <a:lnTo>
                      <a:pt x="41" y="46"/>
                    </a:lnTo>
                    <a:lnTo>
                      <a:pt x="48" y="43"/>
                    </a:lnTo>
                    <a:lnTo>
                      <a:pt x="54" y="41"/>
                    </a:lnTo>
                    <a:lnTo>
                      <a:pt x="58" y="39"/>
                    </a:lnTo>
                    <a:lnTo>
                      <a:pt x="54" y="36"/>
                    </a:lnTo>
                    <a:lnTo>
                      <a:pt x="48" y="36"/>
                    </a:lnTo>
                    <a:lnTo>
                      <a:pt x="43" y="37"/>
                    </a:lnTo>
                    <a:lnTo>
                      <a:pt x="38" y="39"/>
                    </a:lnTo>
                    <a:lnTo>
                      <a:pt x="32" y="41"/>
                    </a:lnTo>
                    <a:lnTo>
                      <a:pt x="26" y="44"/>
                    </a:lnTo>
                    <a:lnTo>
                      <a:pt x="22" y="46"/>
                    </a:lnTo>
                    <a:lnTo>
                      <a:pt x="17" y="46"/>
                    </a:lnTo>
                    <a:lnTo>
                      <a:pt x="16" y="46"/>
                    </a:lnTo>
                    <a:lnTo>
                      <a:pt x="16" y="44"/>
                    </a:lnTo>
                    <a:lnTo>
                      <a:pt x="17" y="41"/>
                    </a:lnTo>
                    <a:lnTo>
                      <a:pt x="17" y="40"/>
                    </a:lnTo>
                    <a:lnTo>
                      <a:pt x="17" y="37"/>
                    </a:lnTo>
                    <a:lnTo>
                      <a:pt x="17" y="36"/>
                    </a:lnTo>
                    <a:lnTo>
                      <a:pt x="17" y="34"/>
                    </a:lnTo>
                    <a:lnTo>
                      <a:pt x="17" y="33"/>
                    </a:lnTo>
                    <a:lnTo>
                      <a:pt x="18" y="32"/>
                    </a:lnTo>
                    <a:lnTo>
                      <a:pt x="19" y="3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35" name="Freeform 216">
                <a:extLst>
                  <a:ext uri="{FF2B5EF4-FFF2-40B4-BE49-F238E27FC236}">
                    <a16:creationId xmlns:a16="http://schemas.microsoft.com/office/drawing/2014/main" id="{53E3991E-0F3D-49F8-8FEF-BD0BAEE270FF}"/>
                  </a:ext>
                </a:extLst>
              </p:cNvPr>
              <p:cNvSpPr>
                <a:spLocks/>
              </p:cNvSpPr>
              <p:nvPr/>
            </p:nvSpPr>
            <p:spPr bwMode="gray">
              <a:xfrm>
                <a:off x="1694" y="1389"/>
                <a:ext cx="104" cy="100"/>
              </a:xfrm>
              <a:custGeom>
                <a:avLst/>
                <a:gdLst>
                  <a:gd name="T0" fmla="*/ 56 w 104"/>
                  <a:gd name="T1" fmla="*/ 4 h 113"/>
                  <a:gd name="T2" fmla="*/ 63 w 104"/>
                  <a:gd name="T3" fmla="*/ 4 h 113"/>
                  <a:gd name="T4" fmla="*/ 70 w 104"/>
                  <a:gd name="T5" fmla="*/ 2 h 113"/>
                  <a:gd name="T6" fmla="*/ 75 w 104"/>
                  <a:gd name="T7" fmla="*/ 0 h 113"/>
                  <a:gd name="T8" fmla="*/ 76 w 104"/>
                  <a:gd name="T9" fmla="*/ 4 h 113"/>
                  <a:gd name="T10" fmla="*/ 72 w 104"/>
                  <a:gd name="T11" fmla="*/ 4 h 113"/>
                  <a:gd name="T12" fmla="*/ 66 w 104"/>
                  <a:gd name="T13" fmla="*/ 4 h 113"/>
                  <a:gd name="T14" fmla="*/ 60 w 104"/>
                  <a:gd name="T15" fmla="*/ 4 h 113"/>
                  <a:gd name="T16" fmla="*/ 58 w 104"/>
                  <a:gd name="T17" fmla="*/ 4 h 113"/>
                  <a:gd name="T18" fmla="*/ 62 w 104"/>
                  <a:gd name="T19" fmla="*/ 4 h 113"/>
                  <a:gd name="T20" fmla="*/ 65 w 104"/>
                  <a:gd name="T21" fmla="*/ 4 h 113"/>
                  <a:gd name="T22" fmla="*/ 68 w 104"/>
                  <a:gd name="T23" fmla="*/ 4 h 113"/>
                  <a:gd name="T24" fmla="*/ 70 w 104"/>
                  <a:gd name="T25" fmla="*/ 4 h 113"/>
                  <a:gd name="T26" fmla="*/ 69 w 104"/>
                  <a:gd name="T27" fmla="*/ 4 h 113"/>
                  <a:gd name="T28" fmla="*/ 66 w 104"/>
                  <a:gd name="T29" fmla="*/ 4 h 113"/>
                  <a:gd name="T30" fmla="*/ 65 w 104"/>
                  <a:gd name="T31" fmla="*/ 4 h 113"/>
                  <a:gd name="T32" fmla="*/ 66 w 104"/>
                  <a:gd name="T33" fmla="*/ 4 h 113"/>
                  <a:gd name="T34" fmla="*/ 77 w 104"/>
                  <a:gd name="T35" fmla="*/ 4 h 113"/>
                  <a:gd name="T36" fmla="*/ 91 w 104"/>
                  <a:gd name="T37" fmla="*/ 4 h 113"/>
                  <a:gd name="T38" fmla="*/ 101 w 104"/>
                  <a:gd name="T39" fmla="*/ 4 h 113"/>
                  <a:gd name="T40" fmla="*/ 101 w 104"/>
                  <a:gd name="T41" fmla="*/ 4 h 113"/>
                  <a:gd name="T42" fmla="*/ 97 w 104"/>
                  <a:gd name="T43" fmla="*/ 4 h 113"/>
                  <a:gd name="T44" fmla="*/ 95 w 104"/>
                  <a:gd name="T45" fmla="*/ 4 h 113"/>
                  <a:gd name="T46" fmla="*/ 92 w 104"/>
                  <a:gd name="T47" fmla="*/ 4 h 113"/>
                  <a:gd name="T48" fmla="*/ 94 w 104"/>
                  <a:gd name="T49" fmla="*/ 4 h 113"/>
                  <a:gd name="T50" fmla="*/ 97 w 104"/>
                  <a:gd name="T51" fmla="*/ 4 h 113"/>
                  <a:gd name="T52" fmla="*/ 102 w 104"/>
                  <a:gd name="T53" fmla="*/ 4 h 113"/>
                  <a:gd name="T54" fmla="*/ 104 w 104"/>
                  <a:gd name="T55" fmla="*/ 4 h 113"/>
                  <a:gd name="T56" fmla="*/ 91 w 104"/>
                  <a:gd name="T57" fmla="*/ 4 h 113"/>
                  <a:gd name="T58" fmla="*/ 81 w 104"/>
                  <a:gd name="T59" fmla="*/ 4 h 113"/>
                  <a:gd name="T60" fmla="*/ 70 w 104"/>
                  <a:gd name="T61" fmla="*/ 4 h 113"/>
                  <a:gd name="T62" fmla="*/ 59 w 104"/>
                  <a:gd name="T63" fmla="*/ 4 h 113"/>
                  <a:gd name="T64" fmla="*/ 55 w 104"/>
                  <a:gd name="T65" fmla="*/ 4 h 113"/>
                  <a:gd name="T66" fmla="*/ 57 w 104"/>
                  <a:gd name="T67" fmla="*/ 4 h 113"/>
                  <a:gd name="T68" fmla="*/ 59 w 104"/>
                  <a:gd name="T69" fmla="*/ 4 h 113"/>
                  <a:gd name="T70" fmla="*/ 62 w 104"/>
                  <a:gd name="T71" fmla="*/ 4 h 113"/>
                  <a:gd name="T72" fmla="*/ 45 w 104"/>
                  <a:gd name="T73" fmla="*/ 4 h 113"/>
                  <a:gd name="T74" fmla="*/ 31 w 104"/>
                  <a:gd name="T75" fmla="*/ 4 h 113"/>
                  <a:gd name="T76" fmla="*/ 17 w 104"/>
                  <a:gd name="T77" fmla="*/ 4 h 113"/>
                  <a:gd name="T78" fmla="*/ 7 w 104"/>
                  <a:gd name="T79" fmla="*/ 4 h 113"/>
                  <a:gd name="T80" fmla="*/ 5 w 104"/>
                  <a:gd name="T81" fmla="*/ 4 h 113"/>
                  <a:gd name="T82" fmla="*/ 2 w 104"/>
                  <a:gd name="T83" fmla="*/ 4 h 113"/>
                  <a:gd name="T84" fmla="*/ 0 w 104"/>
                  <a:gd name="T85" fmla="*/ 4 h 113"/>
                  <a:gd name="T86" fmla="*/ 1 w 104"/>
                  <a:gd name="T87" fmla="*/ 4 h 113"/>
                  <a:gd name="T88" fmla="*/ 7 w 104"/>
                  <a:gd name="T89" fmla="*/ 4 h 113"/>
                  <a:gd name="T90" fmla="*/ 17 w 104"/>
                  <a:gd name="T91" fmla="*/ 4 h 113"/>
                  <a:gd name="T92" fmla="*/ 25 w 104"/>
                  <a:gd name="T93" fmla="*/ 4 h 113"/>
                  <a:gd name="T94" fmla="*/ 33 w 104"/>
                  <a:gd name="T95" fmla="*/ 4 h 113"/>
                  <a:gd name="T96" fmla="*/ 38 w 104"/>
                  <a:gd name="T97" fmla="*/ 4 h 113"/>
                  <a:gd name="T98" fmla="*/ 41 w 104"/>
                  <a:gd name="T99" fmla="*/ 4 h 113"/>
                  <a:gd name="T100" fmla="*/ 49 w 104"/>
                  <a:gd name="T101" fmla="*/ 4 h 1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4"/>
                  <a:gd name="T154" fmla="*/ 0 h 113"/>
                  <a:gd name="T155" fmla="*/ 104 w 104"/>
                  <a:gd name="T156" fmla="*/ 113 h 1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4" h="113">
                    <a:moveTo>
                      <a:pt x="55" y="16"/>
                    </a:moveTo>
                    <a:lnTo>
                      <a:pt x="56" y="15"/>
                    </a:lnTo>
                    <a:lnTo>
                      <a:pt x="59" y="14"/>
                    </a:lnTo>
                    <a:lnTo>
                      <a:pt x="63" y="9"/>
                    </a:lnTo>
                    <a:lnTo>
                      <a:pt x="66" y="7"/>
                    </a:lnTo>
                    <a:lnTo>
                      <a:pt x="70" y="2"/>
                    </a:lnTo>
                    <a:lnTo>
                      <a:pt x="74" y="1"/>
                    </a:lnTo>
                    <a:lnTo>
                      <a:pt x="75" y="0"/>
                    </a:lnTo>
                    <a:lnTo>
                      <a:pt x="76" y="1"/>
                    </a:lnTo>
                    <a:lnTo>
                      <a:pt x="76" y="5"/>
                    </a:lnTo>
                    <a:lnTo>
                      <a:pt x="75" y="9"/>
                    </a:lnTo>
                    <a:lnTo>
                      <a:pt x="72" y="14"/>
                    </a:lnTo>
                    <a:lnTo>
                      <a:pt x="70" y="18"/>
                    </a:lnTo>
                    <a:lnTo>
                      <a:pt x="66" y="22"/>
                    </a:lnTo>
                    <a:lnTo>
                      <a:pt x="63" y="26"/>
                    </a:lnTo>
                    <a:lnTo>
                      <a:pt x="60" y="27"/>
                    </a:lnTo>
                    <a:lnTo>
                      <a:pt x="57" y="30"/>
                    </a:lnTo>
                    <a:lnTo>
                      <a:pt x="58" y="30"/>
                    </a:lnTo>
                    <a:lnTo>
                      <a:pt x="60" y="31"/>
                    </a:lnTo>
                    <a:lnTo>
                      <a:pt x="62" y="31"/>
                    </a:lnTo>
                    <a:lnTo>
                      <a:pt x="63" y="31"/>
                    </a:lnTo>
                    <a:lnTo>
                      <a:pt x="65" y="30"/>
                    </a:lnTo>
                    <a:lnTo>
                      <a:pt x="66" y="30"/>
                    </a:lnTo>
                    <a:lnTo>
                      <a:pt x="68" y="30"/>
                    </a:lnTo>
                    <a:lnTo>
                      <a:pt x="70" y="30"/>
                    </a:lnTo>
                    <a:lnTo>
                      <a:pt x="70" y="31"/>
                    </a:lnTo>
                    <a:lnTo>
                      <a:pt x="69" y="33"/>
                    </a:lnTo>
                    <a:lnTo>
                      <a:pt x="69" y="34"/>
                    </a:lnTo>
                    <a:lnTo>
                      <a:pt x="68" y="35"/>
                    </a:lnTo>
                    <a:lnTo>
                      <a:pt x="66" y="37"/>
                    </a:lnTo>
                    <a:lnTo>
                      <a:pt x="66" y="38"/>
                    </a:lnTo>
                    <a:lnTo>
                      <a:pt x="65" y="41"/>
                    </a:lnTo>
                    <a:lnTo>
                      <a:pt x="65" y="42"/>
                    </a:lnTo>
                    <a:lnTo>
                      <a:pt x="66" y="44"/>
                    </a:lnTo>
                    <a:lnTo>
                      <a:pt x="71" y="45"/>
                    </a:lnTo>
                    <a:lnTo>
                      <a:pt x="77" y="47"/>
                    </a:lnTo>
                    <a:lnTo>
                      <a:pt x="84" y="48"/>
                    </a:lnTo>
                    <a:lnTo>
                      <a:pt x="91" y="49"/>
                    </a:lnTo>
                    <a:lnTo>
                      <a:pt x="97" y="51"/>
                    </a:lnTo>
                    <a:lnTo>
                      <a:pt x="101" y="52"/>
                    </a:lnTo>
                    <a:lnTo>
                      <a:pt x="103" y="52"/>
                    </a:lnTo>
                    <a:lnTo>
                      <a:pt x="101" y="54"/>
                    </a:lnTo>
                    <a:lnTo>
                      <a:pt x="100" y="55"/>
                    </a:lnTo>
                    <a:lnTo>
                      <a:pt x="97" y="56"/>
                    </a:lnTo>
                    <a:lnTo>
                      <a:pt x="96" y="58"/>
                    </a:lnTo>
                    <a:lnTo>
                      <a:pt x="95" y="59"/>
                    </a:lnTo>
                    <a:lnTo>
                      <a:pt x="94" y="60"/>
                    </a:lnTo>
                    <a:lnTo>
                      <a:pt x="92" y="62"/>
                    </a:lnTo>
                    <a:lnTo>
                      <a:pt x="92" y="65"/>
                    </a:lnTo>
                    <a:lnTo>
                      <a:pt x="94" y="67"/>
                    </a:lnTo>
                    <a:lnTo>
                      <a:pt x="96" y="69"/>
                    </a:lnTo>
                    <a:lnTo>
                      <a:pt x="97" y="70"/>
                    </a:lnTo>
                    <a:lnTo>
                      <a:pt x="100" y="72"/>
                    </a:lnTo>
                    <a:lnTo>
                      <a:pt x="102" y="74"/>
                    </a:lnTo>
                    <a:lnTo>
                      <a:pt x="103" y="76"/>
                    </a:lnTo>
                    <a:lnTo>
                      <a:pt x="104" y="77"/>
                    </a:lnTo>
                    <a:lnTo>
                      <a:pt x="97" y="81"/>
                    </a:lnTo>
                    <a:lnTo>
                      <a:pt x="91" y="87"/>
                    </a:lnTo>
                    <a:lnTo>
                      <a:pt x="85" y="89"/>
                    </a:lnTo>
                    <a:lnTo>
                      <a:pt x="81" y="94"/>
                    </a:lnTo>
                    <a:lnTo>
                      <a:pt x="75" y="96"/>
                    </a:lnTo>
                    <a:lnTo>
                      <a:pt x="70" y="101"/>
                    </a:lnTo>
                    <a:lnTo>
                      <a:pt x="65" y="106"/>
                    </a:lnTo>
                    <a:lnTo>
                      <a:pt x="59" y="113"/>
                    </a:lnTo>
                    <a:lnTo>
                      <a:pt x="52" y="98"/>
                    </a:lnTo>
                    <a:lnTo>
                      <a:pt x="55" y="98"/>
                    </a:lnTo>
                    <a:lnTo>
                      <a:pt x="56" y="98"/>
                    </a:lnTo>
                    <a:lnTo>
                      <a:pt x="57" y="98"/>
                    </a:lnTo>
                    <a:lnTo>
                      <a:pt x="58" y="96"/>
                    </a:lnTo>
                    <a:lnTo>
                      <a:pt x="59" y="95"/>
                    </a:lnTo>
                    <a:lnTo>
                      <a:pt x="60" y="94"/>
                    </a:lnTo>
                    <a:lnTo>
                      <a:pt x="62" y="94"/>
                    </a:lnTo>
                    <a:lnTo>
                      <a:pt x="53" y="94"/>
                    </a:lnTo>
                    <a:lnTo>
                      <a:pt x="45" y="94"/>
                    </a:lnTo>
                    <a:lnTo>
                      <a:pt x="38" y="94"/>
                    </a:lnTo>
                    <a:lnTo>
                      <a:pt x="31" y="94"/>
                    </a:lnTo>
                    <a:lnTo>
                      <a:pt x="23" y="94"/>
                    </a:lnTo>
                    <a:lnTo>
                      <a:pt x="17" y="94"/>
                    </a:lnTo>
                    <a:lnTo>
                      <a:pt x="11" y="94"/>
                    </a:lnTo>
                    <a:lnTo>
                      <a:pt x="7" y="94"/>
                    </a:lnTo>
                    <a:lnTo>
                      <a:pt x="6" y="94"/>
                    </a:lnTo>
                    <a:lnTo>
                      <a:pt x="5" y="94"/>
                    </a:lnTo>
                    <a:lnTo>
                      <a:pt x="4" y="92"/>
                    </a:lnTo>
                    <a:lnTo>
                      <a:pt x="2" y="92"/>
                    </a:lnTo>
                    <a:lnTo>
                      <a:pt x="1" y="91"/>
                    </a:lnTo>
                    <a:lnTo>
                      <a:pt x="0" y="89"/>
                    </a:lnTo>
                    <a:lnTo>
                      <a:pt x="0" y="88"/>
                    </a:lnTo>
                    <a:lnTo>
                      <a:pt x="1" y="83"/>
                    </a:lnTo>
                    <a:lnTo>
                      <a:pt x="4" y="80"/>
                    </a:lnTo>
                    <a:lnTo>
                      <a:pt x="7" y="76"/>
                    </a:lnTo>
                    <a:lnTo>
                      <a:pt x="12" y="72"/>
                    </a:lnTo>
                    <a:lnTo>
                      <a:pt x="17" y="67"/>
                    </a:lnTo>
                    <a:lnTo>
                      <a:pt x="21" y="63"/>
                    </a:lnTo>
                    <a:lnTo>
                      <a:pt x="25" y="60"/>
                    </a:lnTo>
                    <a:lnTo>
                      <a:pt x="30" y="58"/>
                    </a:lnTo>
                    <a:lnTo>
                      <a:pt x="33" y="52"/>
                    </a:lnTo>
                    <a:lnTo>
                      <a:pt x="35" y="45"/>
                    </a:lnTo>
                    <a:lnTo>
                      <a:pt x="38" y="40"/>
                    </a:lnTo>
                    <a:lnTo>
                      <a:pt x="39" y="33"/>
                    </a:lnTo>
                    <a:lnTo>
                      <a:pt x="41" y="26"/>
                    </a:lnTo>
                    <a:lnTo>
                      <a:pt x="45" y="20"/>
                    </a:lnTo>
                    <a:lnTo>
                      <a:pt x="49" y="18"/>
                    </a:lnTo>
                    <a:lnTo>
                      <a:pt x="55" y="1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36" name="Freeform 217">
                <a:extLst>
                  <a:ext uri="{FF2B5EF4-FFF2-40B4-BE49-F238E27FC236}">
                    <a16:creationId xmlns:a16="http://schemas.microsoft.com/office/drawing/2014/main" id="{DEFD5730-DF29-49E7-9FA0-6EA9D21CB52B}"/>
                  </a:ext>
                </a:extLst>
              </p:cNvPr>
              <p:cNvSpPr>
                <a:spLocks/>
              </p:cNvSpPr>
              <p:nvPr/>
            </p:nvSpPr>
            <p:spPr bwMode="gray">
              <a:xfrm>
                <a:off x="1175" y="916"/>
                <a:ext cx="107" cy="33"/>
              </a:xfrm>
              <a:custGeom>
                <a:avLst/>
                <a:gdLst>
                  <a:gd name="T0" fmla="*/ 33 w 107"/>
                  <a:gd name="T1" fmla="*/ 3 h 38"/>
                  <a:gd name="T2" fmla="*/ 41 w 107"/>
                  <a:gd name="T3" fmla="*/ 3 h 38"/>
                  <a:gd name="T4" fmla="*/ 51 w 107"/>
                  <a:gd name="T5" fmla="*/ 3 h 38"/>
                  <a:gd name="T6" fmla="*/ 62 w 107"/>
                  <a:gd name="T7" fmla="*/ 3 h 38"/>
                  <a:gd name="T8" fmla="*/ 72 w 107"/>
                  <a:gd name="T9" fmla="*/ 3 h 38"/>
                  <a:gd name="T10" fmla="*/ 83 w 107"/>
                  <a:gd name="T11" fmla="*/ 3 h 38"/>
                  <a:gd name="T12" fmla="*/ 92 w 107"/>
                  <a:gd name="T13" fmla="*/ 3 h 38"/>
                  <a:gd name="T14" fmla="*/ 101 w 107"/>
                  <a:gd name="T15" fmla="*/ 3 h 38"/>
                  <a:gd name="T16" fmla="*/ 107 w 107"/>
                  <a:gd name="T17" fmla="*/ 3 h 38"/>
                  <a:gd name="T18" fmla="*/ 104 w 107"/>
                  <a:gd name="T19" fmla="*/ 3 h 38"/>
                  <a:gd name="T20" fmla="*/ 102 w 107"/>
                  <a:gd name="T21" fmla="*/ 3 h 38"/>
                  <a:gd name="T22" fmla="*/ 100 w 107"/>
                  <a:gd name="T23" fmla="*/ 3 h 38"/>
                  <a:gd name="T24" fmla="*/ 97 w 107"/>
                  <a:gd name="T25" fmla="*/ 3 h 38"/>
                  <a:gd name="T26" fmla="*/ 95 w 107"/>
                  <a:gd name="T27" fmla="*/ 3 h 38"/>
                  <a:gd name="T28" fmla="*/ 91 w 107"/>
                  <a:gd name="T29" fmla="*/ 2 h 38"/>
                  <a:gd name="T30" fmla="*/ 89 w 107"/>
                  <a:gd name="T31" fmla="*/ 2 h 38"/>
                  <a:gd name="T32" fmla="*/ 85 w 107"/>
                  <a:gd name="T33" fmla="*/ 0 h 38"/>
                  <a:gd name="T34" fmla="*/ 76 w 107"/>
                  <a:gd name="T35" fmla="*/ 2 h 38"/>
                  <a:gd name="T36" fmla="*/ 65 w 107"/>
                  <a:gd name="T37" fmla="*/ 3 h 38"/>
                  <a:gd name="T38" fmla="*/ 53 w 107"/>
                  <a:gd name="T39" fmla="*/ 3 h 38"/>
                  <a:gd name="T40" fmla="*/ 39 w 107"/>
                  <a:gd name="T41" fmla="*/ 3 h 38"/>
                  <a:gd name="T42" fmla="*/ 26 w 107"/>
                  <a:gd name="T43" fmla="*/ 3 h 38"/>
                  <a:gd name="T44" fmla="*/ 14 w 107"/>
                  <a:gd name="T45" fmla="*/ 3 h 38"/>
                  <a:gd name="T46" fmla="*/ 6 w 107"/>
                  <a:gd name="T47" fmla="*/ 3 h 38"/>
                  <a:gd name="T48" fmla="*/ 0 w 107"/>
                  <a:gd name="T49" fmla="*/ 3 h 38"/>
                  <a:gd name="T50" fmla="*/ 33 w 107"/>
                  <a:gd name="T51" fmla="*/ 3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7"/>
                  <a:gd name="T79" fmla="*/ 0 h 38"/>
                  <a:gd name="T80" fmla="*/ 107 w 107"/>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7" h="38">
                    <a:moveTo>
                      <a:pt x="33" y="38"/>
                    </a:moveTo>
                    <a:lnTo>
                      <a:pt x="41" y="34"/>
                    </a:lnTo>
                    <a:lnTo>
                      <a:pt x="51" y="30"/>
                    </a:lnTo>
                    <a:lnTo>
                      <a:pt x="62" y="29"/>
                    </a:lnTo>
                    <a:lnTo>
                      <a:pt x="72" y="25"/>
                    </a:lnTo>
                    <a:lnTo>
                      <a:pt x="83" y="22"/>
                    </a:lnTo>
                    <a:lnTo>
                      <a:pt x="92" y="19"/>
                    </a:lnTo>
                    <a:lnTo>
                      <a:pt x="101" y="15"/>
                    </a:lnTo>
                    <a:lnTo>
                      <a:pt x="107" y="8"/>
                    </a:lnTo>
                    <a:lnTo>
                      <a:pt x="104" y="7"/>
                    </a:lnTo>
                    <a:lnTo>
                      <a:pt x="102" y="6"/>
                    </a:lnTo>
                    <a:lnTo>
                      <a:pt x="100" y="4"/>
                    </a:lnTo>
                    <a:lnTo>
                      <a:pt x="97" y="3"/>
                    </a:lnTo>
                    <a:lnTo>
                      <a:pt x="95" y="3"/>
                    </a:lnTo>
                    <a:lnTo>
                      <a:pt x="91" y="2"/>
                    </a:lnTo>
                    <a:lnTo>
                      <a:pt x="89" y="2"/>
                    </a:lnTo>
                    <a:lnTo>
                      <a:pt x="85" y="0"/>
                    </a:lnTo>
                    <a:lnTo>
                      <a:pt x="76" y="2"/>
                    </a:lnTo>
                    <a:lnTo>
                      <a:pt x="65" y="4"/>
                    </a:lnTo>
                    <a:lnTo>
                      <a:pt x="53" y="8"/>
                    </a:lnTo>
                    <a:lnTo>
                      <a:pt x="39" y="15"/>
                    </a:lnTo>
                    <a:lnTo>
                      <a:pt x="26" y="21"/>
                    </a:lnTo>
                    <a:lnTo>
                      <a:pt x="14" y="26"/>
                    </a:lnTo>
                    <a:lnTo>
                      <a:pt x="6" y="33"/>
                    </a:lnTo>
                    <a:lnTo>
                      <a:pt x="0" y="38"/>
                    </a:lnTo>
                    <a:lnTo>
                      <a:pt x="33" y="3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37" name="Freeform 218">
                <a:extLst>
                  <a:ext uri="{FF2B5EF4-FFF2-40B4-BE49-F238E27FC236}">
                    <a16:creationId xmlns:a16="http://schemas.microsoft.com/office/drawing/2014/main" id="{B441051B-CA6C-4D81-93A3-4F237DC187EC}"/>
                  </a:ext>
                </a:extLst>
              </p:cNvPr>
              <p:cNvSpPr>
                <a:spLocks/>
              </p:cNvSpPr>
              <p:nvPr/>
            </p:nvSpPr>
            <p:spPr bwMode="gray">
              <a:xfrm>
                <a:off x="1229" y="929"/>
                <a:ext cx="144" cy="44"/>
              </a:xfrm>
              <a:custGeom>
                <a:avLst/>
                <a:gdLst>
                  <a:gd name="T0" fmla="*/ 2 w 144"/>
                  <a:gd name="T1" fmla="*/ 4 h 50"/>
                  <a:gd name="T2" fmla="*/ 10 w 144"/>
                  <a:gd name="T3" fmla="*/ 4 h 50"/>
                  <a:gd name="T4" fmla="*/ 20 w 144"/>
                  <a:gd name="T5" fmla="*/ 4 h 50"/>
                  <a:gd name="T6" fmla="*/ 28 w 144"/>
                  <a:gd name="T7" fmla="*/ 4 h 50"/>
                  <a:gd name="T8" fmla="*/ 31 w 144"/>
                  <a:gd name="T9" fmla="*/ 4 h 50"/>
                  <a:gd name="T10" fmla="*/ 28 w 144"/>
                  <a:gd name="T11" fmla="*/ 4 h 50"/>
                  <a:gd name="T12" fmla="*/ 26 w 144"/>
                  <a:gd name="T13" fmla="*/ 4 h 50"/>
                  <a:gd name="T14" fmla="*/ 23 w 144"/>
                  <a:gd name="T15" fmla="*/ 4 h 50"/>
                  <a:gd name="T16" fmla="*/ 23 w 144"/>
                  <a:gd name="T17" fmla="*/ 4 h 50"/>
                  <a:gd name="T18" fmla="*/ 25 w 144"/>
                  <a:gd name="T19" fmla="*/ 4 h 50"/>
                  <a:gd name="T20" fmla="*/ 27 w 144"/>
                  <a:gd name="T21" fmla="*/ 4 h 50"/>
                  <a:gd name="T22" fmla="*/ 29 w 144"/>
                  <a:gd name="T23" fmla="*/ 4 h 50"/>
                  <a:gd name="T24" fmla="*/ 43 w 144"/>
                  <a:gd name="T25" fmla="*/ 4 h 50"/>
                  <a:gd name="T26" fmla="*/ 55 w 144"/>
                  <a:gd name="T27" fmla="*/ 4 h 50"/>
                  <a:gd name="T28" fmla="*/ 67 w 144"/>
                  <a:gd name="T29" fmla="*/ 4 h 50"/>
                  <a:gd name="T30" fmla="*/ 79 w 144"/>
                  <a:gd name="T31" fmla="*/ 4 h 50"/>
                  <a:gd name="T32" fmla="*/ 83 w 144"/>
                  <a:gd name="T33" fmla="*/ 4 h 50"/>
                  <a:gd name="T34" fmla="*/ 89 w 144"/>
                  <a:gd name="T35" fmla="*/ 4 h 50"/>
                  <a:gd name="T36" fmla="*/ 95 w 144"/>
                  <a:gd name="T37" fmla="*/ 4 h 50"/>
                  <a:gd name="T38" fmla="*/ 97 w 144"/>
                  <a:gd name="T39" fmla="*/ 4 h 50"/>
                  <a:gd name="T40" fmla="*/ 111 w 144"/>
                  <a:gd name="T41" fmla="*/ 4 h 50"/>
                  <a:gd name="T42" fmla="*/ 123 w 144"/>
                  <a:gd name="T43" fmla="*/ 4 h 50"/>
                  <a:gd name="T44" fmla="*/ 135 w 144"/>
                  <a:gd name="T45" fmla="*/ 4 h 50"/>
                  <a:gd name="T46" fmla="*/ 144 w 144"/>
                  <a:gd name="T47" fmla="*/ 4 h 50"/>
                  <a:gd name="T48" fmla="*/ 138 w 144"/>
                  <a:gd name="T49" fmla="*/ 4 h 50"/>
                  <a:gd name="T50" fmla="*/ 134 w 144"/>
                  <a:gd name="T51" fmla="*/ 4 h 50"/>
                  <a:gd name="T52" fmla="*/ 129 w 144"/>
                  <a:gd name="T53" fmla="*/ 4 h 50"/>
                  <a:gd name="T54" fmla="*/ 123 w 144"/>
                  <a:gd name="T55" fmla="*/ 4 h 50"/>
                  <a:gd name="T56" fmla="*/ 125 w 144"/>
                  <a:gd name="T57" fmla="*/ 4 h 50"/>
                  <a:gd name="T58" fmla="*/ 128 w 144"/>
                  <a:gd name="T59" fmla="*/ 4 h 50"/>
                  <a:gd name="T60" fmla="*/ 129 w 144"/>
                  <a:gd name="T61" fmla="*/ 4 h 50"/>
                  <a:gd name="T62" fmla="*/ 130 w 144"/>
                  <a:gd name="T63" fmla="*/ 0 h 50"/>
                  <a:gd name="T64" fmla="*/ 116 w 144"/>
                  <a:gd name="T65" fmla="*/ 4 h 50"/>
                  <a:gd name="T66" fmla="*/ 110 w 144"/>
                  <a:gd name="T67" fmla="*/ 4 h 50"/>
                  <a:gd name="T68" fmla="*/ 103 w 144"/>
                  <a:gd name="T69" fmla="*/ 4 h 50"/>
                  <a:gd name="T70" fmla="*/ 97 w 144"/>
                  <a:gd name="T71" fmla="*/ 4 h 50"/>
                  <a:gd name="T72" fmla="*/ 86 w 144"/>
                  <a:gd name="T73" fmla="*/ 4 h 50"/>
                  <a:gd name="T74" fmla="*/ 78 w 144"/>
                  <a:gd name="T75" fmla="*/ 4 h 50"/>
                  <a:gd name="T76" fmla="*/ 71 w 144"/>
                  <a:gd name="T77" fmla="*/ 4 h 50"/>
                  <a:gd name="T78" fmla="*/ 66 w 144"/>
                  <a:gd name="T79" fmla="*/ 4 h 50"/>
                  <a:gd name="T80" fmla="*/ 55 w 144"/>
                  <a:gd name="T81" fmla="*/ 4 h 50"/>
                  <a:gd name="T82" fmla="*/ 35 w 144"/>
                  <a:gd name="T83" fmla="*/ 4 h 50"/>
                  <a:gd name="T84" fmla="*/ 16 w 144"/>
                  <a:gd name="T85" fmla="*/ 4 h 50"/>
                  <a:gd name="T86" fmla="*/ 3 w 144"/>
                  <a:gd name="T87" fmla="*/ 4 h 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4"/>
                  <a:gd name="T133" fmla="*/ 0 h 50"/>
                  <a:gd name="T134" fmla="*/ 144 w 144"/>
                  <a:gd name="T135" fmla="*/ 50 h 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4" h="50">
                    <a:moveTo>
                      <a:pt x="0" y="35"/>
                    </a:moveTo>
                    <a:lnTo>
                      <a:pt x="2" y="33"/>
                    </a:lnTo>
                    <a:lnTo>
                      <a:pt x="7" y="33"/>
                    </a:lnTo>
                    <a:lnTo>
                      <a:pt x="10" y="33"/>
                    </a:lnTo>
                    <a:lnTo>
                      <a:pt x="15" y="33"/>
                    </a:lnTo>
                    <a:lnTo>
                      <a:pt x="20" y="32"/>
                    </a:lnTo>
                    <a:lnTo>
                      <a:pt x="23" y="32"/>
                    </a:lnTo>
                    <a:lnTo>
                      <a:pt x="28" y="32"/>
                    </a:lnTo>
                    <a:lnTo>
                      <a:pt x="32" y="32"/>
                    </a:lnTo>
                    <a:lnTo>
                      <a:pt x="31" y="32"/>
                    </a:lnTo>
                    <a:lnTo>
                      <a:pt x="29" y="33"/>
                    </a:lnTo>
                    <a:lnTo>
                      <a:pt x="28" y="35"/>
                    </a:lnTo>
                    <a:lnTo>
                      <a:pt x="27" y="39"/>
                    </a:lnTo>
                    <a:lnTo>
                      <a:pt x="26" y="40"/>
                    </a:lnTo>
                    <a:lnTo>
                      <a:pt x="25" y="43"/>
                    </a:lnTo>
                    <a:lnTo>
                      <a:pt x="23" y="44"/>
                    </a:lnTo>
                    <a:lnTo>
                      <a:pt x="23" y="46"/>
                    </a:lnTo>
                    <a:lnTo>
                      <a:pt x="23" y="47"/>
                    </a:lnTo>
                    <a:lnTo>
                      <a:pt x="23" y="48"/>
                    </a:lnTo>
                    <a:lnTo>
                      <a:pt x="25" y="48"/>
                    </a:lnTo>
                    <a:lnTo>
                      <a:pt x="26" y="50"/>
                    </a:lnTo>
                    <a:lnTo>
                      <a:pt x="27" y="50"/>
                    </a:lnTo>
                    <a:lnTo>
                      <a:pt x="28" y="50"/>
                    </a:lnTo>
                    <a:lnTo>
                      <a:pt x="29" y="50"/>
                    </a:lnTo>
                    <a:lnTo>
                      <a:pt x="35" y="50"/>
                    </a:lnTo>
                    <a:lnTo>
                      <a:pt x="43" y="48"/>
                    </a:lnTo>
                    <a:lnTo>
                      <a:pt x="49" y="47"/>
                    </a:lnTo>
                    <a:lnTo>
                      <a:pt x="55" y="46"/>
                    </a:lnTo>
                    <a:lnTo>
                      <a:pt x="61" y="43"/>
                    </a:lnTo>
                    <a:lnTo>
                      <a:pt x="67" y="41"/>
                    </a:lnTo>
                    <a:lnTo>
                      <a:pt x="73" y="40"/>
                    </a:lnTo>
                    <a:lnTo>
                      <a:pt x="79" y="40"/>
                    </a:lnTo>
                    <a:lnTo>
                      <a:pt x="80" y="40"/>
                    </a:lnTo>
                    <a:lnTo>
                      <a:pt x="83" y="40"/>
                    </a:lnTo>
                    <a:lnTo>
                      <a:pt x="85" y="40"/>
                    </a:lnTo>
                    <a:lnTo>
                      <a:pt x="89" y="40"/>
                    </a:lnTo>
                    <a:lnTo>
                      <a:pt x="91" y="40"/>
                    </a:lnTo>
                    <a:lnTo>
                      <a:pt x="95" y="40"/>
                    </a:lnTo>
                    <a:lnTo>
                      <a:pt x="96" y="40"/>
                    </a:lnTo>
                    <a:lnTo>
                      <a:pt x="97" y="40"/>
                    </a:lnTo>
                    <a:lnTo>
                      <a:pt x="103" y="40"/>
                    </a:lnTo>
                    <a:lnTo>
                      <a:pt x="111" y="39"/>
                    </a:lnTo>
                    <a:lnTo>
                      <a:pt x="117" y="39"/>
                    </a:lnTo>
                    <a:lnTo>
                      <a:pt x="123" y="35"/>
                    </a:lnTo>
                    <a:lnTo>
                      <a:pt x="129" y="33"/>
                    </a:lnTo>
                    <a:lnTo>
                      <a:pt x="135" y="29"/>
                    </a:lnTo>
                    <a:lnTo>
                      <a:pt x="140" y="27"/>
                    </a:lnTo>
                    <a:lnTo>
                      <a:pt x="144" y="22"/>
                    </a:lnTo>
                    <a:lnTo>
                      <a:pt x="142" y="20"/>
                    </a:lnTo>
                    <a:lnTo>
                      <a:pt x="138" y="20"/>
                    </a:lnTo>
                    <a:lnTo>
                      <a:pt x="136" y="18"/>
                    </a:lnTo>
                    <a:lnTo>
                      <a:pt x="134" y="18"/>
                    </a:lnTo>
                    <a:lnTo>
                      <a:pt x="131" y="18"/>
                    </a:lnTo>
                    <a:lnTo>
                      <a:pt x="129" y="20"/>
                    </a:lnTo>
                    <a:lnTo>
                      <a:pt x="127" y="20"/>
                    </a:lnTo>
                    <a:lnTo>
                      <a:pt x="123" y="20"/>
                    </a:lnTo>
                    <a:lnTo>
                      <a:pt x="124" y="18"/>
                    </a:lnTo>
                    <a:lnTo>
                      <a:pt x="125" y="17"/>
                    </a:lnTo>
                    <a:lnTo>
                      <a:pt x="127" y="14"/>
                    </a:lnTo>
                    <a:lnTo>
                      <a:pt x="128" y="10"/>
                    </a:lnTo>
                    <a:lnTo>
                      <a:pt x="128" y="7"/>
                    </a:lnTo>
                    <a:lnTo>
                      <a:pt x="129" y="5"/>
                    </a:lnTo>
                    <a:lnTo>
                      <a:pt x="130" y="3"/>
                    </a:lnTo>
                    <a:lnTo>
                      <a:pt x="130" y="0"/>
                    </a:lnTo>
                    <a:lnTo>
                      <a:pt x="119" y="0"/>
                    </a:lnTo>
                    <a:lnTo>
                      <a:pt x="116" y="5"/>
                    </a:lnTo>
                    <a:lnTo>
                      <a:pt x="112" y="7"/>
                    </a:lnTo>
                    <a:lnTo>
                      <a:pt x="110" y="13"/>
                    </a:lnTo>
                    <a:lnTo>
                      <a:pt x="106" y="17"/>
                    </a:lnTo>
                    <a:lnTo>
                      <a:pt x="103" y="21"/>
                    </a:lnTo>
                    <a:lnTo>
                      <a:pt x="101" y="24"/>
                    </a:lnTo>
                    <a:lnTo>
                      <a:pt x="97" y="27"/>
                    </a:lnTo>
                    <a:lnTo>
                      <a:pt x="92" y="27"/>
                    </a:lnTo>
                    <a:lnTo>
                      <a:pt x="86" y="27"/>
                    </a:lnTo>
                    <a:lnTo>
                      <a:pt x="81" y="25"/>
                    </a:lnTo>
                    <a:lnTo>
                      <a:pt x="78" y="24"/>
                    </a:lnTo>
                    <a:lnTo>
                      <a:pt x="74" y="21"/>
                    </a:lnTo>
                    <a:lnTo>
                      <a:pt x="71" y="20"/>
                    </a:lnTo>
                    <a:lnTo>
                      <a:pt x="68" y="17"/>
                    </a:lnTo>
                    <a:lnTo>
                      <a:pt x="66" y="15"/>
                    </a:lnTo>
                    <a:lnTo>
                      <a:pt x="62" y="14"/>
                    </a:lnTo>
                    <a:lnTo>
                      <a:pt x="55" y="13"/>
                    </a:lnTo>
                    <a:lnTo>
                      <a:pt x="46" y="13"/>
                    </a:lnTo>
                    <a:lnTo>
                      <a:pt x="35" y="14"/>
                    </a:lnTo>
                    <a:lnTo>
                      <a:pt x="26" y="18"/>
                    </a:lnTo>
                    <a:lnTo>
                      <a:pt x="16" y="21"/>
                    </a:lnTo>
                    <a:lnTo>
                      <a:pt x="9" y="27"/>
                    </a:lnTo>
                    <a:lnTo>
                      <a:pt x="3" y="31"/>
                    </a:lnTo>
                    <a:lnTo>
                      <a:pt x="0" y="3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38" name="Freeform 219">
                <a:extLst>
                  <a:ext uri="{FF2B5EF4-FFF2-40B4-BE49-F238E27FC236}">
                    <a16:creationId xmlns:a16="http://schemas.microsoft.com/office/drawing/2014/main" id="{B1477CEB-EE8C-4033-834C-31A44D5216A3}"/>
                  </a:ext>
                </a:extLst>
              </p:cNvPr>
              <p:cNvSpPr>
                <a:spLocks/>
              </p:cNvSpPr>
              <p:nvPr/>
            </p:nvSpPr>
            <p:spPr bwMode="gray">
              <a:xfrm>
                <a:off x="1527" y="934"/>
                <a:ext cx="148" cy="35"/>
              </a:xfrm>
              <a:custGeom>
                <a:avLst/>
                <a:gdLst>
                  <a:gd name="T0" fmla="*/ 23 w 148"/>
                  <a:gd name="T1" fmla="*/ 0 h 40"/>
                  <a:gd name="T2" fmla="*/ 19 w 148"/>
                  <a:gd name="T3" fmla="*/ 0 h 40"/>
                  <a:gd name="T4" fmla="*/ 16 w 148"/>
                  <a:gd name="T5" fmla="*/ 0 h 40"/>
                  <a:gd name="T6" fmla="*/ 13 w 148"/>
                  <a:gd name="T7" fmla="*/ 0 h 40"/>
                  <a:gd name="T8" fmla="*/ 10 w 148"/>
                  <a:gd name="T9" fmla="*/ 0 h 40"/>
                  <a:gd name="T10" fmla="*/ 6 w 148"/>
                  <a:gd name="T11" fmla="*/ 0 h 40"/>
                  <a:gd name="T12" fmla="*/ 4 w 148"/>
                  <a:gd name="T13" fmla="*/ 1 h 40"/>
                  <a:gd name="T14" fmla="*/ 3 w 148"/>
                  <a:gd name="T15" fmla="*/ 4 h 40"/>
                  <a:gd name="T16" fmla="*/ 3 w 148"/>
                  <a:gd name="T17" fmla="*/ 4 h 40"/>
                  <a:gd name="T18" fmla="*/ 4 w 148"/>
                  <a:gd name="T19" fmla="*/ 4 h 40"/>
                  <a:gd name="T20" fmla="*/ 5 w 148"/>
                  <a:gd name="T21" fmla="*/ 4 h 40"/>
                  <a:gd name="T22" fmla="*/ 7 w 148"/>
                  <a:gd name="T23" fmla="*/ 4 h 40"/>
                  <a:gd name="T24" fmla="*/ 5 w 148"/>
                  <a:gd name="T25" fmla="*/ 4 h 40"/>
                  <a:gd name="T26" fmla="*/ 3 w 148"/>
                  <a:gd name="T27" fmla="*/ 4 h 40"/>
                  <a:gd name="T28" fmla="*/ 0 w 148"/>
                  <a:gd name="T29" fmla="*/ 4 h 40"/>
                  <a:gd name="T30" fmla="*/ 3 w 148"/>
                  <a:gd name="T31" fmla="*/ 4 h 40"/>
                  <a:gd name="T32" fmla="*/ 16 w 148"/>
                  <a:gd name="T33" fmla="*/ 4 h 40"/>
                  <a:gd name="T34" fmla="*/ 35 w 148"/>
                  <a:gd name="T35" fmla="*/ 4 h 40"/>
                  <a:gd name="T36" fmla="*/ 54 w 148"/>
                  <a:gd name="T37" fmla="*/ 4 h 40"/>
                  <a:gd name="T38" fmla="*/ 115 w 148"/>
                  <a:gd name="T39" fmla="*/ 4 h 40"/>
                  <a:gd name="T40" fmla="*/ 121 w 148"/>
                  <a:gd name="T41" fmla="*/ 4 h 40"/>
                  <a:gd name="T42" fmla="*/ 130 w 148"/>
                  <a:gd name="T43" fmla="*/ 4 h 40"/>
                  <a:gd name="T44" fmla="*/ 138 w 148"/>
                  <a:gd name="T45" fmla="*/ 4 h 40"/>
                  <a:gd name="T46" fmla="*/ 148 w 148"/>
                  <a:gd name="T47" fmla="*/ 4 h 40"/>
                  <a:gd name="T48" fmla="*/ 145 w 148"/>
                  <a:gd name="T49" fmla="*/ 4 h 40"/>
                  <a:gd name="T50" fmla="*/ 142 w 148"/>
                  <a:gd name="T51" fmla="*/ 4 h 40"/>
                  <a:gd name="T52" fmla="*/ 139 w 148"/>
                  <a:gd name="T53" fmla="*/ 4 h 40"/>
                  <a:gd name="T54" fmla="*/ 136 w 148"/>
                  <a:gd name="T55" fmla="*/ 4 h 40"/>
                  <a:gd name="T56" fmla="*/ 127 w 148"/>
                  <a:gd name="T57" fmla="*/ 4 h 40"/>
                  <a:gd name="T58" fmla="*/ 115 w 148"/>
                  <a:gd name="T59" fmla="*/ 4 h 40"/>
                  <a:gd name="T60" fmla="*/ 102 w 148"/>
                  <a:gd name="T61" fmla="*/ 4 h 40"/>
                  <a:gd name="T62" fmla="*/ 89 w 148"/>
                  <a:gd name="T63" fmla="*/ 4 h 40"/>
                  <a:gd name="T64" fmla="*/ 74 w 148"/>
                  <a:gd name="T65" fmla="*/ 4 h 40"/>
                  <a:gd name="T66" fmla="*/ 61 w 148"/>
                  <a:gd name="T67" fmla="*/ 4 h 40"/>
                  <a:gd name="T68" fmla="*/ 50 w 148"/>
                  <a:gd name="T69" fmla="*/ 4 h 40"/>
                  <a:gd name="T70" fmla="*/ 39 w 148"/>
                  <a:gd name="T71" fmla="*/ 4 h 40"/>
                  <a:gd name="T72" fmla="*/ 30 w 148"/>
                  <a:gd name="T73" fmla="*/ 4 h 40"/>
                  <a:gd name="T74" fmla="*/ 25 w 148"/>
                  <a:gd name="T75" fmla="*/ 4 h 40"/>
                  <a:gd name="T76" fmla="*/ 22 w 148"/>
                  <a:gd name="T77" fmla="*/ 4 h 40"/>
                  <a:gd name="T78" fmla="*/ 21 w 148"/>
                  <a:gd name="T79" fmla="*/ 4 h 40"/>
                  <a:gd name="T80" fmla="*/ 21 w 148"/>
                  <a:gd name="T81" fmla="*/ 4 h 40"/>
                  <a:gd name="T82" fmla="*/ 22 w 148"/>
                  <a:gd name="T83" fmla="*/ 1 h 40"/>
                  <a:gd name="T84" fmla="*/ 24 w 148"/>
                  <a:gd name="T85" fmla="*/ 0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8"/>
                  <a:gd name="T130" fmla="*/ 0 h 40"/>
                  <a:gd name="T131" fmla="*/ 148 w 148"/>
                  <a:gd name="T132" fmla="*/ 40 h 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8" h="40">
                    <a:moveTo>
                      <a:pt x="24" y="0"/>
                    </a:moveTo>
                    <a:lnTo>
                      <a:pt x="23" y="0"/>
                    </a:lnTo>
                    <a:lnTo>
                      <a:pt x="21" y="0"/>
                    </a:lnTo>
                    <a:lnTo>
                      <a:pt x="19" y="0"/>
                    </a:lnTo>
                    <a:lnTo>
                      <a:pt x="18" y="0"/>
                    </a:lnTo>
                    <a:lnTo>
                      <a:pt x="16" y="0"/>
                    </a:lnTo>
                    <a:lnTo>
                      <a:pt x="15" y="0"/>
                    </a:lnTo>
                    <a:lnTo>
                      <a:pt x="13" y="0"/>
                    </a:lnTo>
                    <a:lnTo>
                      <a:pt x="11" y="0"/>
                    </a:lnTo>
                    <a:lnTo>
                      <a:pt x="10" y="0"/>
                    </a:lnTo>
                    <a:lnTo>
                      <a:pt x="9" y="0"/>
                    </a:lnTo>
                    <a:lnTo>
                      <a:pt x="6" y="0"/>
                    </a:lnTo>
                    <a:lnTo>
                      <a:pt x="5" y="1"/>
                    </a:lnTo>
                    <a:lnTo>
                      <a:pt x="4" y="1"/>
                    </a:lnTo>
                    <a:lnTo>
                      <a:pt x="4" y="3"/>
                    </a:lnTo>
                    <a:lnTo>
                      <a:pt x="3" y="4"/>
                    </a:lnTo>
                    <a:lnTo>
                      <a:pt x="3" y="7"/>
                    </a:lnTo>
                    <a:lnTo>
                      <a:pt x="3" y="8"/>
                    </a:lnTo>
                    <a:lnTo>
                      <a:pt x="4" y="11"/>
                    </a:lnTo>
                    <a:lnTo>
                      <a:pt x="4" y="12"/>
                    </a:lnTo>
                    <a:lnTo>
                      <a:pt x="5" y="12"/>
                    </a:lnTo>
                    <a:lnTo>
                      <a:pt x="5" y="14"/>
                    </a:lnTo>
                    <a:lnTo>
                      <a:pt x="6" y="15"/>
                    </a:lnTo>
                    <a:lnTo>
                      <a:pt x="7" y="16"/>
                    </a:lnTo>
                    <a:lnTo>
                      <a:pt x="6" y="16"/>
                    </a:lnTo>
                    <a:lnTo>
                      <a:pt x="5" y="18"/>
                    </a:lnTo>
                    <a:lnTo>
                      <a:pt x="4" y="19"/>
                    </a:lnTo>
                    <a:lnTo>
                      <a:pt x="3" y="21"/>
                    </a:lnTo>
                    <a:lnTo>
                      <a:pt x="2" y="22"/>
                    </a:lnTo>
                    <a:lnTo>
                      <a:pt x="0" y="25"/>
                    </a:lnTo>
                    <a:lnTo>
                      <a:pt x="0" y="26"/>
                    </a:lnTo>
                    <a:lnTo>
                      <a:pt x="3" y="27"/>
                    </a:lnTo>
                    <a:lnTo>
                      <a:pt x="9" y="31"/>
                    </a:lnTo>
                    <a:lnTo>
                      <a:pt x="16" y="33"/>
                    </a:lnTo>
                    <a:lnTo>
                      <a:pt x="25" y="35"/>
                    </a:lnTo>
                    <a:lnTo>
                      <a:pt x="35" y="37"/>
                    </a:lnTo>
                    <a:lnTo>
                      <a:pt x="45" y="38"/>
                    </a:lnTo>
                    <a:lnTo>
                      <a:pt x="54" y="40"/>
                    </a:lnTo>
                    <a:lnTo>
                      <a:pt x="60" y="40"/>
                    </a:lnTo>
                    <a:lnTo>
                      <a:pt x="115" y="40"/>
                    </a:lnTo>
                    <a:lnTo>
                      <a:pt x="119" y="34"/>
                    </a:lnTo>
                    <a:lnTo>
                      <a:pt x="121" y="33"/>
                    </a:lnTo>
                    <a:lnTo>
                      <a:pt x="125" y="31"/>
                    </a:lnTo>
                    <a:lnTo>
                      <a:pt x="130" y="31"/>
                    </a:lnTo>
                    <a:lnTo>
                      <a:pt x="133" y="31"/>
                    </a:lnTo>
                    <a:lnTo>
                      <a:pt x="138" y="31"/>
                    </a:lnTo>
                    <a:lnTo>
                      <a:pt x="143" y="33"/>
                    </a:lnTo>
                    <a:lnTo>
                      <a:pt x="148" y="31"/>
                    </a:lnTo>
                    <a:lnTo>
                      <a:pt x="148" y="16"/>
                    </a:lnTo>
                    <a:lnTo>
                      <a:pt x="145" y="15"/>
                    </a:lnTo>
                    <a:lnTo>
                      <a:pt x="144" y="14"/>
                    </a:lnTo>
                    <a:lnTo>
                      <a:pt x="142" y="12"/>
                    </a:lnTo>
                    <a:lnTo>
                      <a:pt x="140" y="8"/>
                    </a:lnTo>
                    <a:lnTo>
                      <a:pt x="139" y="7"/>
                    </a:lnTo>
                    <a:lnTo>
                      <a:pt x="137" y="6"/>
                    </a:lnTo>
                    <a:lnTo>
                      <a:pt x="136" y="6"/>
                    </a:lnTo>
                    <a:lnTo>
                      <a:pt x="133" y="4"/>
                    </a:lnTo>
                    <a:lnTo>
                      <a:pt x="127" y="6"/>
                    </a:lnTo>
                    <a:lnTo>
                      <a:pt x="121" y="7"/>
                    </a:lnTo>
                    <a:lnTo>
                      <a:pt x="115" y="8"/>
                    </a:lnTo>
                    <a:lnTo>
                      <a:pt x="108" y="12"/>
                    </a:lnTo>
                    <a:lnTo>
                      <a:pt x="102" y="15"/>
                    </a:lnTo>
                    <a:lnTo>
                      <a:pt x="97" y="16"/>
                    </a:lnTo>
                    <a:lnTo>
                      <a:pt x="89" y="18"/>
                    </a:lnTo>
                    <a:lnTo>
                      <a:pt x="82" y="18"/>
                    </a:lnTo>
                    <a:lnTo>
                      <a:pt x="74" y="18"/>
                    </a:lnTo>
                    <a:lnTo>
                      <a:pt x="67" y="18"/>
                    </a:lnTo>
                    <a:lnTo>
                      <a:pt x="61" y="18"/>
                    </a:lnTo>
                    <a:lnTo>
                      <a:pt x="55" y="18"/>
                    </a:lnTo>
                    <a:lnTo>
                      <a:pt x="50" y="18"/>
                    </a:lnTo>
                    <a:lnTo>
                      <a:pt x="45" y="18"/>
                    </a:lnTo>
                    <a:lnTo>
                      <a:pt x="39" y="18"/>
                    </a:lnTo>
                    <a:lnTo>
                      <a:pt x="32" y="18"/>
                    </a:lnTo>
                    <a:lnTo>
                      <a:pt x="30" y="18"/>
                    </a:lnTo>
                    <a:lnTo>
                      <a:pt x="27" y="16"/>
                    </a:lnTo>
                    <a:lnTo>
                      <a:pt x="25" y="15"/>
                    </a:lnTo>
                    <a:lnTo>
                      <a:pt x="23" y="14"/>
                    </a:lnTo>
                    <a:lnTo>
                      <a:pt x="22" y="12"/>
                    </a:lnTo>
                    <a:lnTo>
                      <a:pt x="21" y="8"/>
                    </a:lnTo>
                    <a:lnTo>
                      <a:pt x="21" y="7"/>
                    </a:lnTo>
                    <a:lnTo>
                      <a:pt x="19" y="4"/>
                    </a:lnTo>
                    <a:lnTo>
                      <a:pt x="21" y="4"/>
                    </a:lnTo>
                    <a:lnTo>
                      <a:pt x="21" y="3"/>
                    </a:lnTo>
                    <a:lnTo>
                      <a:pt x="22" y="1"/>
                    </a:lnTo>
                    <a:lnTo>
                      <a:pt x="23" y="0"/>
                    </a:lnTo>
                    <a:lnTo>
                      <a:pt x="24"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39" name="Freeform 220">
                <a:extLst>
                  <a:ext uri="{FF2B5EF4-FFF2-40B4-BE49-F238E27FC236}">
                    <a16:creationId xmlns:a16="http://schemas.microsoft.com/office/drawing/2014/main" id="{7EC55425-34F6-4698-94B8-BB0F9351C9F8}"/>
                  </a:ext>
                </a:extLst>
              </p:cNvPr>
              <p:cNvSpPr>
                <a:spLocks/>
              </p:cNvSpPr>
              <p:nvPr/>
            </p:nvSpPr>
            <p:spPr bwMode="gray">
              <a:xfrm>
                <a:off x="1567" y="863"/>
                <a:ext cx="102" cy="48"/>
              </a:xfrm>
              <a:custGeom>
                <a:avLst/>
                <a:gdLst>
                  <a:gd name="T0" fmla="*/ 45 w 102"/>
                  <a:gd name="T1" fmla="*/ 3 h 55"/>
                  <a:gd name="T2" fmla="*/ 62 w 102"/>
                  <a:gd name="T3" fmla="*/ 3 h 55"/>
                  <a:gd name="T4" fmla="*/ 83 w 102"/>
                  <a:gd name="T5" fmla="*/ 3 h 55"/>
                  <a:gd name="T6" fmla="*/ 97 w 102"/>
                  <a:gd name="T7" fmla="*/ 3 h 55"/>
                  <a:gd name="T8" fmla="*/ 99 w 102"/>
                  <a:gd name="T9" fmla="*/ 3 h 55"/>
                  <a:gd name="T10" fmla="*/ 91 w 102"/>
                  <a:gd name="T11" fmla="*/ 3 h 55"/>
                  <a:gd name="T12" fmla="*/ 83 w 102"/>
                  <a:gd name="T13" fmla="*/ 3 h 55"/>
                  <a:gd name="T14" fmla="*/ 71 w 102"/>
                  <a:gd name="T15" fmla="*/ 3 h 55"/>
                  <a:gd name="T16" fmla="*/ 65 w 102"/>
                  <a:gd name="T17" fmla="*/ 3 h 55"/>
                  <a:gd name="T18" fmla="*/ 62 w 102"/>
                  <a:gd name="T19" fmla="*/ 3 h 55"/>
                  <a:gd name="T20" fmla="*/ 61 w 102"/>
                  <a:gd name="T21" fmla="*/ 3 h 55"/>
                  <a:gd name="T22" fmla="*/ 59 w 102"/>
                  <a:gd name="T23" fmla="*/ 3 h 55"/>
                  <a:gd name="T24" fmla="*/ 57 w 102"/>
                  <a:gd name="T25" fmla="*/ 3 h 55"/>
                  <a:gd name="T26" fmla="*/ 54 w 102"/>
                  <a:gd name="T27" fmla="*/ 3 h 55"/>
                  <a:gd name="T28" fmla="*/ 52 w 102"/>
                  <a:gd name="T29" fmla="*/ 2 h 55"/>
                  <a:gd name="T30" fmla="*/ 48 w 102"/>
                  <a:gd name="T31" fmla="*/ 0 h 55"/>
                  <a:gd name="T32" fmla="*/ 41 w 102"/>
                  <a:gd name="T33" fmla="*/ 2 h 55"/>
                  <a:gd name="T34" fmla="*/ 27 w 102"/>
                  <a:gd name="T35" fmla="*/ 3 h 55"/>
                  <a:gd name="T36" fmla="*/ 10 w 102"/>
                  <a:gd name="T37" fmla="*/ 3 h 55"/>
                  <a:gd name="T38" fmla="*/ 2 w 102"/>
                  <a:gd name="T39" fmla="*/ 3 h 55"/>
                  <a:gd name="T40" fmla="*/ 0 w 102"/>
                  <a:gd name="T41" fmla="*/ 3 h 55"/>
                  <a:gd name="T42" fmla="*/ 10 w 102"/>
                  <a:gd name="T43" fmla="*/ 3 h 55"/>
                  <a:gd name="T44" fmla="*/ 20 w 102"/>
                  <a:gd name="T45" fmla="*/ 3 h 55"/>
                  <a:gd name="T46" fmla="*/ 15 w 102"/>
                  <a:gd name="T47" fmla="*/ 3 h 55"/>
                  <a:gd name="T48" fmla="*/ 13 w 102"/>
                  <a:gd name="T49" fmla="*/ 3 h 55"/>
                  <a:gd name="T50" fmla="*/ 12 w 102"/>
                  <a:gd name="T51" fmla="*/ 3 h 55"/>
                  <a:gd name="T52" fmla="*/ 12 w 102"/>
                  <a:gd name="T53" fmla="*/ 3 h 55"/>
                  <a:gd name="T54" fmla="*/ 13 w 102"/>
                  <a:gd name="T55" fmla="*/ 3 h 55"/>
                  <a:gd name="T56" fmla="*/ 14 w 102"/>
                  <a:gd name="T57" fmla="*/ 3 h 55"/>
                  <a:gd name="T58" fmla="*/ 14 w 102"/>
                  <a:gd name="T59" fmla="*/ 3 h 55"/>
                  <a:gd name="T60" fmla="*/ 14 w 102"/>
                  <a:gd name="T61" fmla="*/ 3 h 55"/>
                  <a:gd name="T62" fmla="*/ 15 w 102"/>
                  <a:gd name="T63" fmla="*/ 3 h 55"/>
                  <a:gd name="T64" fmla="*/ 16 w 102"/>
                  <a:gd name="T65" fmla="*/ 3 h 55"/>
                  <a:gd name="T66" fmla="*/ 19 w 102"/>
                  <a:gd name="T67" fmla="*/ 3 h 55"/>
                  <a:gd name="T68" fmla="*/ 26 w 102"/>
                  <a:gd name="T69" fmla="*/ 3 h 55"/>
                  <a:gd name="T70" fmla="*/ 29 w 102"/>
                  <a:gd name="T71" fmla="*/ 3 h 55"/>
                  <a:gd name="T72" fmla="*/ 34 w 102"/>
                  <a:gd name="T73" fmla="*/ 3 h 55"/>
                  <a:gd name="T74" fmla="*/ 39 w 102"/>
                  <a:gd name="T75" fmla="*/ 3 h 55"/>
                  <a:gd name="T76" fmla="*/ 36 w 102"/>
                  <a:gd name="T77" fmla="*/ 3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
                  <a:gd name="T118" fmla="*/ 0 h 55"/>
                  <a:gd name="T119" fmla="*/ 102 w 102"/>
                  <a:gd name="T120" fmla="*/ 55 h 5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 h="55">
                    <a:moveTo>
                      <a:pt x="36" y="45"/>
                    </a:moveTo>
                    <a:lnTo>
                      <a:pt x="45" y="44"/>
                    </a:lnTo>
                    <a:lnTo>
                      <a:pt x="53" y="40"/>
                    </a:lnTo>
                    <a:lnTo>
                      <a:pt x="62" y="39"/>
                    </a:lnTo>
                    <a:lnTo>
                      <a:pt x="72" y="36"/>
                    </a:lnTo>
                    <a:lnTo>
                      <a:pt x="83" y="33"/>
                    </a:lnTo>
                    <a:lnTo>
                      <a:pt x="91" y="30"/>
                    </a:lnTo>
                    <a:lnTo>
                      <a:pt x="97" y="28"/>
                    </a:lnTo>
                    <a:lnTo>
                      <a:pt x="102" y="25"/>
                    </a:lnTo>
                    <a:lnTo>
                      <a:pt x="99" y="21"/>
                    </a:lnTo>
                    <a:lnTo>
                      <a:pt x="96" y="18"/>
                    </a:lnTo>
                    <a:lnTo>
                      <a:pt x="91" y="17"/>
                    </a:lnTo>
                    <a:lnTo>
                      <a:pt x="87" y="15"/>
                    </a:lnTo>
                    <a:lnTo>
                      <a:pt x="83" y="15"/>
                    </a:lnTo>
                    <a:lnTo>
                      <a:pt x="77" y="15"/>
                    </a:lnTo>
                    <a:lnTo>
                      <a:pt x="71" y="13"/>
                    </a:lnTo>
                    <a:lnTo>
                      <a:pt x="66" y="13"/>
                    </a:lnTo>
                    <a:lnTo>
                      <a:pt x="65" y="13"/>
                    </a:lnTo>
                    <a:lnTo>
                      <a:pt x="64" y="13"/>
                    </a:lnTo>
                    <a:lnTo>
                      <a:pt x="62" y="11"/>
                    </a:lnTo>
                    <a:lnTo>
                      <a:pt x="62" y="9"/>
                    </a:lnTo>
                    <a:lnTo>
                      <a:pt x="61" y="7"/>
                    </a:lnTo>
                    <a:lnTo>
                      <a:pt x="60" y="6"/>
                    </a:lnTo>
                    <a:lnTo>
                      <a:pt x="59" y="4"/>
                    </a:lnTo>
                    <a:lnTo>
                      <a:pt x="58" y="3"/>
                    </a:lnTo>
                    <a:lnTo>
                      <a:pt x="57" y="3"/>
                    </a:lnTo>
                    <a:lnTo>
                      <a:pt x="55" y="3"/>
                    </a:lnTo>
                    <a:lnTo>
                      <a:pt x="54" y="3"/>
                    </a:lnTo>
                    <a:lnTo>
                      <a:pt x="53" y="2"/>
                    </a:lnTo>
                    <a:lnTo>
                      <a:pt x="52" y="2"/>
                    </a:lnTo>
                    <a:lnTo>
                      <a:pt x="51" y="2"/>
                    </a:lnTo>
                    <a:lnTo>
                      <a:pt x="48" y="0"/>
                    </a:lnTo>
                    <a:lnTo>
                      <a:pt x="47" y="0"/>
                    </a:lnTo>
                    <a:lnTo>
                      <a:pt x="41" y="2"/>
                    </a:lnTo>
                    <a:lnTo>
                      <a:pt x="34" y="2"/>
                    </a:lnTo>
                    <a:lnTo>
                      <a:pt x="27" y="4"/>
                    </a:lnTo>
                    <a:lnTo>
                      <a:pt x="17" y="6"/>
                    </a:lnTo>
                    <a:lnTo>
                      <a:pt x="10" y="10"/>
                    </a:lnTo>
                    <a:lnTo>
                      <a:pt x="4" y="15"/>
                    </a:lnTo>
                    <a:lnTo>
                      <a:pt x="2" y="17"/>
                    </a:lnTo>
                    <a:lnTo>
                      <a:pt x="1" y="19"/>
                    </a:lnTo>
                    <a:lnTo>
                      <a:pt x="0" y="22"/>
                    </a:lnTo>
                    <a:lnTo>
                      <a:pt x="0" y="25"/>
                    </a:lnTo>
                    <a:lnTo>
                      <a:pt x="10" y="29"/>
                    </a:lnTo>
                    <a:lnTo>
                      <a:pt x="22" y="29"/>
                    </a:lnTo>
                    <a:lnTo>
                      <a:pt x="20" y="30"/>
                    </a:lnTo>
                    <a:lnTo>
                      <a:pt x="17" y="32"/>
                    </a:lnTo>
                    <a:lnTo>
                      <a:pt x="15" y="33"/>
                    </a:lnTo>
                    <a:lnTo>
                      <a:pt x="14" y="35"/>
                    </a:lnTo>
                    <a:lnTo>
                      <a:pt x="13" y="36"/>
                    </a:lnTo>
                    <a:lnTo>
                      <a:pt x="13" y="37"/>
                    </a:lnTo>
                    <a:lnTo>
                      <a:pt x="12" y="39"/>
                    </a:lnTo>
                    <a:lnTo>
                      <a:pt x="12" y="43"/>
                    </a:lnTo>
                    <a:lnTo>
                      <a:pt x="12" y="44"/>
                    </a:lnTo>
                    <a:lnTo>
                      <a:pt x="13" y="44"/>
                    </a:lnTo>
                    <a:lnTo>
                      <a:pt x="13" y="45"/>
                    </a:lnTo>
                    <a:lnTo>
                      <a:pt x="13" y="47"/>
                    </a:lnTo>
                    <a:lnTo>
                      <a:pt x="14" y="47"/>
                    </a:lnTo>
                    <a:lnTo>
                      <a:pt x="14" y="48"/>
                    </a:lnTo>
                    <a:lnTo>
                      <a:pt x="14" y="50"/>
                    </a:lnTo>
                    <a:lnTo>
                      <a:pt x="14" y="51"/>
                    </a:lnTo>
                    <a:lnTo>
                      <a:pt x="14" y="52"/>
                    </a:lnTo>
                    <a:lnTo>
                      <a:pt x="15" y="52"/>
                    </a:lnTo>
                    <a:lnTo>
                      <a:pt x="15" y="54"/>
                    </a:lnTo>
                    <a:lnTo>
                      <a:pt x="16" y="54"/>
                    </a:lnTo>
                    <a:lnTo>
                      <a:pt x="16" y="55"/>
                    </a:lnTo>
                    <a:lnTo>
                      <a:pt x="17" y="55"/>
                    </a:lnTo>
                    <a:lnTo>
                      <a:pt x="19" y="55"/>
                    </a:lnTo>
                    <a:lnTo>
                      <a:pt x="21" y="55"/>
                    </a:lnTo>
                    <a:lnTo>
                      <a:pt x="26" y="55"/>
                    </a:lnTo>
                    <a:lnTo>
                      <a:pt x="28" y="54"/>
                    </a:lnTo>
                    <a:lnTo>
                      <a:pt x="29" y="52"/>
                    </a:lnTo>
                    <a:lnTo>
                      <a:pt x="32" y="52"/>
                    </a:lnTo>
                    <a:lnTo>
                      <a:pt x="34" y="51"/>
                    </a:lnTo>
                    <a:lnTo>
                      <a:pt x="36" y="51"/>
                    </a:lnTo>
                    <a:lnTo>
                      <a:pt x="39" y="51"/>
                    </a:lnTo>
                    <a:lnTo>
                      <a:pt x="41" y="51"/>
                    </a:lnTo>
                    <a:lnTo>
                      <a:pt x="36" y="4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40" name="Freeform 221">
                <a:extLst>
                  <a:ext uri="{FF2B5EF4-FFF2-40B4-BE49-F238E27FC236}">
                    <a16:creationId xmlns:a16="http://schemas.microsoft.com/office/drawing/2014/main" id="{7F07BA62-AF4A-45FC-ABC2-150128D459BB}"/>
                  </a:ext>
                </a:extLst>
              </p:cNvPr>
              <p:cNvSpPr>
                <a:spLocks/>
              </p:cNvSpPr>
              <p:nvPr/>
            </p:nvSpPr>
            <p:spPr bwMode="gray">
              <a:xfrm>
                <a:off x="1634" y="976"/>
                <a:ext cx="51" cy="20"/>
              </a:xfrm>
              <a:custGeom>
                <a:avLst/>
                <a:gdLst>
                  <a:gd name="T0" fmla="*/ 17 w 51"/>
                  <a:gd name="T1" fmla="*/ 3 h 23"/>
                  <a:gd name="T2" fmla="*/ 12 w 51"/>
                  <a:gd name="T3" fmla="*/ 3 h 23"/>
                  <a:gd name="T4" fmla="*/ 10 w 51"/>
                  <a:gd name="T5" fmla="*/ 3 h 23"/>
                  <a:gd name="T6" fmla="*/ 8 w 51"/>
                  <a:gd name="T7" fmla="*/ 3 h 23"/>
                  <a:gd name="T8" fmla="*/ 5 w 51"/>
                  <a:gd name="T9" fmla="*/ 3 h 23"/>
                  <a:gd name="T10" fmla="*/ 4 w 51"/>
                  <a:gd name="T11" fmla="*/ 3 h 23"/>
                  <a:gd name="T12" fmla="*/ 2 w 51"/>
                  <a:gd name="T13" fmla="*/ 3 h 23"/>
                  <a:gd name="T14" fmla="*/ 0 w 51"/>
                  <a:gd name="T15" fmla="*/ 3 h 23"/>
                  <a:gd name="T16" fmla="*/ 0 w 51"/>
                  <a:gd name="T17" fmla="*/ 3 h 23"/>
                  <a:gd name="T18" fmla="*/ 4 w 51"/>
                  <a:gd name="T19" fmla="*/ 3 h 23"/>
                  <a:gd name="T20" fmla="*/ 6 w 51"/>
                  <a:gd name="T21" fmla="*/ 3 h 23"/>
                  <a:gd name="T22" fmla="*/ 9 w 51"/>
                  <a:gd name="T23" fmla="*/ 3 h 23"/>
                  <a:gd name="T24" fmla="*/ 11 w 51"/>
                  <a:gd name="T25" fmla="*/ 3 h 23"/>
                  <a:gd name="T26" fmla="*/ 15 w 51"/>
                  <a:gd name="T27" fmla="*/ 3 h 23"/>
                  <a:gd name="T28" fmla="*/ 17 w 51"/>
                  <a:gd name="T29" fmla="*/ 3 h 23"/>
                  <a:gd name="T30" fmla="*/ 19 w 51"/>
                  <a:gd name="T31" fmla="*/ 3 h 23"/>
                  <a:gd name="T32" fmla="*/ 20 w 51"/>
                  <a:gd name="T33" fmla="*/ 3 h 23"/>
                  <a:gd name="T34" fmla="*/ 24 w 51"/>
                  <a:gd name="T35" fmla="*/ 2 h 23"/>
                  <a:gd name="T36" fmla="*/ 28 w 51"/>
                  <a:gd name="T37" fmla="*/ 2 h 23"/>
                  <a:gd name="T38" fmla="*/ 32 w 51"/>
                  <a:gd name="T39" fmla="*/ 0 h 23"/>
                  <a:gd name="T40" fmla="*/ 39 w 51"/>
                  <a:gd name="T41" fmla="*/ 0 h 23"/>
                  <a:gd name="T42" fmla="*/ 44 w 51"/>
                  <a:gd name="T43" fmla="*/ 0 h 23"/>
                  <a:gd name="T44" fmla="*/ 48 w 51"/>
                  <a:gd name="T45" fmla="*/ 2 h 23"/>
                  <a:gd name="T46" fmla="*/ 50 w 51"/>
                  <a:gd name="T47" fmla="*/ 3 h 23"/>
                  <a:gd name="T48" fmla="*/ 51 w 51"/>
                  <a:gd name="T49" fmla="*/ 3 h 23"/>
                  <a:gd name="T50" fmla="*/ 51 w 51"/>
                  <a:gd name="T51" fmla="*/ 3 h 23"/>
                  <a:gd name="T52" fmla="*/ 50 w 51"/>
                  <a:gd name="T53" fmla="*/ 3 h 23"/>
                  <a:gd name="T54" fmla="*/ 49 w 51"/>
                  <a:gd name="T55" fmla="*/ 3 h 23"/>
                  <a:gd name="T56" fmla="*/ 48 w 51"/>
                  <a:gd name="T57" fmla="*/ 3 h 23"/>
                  <a:gd name="T58" fmla="*/ 43 w 51"/>
                  <a:gd name="T59" fmla="*/ 3 h 23"/>
                  <a:gd name="T60" fmla="*/ 37 w 51"/>
                  <a:gd name="T61" fmla="*/ 3 h 23"/>
                  <a:gd name="T62" fmla="*/ 31 w 51"/>
                  <a:gd name="T63" fmla="*/ 3 h 23"/>
                  <a:gd name="T64" fmla="*/ 25 w 51"/>
                  <a:gd name="T65" fmla="*/ 3 h 23"/>
                  <a:gd name="T66" fmla="*/ 20 w 51"/>
                  <a:gd name="T67" fmla="*/ 3 h 23"/>
                  <a:gd name="T68" fmla="*/ 17 w 51"/>
                  <a:gd name="T69" fmla="*/ 3 h 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
                  <a:gd name="T106" fmla="*/ 0 h 23"/>
                  <a:gd name="T107" fmla="*/ 51 w 51"/>
                  <a:gd name="T108" fmla="*/ 23 h 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 h="23">
                    <a:moveTo>
                      <a:pt x="17" y="22"/>
                    </a:moveTo>
                    <a:lnTo>
                      <a:pt x="12" y="22"/>
                    </a:lnTo>
                    <a:lnTo>
                      <a:pt x="10" y="21"/>
                    </a:lnTo>
                    <a:lnTo>
                      <a:pt x="8" y="19"/>
                    </a:lnTo>
                    <a:lnTo>
                      <a:pt x="5" y="15"/>
                    </a:lnTo>
                    <a:lnTo>
                      <a:pt x="4" y="13"/>
                    </a:lnTo>
                    <a:lnTo>
                      <a:pt x="2" y="10"/>
                    </a:lnTo>
                    <a:lnTo>
                      <a:pt x="0" y="7"/>
                    </a:lnTo>
                    <a:lnTo>
                      <a:pt x="0" y="3"/>
                    </a:lnTo>
                    <a:lnTo>
                      <a:pt x="4" y="3"/>
                    </a:lnTo>
                    <a:lnTo>
                      <a:pt x="6" y="3"/>
                    </a:lnTo>
                    <a:lnTo>
                      <a:pt x="9" y="3"/>
                    </a:lnTo>
                    <a:lnTo>
                      <a:pt x="11" y="3"/>
                    </a:lnTo>
                    <a:lnTo>
                      <a:pt x="15" y="3"/>
                    </a:lnTo>
                    <a:lnTo>
                      <a:pt x="17" y="3"/>
                    </a:lnTo>
                    <a:lnTo>
                      <a:pt x="19" y="3"/>
                    </a:lnTo>
                    <a:lnTo>
                      <a:pt x="20" y="3"/>
                    </a:lnTo>
                    <a:lnTo>
                      <a:pt x="24" y="2"/>
                    </a:lnTo>
                    <a:lnTo>
                      <a:pt x="28" y="2"/>
                    </a:lnTo>
                    <a:lnTo>
                      <a:pt x="32" y="0"/>
                    </a:lnTo>
                    <a:lnTo>
                      <a:pt x="39" y="0"/>
                    </a:lnTo>
                    <a:lnTo>
                      <a:pt x="44" y="0"/>
                    </a:lnTo>
                    <a:lnTo>
                      <a:pt x="48" y="2"/>
                    </a:lnTo>
                    <a:lnTo>
                      <a:pt x="50" y="5"/>
                    </a:lnTo>
                    <a:lnTo>
                      <a:pt x="51" y="11"/>
                    </a:lnTo>
                    <a:lnTo>
                      <a:pt x="51" y="14"/>
                    </a:lnTo>
                    <a:lnTo>
                      <a:pt x="50" y="18"/>
                    </a:lnTo>
                    <a:lnTo>
                      <a:pt x="49" y="19"/>
                    </a:lnTo>
                    <a:lnTo>
                      <a:pt x="48" y="22"/>
                    </a:lnTo>
                    <a:lnTo>
                      <a:pt x="43" y="23"/>
                    </a:lnTo>
                    <a:lnTo>
                      <a:pt x="37" y="23"/>
                    </a:lnTo>
                    <a:lnTo>
                      <a:pt x="31" y="23"/>
                    </a:lnTo>
                    <a:lnTo>
                      <a:pt x="25" y="23"/>
                    </a:lnTo>
                    <a:lnTo>
                      <a:pt x="20" y="22"/>
                    </a:lnTo>
                    <a:lnTo>
                      <a:pt x="17" y="2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41" name="Freeform 222">
                <a:extLst>
                  <a:ext uri="{FF2B5EF4-FFF2-40B4-BE49-F238E27FC236}">
                    <a16:creationId xmlns:a16="http://schemas.microsoft.com/office/drawing/2014/main" id="{6F4B8175-62D0-4592-9217-D6B79ED09E68}"/>
                  </a:ext>
                </a:extLst>
              </p:cNvPr>
              <p:cNvSpPr>
                <a:spLocks/>
              </p:cNvSpPr>
              <p:nvPr/>
            </p:nvSpPr>
            <p:spPr bwMode="gray">
              <a:xfrm>
                <a:off x="1325" y="2346"/>
                <a:ext cx="685" cy="783"/>
              </a:xfrm>
              <a:custGeom>
                <a:avLst/>
                <a:gdLst>
                  <a:gd name="T0" fmla="*/ 140 w 685"/>
                  <a:gd name="T1" fmla="*/ 4 h 886"/>
                  <a:gd name="T2" fmla="*/ 158 w 685"/>
                  <a:gd name="T3" fmla="*/ 4 h 886"/>
                  <a:gd name="T4" fmla="*/ 220 w 685"/>
                  <a:gd name="T5" fmla="*/ 4 h 886"/>
                  <a:gd name="T6" fmla="*/ 246 w 685"/>
                  <a:gd name="T7" fmla="*/ 4 h 886"/>
                  <a:gd name="T8" fmla="*/ 263 w 685"/>
                  <a:gd name="T9" fmla="*/ 4 h 886"/>
                  <a:gd name="T10" fmla="*/ 295 w 685"/>
                  <a:gd name="T11" fmla="*/ 4 h 886"/>
                  <a:gd name="T12" fmla="*/ 291 w 685"/>
                  <a:gd name="T13" fmla="*/ 4 h 886"/>
                  <a:gd name="T14" fmla="*/ 301 w 685"/>
                  <a:gd name="T15" fmla="*/ 4 h 886"/>
                  <a:gd name="T16" fmla="*/ 319 w 685"/>
                  <a:gd name="T17" fmla="*/ 4 h 886"/>
                  <a:gd name="T18" fmla="*/ 356 w 685"/>
                  <a:gd name="T19" fmla="*/ 4 h 886"/>
                  <a:gd name="T20" fmla="*/ 374 w 685"/>
                  <a:gd name="T21" fmla="*/ 4 h 886"/>
                  <a:gd name="T22" fmla="*/ 381 w 685"/>
                  <a:gd name="T23" fmla="*/ 4 h 886"/>
                  <a:gd name="T24" fmla="*/ 366 w 685"/>
                  <a:gd name="T25" fmla="*/ 4 h 886"/>
                  <a:gd name="T26" fmla="*/ 340 w 685"/>
                  <a:gd name="T27" fmla="*/ 4 h 886"/>
                  <a:gd name="T28" fmla="*/ 372 w 685"/>
                  <a:gd name="T29" fmla="*/ 4 h 886"/>
                  <a:gd name="T30" fmla="*/ 420 w 685"/>
                  <a:gd name="T31" fmla="*/ 4 h 886"/>
                  <a:gd name="T32" fmla="*/ 441 w 685"/>
                  <a:gd name="T33" fmla="*/ 4 h 886"/>
                  <a:gd name="T34" fmla="*/ 463 w 685"/>
                  <a:gd name="T35" fmla="*/ 4 h 886"/>
                  <a:gd name="T36" fmla="*/ 462 w 685"/>
                  <a:gd name="T37" fmla="*/ 4 h 886"/>
                  <a:gd name="T38" fmla="*/ 502 w 685"/>
                  <a:gd name="T39" fmla="*/ 4 h 886"/>
                  <a:gd name="T40" fmla="*/ 542 w 685"/>
                  <a:gd name="T41" fmla="*/ 4 h 886"/>
                  <a:gd name="T42" fmla="*/ 575 w 685"/>
                  <a:gd name="T43" fmla="*/ 4 h 886"/>
                  <a:gd name="T44" fmla="*/ 602 w 685"/>
                  <a:gd name="T45" fmla="*/ 4 h 886"/>
                  <a:gd name="T46" fmla="*/ 616 w 685"/>
                  <a:gd name="T47" fmla="*/ 4 h 886"/>
                  <a:gd name="T48" fmla="*/ 619 w 685"/>
                  <a:gd name="T49" fmla="*/ 4 h 886"/>
                  <a:gd name="T50" fmla="*/ 614 w 685"/>
                  <a:gd name="T51" fmla="*/ 4 h 886"/>
                  <a:gd name="T52" fmla="*/ 641 w 685"/>
                  <a:gd name="T53" fmla="*/ 4 h 886"/>
                  <a:gd name="T54" fmla="*/ 685 w 685"/>
                  <a:gd name="T55" fmla="*/ 4 h 886"/>
                  <a:gd name="T56" fmla="*/ 664 w 685"/>
                  <a:gd name="T57" fmla="*/ 4 h 886"/>
                  <a:gd name="T58" fmla="*/ 614 w 685"/>
                  <a:gd name="T59" fmla="*/ 4 h 886"/>
                  <a:gd name="T60" fmla="*/ 575 w 685"/>
                  <a:gd name="T61" fmla="*/ 4 h 886"/>
                  <a:gd name="T62" fmla="*/ 540 w 685"/>
                  <a:gd name="T63" fmla="*/ 4 h 886"/>
                  <a:gd name="T64" fmla="*/ 513 w 685"/>
                  <a:gd name="T65" fmla="*/ 4 h 886"/>
                  <a:gd name="T66" fmla="*/ 512 w 685"/>
                  <a:gd name="T67" fmla="*/ 4 h 886"/>
                  <a:gd name="T68" fmla="*/ 493 w 685"/>
                  <a:gd name="T69" fmla="*/ 4 h 886"/>
                  <a:gd name="T70" fmla="*/ 460 w 685"/>
                  <a:gd name="T71" fmla="*/ 4 h 886"/>
                  <a:gd name="T72" fmla="*/ 425 w 685"/>
                  <a:gd name="T73" fmla="*/ 4 h 886"/>
                  <a:gd name="T74" fmla="*/ 389 w 685"/>
                  <a:gd name="T75" fmla="*/ 4 h 886"/>
                  <a:gd name="T76" fmla="*/ 395 w 685"/>
                  <a:gd name="T77" fmla="*/ 4 h 886"/>
                  <a:gd name="T78" fmla="*/ 414 w 685"/>
                  <a:gd name="T79" fmla="*/ 4 h 886"/>
                  <a:gd name="T80" fmla="*/ 401 w 685"/>
                  <a:gd name="T81" fmla="*/ 4 h 886"/>
                  <a:gd name="T82" fmla="*/ 376 w 685"/>
                  <a:gd name="T83" fmla="*/ 4 h 886"/>
                  <a:gd name="T84" fmla="*/ 322 w 685"/>
                  <a:gd name="T85" fmla="*/ 4 h 886"/>
                  <a:gd name="T86" fmla="*/ 306 w 685"/>
                  <a:gd name="T87" fmla="*/ 4 h 886"/>
                  <a:gd name="T88" fmla="*/ 276 w 685"/>
                  <a:gd name="T89" fmla="*/ 4 h 886"/>
                  <a:gd name="T90" fmla="*/ 245 w 685"/>
                  <a:gd name="T91" fmla="*/ 4 h 886"/>
                  <a:gd name="T92" fmla="*/ 249 w 685"/>
                  <a:gd name="T93" fmla="*/ 4 h 886"/>
                  <a:gd name="T94" fmla="*/ 226 w 685"/>
                  <a:gd name="T95" fmla="*/ 4 h 886"/>
                  <a:gd name="T96" fmla="*/ 199 w 685"/>
                  <a:gd name="T97" fmla="*/ 4 h 886"/>
                  <a:gd name="T98" fmla="*/ 169 w 685"/>
                  <a:gd name="T99" fmla="*/ 4 h 886"/>
                  <a:gd name="T100" fmla="*/ 175 w 685"/>
                  <a:gd name="T101" fmla="*/ 4 h 886"/>
                  <a:gd name="T102" fmla="*/ 134 w 685"/>
                  <a:gd name="T103" fmla="*/ 4 h 886"/>
                  <a:gd name="T104" fmla="*/ 93 w 685"/>
                  <a:gd name="T105" fmla="*/ 4 h 886"/>
                  <a:gd name="T106" fmla="*/ 73 w 685"/>
                  <a:gd name="T107" fmla="*/ 4 h 886"/>
                  <a:gd name="T108" fmla="*/ 62 w 685"/>
                  <a:gd name="T109" fmla="*/ 4 h 886"/>
                  <a:gd name="T110" fmla="*/ 75 w 685"/>
                  <a:gd name="T111" fmla="*/ 4 h 886"/>
                  <a:gd name="T112" fmla="*/ 56 w 685"/>
                  <a:gd name="T113" fmla="*/ 4 h 886"/>
                  <a:gd name="T114" fmla="*/ 33 w 685"/>
                  <a:gd name="T115" fmla="*/ 4 h 886"/>
                  <a:gd name="T116" fmla="*/ 20 w 685"/>
                  <a:gd name="T117" fmla="*/ 4 h 886"/>
                  <a:gd name="T118" fmla="*/ 7 w 685"/>
                  <a:gd name="T119" fmla="*/ 4 h 886"/>
                  <a:gd name="T120" fmla="*/ 48 w 685"/>
                  <a:gd name="T121" fmla="*/ 4 h 886"/>
                  <a:gd name="T122" fmla="*/ 61 w 685"/>
                  <a:gd name="T123" fmla="*/ 4 h 8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85"/>
                  <a:gd name="T187" fmla="*/ 0 h 886"/>
                  <a:gd name="T188" fmla="*/ 685 w 685"/>
                  <a:gd name="T189" fmla="*/ 886 h 8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85" h="886">
                    <a:moveTo>
                      <a:pt x="70" y="375"/>
                    </a:moveTo>
                    <a:lnTo>
                      <a:pt x="94" y="373"/>
                    </a:lnTo>
                    <a:lnTo>
                      <a:pt x="100" y="370"/>
                    </a:lnTo>
                    <a:lnTo>
                      <a:pt x="106" y="366"/>
                    </a:lnTo>
                    <a:lnTo>
                      <a:pt x="112" y="362"/>
                    </a:lnTo>
                    <a:lnTo>
                      <a:pt x="117" y="357"/>
                    </a:lnTo>
                    <a:lnTo>
                      <a:pt x="123" y="353"/>
                    </a:lnTo>
                    <a:lnTo>
                      <a:pt x="129" y="349"/>
                    </a:lnTo>
                    <a:lnTo>
                      <a:pt x="134" y="346"/>
                    </a:lnTo>
                    <a:lnTo>
                      <a:pt x="140" y="346"/>
                    </a:lnTo>
                    <a:lnTo>
                      <a:pt x="145" y="346"/>
                    </a:lnTo>
                    <a:lnTo>
                      <a:pt x="148" y="349"/>
                    </a:lnTo>
                    <a:lnTo>
                      <a:pt x="150" y="353"/>
                    </a:lnTo>
                    <a:lnTo>
                      <a:pt x="152" y="357"/>
                    </a:lnTo>
                    <a:lnTo>
                      <a:pt x="152" y="363"/>
                    </a:lnTo>
                    <a:lnTo>
                      <a:pt x="154" y="369"/>
                    </a:lnTo>
                    <a:lnTo>
                      <a:pt x="154" y="375"/>
                    </a:lnTo>
                    <a:lnTo>
                      <a:pt x="154" y="381"/>
                    </a:lnTo>
                    <a:lnTo>
                      <a:pt x="156" y="387"/>
                    </a:lnTo>
                    <a:lnTo>
                      <a:pt x="158" y="392"/>
                    </a:lnTo>
                    <a:lnTo>
                      <a:pt x="162" y="398"/>
                    </a:lnTo>
                    <a:lnTo>
                      <a:pt x="165" y="402"/>
                    </a:lnTo>
                    <a:lnTo>
                      <a:pt x="170" y="406"/>
                    </a:lnTo>
                    <a:lnTo>
                      <a:pt x="176" y="409"/>
                    </a:lnTo>
                    <a:lnTo>
                      <a:pt x="181" y="410"/>
                    </a:lnTo>
                    <a:lnTo>
                      <a:pt x="187" y="410"/>
                    </a:lnTo>
                    <a:lnTo>
                      <a:pt x="193" y="412"/>
                    </a:lnTo>
                    <a:lnTo>
                      <a:pt x="201" y="414"/>
                    </a:lnTo>
                    <a:lnTo>
                      <a:pt x="210" y="420"/>
                    </a:lnTo>
                    <a:lnTo>
                      <a:pt x="220" y="426"/>
                    </a:lnTo>
                    <a:lnTo>
                      <a:pt x="231" y="433"/>
                    </a:lnTo>
                    <a:lnTo>
                      <a:pt x="239" y="440"/>
                    </a:lnTo>
                    <a:lnTo>
                      <a:pt x="241" y="442"/>
                    </a:lnTo>
                    <a:lnTo>
                      <a:pt x="244" y="447"/>
                    </a:lnTo>
                    <a:lnTo>
                      <a:pt x="246" y="449"/>
                    </a:lnTo>
                    <a:lnTo>
                      <a:pt x="246" y="454"/>
                    </a:lnTo>
                    <a:lnTo>
                      <a:pt x="246" y="456"/>
                    </a:lnTo>
                    <a:lnTo>
                      <a:pt x="246" y="460"/>
                    </a:lnTo>
                    <a:lnTo>
                      <a:pt x="246" y="462"/>
                    </a:lnTo>
                    <a:lnTo>
                      <a:pt x="246" y="465"/>
                    </a:lnTo>
                    <a:lnTo>
                      <a:pt x="246" y="467"/>
                    </a:lnTo>
                    <a:lnTo>
                      <a:pt x="246" y="469"/>
                    </a:lnTo>
                    <a:lnTo>
                      <a:pt x="246" y="470"/>
                    </a:lnTo>
                    <a:lnTo>
                      <a:pt x="246" y="474"/>
                    </a:lnTo>
                    <a:lnTo>
                      <a:pt x="247" y="480"/>
                    </a:lnTo>
                    <a:lnTo>
                      <a:pt x="250" y="486"/>
                    </a:lnTo>
                    <a:lnTo>
                      <a:pt x="252" y="491"/>
                    </a:lnTo>
                    <a:lnTo>
                      <a:pt x="256" y="497"/>
                    </a:lnTo>
                    <a:lnTo>
                      <a:pt x="260" y="501"/>
                    </a:lnTo>
                    <a:lnTo>
                      <a:pt x="263" y="501"/>
                    </a:lnTo>
                    <a:lnTo>
                      <a:pt x="265" y="502"/>
                    </a:lnTo>
                    <a:lnTo>
                      <a:pt x="269" y="502"/>
                    </a:lnTo>
                    <a:lnTo>
                      <a:pt x="272" y="501"/>
                    </a:lnTo>
                    <a:lnTo>
                      <a:pt x="281" y="501"/>
                    </a:lnTo>
                    <a:lnTo>
                      <a:pt x="282" y="509"/>
                    </a:lnTo>
                    <a:lnTo>
                      <a:pt x="283" y="516"/>
                    </a:lnTo>
                    <a:lnTo>
                      <a:pt x="285" y="522"/>
                    </a:lnTo>
                    <a:lnTo>
                      <a:pt x="289" y="526"/>
                    </a:lnTo>
                    <a:lnTo>
                      <a:pt x="293" y="530"/>
                    </a:lnTo>
                    <a:lnTo>
                      <a:pt x="295" y="536"/>
                    </a:lnTo>
                    <a:lnTo>
                      <a:pt x="297" y="541"/>
                    </a:lnTo>
                    <a:lnTo>
                      <a:pt x="297" y="551"/>
                    </a:lnTo>
                    <a:lnTo>
                      <a:pt x="297" y="555"/>
                    </a:lnTo>
                    <a:lnTo>
                      <a:pt x="296" y="559"/>
                    </a:lnTo>
                    <a:lnTo>
                      <a:pt x="296" y="562"/>
                    </a:lnTo>
                    <a:lnTo>
                      <a:pt x="295" y="565"/>
                    </a:lnTo>
                    <a:lnTo>
                      <a:pt x="294" y="569"/>
                    </a:lnTo>
                    <a:lnTo>
                      <a:pt x="293" y="572"/>
                    </a:lnTo>
                    <a:lnTo>
                      <a:pt x="291" y="575"/>
                    </a:lnTo>
                    <a:lnTo>
                      <a:pt x="291" y="579"/>
                    </a:lnTo>
                    <a:lnTo>
                      <a:pt x="291" y="583"/>
                    </a:lnTo>
                    <a:lnTo>
                      <a:pt x="293" y="586"/>
                    </a:lnTo>
                    <a:lnTo>
                      <a:pt x="294" y="589"/>
                    </a:lnTo>
                    <a:lnTo>
                      <a:pt x="295" y="591"/>
                    </a:lnTo>
                    <a:lnTo>
                      <a:pt x="297" y="593"/>
                    </a:lnTo>
                    <a:lnTo>
                      <a:pt x="299" y="594"/>
                    </a:lnTo>
                    <a:lnTo>
                      <a:pt x="300" y="594"/>
                    </a:lnTo>
                    <a:lnTo>
                      <a:pt x="300" y="596"/>
                    </a:lnTo>
                    <a:lnTo>
                      <a:pt x="300" y="600"/>
                    </a:lnTo>
                    <a:lnTo>
                      <a:pt x="301" y="603"/>
                    </a:lnTo>
                    <a:lnTo>
                      <a:pt x="300" y="607"/>
                    </a:lnTo>
                    <a:lnTo>
                      <a:pt x="300" y="610"/>
                    </a:lnTo>
                    <a:lnTo>
                      <a:pt x="300" y="612"/>
                    </a:lnTo>
                    <a:lnTo>
                      <a:pt x="300" y="617"/>
                    </a:lnTo>
                    <a:lnTo>
                      <a:pt x="300" y="619"/>
                    </a:lnTo>
                    <a:lnTo>
                      <a:pt x="300" y="624"/>
                    </a:lnTo>
                    <a:lnTo>
                      <a:pt x="302" y="628"/>
                    </a:lnTo>
                    <a:lnTo>
                      <a:pt x="307" y="632"/>
                    </a:lnTo>
                    <a:lnTo>
                      <a:pt x="313" y="636"/>
                    </a:lnTo>
                    <a:lnTo>
                      <a:pt x="319" y="639"/>
                    </a:lnTo>
                    <a:lnTo>
                      <a:pt x="325" y="642"/>
                    </a:lnTo>
                    <a:lnTo>
                      <a:pt x="331" y="644"/>
                    </a:lnTo>
                    <a:lnTo>
                      <a:pt x="337" y="647"/>
                    </a:lnTo>
                    <a:lnTo>
                      <a:pt x="340" y="651"/>
                    </a:lnTo>
                    <a:lnTo>
                      <a:pt x="343" y="653"/>
                    </a:lnTo>
                    <a:lnTo>
                      <a:pt x="345" y="656"/>
                    </a:lnTo>
                    <a:lnTo>
                      <a:pt x="347" y="657"/>
                    </a:lnTo>
                    <a:lnTo>
                      <a:pt x="350" y="658"/>
                    </a:lnTo>
                    <a:lnTo>
                      <a:pt x="353" y="660"/>
                    </a:lnTo>
                    <a:lnTo>
                      <a:pt x="356" y="660"/>
                    </a:lnTo>
                    <a:lnTo>
                      <a:pt x="358" y="661"/>
                    </a:lnTo>
                    <a:lnTo>
                      <a:pt x="359" y="665"/>
                    </a:lnTo>
                    <a:lnTo>
                      <a:pt x="363" y="670"/>
                    </a:lnTo>
                    <a:lnTo>
                      <a:pt x="365" y="679"/>
                    </a:lnTo>
                    <a:lnTo>
                      <a:pt x="365" y="687"/>
                    </a:lnTo>
                    <a:lnTo>
                      <a:pt x="366" y="696"/>
                    </a:lnTo>
                    <a:lnTo>
                      <a:pt x="368" y="704"/>
                    </a:lnTo>
                    <a:lnTo>
                      <a:pt x="370" y="711"/>
                    </a:lnTo>
                    <a:lnTo>
                      <a:pt x="371" y="714"/>
                    </a:lnTo>
                    <a:lnTo>
                      <a:pt x="374" y="715"/>
                    </a:lnTo>
                    <a:lnTo>
                      <a:pt x="377" y="716"/>
                    </a:lnTo>
                    <a:lnTo>
                      <a:pt x="381" y="716"/>
                    </a:lnTo>
                    <a:lnTo>
                      <a:pt x="381" y="719"/>
                    </a:lnTo>
                    <a:lnTo>
                      <a:pt x="381" y="722"/>
                    </a:lnTo>
                    <a:lnTo>
                      <a:pt x="381" y="725"/>
                    </a:lnTo>
                    <a:lnTo>
                      <a:pt x="381" y="726"/>
                    </a:lnTo>
                    <a:lnTo>
                      <a:pt x="381" y="729"/>
                    </a:lnTo>
                    <a:lnTo>
                      <a:pt x="381" y="732"/>
                    </a:lnTo>
                    <a:lnTo>
                      <a:pt x="381" y="735"/>
                    </a:lnTo>
                    <a:lnTo>
                      <a:pt x="381" y="737"/>
                    </a:lnTo>
                    <a:lnTo>
                      <a:pt x="381" y="740"/>
                    </a:lnTo>
                    <a:lnTo>
                      <a:pt x="381" y="743"/>
                    </a:lnTo>
                    <a:lnTo>
                      <a:pt x="381" y="747"/>
                    </a:lnTo>
                    <a:lnTo>
                      <a:pt x="381" y="751"/>
                    </a:lnTo>
                    <a:lnTo>
                      <a:pt x="381" y="755"/>
                    </a:lnTo>
                    <a:lnTo>
                      <a:pt x="381" y="758"/>
                    </a:lnTo>
                    <a:lnTo>
                      <a:pt x="381" y="762"/>
                    </a:lnTo>
                    <a:lnTo>
                      <a:pt x="381" y="764"/>
                    </a:lnTo>
                    <a:lnTo>
                      <a:pt x="375" y="767"/>
                    </a:lnTo>
                    <a:lnTo>
                      <a:pt x="366" y="772"/>
                    </a:lnTo>
                    <a:lnTo>
                      <a:pt x="359" y="779"/>
                    </a:lnTo>
                    <a:lnTo>
                      <a:pt x="351" y="788"/>
                    </a:lnTo>
                    <a:lnTo>
                      <a:pt x="344" y="797"/>
                    </a:lnTo>
                    <a:lnTo>
                      <a:pt x="338" y="807"/>
                    </a:lnTo>
                    <a:lnTo>
                      <a:pt x="333" y="815"/>
                    </a:lnTo>
                    <a:lnTo>
                      <a:pt x="332" y="824"/>
                    </a:lnTo>
                    <a:lnTo>
                      <a:pt x="333" y="827"/>
                    </a:lnTo>
                    <a:lnTo>
                      <a:pt x="334" y="827"/>
                    </a:lnTo>
                    <a:lnTo>
                      <a:pt x="338" y="828"/>
                    </a:lnTo>
                    <a:lnTo>
                      <a:pt x="340" y="829"/>
                    </a:lnTo>
                    <a:lnTo>
                      <a:pt x="344" y="829"/>
                    </a:lnTo>
                    <a:lnTo>
                      <a:pt x="347" y="829"/>
                    </a:lnTo>
                    <a:lnTo>
                      <a:pt x="350" y="829"/>
                    </a:lnTo>
                    <a:lnTo>
                      <a:pt x="351" y="829"/>
                    </a:lnTo>
                    <a:lnTo>
                      <a:pt x="356" y="832"/>
                    </a:lnTo>
                    <a:lnTo>
                      <a:pt x="359" y="834"/>
                    </a:lnTo>
                    <a:lnTo>
                      <a:pt x="363" y="838"/>
                    </a:lnTo>
                    <a:lnTo>
                      <a:pt x="366" y="840"/>
                    </a:lnTo>
                    <a:lnTo>
                      <a:pt x="369" y="843"/>
                    </a:lnTo>
                    <a:lnTo>
                      <a:pt x="372" y="847"/>
                    </a:lnTo>
                    <a:lnTo>
                      <a:pt x="377" y="850"/>
                    </a:lnTo>
                    <a:lnTo>
                      <a:pt x="381" y="852"/>
                    </a:lnTo>
                    <a:lnTo>
                      <a:pt x="387" y="854"/>
                    </a:lnTo>
                    <a:lnTo>
                      <a:pt x="393" y="859"/>
                    </a:lnTo>
                    <a:lnTo>
                      <a:pt x="397" y="864"/>
                    </a:lnTo>
                    <a:lnTo>
                      <a:pt x="402" y="870"/>
                    </a:lnTo>
                    <a:lnTo>
                      <a:pt x="407" y="875"/>
                    </a:lnTo>
                    <a:lnTo>
                      <a:pt x="412" y="880"/>
                    </a:lnTo>
                    <a:lnTo>
                      <a:pt x="416" y="884"/>
                    </a:lnTo>
                    <a:lnTo>
                      <a:pt x="420" y="886"/>
                    </a:lnTo>
                    <a:lnTo>
                      <a:pt x="421" y="881"/>
                    </a:lnTo>
                    <a:lnTo>
                      <a:pt x="424" y="875"/>
                    </a:lnTo>
                    <a:lnTo>
                      <a:pt x="426" y="871"/>
                    </a:lnTo>
                    <a:lnTo>
                      <a:pt x="428" y="866"/>
                    </a:lnTo>
                    <a:lnTo>
                      <a:pt x="431" y="861"/>
                    </a:lnTo>
                    <a:lnTo>
                      <a:pt x="433" y="857"/>
                    </a:lnTo>
                    <a:lnTo>
                      <a:pt x="435" y="853"/>
                    </a:lnTo>
                    <a:lnTo>
                      <a:pt x="439" y="849"/>
                    </a:lnTo>
                    <a:lnTo>
                      <a:pt x="440" y="843"/>
                    </a:lnTo>
                    <a:lnTo>
                      <a:pt x="441" y="838"/>
                    </a:lnTo>
                    <a:lnTo>
                      <a:pt x="444" y="834"/>
                    </a:lnTo>
                    <a:lnTo>
                      <a:pt x="445" y="829"/>
                    </a:lnTo>
                    <a:lnTo>
                      <a:pt x="446" y="825"/>
                    </a:lnTo>
                    <a:lnTo>
                      <a:pt x="449" y="821"/>
                    </a:lnTo>
                    <a:lnTo>
                      <a:pt x="450" y="815"/>
                    </a:lnTo>
                    <a:lnTo>
                      <a:pt x="451" y="810"/>
                    </a:lnTo>
                    <a:lnTo>
                      <a:pt x="453" y="804"/>
                    </a:lnTo>
                    <a:lnTo>
                      <a:pt x="456" y="800"/>
                    </a:lnTo>
                    <a:lnTo>
                      <a:pt x="459" y="796"/>
                    </a:lnTo>
                    <a:lnTo>
                      <a:pt x="463" y="792"/>
                    </a:lnTo>
                    <a:lnTo>
                      <a:pt x="465" y="788"/>
                    </a:lnTo>
                    <a:lnTo>
                      <a:pt x="469" y="783"/>
                    </a:lnTo>
                    <a:lnTo>
                      <a:pt x="470" y="779"/>
                    </a:lnTo>
                    <a:lnTo>
                      <a:pt x="471" y="774"/>
                    </a:lnTo>
                    <a:lnTo>
                      <a:pt x="470" y="768"/>
                    </a:lnTo>
                    <a:lnTo>
                      <a:pt x="469" y="761"/>
                    </a:lnTo>
                    <a:lnTo>
                      <a:pt x="468" y="755"/>
                    </a:lnTo>
                    <a:lnTo>
                      <a:pt x="465" y="749"/>
                    </a:lnTo>
                    <a:lnTo>
                      <a:pt x="463" y="743"/>
                    </a:lnTo>
                    <a:lnTo>
                      <a:pt x="462" y="737"/>
                    </a:lnTo>
                    <a:lnTo>
                      <a:pt x="460" y="732"/>
                    </a:lnTo>
                    <a:lnTo>
                      <a:pt x="460" y="726"/>
                    </a:lnTo>
                    <a:lnTo>
                      <a:pt x="460" y="722"/>
                    </a:lnTo>
                    <a:lnTo>
                      <a:pt x="462" y="718"/>
                    </a:lnTo>
                    <a:lnTo>
                      <a:pt x="464" y="714"/>
                    </a:lnTo>
                    <a:lnTo>
                      <a:pt x="466" y="708"/>
                    </a:lnTo>
                    <a:lnTo>
                      <a:pt x="474" y="698"/>
                    </a:lnTo>
                    <a:lnTo>
                      <a:pt x="483" y="690"/>
                    </a:lnTo>
                    <a:lnTo>
                      <a:pt x="493" y="682"/>
                    </a:lnTo>
                    <a:lnTo>
                      <a:pt x="502" y="675"/>
                    </a:lnTo>
                    <a:lnTo>
                      <a:pt x="512" y="670"/>
                    </a:lnTo>
                    <a:lnTo>
                      <a:pt x="521" y="669"/>
                    </a:lnTo>
                    <a:lnTo>
                      <a:pt x="523" y="669"/>
                    </a:lnTo>
                    <a:lnTo>
                      <a:pt x="526" y="666"/>
                    </a:lnTo>
                    <a:lnTo>
                      <a:pt x="528" y="663"/>
                    </a:lnTo>
                    <a:lnTo>
                      <a:pt x="530" y="660"/>
                    </a:lnTo>
                    <a:lnTo>
                      <a:pt x="533" y="657"/>
                    </a:lnTo>
                    <a:lnTo>
                      <a:pt x="535" y="654"/>
                    </a:lnTo>
                    <a:lnTo>
                      <a:pt x="539" y="651"/>
                    </a:lnTo>
                    <a:lnTo>
                      <a:pt x="542" y="651"/>
                    </a:lnTo>
                    <a:lnTo>
                      <a:pt x="546" y="650"/>
                    </a:lnTo>
                    <a:lnTo>
                      <a:pt x="550" y="650"/>
                    </a:lnTo>
                    <a:lnTo>
                      <a:pt x="552" y="650"/>
                    </a:lnTo>
                    <a:lnTo>
                      <a:pt x="554" y="650"/>
                    </a:lnTo>
                    <a:lnTo>
                      <a:pt x="557" y="650"/>
                    </a:lnTo>
                    <a:lnTo>
                      <a:pt x="559" y="650"/>
                    </a:lnTo>
                    <a:lnTo>
                      <a:pt x="561" y="651"/>
                    </a:lnTo>
                    <a:lnTo>
                      <a:pt x="564" y="651"/>
                    </a:lnTo>
                    <a:lnTo>
                      <a:pt x="570" y="650"/>
                    </a:lnTo>
                    <a:lnTo>
                      <a:pt x="575" y="650"/>
                    </a:lnTo>
                    <a:lnTo>
                      <a:pt x="578" y="647"/>
                    </a:lnTo>
                    <a:lnTo>
                      <a:pt x="579" y="646"/>
                    </a:lnTo>
                    <a:lnTo>
                      <a:pt x="582" y="642"/>
                    </a:lnTo>
                    <a:lnTo>
                      <a:pt x="583" y="637"/>
                    </a:lnTo>
                    <a:lnTo>
                      <a:pt x="584" y="633"/>
                    </a:lnTo>
                    <a:lnTo>
                      <a:pt x="585" y="628"/>
                    </a:lnTo>
                    <a:lnTo>
                      <a:pt x="594" y="605"/>
                    </a:lnTo>
                    <a:lnTo>
                      <a:pt x="597" y="600"/>
                    </a:lnTo>
                    <a:lnTo>
                      <a:pt x="599" y="593"/>
                    </a:lnTo>
                    <a:lnTo>
                      <a:pt x="602" y="587"/>
                    </a:lnTo>
                    <a:lnTo>
                      <a:pt x="604" y="580"/>
                    </a:lnTo>
                    <a:lnTo>
                      <a:pt x="605" y="573"/>
                    </a:lnTo>
                    <a:lnTo>
                      <a:pt x="608" y="565"/>
                    </a:lnTo>
                    <a:lnTo>
                      <a:pt x="608" y="557"/>
                    </a:lnTo>
                    <a:lnTo>
                      <a:pt x="608" y="545"/>
                    </a:lnTo>
                    <a:lnTo>
                      <a:pt x="609" y="541"/>
                    </a:lnTo>
                    <a:lnTo>
                      <a:pt x="610" y="537"/>
                    </a:lnTo>
                    <a:lnTo>
                      <a:pt x="611" y="534"/>
                    </a:lnTo>
                    <a:lnTo>
                      <a:pt x="614" y="530"/>
                    </a:lnTo>
                    <a:lnTo>
                      <a:pt x="616" y="527"/>
                    </a:lnTo>
                    <a:lnTo>
                      <a:pt x="617" y="525"/>
                    </a:lnTo>
                    <a:lnTo>
                      <a:pt x="619" y="520"/>
                    </a:lnTo>
                    <a:lnTo>
                      <a:pt x="619" y="516"/>
                    </a:lnTo>
                    <a:lnTo>
                      <a:pt x="619" y="511"/>
                    </a:lnTo>
                    <a:lnTo>
                      <a:pt x="619" y="506"/>
                    </a:lnTo>
                    <a:lnTo>
                      <a:pt x="619" y="502"/>
                    </a:lnTo>
                    <a:lnTo>
                      <a:pt x="619" y="498"/>
                    </a:lnTo>
                    <a:lnTo>
                      <a:pt x="619" y="495"/>
                    </a:lnTo>
                    <a:lnTo>
                      <a:pt x="619" y="491"/>
                    </a:lnTo>
                    <a:lnTo>
                      <a:pt x="619" y="488"/>
                    </a:lnTo>
                    <a:lnTo>
                      <a:pt x="619" y="483"/>
                    </a:lnTo>
                    <a:lnTo>
                      <a:pt x="619" y="479"/>
                    </a:lnTo>
                    <a:lnTo>
                      <a:pt x="619" y="473"/>
                    </a:lnTo>
                    <a:lnTo>
                      <a:pt x="617" y="466"/>
                    </a:lnTo>
                    <a:lnTo>
                      <a:pt x="616" y="458"/>
                    </a:lnTo>
                    <a:lnTo>
                      <a:pt x="615" y="451"/>
                    </a:lnTo>
                    <a:lnTo>
                      <a:pt x="614" y="442"/>
                    </a:lnTo>
                    <a:lnTo>
                      <a:pt x="613" y="437"/>
                    </a:lnTo>
                    <a:lnTo>
                      <a:pt x="613" y="431"/>
                    </a:lnTo>
                    <a:lnTo>
                      <a:pt x="614" y="426"/>
                    </a:lnTo>
                    <a:lnTo>
                      <a:pt x="615" y="423"/>
                    </a:lnTo>
                    <a:lnTo>
                      <a:pt x="619" y="419"/>
                    </a:lnTo>
                    <a:lnTo>
                      <a:pt x="622" y="416"/>
                    </a:lnTo>
                    <a:lnTo>
                      <a:pt x="626" y="413"/>
                    </a:lnTo>
                    <a:lnTo>
                      <a:pt x="629" y="412"/>
                    </a:lnTo>
                    <a:lnTo>
                      <a:pt x="633" y="409"/>
                    </a:lnTo>
                    <a:lnTo>
                      <a:pt x="636" y="409"/>
                    </a:lnTo>
                    <a:lnTo>
                      <a:pt x="636" y="398"/>
                    </a:lnTo>
                    <a:lnTo>
                      <a:pt x="639" y="389"/>
                    </a:lnTo>
                    <a:lnTo>
                      <a:pt x="641" y="382"/>
                    </a:lnTo>
                    <a:lnTo>
                      <a:pt x="644" y="375"/>
                    </a:lnTo>
                    <a:lnTo>
                      <a:pt x="652" y="364"/>
                    </a:lnTo>
                    <a:lnTo>
                      <a:pt x="660" y="355"/>
                    </a:lnTo>
                    <a:lnTo>
                      <a:pt x="670" y="345"/>
                    </a:lnTo>
                    <a:lnTo>
                      <a:pt x="678" y="334"/>
                    </a:lnTo>
                    <a:lnTo>
                      <a:pt x="680" y="327"/>
                    </a:lnTo>
                    <a:lnTo>
                      <a:pt x="683" y="318"/>
                    </a:lnTo>
                    <a:lnTo>
                      <a:pt x="685" y="309"/>
                    </a:lnTo>
                    <a:lnTo>
                      <a:pt x="685" y="299"/>
                    </a:lnTo>
                    <a:lnTo>
                      <a:pt x="685" y="292"/>
                    </a:lnTo>
                    <a:lnTo>
                      <a:pt x="684" y="284"/>
                    </a:lnTo>
                    <a:lnTo>
                      <a:pt x="683" y="275"/>
                    </a:lnTo>
                    <a:lnTo>
                      <a:pt x="680" y="267"/>
                    </a:lnTo>
                    <a:lnTo>
                      <a:pt x="678" y="258"/>
                    </a:lnTo>
                    <a:lnTo>
                      <a:pt x="676" y="251"/>
                    </a:lnTo>
                    <a:lnTo>
                      <a:pt x="674" y="246"/>
                    </a:lnTo>
                    <a:lnTo>
                      <a:pt x="672" y="240"/>
                    </a:lnTo>
                    <a:lnTo>
                      <a:pt x="670" y="235"/>
                    </a:lnTo>
                    <a:lnTo>
                      <a:pt x="666" y="232"/>
                    </a:lnTo>
                    <a:lnTo>
                      <a:pt x="664" y="231"/>
                    </a:lnTo>
                    <a:lnTo>
                      <a:pt x="660" y="231"/>
                    </a:lnTo>
                    <a:lnTo>
                      <a:pt x="657" y="232"/>
                    </a:lnTo>
                    <a:lnTo>
                      <a:pt x="653" y="233"/>
                    </a:lnTo>
                    <a:lnTo>
                      <a:pt x="649" y="232"/>
                    </a:lnTo>
                    <a:lnTo>
                      <a:pt x="647" y="231"/>
                    </a:lnTo>
                    <a:lnTo>
                      <a:pt x="639" y="224"/>
                    </a:lnTo>
                    <a:lnTo>
                      <a:pt x="633" y="216"/>
                    </a:lnTo>
                    <a:lnTo>
                      <a:pt x="626" y="207"/>
                    </a:lnTo>
                    <a:lnTo>
                      <a:pt x="620" y="198"/>
                    </a:lnTo>
                    <a:lnTo>
                      <a:pt x="614" y="191"/>
                    </a:lnTo>
                    <a:lnTo>
                      <a:pt x="607" y="184"/>
                    </a:lnTo>
                    <a:lnTo>
                      <a:pt x="603" y="181"/>
                    </a:lnTo>
                    <a:lnTo>
                      <a:pt x="599" y="179"/>
                    </a:lnTo>
                    <a:lnTo>
                      <a:pt x="596" y="178"/>
                    </a:lnTo>
                    <a:lnTo>
                      <a:pt x="591" y="177"/>
                    </a:lnTo>
                    <a:lnTo>
                      <a:pt x="588" y="177"/>
                    </a:lnTo>
                    <a:lnTo>
                      <a:pt x="584" y="177"/>
                    </a:lnTo>
                    <a:lnTo>
                      <a:pt x="580" y="177"/>
                    </a:lnTo>
                    <a:lnTo>
                      <a:pt x="578" y="177"/>
                    </a:lnTo>
                    <a:lnTo>
                      <a:pt x="575" y="177"/>
                    </a:lnTo>
                    <a:lnTo>
                      <a:pt x="572" y="177"/>
                    </a:lnTo>
                    <a:lnTo>
                      <a:pt x="569" y="177"/>
                    </a:lnTo>
                    <a:lnTo>
                      <a:pt x="566" y="177"/>
                    </a:lnTo>
                    <a:lnTo>
                      <a:pt x="561" y="177"/>
                    </a:lnTo>
                    <a:lnTo>
                      <a:pt x="558" y="177"/>
                    </a:lnTo>
                    <a:lnTo>
                      <a:pt x="555" y="175"/>
                    </a:lnTo>
                    <a:lnTo>
                      <a:pt x="552" y="175"/>
                    </a:lnTo>
                    <a:lnTo>
                      <a:pt x="548" y="174"/>
                    </a:lnTo>
                    <a:lnTo>
                      <a:pt x="545" y="172"/>
                    </a:lnTo>
                    <a:lnTo>
                      <a:pt x="540" y="172"/>
                    </a:lnTo>
                    <a:lnTo>
                      <a:pt x="535" y="172"/>
                    </a:lnTo>
                    <a:lnTo>
                      <a:pt x="530" y="172"/>
                    </a:lnTo>
                    <a:lnTo>
                      <a:pt x="527" y="174"/>
                    </a:lnTo>
                    <a:lnTo>
                      <a:pt x="523" y="174"/>
                    </a:lnTo>
                    <a:lnTo>
                      <a:pt x="521" y="175"/>
                    </a:lnTo>
                    <a:lnTo>
                      <a:pt x="519" y="178"/>
                    </a:lnTo>
                    <a:lnTo>
                      <a:pt x="517" y="179"/>
                    </a:lnTo>
                    <a:lnTo>
                      <a:pt x="516" y="182"/>
                    </a:lnTo>
                    <a:lnTo>
                      <a:pt x="515" y="185"/>
                    </a:lnTo>
                    <a:lnTo>
                      <a:pt x="513" y="181"/>
                    </a:lnTo>
                    <a:lnTo>
                      <a:pt x="513" y="178"/>
                    </a:lnTo>
                    <a:lnTo>
                      <a:pt x="513" y="174"/>
                    </a:lnTo>
                    <a:lnTo>
                      <a:pt x="513" y="171"/>
                    </a:lnTo>
                    <a:lnTo>
                      <a:pt x="513" y="168"/>
                    </a:lnTo>
                    <a:lnTo>
                      <a:pt x="513" y="167"/>
                    </a:lnTo>
                    <a:lnTo>
                      <a:pt x="513" y="165"/>
                    </a:lnTo>
                    <a:lnTo>
                      <a:pt x="515" y="165"/>
                    </a:lnTo>
                    <a:lnTo>
                      <a:pt x="513" y="164"/>
                    </a:lnTo>
                    <a:lnTo>
                      <a:pt x="513" y="163"/>
                    </a:lnTo>
                    <a:lnTo>
                      <a:pt x="512" y="161"/>
                    </a:lnTo>
                    <a:lnTo>
                      <a:pt x="512" y="160"/>
                    </a:lnTo>
                    <a:lnTo>
                      <a:pt x="510" y="157"/>
                    </a:lnTo>
                    <a:lnTo>
                      <a:pt x="509" y="156"/>
                    </a:lnTo>
                    <a:lnTo>
                      <a:pt x="509" y="154"/>
                    </a:lnTo>
                    <a:lnTo>
                      <a:pt x="509" y="153"/>
                    </a:lnTo>
                    <a:lnTo>
                      <a:pt x="506" y="152"/>
                    </a:lnTo>
                    <a:lnTo>
                      <a:pt x="502" y="150"/>
                    </a:lnTo>
                    <a:lnTo>
                      <a:pt x="499" y="147"/>
                    </a:lnTo>
                    <a:lnTo>
                      <a:pt x="495" y="145"/>
                    </a:lnTo>
                    <a:lnTo>
                      <a:pt x="493" y="142"/>
                    </a:lnTo>
                    <a:lnTo>
                      <a:pt x="490" y="139"/>
                    </a:lnTo>
                    <a:lnTo>
                      <a:pt x="488" y="138"/>
                    </a:lnTo>
                    <a:lnTo>
                      <a:pt x="483" y="138"/>
                    </a:lnTo>
                    <a:lnTo>
                      <a:pt x="478" y="138"/>
                    </a:lnTo>
                    <a:lnTo>
                      <a:pt x="475" y="138"/>
                    </a:lnTo>
                    <a:lnTo>
                      <a:pt x="471" y="136"/>
                    </a:lnTo>
                    <a:lnTo>
                      <a:pt x="468" y="133"/>
                    </a:lnTo>
                    <a:lnTo>
                      <a:pt x="464" y="131"/>
                    </a:lnTo>
                    <a:lnTo>
                      <a:pt x="462" y="128"/>
                    </a:lnTo>
                    <a:lnTo>
                      <a:pt x="460" y="125"/>
                    </a:lnTo>
                    <a:lnTo>
                      <a:pt x="451" y="125"/>
                    </a:lnTo>
                    <a:lnTo>
                      <a:pt x="450" y="129"/>
                    </a:lnTo>
                    <a:lnTo>
                      <a:pt x="447" y="136"/>
                    </a:lnTo>
                    <a:lnTo>
                      <a:pt x="444" y="143"/>
                    </a:lnTo>
                    <a:lnTo>
                      <a:pt x="439" y="150"/>
                    </a:lnTo>
                    <a:lnTo>
                      <a:pt x="434" y="156"/>
                    </a:lnTo>
                    <a:lnTo>
                      <a:pt x="431" y="159"/>
                    </a:lnTo>
                    <a:lnTo>
                      <a:pt x="428" y="160"/>
                    </a:lnTo>
                    <a:lnTo>
                      <a:pt x="427" y="160"/>
                    </a:lnTo>
                    <a:lnTo>
                      <a:pt x="425" y="159"/>
                    </a:lnTo>
                    <a:lnTo>
                      <a:pt x="424" y="157"/>
                    </a:lnTo>
                    <a:lnTo>
                      <a:pt x="419" y="157"/>
                    </a:lnTo>
                    <a:lnTo>
                      <a:pt x="414" y="157"/>
                    </a:lnTo>
                    <a:lnTo>
                      <a:pt x="409" y="156"/>
                    </a:lnTo>
                    <a:lnTo>
                      <a:pt x="404" y="154"/>
                    </a:lnTo>
                    <a:lnTo>
                      <a:pt x="401" y="153"/>
                    </a:lnTo>
                    <a:lnTo>
                      <a:pt x="399" y="150"/>
                    </a:lnTo>
                    <a:lnTo>
                      <a:pt x="396" y="146"/>
                    </a:lnTo>
                    <a:lnTo>
                      <a:pt x="396" y="142"/>
                    </a:lnTo>
                    <a:lnTo>
                      <a:pt x="389" y="142"/>
                    </a:lnTo>
                    <a:lnTo>
                      <a:pt x="388" y="145"/>
                    </a:lnTo>
                    <a:lnTo>
                      <a:pt x="387" y="145"/>
                    </a:lnTo>
                    <a:lnTo>
                      <a:pt x="384" y="146"/>
                    </a:lnTo>
                    <a:lnTo>
                      <a:pt x="383" y="147"/>
                    </a:lnTo>
                    <a:lnTo>
                      <a:pt x="381" y="147"/>
                    </a:lnTo>
                    <a:lnTo>
                      <a:pt x="379" y="147"/>
                    </a:lnTo>
                    <a:lnTo>
                      <a:pt x="377" y="147"/>
                    </a:lnTo>
                    <a:lnTo>
                      <a:pt x="375" y="147"/>
                    </a:lnTo>
                    <a:lnTo>
                      <a:pt x="394" y="125"/>
                    </a:lnTo>
                    <a:lnTo>
                      <a:pt x="395" y="117"/>
                    </a:lnTo>
                    <a:lnTo>
                      <a:pt x="397" y="111"/>
                    </a:lnTo>
                    <a:lnTo>
                      <a:pt x="401" y="106"/>
                    </a:lnTo>
                    <a:lnTo>
                      <a:pt x="404" y="101"/>
                    </a:lnTo>
                    <a:lnTo>
                      <a:pt x="409" y="97"/>
                    </a:lnTo>
                    <a:lnTo>
                      <a:pt x="413" y="93"/>
                    </a:lnTo>
                    <a:lnTo>
                      <a:pt x="416" y="89"/>
                    </a:lnTo>
                    <a:lnTo>
                      <a:pt x="420" y="85"/>
                    </a:lnTo>
                    <a:lnTo>
                      <a:pt x="418" y="83"/>
                    </a:lnTo>
                    <a:lnTo>
                      <a:pt x="415" y="82"/>
                    </a:lnTo>
                    <a:lnTo>
                      <a:pt x="414" y="80"/>
                    </a:lnTo>
                    <a:lnTo>
                      <a:pt x="414" y="79"/>
                    </a:lnTo>
                    <a:lnTo>
                      <a:pt x="413" y="78"/>
                    </a:lnTo>
                    <a:lnTo>
                      <a:pt x="412" y="76"/>
                    </a:lnTo>
                    <a:lnTo>
                      <a:pt x="412" y="74"/>
                    </a:lnTo>
                    <a:lnTo>
                      <a:pt x="410" y="72"/>
                    </a:lnTo>
                    <a:lnTo>
                      <a:pt x="408" y="72"/>
                    </a:lnTo>
                    <a:lnTo>
                      <a:pt x="406" y="71"/>
                    </a:lnTo>
                    <a:lnTo>
                      <a:pt x="404" y="68"/>
                    </a:lnTo>
                    <a:lnTo>
                      <a:pt x="403" y="65"/>
                    </a:lnTo>
                    <a:lnTo>
                      <a:pt x="401" y="58"/>
                    </a:lnTo>
                    <a:lnTo>
                      <a:pt x="400" y="48"/>
                    </a:lnTo>
                    <a:lnTo>
                      <a:pt x="399" y="40"/>
                    </a:lnTo>
                    <a:lnTo>
                      <a:pt x="397" y="32"/>
                    </a:lnTo>
                    <a:lnTo>
                      <a:pt x="395" y="25"/>
                    </a:lnTo>
                    <a:lnTo>
                      <a:pt x="391" y="19"/>
                    </a:lnTo>
                    <a:lnTo>
                      <a:pt x="390" y="23"/>
                    </a:lnTo>
                    <a:lnTo>
                      <a:pt x="388" y="29"/>
                    </a:lnTo>
                    <a:lnTo>
                      <a:pt x="384" y="36"/>
                    </a:lnTo>
                    <a:lnTo>
                      <a:pt x="381" y="43"/>
                    </a:lnTo>
                    <a:lnTo>
                      <a:pt x="376" y="50"/>
                    </a:lnTo>
                    <a:lnTo>
                      <a:pt x="372" y="57"/>
                    </a:lnTo>
                    <a:lnTo>
                      <a:pt x="369" y="61"/>
                    </a:lnTo>
                    <a:lnTo>
                      <a:pt x="366" y="62"/>
                    </a:lnTo>
                    <a:lnTo>
                      <a:pt x="345" y="53"/>
                    </a:lnTo>
                    <a:lnTo>
                      <a:pt x="341" y="54"/>
                    </a:lnTo>
                    <a:lnTo>
                      <a:pt x="338" y="55"/>
                    </a:lnTo>
                    <a:lnTo>
                      <a:pt x="334" y="57"/>
                    </a:lnTo>
                    <a:lnTo>
                      <a:pt x="331" y="58"/>
                    </a:lnTo>
                    <a:lnTo>
                      <a:pt x="326" y="58"/>
                    </a:lnTo>
                    <a:lnTo>
                      <a:pt x="322" y="60"/>
                    </a:lnTo>
                    <a:lnTo>
                      <a:pt x="318" y="60"/>
                    </a:lnTo>
                    <a:lnTo>
                      <a:pt x="313" y="60"/>
                    </a:lnTo>
                    <a:lnTo>
                      <a:pt x="313" y="61"/>
                    </a:lnTo>
                    <a:lnTo>
                      <a:pt x="312" y="62"/>
                    </a:lnTo>
                    <a:lnTo>
                      <a:pt x="312" y="64"/>
                    </a:lnTo>
                    <a:lnTo>
                      <a:pt x="310" y="65"/>
                    </a:lnTo>
                    <a:lnTo>
                      <a:pt x="309" y="65"/>
                    </a:lnTo>
                    <a:lnTo>
                      <a:pt x="308" y="67"/>
                    </a:lnTo>
                    <a:lnTo>
                      <a:pt x="307" y="67"/>
                    </a:lnTo>
                    <a:lnTo>
                      <a:pt x="306" y="68"/>
                    </a:lnTo>
                    <a:lnTo>
                      <a:pt x="304" y="68"/>
                    </a:lnTo>
                    <a:lnTo>
                      <a:pt x="303" y="68"/>
                    </a:lnTo>
                    <a:lnTo>
                      <a:pt x="302" y="68"/>
                    </a:lnTo>
                    <a:lnTo>
                      <a:pt x="301" y="68"/>
                    </a:lnTo>
                    <a:lnTo>
                      <a:pt x="300" y="68"/>
                    </a:lnTo>
                    <a:lnTo>
                      <a:pt x="299" y="71"/>
                    </a:lnTo>
                    <a:lnTo>
                      <a:pt x="295" y="74"/>
                    </a:lnTo>
                    <a:lnTo>
                      <a:pt x="289" y="76"/>
                    </a:lnTo>
                    <a:lnTo>
                      <a:pt x="282" y="79"/>
                    </a:lnTo>
                    <a:lnTo>
                      <a:pt x="276" y="82"/>
                    </a:lnTo>
                    <a:lnTo>
                      <a:pt x="270" y="83"/>
                    </a:lnTo>
                    <a:lnTo>
                      <a:pt x="265" y="85"/>
                    </a:lnTo>
                    <a:lnTo>
                      <a:pt x="264" y="85"/>
                    </a:lnTo>
                    <a:lnTo>
                      <a:pt x="259" y="83"/>
                    </a:lnTo>
                    <a:lnTo>
                      <a:pt x="256" y="80"/>
                    </a:lnTo>
                    <a:lnTo>
                      <a:pt x="252" y="75"/>
                    </a:lnTo>
                    <a:lnTo>
                      <a:pt x="250" y="69"/>
                    </a:lnTo>
                    <a:lnTo>
                      <a:pt x="247" y="64"/>
                    </a:lnTo>
                    <a:lnTo>
                      <a:pt x="246" y="57"/>
                    </a:lnTo>
                    <a:lnTo>
                      <a:pt x="245" y="51"/>
                    </a:lnTo>
                    <a:lnTo>
                      <a:pt x="244" y="47"/>
                    </a:lnTo>
                    <a:lnTo>
                      <a:pt x="245" y="44"/>
                    </a:lnTo>
                    <a:lnTo>
                      <a:pt x="245" y="41"/>
                    </a:lnTo>
                    <a:lnTo>
                      <a:pt x="246" y="40"/>
                    </a:lnTo>
                    <a:lnTo>
                      <a:pt x="246" y="37"/>
                    </a:lnTo>
                    <a:lnTo>
                      <a:pt x="247" y="34"/>
                    </a:lnTo>
                    <a:lnTo>
                      <a:pt x="247" y="33"/>
                    </a:lnTo>
                    <a:lnTo>
                      <a:pt x="249" y="30"/>
                    </a:lnTo>
                    <a:lnTo>
                      <a:pt x="249" y="28"/>
                    </a:lnTo>
                    <a:lnTo>
                      <a:pt x="249" y="21"/>
                    </a:lnTo>
                    <a:lnTo>
                      <a:pt x="247" y="16"/>
                    </a:lnTo>
                    <a:lnTo>
                      <a:pt x="246" y="12"/>
                    </a:lnTo>
                    <a:lnTo>
                      <a:pt x="244" y="8"/>
                    </a:lnTo>
                    <a:lnTo>
                      <a:pt x="241" y="5"/>
                    </a:lnTo>
                    <a:lnTo>
                      <a:pt x="238" y="2"/>
                    </a:lnTo>
                    <a:lnTo>
                      <a:pt x="233" y="1"/>
                    </a:lnTo>
                    <a:lnTo>
                      <a:pt x="227" y="0"/>
                    </a:lnTo>
                    <a:lnTo>
                      <a:pt x="227" y="2"/>
                    </a:lnTo>
                    <a:lnTo>
                      <a:pt x="226" y="4"/>
                    </a:lnTo>
                    <a:lnTo>
                      <a:pt x="226" y="7"/>
                    </a:lnTo>
                    <a:lnTo>
                      <a:pt x="225" y="8"/>
                    </a:lnTo>
                    <a:lnTo>
                      <a:pt x="222" y="11"/>
                    </a:lnTo>
                    <a:lnTo>
                      <a:pt x="221" y="11"/>
                    </a:lnTo>
                    <a:lnTo>
                      <a:pt x="219" y="11"/>
                    </a:lnTo>
                    <a:lnTo>
                      <a:pt x="216" y="9"/>
                    </a:lnTo>
                    <a:lnTo>
                      <a:pt x="215" y="12"/>
                    </a:lnTo>
                    <a:lnTo>
                      <a:pt x="212" y="16"/>
                    </a:lnTo>
                    <a:lnTo>
                      <a:pt x="207" y="19"/>
                    </a:lnTo>
                    <a:lnTo>
                      <a:pt x="203" y="22"/>
                    </a:lnTo>
                    <a:lnTo>
                      <a:pt x="199" y="25"/>
                    </a:lnTo>
                    <a:lnTo>
                      <a:pt x="195" y="28"/>
                    </a:lnTo>
                    <a:lnTo>
                      <a:pt x="191" y="30"/>
                    </a:lnTo>
                    <a:lnTo>
                      <a:pt x="191" y="32"/>
                    </a:lnTo>
                    <a:lnTo>
                      <a:pt x="189" y="32"/>
                    </a:lnTo>
                    <a:lnTo>
                      <a:pt x="187" y="32"/>
                    </a:lnTo>
                    <a:lnTo>
                      <a:pt x="183" y="30"/>
                    </a:lnTo>
                    <a:lnTo>
                      <a:pt x="180" y="29"/>
                    </a:lnTo>
                    <a:lnTo>
                      <a:pt x="176" y="26"/>
                    </a:lnTo>
                    <a:lnTo>
                      <a:pt x="172" y="25"/>
                    </a:lnTo>
                    <a:lnTo>
                      <a:pt x="169" y="23"/>
                    </a:lnTo>
                    <a:lnTo>
                      <a:pt x="169" y="22"/>
                    </a:lnTo>
                    <a:lnTo>
                      <a:pt x="159" y="22"/>
                    </a:lnTo>
                    <a:lnTo>
                      <a:pt x="159" y="37"/>
                    </a:lnTo>
                    <a:lnTo>
                      <a:pt x="161" y="40"/>
                    </a:lnTo>
                    <a:lnTo>
                      <a:pt x="163" y="44"/>
                    </a:lnTo>
                    <a:lnTo>
                      <a:pt x="165" y="48"/>
                    </a:lnTo>
                    <a:lnTo>
                      <a:pt x="168" y="53"/>
                    </a:lnTo>
                    <a:lnTo>
                      <a:pt x="170" y="58"/>
                    </a:lnTo>
                    <a:lnTo>
                      <a:pt x="172" y="62"/>
                    </a:lnTo>
                    <a:lnTo>
                      <a:pt x="175" y="65"/>
                    </a:lnTo>
                    <a:lnTo>
                      <a:pt x="176" y="68"/>
                    </a:lnTo>
                    <a:lnTo>
                      <a:pt x="175" y="72"/>
                    </a:lnTo>
                    <a:lnTo>
                      <a:pt x="170" y="78"/>
                    </a:lnTo>
                    <a:lnTo>
                      <a:pt x="167" y="83"/>
                    </a:lnTo>
                    <a:lnTo>
                      <a:pt x="162" y="89"/>
                    </a:lnTo>
                    <a:lnTo>
                      <a:pt x="156" y="93"/>
                    </a:lnTo>
                    <a:lnTo>
                      <a:pt x="150" y="96"/>
                    </a:lnTo>
                    <a:lnTo>
                      <a:pt x="144" y="99"/>
                    </a:lnTo>
                    <a:lnTo>
                      <a:pt x="138" y="100"/>
                    </a:lnTo>
                    <a:lnTo>
                      <a:pt x="134" y="99"/>
                    </a:lnTo>
                    <a:lnTo>
                      <a:pt x="130" y="97"/>
                    </a:lnTo>
                    <a:lnTo>
                      <a:pt x="126" y="94"/>
                    </a:lnTo>
                    <a:lnTo>
                      <a:pt x="123" y="90"/>
                    </a:lnTo>
                    <a:lnTo>
                      <a:pt x="118" y="86"/>
                    </a:lnTo>
                    <a:lnTo>
                      <a:pt x="114" y="80"/>
                    </a:lnTo>
                    <a:lnTo>
                      <a:pt x="112" y="75"/>
                    </a:lnTo>
                    <a:lnTo>
                      <a:pt x="108" y="69"/>
                    </a:lnTo>
                    <a:lnTo>
                      <a:pt x="105" y="72"/>
                    </a:lnTo>
                    <a:lnTo>
                      <a:pt x="100" y="74"/>
                    </a:lnTo>
                    <a:lnTo>
                      <a:pt x="93" y="75"/>
                    </a:lnTo>
                    <a:lnTo>
                      <a:pt x="86" y="76"/>
                    </a:lnTo>
                    <a:lnTo>
                      <a:pt x="80" y="79"/>
                    </a:lnTo>
                    <a:lnTo>
                      <a:pt x="74" y="80"/>
                    </a:lnTo>
                    <a:lnTo>
                      <a:pt x="69" y="82"/>
                    </a:lnTo>
                    <a:lnTo>
                      <a:pt x="68" y="82"/>
                    </a:lnTo>
                    <a:lnTo>
                      <a:pt x="68" y="85"/>
                    </a:lnTo>
                    <a:lnTo>
                      <a:pt x="69" y="86"/>
                    </a:lnTo>
                    <a:lnTo>
                      <a:pt x="70" y="87"/>
                    </a:lnTo>
                    <a:lnTo>
                      <a:pt x="70" y="89"/>
                    </a:lnTo>
                    <a:lnTo>
                      <a:pt x="73" y="90"/>
                    </a:lnTo>
                    <a:lnTo>
                      <a:pt x="74" y="92"/>
                    </a:lnTo>
                    <a:lnTo>
                      <a:pt x="75" y="92"/>
                    </a:lnTo>
                    <a:lnTo>
                      <a:pt x="76" y="92"/>
                    </a:lnTo>
                    <a:lnTo>
                      <a:pt x="76" y="100"/>
                    </a:lnTo>
                    <a:lnTo>
                      <a:pt x="75" y="100"/>
                    </a:lnTo>
                    <a:lnTo>
                      <a:pt x="73" y="101"/>
                    </a:lnTo>
                    <a:lnTo>
                      <a:pt x="70" y="103"/>
                    </a:lnTo>
                    <a:lnTo>
                      <a:pt x="68" y="103"/>
                    </a:lnTo>
                    <a:lnTo>
                      <a:pt x="64" y="104"/>
                    </a:lnTo>
                    <a:lnTo>
                      <a:pt x="62" y="107"/>
                    </a:lnTo>
                    <a:lnTo>
                      <a:pt x="61" y="108"/>
                    </a:lnTo>
                    <a:lnTo>
                      <a:pt x="59" y="113"/>
                    </a:lnTo>
                    <a:lnTo>
                      <a:pt x="61" y="117"/>
                    </a:lnTo>
                    <a:lnTo>
                      <a:pt x="62" y="119"/>
                    </a:lnTo>
                    <a:lnTo>
                      <a:pt x="64" y="122"/>
                    </a:lnTo>
                    <a:lnTo>
                      <a:pt x="67" y="125"/>
                    </a:lnTo>
                    <a:lnTo>
                      <a:pt x="70" y="126"/>
                    </a:lnTo>
                    <a:lnTo>
                      <a:pt x="73" y="131"/>
                    </a:lnTo>
                    <a:lnTo>
                      <a:pt x="74" y="135"/>
                    </a:lnTo>
                    <a:lnTo>
                      <a:pt x="75" y="142"/>
                    </a:lnTo>
                    <a:lnTo>
                      <a:pt x="74" y="153"/>
                    </a:lnTo>
                    <a:lnTo>
                      <a:pt x="73" y="161"/>
                    </a:lnTo>
                    <a:lnTo>
                      <a:pt x="71" y="171"/>
                    </a:lnTo>
                    <a:lnTo>
                      <a:pt x="69" y="179"/>
                    </a:lnTo>
                    <a:lnTo>
                      <a:pt x="67" y="188"/>
                    </a:lnTo>
                    <a:lnTo>
                      <a:pt x="65" y="196"/>
                    </a:lnTo>
                    <a:lnTo>
                      <a:pt x="64" y="206"/>
                    </a:lnTo>
                    <a:lnTo>
                      <a:pt x="64" y="214"/>
                    </a:lnTo>
                    <a:lnTo>
                      <a:pt x="57" y="214"/>
                    </a:lnTo>
                    <a:lnTo>
                      <a:pt x="56" y="213"/>
                    </a:lnTo>
                    <a:lnTo>
                      <a:pt x="55" y="213"/>
                    </a:lnTo>
                    <a:lnTo>
                      <a:pt x="55" y="211"/>
                    </a:lnTo>
                    <a:lnTo>
                      <a:pt x="54" y="210"/>
                    </a:lnTo>
                    <a:lnTo>
                      <a:pt x="50" y="213"/>
                    </a:lnTo>
                    <a:lnTo>
                      <a:pt x="48" y="214"/>
                    </a:lnTo>
                    <a:lnTo>
                      <a:pt x="44" y="216"/>
                    </a:lnTo>
                    <a:lnTo>
                      <a:pt x="42" y="217"/>
                    </a:lnTo>
                    <a:lnTo>
                      <a:pt x="38" y="217"/>
                    </a:lnTo>
                    <a:lnTo>
                      <a:pt x="36" y="217"/>
                    </a:lnTo>
                    <a:lnTo>
                      <a:pt x="33" y="217"/>
                    </a:lnTo>
                    <a:lnTo>
                      <a:pt x="30" y="217"/>
                    </a:lnTo>
                    <a:lnTo>
                      <a:pt x="29" y="217"/>
                    </a:lnTo>
                    <a:lnTo>
                      <a:pt x="27" y="218"/>
                    </a:lnTo>
                    <a:lnTo>
                      <a:pt x="27" y="220"/>
                    </a:lnTo>
                    <a:lnTo>
                      <a:pt x="26" y="222"/>
                    </a:lnTo>
                    <a:lnTo>
                      <a:pt x="26" y="224"/>
                    </a:lnTo>
                    <a:lnTo>
                      <a:pt x="26" y="225"/>
                    </a:lnTo>
                    <a:lnTo>
                      <a:pt x="26" y="228"/>
                    </a:lnTo>
                    <a:lnTo>
                      <a:pt x="25" y="228"/>
                    </a:lnTo>
                    <a:lnTo>
                      <a:pt x="20" y="235"/>
                    </a:lnTo>
                    <a:lnTo>
                      <a:pt x="15" y="242"/>
                    </a:lnTo>
                    <a:lnTo>
                      <a:pt x="12" y="249"/>
                    </a:lnTo>
                    <a:lnTo>
                      <a:pt x="8" y="257"/>
                    </a:lnTo>
                    <a:lnTo>
                      <a:pt x="5" y="265"/>
                    </a:lnTo>
                    <a:lnTo>
                      <a:pt x="2" y="274"/>
                    </a:lnTo>
                    <a:lnTo>
                      <a:pt x="0" y="282"/>
                    </a:lnTo>
                    <a:lnTo>
                      <a:pt x="0" y="290"/>
                    </a:lnTo>
                    <a:lnTo>
                      <a:pt x="1" y="299"/>
                    </a:lnTo>
                    <a:lnTo>
                      <a:pt x="4" y="309"/>
                    </a:lnTo>
                    <a:lnTo>
                      <a:pt x="7" y="318"/>
                    </a:lnTo>
                    <a:lnTo>
                      <a:pt x="12" y="327"/>
                    </a:lnTo>
                    <a:lnTo>
                      <a:pt x="17" y="335"/>
                    </a:lnTo>
                    <a:lnTo>
                      <a:pt x="23" y="342"/>
                    </a:lnTo>
                    <a:lnTo>
                      <a:pt x="30" y="346"/>
                    </a:lnTo>
                    <a:lnTo>
                      <a:pt x="36" y="348"/>
                    </a:lnTo>
                    <a:lnTo>
                      <a:pt x="38" y="348"/>
                    </a:lnTo>
                    <a:lnTo>
                      <a:pt x="40" y="348"/>
                    </a:lnTo>
                    <a:lnTo>
                      <a:pt x="43" y="346"/>
                    </a:lnTo>
                    <a:lnTo>
                      <a:pt x="45" y="345"/>
                    </a:lnTo>
                    <a:lnTo>
                      <a:pt x="48" y="342"/>
                    </a:lnTo>
                    <a:lnTo>
                      <a:pt x="50" y="341"/>
                    </a:lnTo>
                    <a:lnTo>
                      <a:pt x="52" y="339"/>
                    </a:lnTo>
                    <a:lnTo>
                      <a:pt x="55" y="338"/>
                    </a:lnTo>
                    <a:lnTo>
                      <a:pt x="56" y="343"/>
                    </a:lnTo>
                    <a:lnTo>
                      <a:pt x="56" y="349"/>
                    </a:lnTo>
                    <a:lnTo>
                      <a:pt x="56" y="355"/>
                    </a:lnTo>
                    <a:lnTo>
                      <a:pt x="56" y="360"/>
                    </a:lnTo>
                    <a:lnTo>
                      <a:pt x="57" y="367"/>
                    </a:lnTo>
                    <a:lnTo>
                      <a:pt x="58" y="371"/>
                    </a:lnTo>
                    <a:lnTo>
                      <a:pt x="61" y="374"/>
                    </a:lnTo>
                    <a:lnTo>
                      <a:pt x="64" y="375"/>
                    </a:lnTo>
                    <a:lnTo>
                      <a:pt x="70" y="37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342" name="Group 223">
                <a:extLst>
                  <a:ext uri="{FF2B5EF4-FFF2-40B4-BE49-F238E27FC236}">
                    <a16:creationId xmlns:a16="http://schemas.microsoft.com/office/drawing/2014/main" id="{081408A5-8DAB-41FC-904F-F7D68B864D28}"/>
                  </a:ext>
                </a:extLst>
              </p:cNvPr>
              <p:cNvGrpSpPr>
                <a:grpSpLocks/>
              </p:cNvGrpSpPr>
              <p:nvPr/>
            </p:nvGrpSpPr>
            <p:grpSpPr bwMode="auto">
              <a:xfrm>
                <a:off x="1180" y="1443"/>
                <a:ext cx="226" cy="152"/>
                <a:chOff x="1212" y="1549"/>
                <a:chExt cx="226" cy="172"/>
              </a:xfrm>
            </p:grpSpPr>
            <p:sp>
              <p:nvSpPr>
                <p:cNvPr id="343" name="Freeform 224">
                  <a:extLst>
                    <a:ext uri="{FF2B5EF4-FFF2-40B4-BE49-F238E27FC236}">
                      <a16:creationId xmlns:a16="http://schemas.microsoft.com/office/drawing/2014/main" id="{8FDFD1B7-D833-4879-ACF1-86AB453983B2}"/>
                    </a:ext>
                  </a:extLst>
                </p:cNvPr>
                <p:cNvSpPr>
                  <a:spLocks/>
                </p:cNvSpPr>
                <p:nvPr/>
              </p:nvSpPr>
              <p:spPr bwMode="gray">
                <a:xfrm>
                  <a:off x="1212" y="1549"/>
                  <a:ext cx="177" cy="168"/>
                </a:xfrm>
                <a:custGeom>
                  <a:avLst/>
                  <a:gdLst>
                    <a:gd name="T0" fmla="*/ 126 w 177"/>
                    <a:gd name="T1" fmla="*/ 137 h 168"/>
                    <a:gd name="T2" fmla="*/ 135 w 177"/>
                    <a:gd name="T3" fmla="*/ 124 h 168"/>
                    <a:gd name="T4" fmla="*/ 140 w 177"/>
                    <a:gd name="T5" fmla="*/ 108 h 168"/>
                    <a:gd name="T6" fmla="*/ 145 w 177"/>
                    <a:gd name="T7" fmla="*/ 91 h 168"/>
                    <a:gd name="T8" fmla="*/ 153 w 177"/>
                    <a:gd name="T9" fmla="*/ 91 h 168"/>
                    <a:gd name="T10" fmla="*/ 155 w 177"/>
                    <a:gd name="T11" fmla="*/ 98 h 168"/>
                    <a:gd name="T12" fmla="*/ 162 w 177"/>
                    <a:gd name="T13" fmla="*/ 101 h 168"/>
                    <a:gd name="T14" fmla="*/ 171 w 177"/>
                    <a:gd name="T15" fmla="*/ 98 h 168"/>
                    <a:gd name="T16" fmla="*/ 176 w 177"/>
                    <a:gd name="T17" fmla="*/ 82 h 168"/>
                    <a:gd name="T18" fmla="*/ 166 w 177"/>
                    <a:gd name="T19" fmla="*/ 69 h 168"/>
                    <a:gd name="T20" fmla="*/ 152 w 177"/>
                    <a:gd name="T21" fmla="*/ 64 h 168"/>
                    <a:gd name="T22" fmla="*/ 130 w 177"/>
                    <a:gd name="T23" fmla="*/ 64 h 168"/>
                    <a:gd name="T24" fmla="*/ 119 w 177"/>
                    <a:gd name="T25" fmla="*/ 58 h 168"/>
                    <a:gd name="T26" fmla="*/ 120 w 177"/>
                    <a:gd name="T27" fmla="*/ 45 h 168"/>
                    <a:gd name="T28" fmla="*/ 115 w 177"/>
                    <a:gd name="T29" fmla="*/ 29 h 168"/>
                    <a:gd name="T30" fmla="*/ 102 w 177"/>
                    <a:gd name="T31" fmla="*/ 19 h 168"/>
                    <a:gd name="T32" fmla="*/ 88 w 177"/>
                    <a:gd name="T33" fmla="*/ 0 h 168"/>
                    <a:gd name="T34" fmla="*/ 78 w 177"/>
                    <a:gd name="T35" fmla="*/ 1 h 168"/>
                    <a:gd name="T36" fmla="*/ 66 w 177"/>
                    <a:gd name="T37" fmla="*/ 5 h 168"/>
                    <a:gd name="T38" fmla="*/ 63 w 177"/>
                    <a:gd name="T39" fmla="*/ 15 h 168"/>
                    <a:gd name="T40" fmla="*/ 52 w 177"/>
                    <a:gd name="T41" fmla="*/ 22 h 168"/>
                    <a:gd name="T42" fmla="*/ 46 w 177"/>
                    <a:gd name="T43" fmla="*/ 22 h 168"/>
                    <a:gd name="T44" fmla="*/ 40 w 177"/>
                    <a:gd name="T45" fmla="*/ 21 h 168"/>
                    <a:gd name="T46" fmla="*/ 15 w 177"/>
                    <a:gd name="T47" fmla="*/ 32 h 168"/>
                    <a:gd name="T48" fmla="*/ 1 w 177"/>
                    <a:gd name="T49" fmla="*/ 43 h 168"/>
                    <a:gd name="T50" fmla="*/ 6 w 177"/>
                    <a:gd name="T51" fmla="*/ 50 h 168"/>
                    <a:gd name="T52" fmla="*/ 15 w 177"/>
                    <a:gd name="T53" fmla="*/ 52 h 168"/>
                    <a:gd name="T54" fmla="*/ 28 w 177"/>
                    <a:gd name="T55" fmla="*/ 51 h 168"/>
                    <a:gd name="T56" fmla="*/ 53 w 177"/>
                    <a:gd name="T57" fmla="*/ 39 h 168"/>
                    <a:gd name="T58" fmla="*/ 60 w 177"/>
                    <a:gd name="T59" fmla="*/ 40 h 168"/>
                    <a:gd name="T60" fmla="*/ 57 w 177"/>
                    <a:gd name="T61" fmla="*/ 47 h 168"/>
                    <a:gd name="T62" fmla="*/ 58 w 177"/>
                    <a:gd name="T63" fmla="*/ 51 h 168"/>
                    <a:gd name="T64" fmla="*/ 63 w 177"/>
                    <a:gd name="T65" fmla="*/ 51 h 168"/>
                    <a:gd name="T66" fmla="*/ 86 w 177"/>
                    <a:gd name="T67" fmla="*/ 57 h 168"/>
                    <a:gd name="T68" fmla="*/ 114 w 177"/>
                    <a:gd name="T69" fmla="*/ 59 h 168"/>
                    <a:gd name="T70" fmla="*/ 110 w 177"/>
                    <a:gd name="T71" fmla="*/ 69 h 168"/>
                    <a:gd name="T72" fmla="*/ 103 w 177"/>
                    <a:gd name="T73" fmla="*/ 72 h 168"/>
                    <a:gd name="T74" fmla="*/ 97 w 177"/>
                    <a:gd name="T75" fmla="*/ 69 h 168"/>
                    <a:gd name="T76" fmla="*/ 90 w 177"/>
                    <a:gd name="T77" fmla="*/ 66 h 168"/>
                    <a:gd name="T78" fmla="*/ 70 w 177"/>
                    <a:gd name="T79" fmla="*/ 78 h 168"/>
                    <a:gd name="T80" fmla="*/ 52 w 177"/>
                    <a:gd name="T81" fmla="*/ 89 h 168"/>
                    <a:gd name="T82" fmla="*/ 47 w 177"/>
                    <a:gd name="T83" fmla="*/ 94 h 168"/>
                    <a:gd name="T84" fmla="*/ 45 w 177"/>
                    <a:gd name="T85" fmla="*/ 101 h 168"/>
                    <a:gd name="T86" fmla="*/ 33 w 177"/>
                    <a:gd name="T87" fmla="*/ 127 h 168"/>
                    <a:gd name="T88" fmla="*/ 25 w 177"/>
                    <a:gd name="T89" fmla="*/ 155 h 168"/>
                    <a:gd name="T90" fmla="*/ 28 w 177"/>
                    <a:gd name="T91" fmla="*/ 164 h 168"/>
                    <a:gd name="T92" fmla="*/ 35 w 177"/>
                    <a:gd name="T93" fmla="*/ 168 h 168"/>
                    <a:gd name="T94" fmla="*/ 47 w 177"/>
                    <a:gd name="T95" fmla="*/ 159 h 168"/>
                    <a:gd name="T96" fmla="*/ 58 w 177"/>
                    <a:gd name="T97" fmla="*/ 122 h 168"/>
                    <a:gd name="T98" fmla="*/ 72 w 177"/>
                    <a:gd name="T99" fmla="*/ 98 h 168"/>
                    <a:gd name="T100" fmla="*/ 94 w 177"/>
                    <a:gd name="T101" fmla="*/ 83 h 168"/>
                    <a:gd name="T102" fmla="*/ 108 w 177"/>
                    <a:gd name="T103" fmla="*/ 80 h 168"/>
                    <a:gd name="T104" fmla="*/ 116 w 177"/>
                    <a:gd name="T105" fmla="*/ 87 h 168"/>
                    <a:gd name="T106" fmla="*/ 114 w 177"/>
                    <a:gd name="T107" fmla="*/ 98 h 168"/>
                    <a:gd name="T108" fmla="*/ 105 w 177"/>
                    <a:gd name="T109" fmla="*/ 111 h 168"/>
                    <a:gd name="T110" fmla="*/ 108 w 177"/>
                    <a:gd name="T111" fmla="*/ 118 h 168"/>
                    <a:gd name="T112" fmla="*/ 116 w 177"/>
                    <a:gd name="T113" fmla="*/ 117 h 168"/>
                    <a:gd name="T114" fmla="*/ 120 w 177"/>
                    <a:gd name="T115" fmla="*/ 122 h 168"/>
                    <a:gd name="T116" fmla="*/ 120 w 177"/>
                    <a:gd name="T117" fmla="*/ 136 h 16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7"/>
                    <a:gd name="T178" fmla="*/ 0 h 168"/>
                    <a:gd name="T179" fmla="*/ 177 w 177"/>
                    <a:gd name="T180" fmla="*/ 168 h 16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7" h="168">
                      <a:moveTo>
                        <a:pt x="120" y="143"/>
                      </a:moveTo>
                      <a:lnTo>
                        <a:pt x="122" y="141"/>
                      </a:lnTo>
                      <a:lnTo>
                        <a:pt x="123" y="140"/>
                      </a:lnTo>
                      <a:lnTo>
                        <a:pt x="126" y="137"/>
                      </a:lnTo>
                      <a:lnTo>
                        <a:pt x="128" y="134"/>
                      </a:lnTo>
                      <a:lnTo>
                        <a:pt x="130" y="131"/>
                      </a:lnTo>
                      <a:lnTo>
                        <a:pt x="134" y="129"/>
                      </a:lnTo>
                      <a:lnTo>
                        <a:pt x="135" y="124"/>
                      </a:lnTo>
                      <a:lnTo>
                        <a:pt x="136" y="121"/>
                      </a:lnTo>
                      <a:lnTo>
                        <a:pt x="137" y="117"/>
                      </a:lnTo>
                      <a:lnTo>
                        <a:pt x="139" y="112"/>
                      </a:lnTo>
                      <a:lnTo>
                        <a:pt x="140" y="108"/>
                      </a:lnTo>
                      <a:lnTo>
                        <a:pt x="141" y="104"/>
                      </a:lnTo>
                      <a:lnTo>
                        <a:pt x="141" y="100"/>
                      </a:lnTo>
                      <a:lnTo>
                        <a:pt x="142" y="96"/>
                      </a:lnTo>
                      <a:lnTo>
                        <a:pt x="145" y="91"/>
                      </a:lnTo>
                      <a:lnTo>
                        <a:pt x="147" y="86"/>
                      </a:lnTo>
                      <a:lnTo>
                        <a:pt x="153" y="86"/>
                      </a:lnTo>
                      <a:lnTo>
                        <a:pt x="153" y="89"/>
                      </a:lnTo>
                      <a:lnTo>
                        <a:pt x="153" y="91"/>
                      </a:lnTo>
                      <a:lnTo>
                        <a:pt x="154" y="93"/>
                      </a:lnTo>
                      <a:lnTo>
                        <a:pt x="154" y="96"/>
                      </a:lnTo>
                      <a:lnTo>
                        <a:pt x="155" y="97"/>
                      </a:lnTo>
                      <a:lnTo>
                        <a:pt x="155" y="98"/>
                      </a:lnTo>
                      <a:lnTo>
                        <a:pt x="156" y="101"/>
                      </a:lnTo>
                      <a:lnTo>
                        <a:pt x="158" y="104"/>
                      </a:lnTo>
                      <a:lnTo>
                        <a:pt x="160" y="103"/>
                      </a:lnTo>
                      <a:lnTo>
                        <a:pt x="162" y="101"/>
                      </a:lnTo>
                      <a:lnTo>
                        <a:pt x="164" y="101"/>
                      </a:lnTo>
                      <a:lnTo>
                        <a:pt x="166" y="100"/>
                      </a:lnTo>
                      <a:lnTo>
                        <a:pt x="168" y="98"/>
                      </a:lnTo>
                      <a:lnTo>
                        <a:pt x="171" y="98"/>
                      </a:lnTo>
                      <a:lnTo>
                        <a:pt x="173" y="97"/>
                      </a:lnTo>
                      <a:lnTo>
                        <a:pt x="177" y="96"/>
                      </a:lnTo>
                      <a:lnTo>
                        <a:pt x="177" y="83"/>
                      </a:lnTo>
                      <a:lnTo>
                        <a:pt x="176" y="82"/>
                      </a:lnTo>
                      <a:lnTo>
                        <a:pt x="173" y="79"/>
                      </a:lnTo>
                      <a:lnTo>
                        <a:pt x="172" y="75"/>
                      </a:lnTo>
                      <a:lnTo>
                        <a:pt x="170" y="72"/>
                      </a:lnTo>
                      <a:lnTo>
                        <a:pt x="166" y="69"/>
                      </a:lnTo>
                      <a:lnTo>
                        <a:pt x="164" y="66"/>
                      </a:lnTo>
                      <a:lnTo>
                        <a:pt x="160" y="65"/>
                      </a:lnTo>
                      <a:lnTo>
                        <a:pt x="155" y="64"/>
                      </a:lnTo>
                      <a:lnTo>
                        <a:pt x="152" y="64"/>
                      </a:lnTo>
                      <a:lnTo>
                        <a:pt x="147" y="64"/>
                      </a:lnTo>
                      <a:lnTo>
                        <a:pt x="142" y="65"/>
                      </a:lnTo>
                      <a:lnTo>
                        <a:pt x="136" y="65"/>
                      </a:lnTo>
                      <a:lnTo>
                        <a:pt x="130" y="64"/>
                      </a:lnTo>
                      <a:lnTo>
                        <a:pt x="126" y="64"/>
                      </a:lnTo>
                      <a:lnTo>
                        <a:pt x="122" y="62"/>
                      </a:lnTo>
                      <a:lnTo>
                        <a:pt x="120" y="61"/>
                      </a:lnTo>
                      <a:lnTo>
                        <a:pt x="119" y="58"/>
                      </a:lnTo>
                      <a:lnTo>
                        <a:pt x="119" y="55"/>
                      </a:lnTo>
                      <a:lnTo>
                        <a:pt x="119" y="52"/>
                      </a:lnTo>
                      <a:lnTo>
                        <a:pt x="119" y="48"/>
                      </a:lnTo>
                      <a:lnTo>
                        <a:pt x="120" y="45"/>
                      </a:lnTo>
                      <a:lnTo>
                        <a:pt x="120" y="40"/>
                      </a:lnTo>
                      <a:lnTo>
                        <a:pt x="119" y="36"/>
                      </a:lnTo>
                      <a:lnTo>
                        <a:pt x="117" y="33"/>
                      </a:lnTo>
                      <a:lnTo>
                        <a:pt x="115" y="29"/>
                      </a:lnTo>
                      <a:lnTo>
                        <a:pt x="111" y="26"/>
                      </a:lnTo>
                      <a:lnTo>
                        <a:pt x="108" y="25"/>
                      </a:lnTo>
                      <a:lnTo>
                        <a:pt x="104" y="22"/>
                      </a:lnTo>
                      <a:lnTo>
                        <a:pt x="102" y="19"/>
                      </a:lnTo>
                      <a:lnTo>
                        <a:pt x="100" y="14"/>
                      </a:lnTo>
                      <a:lnTo>
                        <a:pt x="97" y="8"/>
                      </a:lnTo>
                      <a:lnTo>
                        <a:pt x="97" y="0"/>
                      </a:lnTo>
                      <a:lnTo>
                        <a:pt x="88" y="0"/>
                      </a:lnTo>
                      <a:lnTo>
                        <a:pt x="86" y="1"/>
                      </a:lnTo>
                      <a:lnTo>
                        <a:pt x="84" y="1"/>
                      </a:lnTo>
                      <a:lnTo>
                        <a:pt x="82" y="1"/>
                      </a:lnTo>
                      <a:lnTo>
                        <a:pt x="78" y="1"/>
                      </a:lnTo>
                      <a:lnTo>
                        <a:pt x="75" y="3"/>
                      </a:lnTo>
                      <a:lnTo>
                        <a:pt x="72" y="3"/>
                      </a:lnTo>
                      <a:lnTo>
                        <a:pt x="70" y="4"/>
                      </a:lnTo>
                      <a:lnTo>
                        <a:pt x="66" y="5"/>
                      </a:lnTo>
                      <a:lnTo>
                        <a:pt x="65" y="7"/>
                      </a:lnTo>
                      <a:lnTo>
                        <a:pt x="64" y="10"/>
                      </a:lnTo>
                      <a:lnTo>
                        <a:pt x="64" y="12"/>
                      </a:lnTo>
                      <a:lnTo>
                        <a:pt x="63" y="15"/>
                      </a:lnTo>
                      <a:lnTo>
                        <a:pt x="61" y="18"/>
                      </a:lnTo>
                      <a:lnTo>
                        <a:pt x="59" y="21"/>
                      </a:lnTo>
                      <a:lnTo>
                        <a:pt x="56" y="22"/>
                      </a:lnTo>
                      <a:lnTo>
                        <a:pt x="52" y="22"/>
                      </a:lnTo>
                      <a:lnTo>
                        <a:pt x="51" y="22"/>
                      </a:lnTo>
                      <a:lnTo>
                        <a:pt x="48" y="22"/>
                      </a:lnTo>
                      <a:lnTo>
                        <a:pt x="47" y="22"/>
                      </a:lnTo>
                      <a:lnTo>
                        <a:pt x="46" y="22"/>
                      </a:lnTo>
                      <a:lnTo>
                        <a:pt x="45" y="21"/>
                      </a:lnTo>
                      <a:lnTo>
                        <a:pt x="43" y="21"/>
                      </a:lnTo>
                      <a:lnTo>
                        <a:pt x="41" y="21"/>
                      </a:lnTo>
                      <a:lnTo>
                        <a:pt x="40" y="21"/>
                      </a:lnTo>
                      <a:lnTo>
                        <a:pt x="35" y="25"/>
                      </a:lnTo>
                      <a:lnTo>
                        <a:pt x="30" y="28"/>
                      </a:lnTo>
                      <a:lnTo>
                        <a:pt x="22" y="31"/>
                      </a:lnTo>
                      <a:lnTo>
                        <a:pt x="15" y="32"/>
                      </a:lnTo>
                      <a:lnTo>
                        <a:pt x="9" y="35"/>
                      </a:lnTo>
                      <a:lnTo>
                        <a:pt x="5" y="38"/>
                      </a:lnTo>
                      <a:lnTo>
                        <a:pt x="2" y="39"/>
                      </a:lnTo>
                      <a:lnTo>
                        <a:pt x="1" y="43"/>
                      </a:lnTo>
                      <a:lnTo>
                        <a:pt x="0" y="45"/>
                      </a:lnTo>
                      <a:lnTo>
                        <a:pt x="0" y="48"/>
                      </a:lnTo>
                      <a:lnTo>
                        <a:pt x="3" y="50"/>
                      </a:lnTo>
                      <a:lnTo>
                        <a:pt x="6" y="50"/>
                      </a:lnTo>
                      <a:lnTo>
                        <a:pt x="8" y="51"/>
                      </a:lnTo>
                      <a:lnTo>
                        <a:pt x="10" y="51"/>
                      </a:lnTo>
                      <a:lnTo>
                        <a:pt x="13" y="52"/>
                      </a:lnTo>
                      <a:lnTo>
                        <a:pt x="15" y="52"/>
                      </a:lnTo>
                      <a:lnTo>
                        <a:pt x="18" y="54"/>
                      </a:lnTo>
                      <a:lnTo>
                        <a:pt x="21" y="54"/>
                      </a:lnTo>
                      <a:lnTo>
                        <a:pt x="24" y="52"/>
                      </a:lnTo>
                      <a:lnTo>
                        <a:pt x="28" y="51"/>
                      </a:lnTo>
                      <a:lnTo>
                        <a:pt x="34" y="48"/>
                      </a:lnTo>
                      <a:lnTo>
                        <a:pt x="40" y="45"/>
                      </a:lnTo>
                      <a:lnTo>
                        <a:pt x="47" y="43"/>
                      </a:lnTo>
                      <a:lnTo>
                        <a:pt x="53" y="39"/>
                      </a:lnTo>
                      <a:lnTo>
                        <a:pt x="58" y="36"/>
                      </a:lnTo>
                      <a:lnTo>
                        <a:pt x="63" y="35"/>
                      </a:lnTo>
                      <a:lnTo>
                        <a:pt x="61" y="39"/>
                      </a:lnTo>
                      <a:lnTo>
                        <a:pt x="60" y="40"/>
                      </a:lnTo>
                      <a:lnTo>
                        <a:pt x="59" y="44"/>
                      </a:lnTo>
                      <a:lnTo>
                        <a:pt x="58" y="44"/>
                      </a:lnTo>
                      <a:lnTo>
                        <a:pt x="58" y="45"/>
                      </a:lnTo>
                      <a:lnTo>
                        <a:pt x="57" y="47"/>
                      </a:lnTo>
                      <a:lnTo>
                        <a:pt x="57" y="48"/>
                      </a:lnTo>
                      <a:lnTo>
                        <a:pt x="56" y="51"/>
                      </a:lnTo>
                      <a:lnTo>
                        <a:pt x="57" y="51"/>
                      </a:lnTo>
                      <a:lnTo>
                        <a:pt x="58" y="51"/>
                      </a:lnTo>
                      <a:lnTo>
                        <a:pt x="59" y="51"/>
                      </a:lnTo>
                      <a:lnTo>
                        <a:pt x="60" y="51"/>
                      </a:lnTo>
                      <a:lnTo>
                        <a:pt x="61" y="51"/>
                      </a:lnTo>
                      <a:lnTo>
                        <a:pt x="63" y="51"/>
                      </a:lnTo>
                      <a:lnTo>
                        <a:pt x="65" y="52"/>
                      </a:lnTo>
                      <a:lnTo>
                        <a:pt x="71" y="54"/>
                      </a:lnTo>
                      <a:lnTo>
                        <a:pt x="78" y="55"/>
                      </a:lnTo>
                      <a:lnTo>
                        <a:pt x="86" y="57"/>
                      </a:lnTo>
                      <a:lnTo>
                        <a:pt x="95" y="57"/>
                      </a:lnTo>
                      <a:lnTo>
                        <a:pt x="103" y="58"/>
                      </a:lnTo>
                      <a:lnTo>
                        <a:pt x="110" y="58"/>
                      </a:lnTo>
                      <a:lnTo>
                        <a:pt x="114" y="59"/>
                      </a:lnTo>
                      <a:lnTo>
                        <a:pt x="114" y="62"/>
                      </a:lnTo>
                      <a:lnTo>
                        <a:pt x="113" y="65"/>
                      </a:lnTo>
                      <a:lnTo>
                        <a:pt x="111" y="68"/>
                      </a:lnTo>
                      <a:lnTo>
                        <a:pt x="110" y="69"/>
                      </a:lnTo>
                      <a:lnTo>
                        <a:pt x="109" y="71"/>
                      </a:lnTo>
                      <a:lnTo>
                        <a:pt x="108" y="71"/>
                      </a:lnTo>
                      <a:lnTo>
                        <a:pt x="105" y="71"/>
                      </a:lnTo>
                      <a:lnTo>
                        <a:pt x="103" y="72"/>
                      </a:lnTo>
                      <a:lnTo>
                        <a:pt x="101" y="71"/>
                      </a:lnTo>
                      <a:lnTo>
                        <a:pt x="100" y="71"/>
                      </a:lnTo>
                      <a:lnTo>
                        <a:pt x="98" y="69"/>
                      </a:lnTo>
                      <a:lnTo>
                        <a:pt x="97" y="69"/>
                      </a:lnTo>
                      <a:lnTo>
                        <a:pt x="95" y="68"/>
                      </a:lnTo>
                      <a:lnTo>
                        <a:pt x="94" y="66"/>
                      </a:lnTo>
                      <a:lnTo>
                        <a:pt x="92" y="66"/>
                      </a:lnTo>
                      <a:lnTo>
                        <a:pt x="90" y="66"/>
                      </a:lnTo>
                      <a:lnTo>
                        <a:pt x="84" y="68"/>
                      </a:lnTo>
                      <a:lnTo>
                        <a:pt x="79" y="69"/>
                      </a:lnTo>
                      <a:lnTo>
                        <a:pt x="73" y="73"/>
                      </a:lnTo>
                      <a:lnTo>
                        <a:pt x="70" y="78"/>
                      </a:lnTo>
                      <a:lnTo>
                        <a:pt x="65" y="82"/>
                      </a:lnTo>
                      <a:lnTo>
                        <a:pt x="60" y="86"/>
                      </a:lnTo>
                      <a:lnTo>
                        <a:pt x="57" y="87"/>
                      </a:lnTo>
                      <a:lnTo>
                        <a:pt x="52" y="89"/>
                      </a:lnTo>
                      <a:lnTo>
                        <a:pt x="50" y="89"/>
                      </a:lnTo>
                      <a:lnTo>
                        <a:pt x="48" y="90"/>
                      </a:lnTo>
                      <a:lnTo>
                        <a:pt x="47" y="91"/>
                      </a:lnTo>
                      <a:lnTo>
                        <a:pt x="47" y="94"/>
                      </a:lnTo>
                      <a:lnTo>
                        <a:pt x="47" y="96"/>
                      </a:lnTo>
                      <a:lnTo>
                        <a:pt x="46" y="98"/>
                      </a:lnTo>
                      <a:lnTo>
                        <a:pt x="46" y="100"/>
                      </a:lnTo>
                      <a:lnTo>
                        <a:pt x="45" y="101"/>
                      </a:lnTo>
                      <a:lnTo>
                        <a:pt x="43" y="108"/>
                      </a:lnTo>
                      <a:lnTo>
                        <a:pt x="39" y="114"/>
                      </a:lnTo>
                      <a:lnTo>
                        <a:pt x="37" y="121"/>
                      </a:lnTo>
                      <a:lnTo>
                        <a:pt x="33" y="127"/>
                      </a:lnTo>
                      <a:lnTo>
                        <a:pt x="30" y="133"/>
                      </a:lnTo>
                      <a:lnTo>
                        <a:pt x="27" y="138"/>
                      </a:lnTo>
                      <a:lnTo>
                        <a:pt x="26" y="147"/>
                      </a:lnTo>
                      <a:lnTo>
                        <a:pt x="25" y="155"/>
                      </a:lnTo>
                      <a:lnTo>
                        <a:pt x="26" y="157"/>
                      </a:lnTo>
                      <a:lnTo>
                        <a:pt x="26" y="159"/>
                      </a:lnTo>
                      <a:lnTo>
                        <a:pt x="27" y="161"/>
                      </a:lnTo>
                      <a:lnTo>
                        <a:pt x="28" y="164"/>
                      </a:lnTo>
                      <a:lnTo>
                        <a:pt x="31" y="165"/>
                      </a:lnTo>
                      <a:lnTo>
                        <a:pt x="32" y="166"/>
                      </a:lnTo>
                      <a:lnTo>
                        <a:pt x="34" y="166"/>
                      </a:lnTo>
                      <a:lnTo>
                        <a:pt x="35" y="168"/>
                      </a:lnTo>
                      <a:lnTo>
                        <a:pt x="39" y="166"/>
                      </a:lnTo>
                      <a:lnTo>
                        <a:pt x="43" y="165"/>
                      </a:lnTo>
                      <a:lnTo>
                        <a:pt x="46" y="164"/>
                      </a:lnTo>
                      <a:lnTo>
                        <a:pt x="47" y="159"/>
                      </a:lnTo>
                      <a:lnTo>
                        <a:pt x="51" y="152"/>
                      </a:lnTo>
                      <a:lnTo>
                        <a:pt x="53" y="143"/>
                      </a:lnTo>
                      <a:lnTo>
                        <a:pt x="56" y="133"/>
                      </a:lnTo>
                      <a:lnTo>
                        <a:pt x="58" y="122"/>
                      </a:lnTo>
                      <a:lnTo>
                        <a:pt x="59" y="114"/>
                      </a:lnTo>
                      <a:lnTo>
                        <a:pt x="63" y="108"/>
                      </a:lnTo>
                      <a:lnTo>
                        <a:pt x="67" y="104"/>
                      </a:lnTo>
                      <a:lnTo>
                        <a:pt x="72" y="98"/>
                      </a:lnTo>
                      <a:lnTo>
                        <a:pt x="78" y="94"/>
                      </a:lnTo>
                      <a:lnTo>
                        <a:pt x="84" y="90"/>
                      </a:lnTo>
                      <a:lnTo>
                        <a:pt x="89" y="86"/>
                      </a:lnTo>
                      <a:lnTo>
                        <a:pt x="94" y="83"/>
                      </a:lnTo>
                      <a:lnTo>
                        <a:pt x="98" y="79"/>
                      </a:lnTo>
                      <a:lnTo>
                        <a:pt x="103" y="73"/>
                      </a:lnTo>
                      <a:lnTo>
                        <a:pt x="105" y="78"/>
                      </a:lnTo>
                      <a:lnTo>
                        <a:pt x="108" y="80"/>
                      </a:lnTo>
                      <a:lnTo>
                        <a:pt x="109" y="82"/>
                      </a:lnTo>
                      <a:lnTo>
                        <a:pt x="111" y="83"/>
                      </a:lnTo>
                      <a:lnTo>
                        <a:pt x="114" y="86"/>
                      </a:lnTo>
                      <a:lnTo>
                        <a:pt x="116" y="87"/>
                      </a:lnTo>
                      <a:lnTo>
                        <a:pt x="117" y="90"/>
                      </a:lnTo>
                      <a:lnTo>
                        <a:pt x="120" y="94"/>
                      </a:lnTo>
                      <a:lnTo>
                        <a:pt x="116" y="97"/>
                      </a:lnTo>
                      <a:lnTo>
                        <a:pt x="114" y="98"/>
                      </a:lnTo>
                      <a:lnTo>
                        <a:pt x="111" y="101"/>
                      </a:lnTo>
                      <a:lnTo>
                        <a:pt x="109" y="104"/>
                      </a:lnTo>
                      <a:lnTo>
                        <a:pt x="108" y="107"/>
                      </a:lnTo>
                      <a:lnTo>
                        <a:pt x="105" y="111"/>
                      </a:lnTo>
                      <a:lnTo>
                        <a:pt x="104" y="114"/>
                      </a:lnTo>
                      <a:lnTo>
                        <a:pt x="103" y="119"/>
                      </a:lnTo>
                      <a:lnTo>
                        <a:pt x="105" y="119"/>
                      </a:lnTo>
                      <a:lnTo>
                        <a:pt x="108" y="118"/>
                      </a:lnTo>
                      <a:lnTo>
                        <a:pt x="109" y="118"/>
                      </a:lnTo>
                      <a:lnTo>
                        <a:pt x="111" y="118"/>
                      </a:lnTo>
                      <a:lnTo>
                        <a:pt x="114" y="117"/>
                      </a:lnTo>
                      <a:lnTo>
                        <a:pt x="116" y="117"/>
                      </a:lnTo>
                      <a:lnTo>
                        <a:pt x="117" y="117"/>
                      </a:lnTo>
                      <a:lnTo>
                        <a:pt x="120" y="117"/>
                      </a:lnTo>
                      <a:lnTo>
                        <a:pt x="120" y="119"/>
                      </a:lnTo>
                      <a:lnTo>
                        <a:pt x="120" y="122"/>
                      </a:lnTo>
                      <a:lnTo>
                        <a:pt x="119" y="125"/>
                      </a:lnTo>
                      <a:lnTo>
                        <a:pt x="120" y="130"/>
                      </a:lnTo>
                      <a:lnTo>
                        <a:pt x="120" y="133"/>
                      </a:lnTo>
                      <a:lnTo>
                        <a:pt x="120" y="136"/>
                      </a:lnTo>
                      <a:lnTo>
                        <a:pt x="120" y="140"/>
                      </a:lnTo>
                      <a:lnTo>
                        <a:pt x="120" y="143"/>
                      </a:lnTo>
                      <a:close/>
                    </a:path>
                  </a:pathLst>
                </a:custGeom>
                <a:solidFill>
                  <a:schemeClr val="bg1"/>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44" name="Freeform 225">
                  <a:extLst>
                    <a:ext uri="{FF2B5EF4-FFF2-40B4-BE49-F238E27FC236}">
                      <a16:creationId xmlns:a16="http://schemas.microsoft.com/office/drawing/2014/main" id="{57ED5D7A-8C69-4654-A7FB-AA82BFA08593}"/>
                    </a:ext>
                  </a:extLst>
                </p:cNvPr>
                <p:cNvSpPr>
                  <a:spLocks/>
                </p:cNvSpPr>
                <p:nvPr/>
              </p:nvSpPr>
              <p:spPr bwMode="gray">
                <a:xfrm>
                  <a:off x="1301" y="1685"/>
                  <a:ext cx="75" cy="36"/>
                </a:xfrm>
                <a:custGeom>
                  <a:avLst/>
                  <a:gdLst>
                    <a:gd name="T0" fmla="*/ 36 w 75"/>
                    <a:gd name="T1" fmla="*/ 7 h 36"/>
                    <a:gd name="T2" fmla="*/ 32 w 75"/>
                    <a:gd name="T3" fmla="*/ 7 h 36"/>
                    <a:gd name="T4" fmla="*/ 27 w 75"/>
                    <a:gd name="T5" fmla="*/ 11 h 36"/>
                    <a:gd name="T6" fmla="*/ 21 w 75"/>
                    <a:gd name="T7" fmla="*/ 13 h 36"/>
                    <a:gd name="T8" fmla="*/ 14 w 75"/>
                    <a:gd name="T9" fmla="*/ 15 h 36"/>
                    <a:gd name="T10" fmla="*/ 10 w 75"/>
                    <a:gd name="T11" fmla="*/ 18 h 36"/>
                    <a:gd name="T12" fmla="*/ 5 w 75"/>
                    <a:gd name="T13" fmla="*/ 21 h 36"/>
                    <a:gd name="T14" fmla="*/ 1 w 75"/>
                    <a:gd name="T15" fmla="*/ 24 h 36"/>
                    <a:gd name="T16" fmla="*/ 0 w 75"/>
                    <a:gd name="T17" fmla="*/ 25 h 36"/>
                    <a:gd name="T18" fmla="*/ 1 w 75"/>
                    <a:gd name="T19" fmla="*/ 28 h 36"/>
                    <a:gd name="T20" fmla="*/ 2 w 75"/>
                    <a:gd name="T21" fmla="*/ 30 h 36"/>
                    <a:gd name="T22" fmla="*/ 4 w 75"/>
                    <a:gd name="T23" fmla="*/ 32 h 36"/>
                    <a:gd name="T24" fmla="*/ 6 w 75"/>
                    <a:gd name="T25" fmla="*/ 33 h 36"/>
                    <a:gd name="T26" fmla="*/ 10 w 75"/>
                    <a:gd name="T27" fmla="*/ 34 h 36"/>
                    <a:gd name="T28" fmla="*/ 12 w 75"/>
                    <a:gd name="T29" fmla="*/ 36 h 36"/>
                    <a:gd name="T30" fmla="*/ 14 w 75"/>
                    <a:gd name="T31" fmla="*/ 36 h 36"/>
                    <a:gd name="T32" fmla="*/ 17 w 75"/>
                    <a:gd name="T33" fmla="*/ 36 h 36"/>
                    <a:gd name="T34" fmla="*/ 24 w 75"/>
                    <a:gd name="T35" fmla="*/ 36 h 36"/>
                    <a:gd name="T36" fmla="*/ 30 w 75"/>
                    <a:gd name="T37" fmla="*/ 33 h 36"/>
                    <a:gd name="T38" fmla="*/ 37 w 75"/>
                    <a:gd name="T39" fmla="*/ 29 h 36"/>
                    <a:gd name="T40" fmla="*/ 45 w 75"/>
                    <a:gd name="T41" fmla="*/ 24 h 36"/>
                    <a:gd name="T42" fmla="*/ 53 w 75"/>
                    <a:gd name="T43" fmla="*/ 18 h 36"/>
                    <a:gd name="T44" fmla="*/ 63 w 75"/>
                    <a:gd name="T45" fmla="*/ 14 h 36"/>
                    <a:gd name="T46" fmla="*/ 69 w 75"/>
                    <a:gd name="T47" fmla="*/ 10 h 36"/>
                    <a:gd name="T48" fmla="*/ 75 w 75"/>
                    <a:gd name="T49" fmla="*/ 7 h 36"/>
                    <a:gd name="T50" fmla="*/ 70 w 75"/>
                    <a:gd name="T51" fmla="*/ 2 h 36"/>
                    <a:gd name="T52" fmla="*/ 64 w 75"/>
                    <a:gd name="T53" fmla="*/ 0 h 36"/>
                    <a:gd name="T54" fmla="*/ 57 w 75"/>
                    <a:gd name="T55" fmla="*/ 0 h 36"/>
                    <a:gd name="T56" fmla="*/ 50 w 75"/>
                    <a:gd name="T57" fmla="*/ 2 h 36"/>
                    <a:gd name="T58" fmla="*/ 44 w 75"/>
                    <a:gd name="T59" fmla="*/ 3 h 36"/>
                    <a:gd name="T60" fmla="*/ 39 w 75"/>
                    <a:gd name="T61" fmla="*/ 5 h 36"/>
                    <a:gd name="T62" fmla="*/ 37 w 75"/>
                    <a:gd name="T63" fmla="*/ 6 h 36"/>
                    <a:gd name="T64" fmla="*/ 36 w 75"/>
                    <a:gd name="T65" fmla="*/ 7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36"/>
                    <a:gd name="T101" fmla="*/ 75 w 75"/>
                    <a:gd name="T102" fmla="*/ 36 h 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36">
                      <a:moveTo>
                        <a:pt x="36" y="7"/>
                      </a:moveTo>
                      <a:lnTo>
                        <a:pt x="32" y="7"/>
                      </a:lnTo>
                      <a:lnTo>
                        <a:pt x="27" y="11"/>
                      </a:lnTo>
                      <a:lnTo>
                        <a:pt x="21" y="13"/>
                      </a:lnTo>
                      <a:lnTo>
                        <a:pt x="14" y="15"/>
                      </a:lnTo>
                      <a:lnTo>
                        <a:pt x="10" y="18"/>
                      </a:lnTo>
                      <a:lnTo>
                        <a:pt x="5" y="21"/>
                      </a:lnTo>
                      <a:lnTo>
                        <a:pt x="1" y="24"/>
                      </a:lnTo>
                      <a:lnTo>
                        <a:pt x="0" y="25"/>
                      </a:lnTo>
                      <a:lnTo>
                        <a:pt x="1" y="28"/>
                      </a:lnTo>
                      <a:lnTo>
                        <a:pt x="2" y="30"/>
                      </a:lnTo>
                      <a:lnTo>
                        <a:pt x="4" y="32"/>
                      </a:lnTo>
                      <a:lnTo>
                        <a:pt x="6" y="33"/>
                      </a:lnTo>
                      <a:lnTo>
                        <a:pt x="10" y="34"/>
                      </a:lnTo>
                      <a:lnTo>
                        <a:pt x="12" y="36"/>
                      </a:lnTo>
                      <a:lnTo>
                        <a:pt x="14" y="36"/>
                      </a:lnTo>
                      <a:lnTo>
                        <a:pt x="17" y="36"/>
                      </a:lnTo>
                      <a:lnTo>
                        <a:pt x="24" y="36"/>
                      </a:lnTo>
                      <a:lnTo>
                        <a:pt x="30" y="33"/>
                      </a:lnTo>
                      <a:lnTo>
                        <a:pt x="37" y="29"/>
                      </a:lnTo>
                      <a:lnTo>
                        <a:pt x="45" y="24"/>
                      </a:lnTo>
                      <a:lnTo>
                        <a:pt x="53" y="18"/>
                      </a:lnTo>
                      <a:lnTo>
                        <a:pt x="63" y="14"/>
                      </a:lnTo>
                      <a:lnTo>
                        <a:pt x="69" y="10"/>
                      </a:lnTo>
                      <a:lnTo>
                        <a:pt x="75" y="7"/>
                      </a:lnTo>
                      <a:lnTo>
                        <a:pt x="70" y="2"/>
                      </a:lnTo>
                      <a:lnTo>
                        <a:pt x="64" y="0"/>
                      </a:lnTo>
                      <a:lnTo>
                        <a:pt x="57" y="0"/>
                      </a:lnTo>
                      <a:lnTo>
                        <a:pt x="50" y="2"/>
                      </a:lnTo>
                      <a:lnTo>
                        <a:pt x="44" y="3"/>
                      </a:lnTo>
                      <a:lnTo>
                        <a:pt x="39" y="5"/>
                      </a:lnTo>
                      <a:lnTo>
                        <a:pt x="37" y="6"/>
                      </a:lnTo>
                      <a:lnTo>
                        <a:pt x="36" y="7"/>
                      </a:lnTo>
                      <a:close/>
                    </a:path>
                  </a:pathLst>
                </a:custGeom>
                <a:solidFill>
                  <a:schemeClr val="bg1"/>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345" name="Freeform 226">
                  <a:extLst>
                    <a:ext uri="{FF2B5EF4-FFF2-40B4-BE49-F238E27FC236}">
                      <a16:creationId xmlns:a16="http://schemas.microsoft.com/office/drawing/2014/main" id="{44E2C61E-B913-4B0C-A25F-220D230B0744}"/>
                    </a:ext>
                  </a:extLst>
                </p:cNvPr>
                <p:cNvSpPr>
                  <a:spLocks/>
                </p:cNvSpPr>
                <p:nvPr/>
              </p:nvSpPr>
              <p:spPr bwMode="gray">
                <a:xfrm>
                  <a:off x="1378" y="1659"/>
                  <a:ext cx="60" cy="27"/>
                </a:xfrm>
                <a:custGeom>
                  <a:avLst/>
                  <a:gdLst>
                    <a:gd name="T0" fmla="*/ 39 w 60"/>
                    <a:gd name="T1" fmla="*/ 6 h 27"/>
                    <a:gd name="T2" fmla="*/ 35 w 60"/>
                    <a:gd name="T3" fmla="*/ 6 h 27"/>
                    <a:gd name="T4" fmla="*/ 29 w 60"/>
                    <a:gd name="T5" fmla="*/ 8 h 27"/>
                    <a:gd name="T6" fmla="*/ 23 w 60"/>
                    <a:gd name="T7" fmla="*/ 8 h 27"/>
                    <a:gd name="T8" fmla="*/ 17 w 60"/>
                    <a:gd name="T9" fmla="*/ 9 h 27"/>
                    <a:gd name="T10" fmla="*/ 10 w 60"/>
                    <a:gd name="T11" fmla="*/ 11 h 27"/>
                    <a:gd name="T12" fmla="*/ 5 w 60"/>
                    <a:gd name="T13" fmla="*/ 14 h 27"/>
                    <a:gd name="T14" fmla="*/ 3 w 60"/>
                    <a:gd name="T15" fmla="*/ 15 h 27"/>
                    <a:gd name="T16" fmla="*/ 2 w 60"/>
                    <a:gd name="T17" fmla="*/ 16 h 27"/>
                    <a:gd name="T18" fmla="*/ 0 w 60"/>
                    <a:gd name="T19" fmla="*/ 19 h 27"/>
                    <a:gd name="T20" fmla="*/ 0 w 60"/>
                    <a:gd name="T21" fmla="*/ 23 h 27"/>
                    <a:gd name="T22" fmla="*/ 0 w 60"/>
                    <a:gd name="T23" fmla="*/ 24 h 27"/>
                    <a:gd name="T24" fmla="*/ 2 w 60"/>
                    <a:gd name="T25" fmla="*/ 26 h 27"/>
                    <a:gd name="T26" fmla="*/ 4 w 60"/>
                    <a:gd name="T27" fmla="*/ 27 h 27"/>
                    <a:gd name="T28" fmla="*/ 6 w 60"/>
                    <a:gd name="T29" fmla="*/ 27 h 27"/>
                    <a:gd name="T30" fmla="*/ 9 w 60"/>
                    <a:gd name="T31" fmla="*/ 27 h 27"/>
                    <a:gd name="T32" fmla="*/ 12 w 60"/>
                    <a:gd name="T33" fmla="*/ 27 h 27"/>
                    <a:gd name="T34" fmla="*/ 16 w 60"/>
                    <a:gd name="T35" fmla="*/ 27 h 27"/>
                    <a:gd name="T36" fmla="*/ 18 w 60"/>
                    <a:gd name="T37" fmla="*/ 27 h 27"/>
                    <a:gd name="T38" fmla="*/ 25 w 60"/>
                    <a:gd name="T39" fmla="*/ 27 h 27"/>
                    <a:gd name="T40" fmla="*/ 31 w 60"/>
                    <a:gd name="T41" fmla="*/ 26 h 27"/>
                    <a:gd name="T42" fmla="*/ 38 w 60"/>
                    <a:gd name="T43" fmla="*/ 23 h 27"/>
                    <a:gd name="T44" fmla="*/ 44 w 60"/>
                    <a:gd name="T45" fmla="*/ 19 h 27"/>
                    <a:gd name="T46" fmla="*/ 50 w 60"/>
                    <a:gd name="T47" fmla="*/ 16 h 27"/>
                    <a:gd name="T48" fmla="*/ 55 w 60"/>
                    <a:gd name="T49" fmla="*/ 12 h 27"/>
                    <a:gd name="T50" fmla="*/ 58 w 60"/>
                    <a:gd name="T51" fmla="*/ 8 h 27"/>
                    <a:gd name="T52" fmla="*/ 60 w 60"/>
                    <a:gd name="T53" fmla="*/ 3 h 27"/>
                    <a:gd name="T54" fmla="*/ 51 w 60"/>
                    <a:gd name="T55" fmla="*/ 0 h 27"/>
                    <a:gd name="T56" fmla="*/ 39 w 60"/>
                    <a:gd name="T57" fmla="*/ 6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0"/>
                    <a:gd name="T88" fmla="*/ 0 h 27"/>
                    <a:gd name="T89" fmla="*/ 60 w 60"/>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0" h="27">
                      <a:moveTo>
                        <a:pt x="39" y="6"/>
                      </a:moveTo>
                      <a:lnTo>
                        <a:pt x="35" y="6"/>
                      </a:lnTo>
                      <a:lnTo>
                        <a:pt x="29" y="8"/>
                      </a:lnTo>
                      <a:lnTo>
                        <a:pt x="23" y="8"/>
                      </a:lnTo>
                      <a:lnTo>
                        <a:pt x="17" y="9"/>
                      </a:lnTo>
                      <a:lnTo>
                        <a:pt x="10" y="11"/>
                      </a:lnTo>
                      <a:lnTo>
                        <a:pt x="5" y="14"/>
                      </a:lnTo>
                      <a:lnTo>
                        <a:pt x="3" y="15"/>
                      </a:lnTo>
                      <a:lnTo>
                        <a:pt x="2" y="16"/>
                      </a:lnTo>
                      <a:lnTo>
                        <a:pt x="0" y="19"/>
                      </a:lnTo>
                      <a:lnTo>
                        <a:pt x="0" y="23"/>
                      </a:lnTo>
                      <a:lnTo>
                        <a:pt x="0" y="24"/>
                      </a:lnTo>
                      <a:lnTo>
                        <a:pt x="2" y="26"/>
                      </a:lnTo>
                      <a:lnTo>
                        <a:pt x="4" y="27"/>
                      </a:lnTo>
                      <a:lnTo>
                        <a:pt x="6" y="27"/>
                      </a:lnTo>
                      <a:lnTo>
                        <a:pt x="9" y="27"/>
                      </a:lnTo>
                      <a:lnTo>
                        <a:pt x="12" y="27"/>
                      </a:lnTo>
                      <a:lnTo>
                        <a:pt x="16" y="27"/>
                      </a:lnTo>
                      <a:lnTo>
                        <a:pt x="18" y="27"/>
                      </a:lnTo>
                      <a:lnTo>
                        <a:pt x="25" y="27"/>
                      </a:lnTo>
                      <a:lnTo>
                        <a:pt x="31" y="26"/>
                      </a:lnTo>
                      <a:lnTo>
                        <a:pt x="38" y="23"/>
                      </a:lnTo>
                      <a:lnTo>
                        <a:pt x="44" y="19"/>
                      </a:lnTo>
                      <a:lnTo>
                        <a:pt x="50" y="16"/>
                      </a:lnTo>
                      <a:lnTo>
                        <a:pt x="55" y="12"/>
                      </a:lnTo>
                      <a:lnTo>
                        <a:pt x="58" y="8"/>
                      </a:lnTo>
                      <a:lnTo>
                        <a:pt x="60" y="3"/>
                      </a:lnTo>
                      <a:lnTo>
                        <a:pt x="51" y="0"/>
                      </a:lnTo>
                      <a:lnTo>
                        <a:pt x="39" y="6"/>
                      </a:lnTo>
                      <a:close/>
                    </a:path>
                  </a:pathLst>
                </a:custGeom>
                <a:solidFill>
                  <a:schemeClr val="bg1"/>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grpSp>
          <p:nvGrpSpPr>
            <p:cNvPr id="86" name="Group 227">
              <a:extLst>
                <a:ext uri="{FF2B5EF4-FFF2-40B4-BE49-F238E27FC236}">
                  <a16:creationId xmlns:a16="http://schemas.microsoft.com/office/drawing/2014/main" id="{5F206EFF-5B55-4DDD-9355-31D5AE1176E6}"/>
                </a:ext>
              </a:extLst>
            </p:cNvPr>
            <p:cNvGrpSpPr>
              <a:grpSpLocks/>
            </p:cNvGrpSpPr>
            <p:nvPr/>
          </p:nvGrpSpPr>
          <p:grpSpPr bwMode="auto">
            <a:xfrm>
              <a:off x="1788" y="807"/>
              <a:ext cx="3365" cy="2255"/>
              <a:chOff x="1788" y="807"/>
              <a:chExt cx="3365" cy="2255"/>
            </a:xfrm>
          </p:grpSpPr>
          <p:sp>
            <p:nvSpPr>
              <p:cNvPr id="87" name="Freeform 228">
                <a:extLst>
                  <a:ext uri="{FF2B5EF4-FFF2-40B4-BE49-F238E27FC236}">
                    <a16:creationId xmlns:a16="http://schemas.microsoft.com/office/drawing/2014/main" id="{4E122B61-B1A7-4282-A350-AE41B6F4D52B}"/>
                  </a:ext>
                </a:extLst>
              </p:cNvPr>
              <p:cNvSpPr>
                <a:spLocks/>
              </p:cNvSpPr>
              <p:nvPr/>
            </p:nvSpPr>
            <p:spPr bwMode="gray">
              <a:xfrm>
                <a:off x="1920" y="1037"/>
                <a:ext cx="31" cy="18"/>
              </a:xfrm>
              <a:custGeom>
                <a:avLst/>
                <a:gdLst>
                  <a:gd name="T0" fmla="*/ 0 w 31"/>
                  <a:gd name="T1" fmla="*/ 0 h 20"/>
                  <a:gd name="T2" fmla="*/ 6 w 31"/>
                  <a:gd name="T3" fmla="*/ 0 h 20"/>
                  <a:gd name="T4" fmla="*/ 12 w 31"/>
                  <a:gd name="T5" fmla="*/ 1 h 20"/>
                  <a:gd name="T6" fmla="*/ 15 w 31"/>
                  <a:gd name="T7" fmla="*/ 1 h 20"/>
                  <a:gd name="T8" fmla="*/ 20 w 31"/>
                  <a:gd name="T9" fmla="*/ 3 h 20"/>
                  <a:gd name="T10" fmla="*/ 24 w 31"/>
                  <a:gd name="T11" fmla="*/ 4 h 20"/>
                  <a:gd name="T12" fmla="*/ 26 w 31"/>
                  <a:gd name="T13" fmla="*/ 5 h 20"/>
                  <a:gd name="T14" fmla="*/ 28 w 31"/>
                  <a:gd name="T15" fmla="*/ 5 h 20"/>
                  <a:gd name="T16" fmla="*/ 31 w 31"/>
                  <a:gd name="T17" fmla="*/ 5 h 20"/>
                  <a:gd name="T18" fmla="*/ 27 w 31"/>
                  <a:gd name="T19" fmla="*/ 5 h 20"/>
                  <a:gd name="T20" fmla="*/ 24 w 31"/>
                  <a:gd name="T21" fmla="*/ 5 h 20"/>
                  <a:gd name="T22" fmla="*/ 18 w 31"/>
                  <a:gd name="T23" fmla="*/ 5 h 20"/>
                  <a:gd name="T24" fmla="*/ 13 w 31"/>
                  <a:gd name="T25" fmla="*/ 5 h 20"/>
                  <a:gd name="T26" fmla="*/ 7 w 31"/>
                  <a:gd name="T27" fmla="*/ 5 h 20"/>
                  <a:gd name="T28" fmla="*/ 4 w 31"/>
                  <a:gd name="T29" fmla="*/ 5 h 20"/>
                  <a:gd name="T30" fmla="*/ 1 w 31"/>
                  <a:gd name="T31" fmla="*/ 5 h 20"/>
                  <a:gd name="T32" fmla="*/ 0 w 31"/>
                  <a:gd name="T33" fmla="*/ 5 h 20"/>
                  <a:gd name="T34" fmla="*/ 1 w 31"/>
                  <a:gd name="T35" fmla="*/ 5 h 20"/>
                  <a:gd name="T36" fmla="*/ 1 w 31"/>
                  <a:gd name="T37" fmla="*/ 5 h 20"/>
                  <a:gd name="T38" fmla="*/ 1 w 31"/>
                  <a:gd name="T39" fmla="*/ 5 h 20"/>
                  <a:gd name="T40" fmla="*/ 2 w 31"/>
                  <a:gd name="T41" fmla="*/ 5 h 20"/>
                  <a:gd name="T42" fmla="*/ 2 w 31"/>
                  <a:gd name="T43" fmla="*/ 4 h 20"/>
                  <a:gd name="T44" fmla="*/ 2 w 31"/>
                  <a:gd name="T45" fmla="*/ 3 h 20"/>
                  <a:gd name="T46" fmla="*/ 2 w 31"/>
                  <a:gd name="T47" fmla="*/ 1 h 20"/>
                  <a:gd name="T48" fmla="*/ 0 w 31"/>
                  <a:gd name="T49" fmla="*/ 0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20"/>
                  <a:gd name="T77" fmla="*/ 31 w 31"/>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20">
                    <a:moveTo>
                      <a:pt x="0" y="0"/>
                    </a:moveTo>
                    <a:lnTo>
                      <a:pt x="6" y="0"/>
                    </a:lnTo>
                    <a:lnTo>
                      <a:pt x="12" y="1"/>
                    </a:lnTo>
                    <a:lnTo>
                      <a:pt x="15" y="1"/>
                    </a:lnTo>
                    <a:lnTo>
                      <a:pt x="20" y="3"/>
                    </a:lnTo>
                    <a:lnTo>
                      <a:pt x="24" y="4"/>
                    </a:lnTo>
                    <a:lnTo>
                      <a:pt x="26" y="8"/>
                    </a:lnTo>
                    <a:lnTo>
                      <a:pt x="28" y="11"/>
                    </a:lnTo>
                    <a:lnTo>
                      <a:pt x="31" y="14"/>
                    </a:lnTo>
                    <a:lnTo>
                      <a:pt x="27" y="16"/>
                    </a:lnTo>
                    <a:lnTo>
                      <a:pt x="24" y="19"/>
                    </a:lnTo>
                    <a:lnTo>
                      <a:pt x="18" y="20"/>
                    </a:lnTo>
                    <a:lnTo>
                      <a:pt x="13" y="20"/>
                    </a:lnTo>
                    <a:lnTo>
                      <a:pt x="7" y="20"/>
                    </a:lnTo>
                    <a:lnTo>
                      <a:pt x="4" y="20"/>
                    </a:lnTo>
                    <a:lnTo>
                      <a:pt x="1" y="17"/>
                    </a:lnTo>
                    <a:lnTo>
                      <a:pt x="0" y="14"/>
                    </a:lnTo>
                    <a:lnTo>
                      <a:pt x="1" y="11"/>
                    </a:lnTo>
                    <a:lnTo>
                      <a:pt x="1" y="9"/>
                    </a:lnTo>
                    <a:lnTo>
                      <a:pt x="1" y="8"/>
                    </a:lnTo>
                    <a:lnTo>
                      <a:pt x="2" y="7"/>
                    </a:lnTo>
                    <a:lnTo>
                      <a:pt x="2" y="4"/>
                    </a:lnTo>
                    <a:lnTo>
                      <a:pt x="2" y="3"/>
                    </a:lnTo>
                    <a:lnTo>
                      <a:pt x="2" y="1"/>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88" name="Freeform 229">
                <a:extLst>
                  <a:ext uri="{FF2B5EF4-FFF2-40B4-BE49-F238E27FC236}">
                    <a16:creationId xmlns:a16="http://schemas.microsoft.com/office/drawing/2014/main" id="{B3A9825A-7171-41F9-A69E-5DC6E9E2C2A0}"/>
                  </a:ext>
                </a:extLst>
              </p:cNvPr>
              <p:cNvSpPr>
                <a:spLocks/>
              </p:cNvSpPr>
              <p:nvPr/>
            </p:nvSpPr>
            <p:spPr bwMode="gray">
              <a:xfrm>
                <a:off x="1927" y="996"/>
                <a:ext cx="19" cy="15"/>
              </a:xfrm>
              <a:custGeom>
                <a:avLst/>
                <a:gdLst>
                  <a:gd name="T0" fmla="*/ 10 w 19"/>
                  <a:gd name="T1" fmla="*/ 0 h 17"/>
                  <a:gd name="T2" fmla="*/ 12 w 19"/>
                  <a:gd name="T3" fmla="*/ 1 h 17"/>
                  <a:gd name="T4" fmla="*/ 15 w 19"/>
                  <a:gd name="T5" fmla="*/ 4 h 17"/>
                  <a:gd name="T6" fmla="*/ 17 w 19"/>
                  <a:gd name="T7" fmla="*/ 4 h 17"/>
                  <a:gd name="T8" fmla="*/ 18 w 19"/>
                  <a:gd name="T9" fmla="*/ 4 h 17"/>
                  <a:gd name="T10" fmla="*/ 19 w 19"/>
                  <a:gd name="T11" fmla="*/ 4 h 17"/>
                  <a:gd name="T12" fmla="*/ 19 w 19"/>
                  <a:gd name="T13" fmla="*/ 4 h 17"/>
                  <a:gd name="T14" fmla="*/ 19 w 19"/>
                  <a:gd name="T15" fmla="*/ 4 h 17"/>
                  <a:gd name="T16" fmla="*/ 19 w 19"/>
                  <a:gd name="T17" fmla="*/ 4 h 17"/>
                  <a:gd name="T18" fmla="*/ 0 w 19"/>
                  <a:gd name="T19" fmla="*/ 4 h 17"/>
                  <a:gd name="T20" fmla="*/ 7 w 19"/>
                  <a:gd name="T21" fmla="*/ 2 h 17"/>
                  <a:gd name="T22" fmla="*/ 10 w 19"/>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17"/>
                  <a:gd name="T38" fmla="*/ 19 w 19"/>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17">
                    <a:moveTo>
                      <a:pt x="10" y="0"/>
                    </a:moveTo>
                    <a:lnTo>
                      <a:pt x="12" y="1"/>
                    </a:lnTo>
                    <a:lnTo>
                      <a:pt x="15" y="5"/>
                    </a:lnTo>
                    <a:lnTo>
                      <a:pt x="17" y="6"/>
                    </a:lnTo>
                    <a:lnTo>
                      <a:pt x="18" y="8"/>
                    </a:lnTo>
                    <a:lnTo>
                      <a:pt x="19" y="9"/>
                    </a:lnTo>
                    <a:lnTo>
                      <a:pt x="19" y="10"/>
                    </a:lnTo>
                    <a:lnTo>
                      <a:pt x="19" y="14"/>
                    </a:lnTo>
                    <a:lnTo>
                      <a:pt x="19" y="17"/>
                    </a:lnTo>
                    <a:lnTo>
                      <a:pt x="0" y="17"/>
                    </a:lnTo>
                    <a:lnTo>
                      <a:pt x="7" y="2"/>
                    </a:lnTo>
                    <a:lnTo>
                      <a:pt x="1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89" name="Freeform 230">
                <a:extLst>
                  <a:ext uri="{FF2B5EF4-FFF2-40B4-BE49-F238E27FC236}">
                    <a16:creationId xmlns:a16="http://schemas.microsoft.com/office/drawing/2014/main" id="{DBEEAC47-ECA5-4553-84DA-8BFEB18FD8E9}"/>
                  </a:ext>
                </a:extLst>
              </p:cNvPr>
              <p:cNvSpPr>
                <a:spLocks/>
              </p:cNvSpPr>
              <p:nvPr/>
            </p:nvSpPr>
            <p:spPr bwMode="gray">
              <a:xfrm>
                <a:off x="1788" y="915"/>
                <a:ext cx="32" cy="18"/>
              </a:xfrm>
              <a:custGeom>
                <a:avLst/>
                <a:gdLst>
                  <a:gd name="T0" fmla="*/ 0 w 32"/>
                  <a:gd name="T1" fmla="*/ 0 h 21"/>
                  <a:gd name="T2" fmla="*/ 6 w 32"/>
                  <a:gd name="T3" fmla="*/ 0 h 21"/>
                  <a:gd name="T4" fmla="*/ 12 w 32"/>
                  <a:gd name="T5" fmla="*/ 1 h 21"/>
                  <a:gd name="T6" fmla="*/ 16 w 32"/>
                  <a:gd name="T7" fmla="*/ 3 h 21"/>
                  <a:gd name="T8" fmla="*/ 21 w 32"/>
                  <a:gd name="T9" fmla="*/ 3 h 21"/>
                  <a:gd name="T10" fmla="*/ 26 w 32"/>
                  <a:gd name="T11" fmla="*/ 3 h 21"/>
                  <a:gd name="T12" fmla="*/ 28 w 32"/>
                  <a:gd name="T13" fmla="*/ 3 h 21"/>
                  <a:gd name="T14" fmla="*/ 31 w 32"/>
                  <a:gd name="T15" fmla="*/ 3 h 21"/>
                  <a:gd name="T16" fmla="*/ 32 w 32"/>
                  <a:gd name="T17" fmla="*/ 3 h 21"/>
                  <a:gd name="T18" fmla="*/ 28 w 32"/>
                  <a:gd name="T19" fmla="*/ 3 h 21"/>
                  <a:gd name="T20" fmla="*/ 25 w 32"/>
                  <a:gd name="T21" fmla="*/ 3 h 21"/>
                  <a:gd name="T22" fmla="*/ 20 w 32"/>
                  <a:gd name="T23" fmla="*/ 3 h 21"/>
                  <a:gd name="T24" fmla="*/ 19 w 32"/>
                  <a:gd name="T25" fmla="*/ 3 h 21"/>
                  <a:gd name="T26" fmla="*/ 16 w 32"/>
                  <a:gd name="T27" fmla="*/ 3 h 21"/>
                  <a:gd name="T28" fmla="*/ 15 w 32"/>
                  <a:gd name="T29" fmla="*/ 3 h 21"/>
                  <a:gd name="T30" fmla="*/ 13 w 32"/>
                  <a:gd name="T31" fmla="*/ 3 h 21"/>
                  <a:gd name="T32" fmla="*/ 12 w 32"/>
                  <a:gd name="T33" fmla="*/ 3 h 21"/>
                  <a:gd name="T34" fmla="*/ 11 w 32"/>
                  <a:gd name="T35" fmla="*/ 3 h 21"/>
                  <a:gd name="T36" fmla="*/ 9 w 32"/>
                  <a:gd name="T37" fmla="*/ 3 h 21"/>
                  <a:gd name="T38" fmla="*/ 9 w 32"/>
                  <a:gd name="T39" fmla="*/ 3 h 21"/>
                  <a:gd name="T40" fmla="*/ 7 w 32"/>
                  <a:gd name="T41" fmla="*/ 3 h 21"/>
                  <a:gd name="T42" fmla="*/ 7 w 32"/>
                  <a:gd name="T43" fmla="*/ 3 h 21"/>
                  <a:gd name="T44" fmla="*/ 7 w 32"/>
                  <a:gd name="T45" fmla="*/ 3 h 21"/>
                  <a:gd name="T46" fmla="*/ 9 w 32"/>
                  <a:gd name="T47" fmla="*/ 3 h 21"/>
                  <a:gd name="T48" fmla="*/ 9 w 32"/>
                  <a:gd name="T49" fmla="*/ 3 h 21"/>
                  <a:gd name="T50" fmla="*/ 0 w 32"/>
                  <a:gd name="T51" fmla="*/ 3 h 21"/>
                  <a:gd name="T52" fmla="*/ 0 w 32"/>
                  <a:gd name="T53" fmla="*/ 0 h 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2"/>
                  <a:gd name="T82" fmla="*/ 0 h 21"/>
                  <a:gd name="T83" fmla="*/ 32 w 32"/>
                  <a:gd name="T84" fmla="*/ 21 h 2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2" h="21">
                    <a:moveTo>
                      <a:pt x="0" y="0"/>
                    </a:moveTo>
                    <a:lnTo>
                      <a:pt x="6" y="0"/>
                    </a:lnTo>
                    <a:lnTo>
                      <a:pt x="12" y="1"/>
                    </a:lnTo>
                    <a:lnTo>
                      <a:pt x="16" y="3"/>
                    </a:lnTo>
                    <a:lnTo>
                      <a:pt x="21" y="3"/>
                    </a:lnTo>
                    <a:lnTo>
                      <a:pt x="26" y="6"/>
                    </a:lnTo>
                    <a:lnTo>
                      <a:pt x="28" y="8"/>
                    </a:lnTo>
                    <a:lnTo>
                      <a:pt x="31" y="10"/>
                    </a:lnTo>
                    <a:lnTo>
                      <a:pt x="32" y="15"/>
                    </a:lnTo>
                    <a:lnTo>
                      <a:pt x="28" y="17"/>
                    </a:lnTo>
                    <a:lnTo>
                      <a:pt x="25" y="17"/>
                    </a:lnTo>
                    <a:lnTo>
                      <a:pt x="20" y="18"/>
                    </a:lnTo>
                    <a:lnTo>
                      <a:pt x="19" y="18"/>
                    </a:lnTo>
                    <a:lnTo>
                      <a:pt x="16" y="20"/>
                    </a:lnTo>
                    <a:lnTo>
                      <a:pt x="15" y="20"/>
                    </a:lnTo>
                    <a:lnTo>
                      <a:pt x="13" y="21"/>
                    </a:lnTo>
                    <a:lnTo>
                      <a:pt x="12" y="21"/>
                    </a:lnTo>
                    <a:lnTo>
                      <a:pt x="11" y="21"/>
                    </a:lnTo>
                    <a:lnTo>
                      <a:pt x="9" y="20"/>
                    </a:lnTo>
                    <a:lnTo>
                      <a:pt x="9" y="18"/>
                    </a:lnTo>
                    <a:lnTo>
                      <a:pt x="7" y="17"/>
                    </a:lnTo>
                    <a:lnTo>
                      <a:pt x="7" y="13"/>
                    </a:lnTo>
                    <a:lnTo>
                      <a:pt x="7" y="12"/>
                    </a:lnTo>
                    <a:lnTo>
                      <a:pt x="9" y="9"/>
                    </a:lnTo>
                    <a:lnTo>
                      <a:pt x="9" y="8"/>
                    </a:lnTo>
                    <a:lnTo>
                      <a:pt x="0" y="8"/>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90" name="Freeform 231">
                <a:extLst>
                  <a:ext uri="{FF2B5EF4-FFF2-40B4-BE49-F238E27FC236}">
                    <a16:creationId xmlns:a16="http://schemas.microsoft.com/office/drawing/2014/main" id="{FAA7BEDF-C383-46CC-92D4-364327696F61}"/>
                  </a:ext>
                </a:extLst>
              </p:cNvPr>
              <p:cNvSpPr>
                <a:spLocks/>
              </p:cNvSpPr>
              <p:nvPr/>
            </p:nvSpPr>
            <p:spPr bwMode="gray">
              <a:xfrm>
                <a:off x="1930" y="1012"/>
                <a:ext cx="16" cy="8"/>
              </a:xfrm>
              <a:custGeom>
                <a:avLst/>
                <a:gdLst>
                  <a:gd name="T0" fmla="*/ 0 w 16"/>
                  <a:gd name="T1" fmla="*/ 0 h 9"/>
                  <a:gd name="T2" fmla="*/ 16 w 16"/>
                  <a:gd name="T3" fmla="*/ 4 h 9"/>
                  <a:gd name="T4" fmla="*/ 14 w 16"/>
                  <a:gd name="T5" fmla="*/ 4 h 9"/>
                  <a:gd name="T6" fmla="*/ 10 w 16"/>
                  <a:gd name="T7" fmla="*/ 4 h 9"/>
                  <a:gd name="T8" fmla="*/ 9 w 16"/>
                  <a:gd name="T9" fmla="*/ 4 h 9"/>
                  <a:gd name="T10" fmla="*/ 7 w 16"/>
                  <a:gd name="T11" fmla="*/ 4 h 9"/>
                  <a:gd name="T12" fmla="*/ 5 w 16"/>
                  <a:gd name="T13" fmla="*/ 4 h 9"/>
                  <a:gd name="T14" fmla="*/ 3 w 16"/>
                  <a:gd name="T15" fmla="*/ 4 h 9"/>
                  <a:gd name="T16" fmla="*/ 1 w 16"/>
                  <a:gd name="T17" fmla="*/ 4 h 9"/>
                  <a:gd name="T18" fmla="*/ 0 w 16"/>
                  <a:gd name="T19" fmla="*/ 4 h 9"/>
                  <a:gd name="T20" fmla="*/ 0 w 16"/>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9"/>
                  <a:gd name="T35" fmla="*/ 16 w 16"/>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9">
                    <a:moveTo>
                      <a:pt x="0" y="0"/>
                    </a:moveTo>
                    <a:lnTo>
                      <a:pt x="16" y="5"/>
                    </a:lnTo>
                    <a:lnTo>
                      <a:pt x="14" y="6"/>
                    </a:lnTo>
                    <a:lnTo>
                      <a:pt x="10" y="6"/>
                    </a:lnTo>
                    <a:lnTo>
                      <a:pt x="9" y="6"/>
                    </a:lnTo>
                    <a:lnTo>
                      <a:pt x="7" y="5"/>
                    </a:lnTo>
                    <a:lnTo>
                      <a:pt x="5" y="5"/>
                    </a:lnTo>
                    <a:lnTo>
                      <a:pt x="3" y="5"/>
                    </a:lnTo>
                    <a:lnTo>
                      <a:pt x="1" y="6"/>
                    </a:lnTo>
                    <a:lnTo>
                      <a:pt x="0" y="9"/>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91" name="Group 232">
                <a:extLst>
                  <a:ext uri="{FF2B5EF4-FFF2-40B4-BE49-F238E27FC236}">
                    <a16:creationId xmlns:a16="http://schemas.microsoft.com/office/drawing/2014/main" id="{2468552D-E433-49DB-8D5A-2AF882B3A573}"/>
                  </a:ext>
                </a:extLst>
              </p:cNvPr>
              <p:cNvGrpSpPr>
                <a:grpSpLocks/>
              </p:cNvGrpSpPr>
              <p:nvPr/>
            </p:nvGrpSpPr>
            <p:grpSpPr bwMode="auto">
              <a:xfrm>
                <a:off x="1795" y="807"/>
                <a:ext cx="3358" cy="2255"/>
                <a:chOff x="1827" y="831"/>
                <a:chExt cx="3358" cy="2641"/>
              </a:xfrm>
            </p:grpSpPr>
            <p:sp>
              <p:nvSpPr>
                <p:cNvPr id="92" name="Freeform 233">
                  <a:extLst>
                    <a:ext uri="{FF2B5EF4-FFF2-40B4-BE49-F238E27FC236}">
                      <a16:creationId xmlns:a16="http://schemas.microsoft.com/office/drawing/2014/main" id="{51F5FFF9-10F2-4E00-9832-C91A9499FA5E}"/>
                    </a:ext>
                  </a:extLst>
                </p:cNvPr>
                <p:cNvSpPr>
                  <a:spLocks/>
                </p:cNvSpPr>
                <p:nvPr/>
              </p:nvSpPr>
              <p:spPr bwMode="gray">
                <a:xfrm>
                  <a:off x="2427" y="961"/>
                  <a:ext cx="13" cy="14"/>
                </a:xfrm>
                <a:custGeom>
                  <a:avLst/>
                  <a:gdLst>
                    <a:gd name="T0" fmla="*/ 0 w 13"/>
                    <a:gd name="T1" fmla="*/ 11 h 14"/>
                    <a:gd name="T2" fmla="*/ 5 w 13"/>
                    <a:gd name="T3" fmla="*/ 0 h 14"/>
                    <a:gd name="T4" fmla="*/ 6 w 13"/>
                    <a:gd name="T5" fmla="*/ 0 h 14"/>
                    <a:gd name="T6" fmla="*/ 7 w 13"/>
                    <a:gd name="T7" fmla="*/ 0 h 14"/>
                    <a:gd name="T8" fmla="*/ 7 w 13"/>
                    <a:gd name="T9" fmla="*/ 1 h 14"/>
                    <a:gd name="T10" fmla="*/ 8 w 13"/>
                    <a:gd name="T11" fmla="*/ 1 h 14"/>
                    <a:gd name="T12" fmla="*/ 9 w 13"/>
                    <a:gd name="T13" fmla="*/ 1 h 14"/>
                    <a:gd name="T14" fmla="*/ 12 w 13"/>
                    <a:gd name="T15" fmla="*/ 2 h 14"/>
                    <a:gd name="T16" fmla="*/ 13 w 13"/>
                    <a:gd name="T17" fmla="*/ 2 h 14"/>
                    <a:gd name="T18" fmla="*/ 13 w 13"/>
                    <a:gd name="T19" fmla="*/ 14 h 14"/>
                    <a:gd name="T20" fmla="*/ 0 w 13"/>
                    <a:gd name="T21" fmla="*/ 14 h 14"/>
                    <a:gd name="T22" fmla="*/ 0 w 13"/>
                    <a:gd name="T23" fmla="*/ 11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14"/>
                    <a:gd name="T38" fmla="*/ 13 w 13"/>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14">
                      <a:moveTo>
                        <a:pt x="0" y="11"/>
                      </a:moveTo>
                      <a:lnTo>
                        <a:pt x="5" y="0"/>
                      </a:lnTo>
                      <a:lnTo>
                        <a:pt x="6" y="0"/>
                      </a:lnTo>
                      <a:lnTo>
                        <a:pt x="7" y="0"/>
                      </a:lnTo>
                      <a:lnTo>
                        <a:pt x="7" y="1"/>
                      </a:lnTo>
                      <a:lnTo>
                        <a:pt x="8" y="1"/>
                      </a:lnTo>
                      <a:lnTo>
                        <a:pt x="9" y="1"/>
                      </a:lnTo>
                      <a:lnTo>
                        <a:pt x="12" y="2"/>
                      </a:lnTo>
                      <a:lnTo>
                        <a:pt x="13" y="2"/>
                      </a:lnTo>
                      <a:lnTo>
                        <a:pt x="13" y="14"/>
                      </a:lnTo>
                      <a:lnTo>
                        <a:pt x="0" y="14"/>
                      </a:lnTo>
                      <a:lnTo>
                        <a:pt x="0" y="1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93" name="Freeform 234">
                  <a:extLst>
                    <a:ext uri="{FF2B5EF4-FFF2-40B4-BE49-F238E27FC236}">
                      <a16:creationId xmlns:a16="http://schemas.microsoft.com/office/drawing/2014/main" id="{93A7EEE6-A453-426C-91CD-16F6F095BF8D}"/>
                    </a:ext>
                  </a:extLst>
                </p:cNvPr>
                <p:cNvSpPr>
                  <a:spLocks/>
                </p:cNvSpPr>
                <p:nvPr/>
              </p:nvSpPr>
              <p:spPr bwMode="gray">
                <a:xfrm>
                  <a:off x="2150" y="838"/>
                  <a:ext cx="27" cy="17"/>
                </a:xfrm>
                <a:custGeom>
                  <a:avLst/>
                  <a:gdLst>
                    <a:gd name="T0" fmla="*/ 6 w 27"/>
                    <a:gd name="T1" fmla="*/ 5 h 17"/>
                    <a:gd name="T2" fmla="*/ 8 w 27"/>
                    <a:gd name="T3" fmla="*/ 5 h 17"/>
                    <a:gd name="T4" fmla="*/ 9 w 27"/>
                    <a:gd name="T5" fmla="*/ 5 h 17"/>
                    <a:gd name="T6" fmla="*/ 10 w 27"/>
                    <a:gd name="T7" fmla="*/ 3 h 17"/>
                    <a:gd name="T8" fmla="*/ 11 w 27"/>
                    <a:gd name="T9" fmla="*/ 3 h 17"/>
                    <a:gd name="T10" fmla="*/ 13 w 27"/>
                    <a:gd name="T11" fmla="*/ 1 h 17"/>
                    <a:gd name="T12" fmla="*/ 13 w 27"/>
                    <a:gd name="T13" fmla="*/ 0 h 17"/>
                    <a:gd name="T14" fmla="*/ 15 w 27"/>
                    <a:gd name="T15" fmla="*/ 0 h 17"/>
                    <a:gd name="T16" fmla="*/ 16 w 27"/>
                    <a:gd name="T17" fmla="*/ 0 h 17"/>
                    <a:gd name="T18" fmla="*/ 17 w 27"/>
                    <a:gd name="T19" fmla="*/ 1 h 17"/>
                    <a:gd name="T20" fmla="*/ 19 w 27"/>
                    <a:gd name="T21" fmla="*/ 1 h 17"/>
                    <a:gd name="T22" fmla="*/ 21 w 27"/>
                    <a:gd name="T23" fmla="*/ 3 h 17"/>
                    <a:gd name="T24" fmla="*/ 22 w 27"/>
                    <a:gd name="T25" fmla="*/ 3 h 17"/>
                    <a:gd name="T26" fmla="*/ 23 w 27"/>
                    <a:gd name="T27" fmla="*/ 5 h 17"/>
                    <a:gd name="T28" fmla="*/ 24 w 27"/>
                    <a:gd name="T29" fmla="*/ 5 h 17"/>
                    <a:gd name="T30" fmla="*/ 24 w 27"/>
                    <a:gd name="T31" fmla="*/ 7 h 17"/>
                    <a:gd name="T32" fmla="*/ 26 w 27"/>
                    <a:gd name="T33" fmla="*/ 8 h 17"/>
                    <a:gd name="T34" fmla="*/ 26 w 27"/>
                    <a:gd name="T35" fmla="*/ 11 h 17"/>
                    <a:gd name="T36" fmla="*/ 27 w 27"/>
                    <a:gd name="T37" fmla="*/ 12 h 17"/>
                    <a:gd name="T38" fmla="*/ 27 w 27"/>
                    <a:gd name="T39" fmla="*/ 14 h 17"/>
                    <a:gd name="T40" fmla="*/ 27 w 27"/>
                    <a:gd name="T41" fmla="*/ 16 h 17"/>
                    <a:gd name="T42" fmla="*/ 26 w 27"/>
                    <a:gd name="T43" fmla="*/ 16 h 17"/>
                    <a:gd name="T44" fmla="*/ 24 w 27"/>
                    <a:gd name="T45" fmla="*/ 17 h 17"/>
                    <a:gd name="T46" fmla="*/ 23 w 27"/>
                    <a:gd name="T47" fmla="*/ 17 h 17"/>
                    <a:gd name="T48" fmla="*/ 19 w 27"/>
                    <a:gd name="T49" fmla="*/ 16 h 17"/>
                    <a:gd name="T50" fmla="*/ 15 w 27"/>
                    <a:gd name="T51" fmla="*/ 16 h 17"/>
                    <a:gd name="T52" fmla="*/ 11 w 27"/>
                    <a:gd name="T53" fmla="*/ 14 h 17"/>
                    <a:gd name="T54" fmla="*/ 8 w 27"/>
                    <a:gd name="T55" fmla="*/ 12 h 17"/>
                    <a:gd name="T56" fmla="*/ 3 w 27"/>
                    <a:gd name="T57" fmla="*/ 11 h 17"/>
                    <a:gd name="T58" fmla="*/ 1 w 27"/>
                    <a:gd name="T59" fmla="*/ 8 h 17"/>
                    <a:gd name="T60" fmla="*/ 0 w 27"/>
                    <a:gd name="T61" fmla="*/ 5 h 17"/>
                    <a:gd name="T62" fmla="*/ 6 w 27"/>
                    <a:gd name="T63" fmla="*/ 5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
                    <a:gd name="T97" fmla="*/ 0 h 17"/>
                    <a:gd name="T98" fmla="*/ 27 w 27"/>
                    <a:gd name="T99" fmla="*/ 17 h 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 h="17">
                      <a:moveTo>
                        <a:pt x="6" y="5"/>
                      </a:moveTo>
                      <a:lnTo>
                        <a:pt x="8" y="5"/>
                      </a:lnTo>
                      <a:lnTo>
                        <a:pt x="9" y="5"/>
                      </a:lnTo>
                      <a:lnTo>
                        <a:pt x="10" y="3"/>
                      </a:lnTo>
                      <a:lnTo>
                        <a:pt x="11" y="3"/>
                      </a:lnTo>
                      <a:lnTo>
                        <a:pt x="13" y="1"/>
                      </a:lnTo>
                      <a:lnTo>
                        <a:pt x="13" y="0"/>
                      </a:lnTo>
                      <a:lnTo>
                        <a:pt x="15" y="0"/>
                      </a:lnTo>
                      <a:lnTo>
                        <a:pt x="16" y="0"/>
                      </a:lnTo>
                      <a:lnTo>
                        <a:pt x="17" y="1"/>
                      </a:lnTo>
                      <a:lnTo>
                        <a:pt x="19" y="1"/>
                      </a:lnTo>
                      <a:lnTo>
                        <a:pt x="21" y="3"/>
                      </a:lnTo>
                      <a:lnTo>
                        <a:pt x="22" y="3"/>
                      </a:lnTo>
                      <a:lnTo>
                        <a:pt x="23" y="5"/>
                      </a:lnTo>
                      <a:lnTo>
                        <a:pt x="24" y="5"/>
                      </a:lnTo>
                      <a:lnTo>
                        <a:pt x="24" y="7"/>
                      </a:lnTo>
                      <a:lnTo>
                        <a:pt x="26" y="8"/>
                      </a:lnTo>
                      <a:lnTo>
                        <a:pt x="26" y="11"/>
                      </a:lnTo>
                      <a:lnTo>
                        <a:pt x="27" y="12"/>
                      </a:lnTo>
                      <a:lnTo>
                        <a:pt x="27" y="14"/>
                      </a:lnTo>
                      <a:lnTo>
                        <a:pt x="27" y="16"/>
                      </a:lnTo>
                      <a:lnTo>
                        <a:pt x="26" y="16"/>
                      </a:lnTo>
                      <a:lnTo>
                        <a:pt x="24" y="17"/>
                      </a:lnTo>
                      <a:lnTo>
                        <a:pt x="23" y="17"/>
                      </a:lnTo>
                      <a:lnTo>
                        <a:pt x="19" y="16"/>
                      </a:lnTo>
                      <a:lnTo>
                        <a:pt x="15" y="16"/>
                      </a:lnTo>
                      <a:lnTo>
                        <a:pt x="11" y="14"/>
                      </a:lnTo>
                      <a:lnTo>
                        <a:pt x="8" y="12"/>
                      </a:lnTo>
                      <a:lnTo>
                        <a:pt x="3" y="11"/>
                      </a:lnTo>
                      <a:lnTo>
                        <a:pt x="1" y="8"/>
                      </a:lnTo>
                      <a:lnTo>
                        <a:pt x="0" y="5"/>
                      </a:lnTo>
                      <a:lnTo>
                        <a:pt x="6" y="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94" name="Group 235">
                  <a:extLst>
                    <a:ext uri="{FF2B5EF4-FFF2-40B4-BE49-F238E27FC236}">
                      <a16:creationId xmlns:a16="http://schemas.microsoft.com/office/drawing/2014/main" id="{459670B7-0022-4E23-98C9-5CAC17A108A5}"/>
                    </a:ext>
                  </a:extLst>
                </p:cNvPr>
                <p:cNvGrpSpPr>
                  <a:grpSpLocks/>
                </p:cNvGrpSpPr>
                <p:nvPr/>
              </p:nvGrpSpPr>
              <p:grpSpPr bwMode="auto">
                <a:xfrm>
                  <a:off x="1827" y="831"/>
                  <a:ext cx="3358" cy="2641"/>
                  <a:chOff x="1827" y="831"/>
                  <a:chExt cx="3358" cy="2641"/>
                </a:xfrm>
              </p:grpSpPr>
              <p:sp>
                <p:nvSpPr>
                  <p:cNvPr id="95" name="Freeform 236">
                    <a:extLst>
                      <a:ext uri="{FF2B5EF4-FFF2-40B4-BE49-F238E27FC236}">
                        <a16:creationId xmlns:a16="http://schemas.microsoft.com/office/drawing/2014/main" id="{764034BC-F4D1-4BBB-9530-F50D5619A424}"/>
                      </a:ext>
                    </a:extLst>
                  </p:cNvPr>
                  <p:cNvSpPr>
                    <a:spLocks/>
                  </p:cNvSpPr>
                  <p:nvPr/>
                </p:nvSpPr>
                <p:spPr bwMode="gray">
                  <a:xfrm>
                    <a:off x="1827" y="831"/>
                    <a:ext cx="691" cy="451"/>
                  </a:xfrm>
                  <a:custGeom>
                    <a:avLst/>
                    <a:gdLst>
                      <a:gd name="T0" fmla="*/ 105 w 691"/>
                      <a:gd name="T1" fmla="*/ 60 h 451"/>
                      <a:gd name="T2" fmla="*/ 104 w 691"/>
                      <a:gd name="T3" fmla="*/ 45 h 451"/>
                      <a:gd name="T4" fmla="*/ 156 w 691"/>
                      <a:gd name="T5" fmla="*/ 32 h 451"/>
                      <a:gd name="T6" fmla="*/ 226 w 691"/>
                      <a:gd name="T7" fmla="*/ 22 h 451"/>
                      <a:gd name="T8" fmla="*/ 262 w 691"/>
                      <a:gd name="T9" fmla="*/ 24 h 451"/>
                      <a:gd name="T10" fmla="*/ 286 w 691"/>
                      <a:gd name="T11" fmla="*/ 29 h 451"/>
                      <a:gd name="T12" fmla="*/ 313 w 691"/>
                      <a:gd name="T13" fmla="*/ 17 h 451"/>
                      <a:gd name="T14" fmla="*/ 340 w 691"/>
                      <a:gd name="T15" fmla="*/ 35 h 451"/>
                      <a:gd name="T16" fmla="*/ 351 w 691"/>
                      <a:gd name="T17" fmla="*/ 11 h 451"/>
                      <a:gd name="T18" fmla="*/ 383 w 691"/>
                      <a:gd name="T19" fmla="*/ 4 h 451"/>
                      <a:gd name="T20" fmla="*/ 427 w 691"/>
                      <a:gd name="T21" fmla="*/ 7 h 451"/>
                      <a:gd name="T22" fmla="*/ 523 w 691"/>
                      <a:gd name="T23" fmla="*/ 3 h 451"/>
                      <a:gd name="T24" fmla="*/ 453 w 691"/>
                      <a:gd name="T25" fmla="*/ 13 h 451"/>
                      <a:gd name="T26" fmla="*/ 553 w 691"/>
                      <a:gd name="T27" fmla="*/ 10 h 451"/>
                      <a:gd name="T28" fmla="*/ 507 w 691"/>
                      <a:gd name="T29" fmla="*/ 21 h 451"/>
                      <a:gd name="T30" fmla="*/ 562 w 691"/>
                      <a:gd name="T31" fmla="*/ 21 h 451"/>
                      <a:gd name="T32" fmla="*/ 576 w 691"/>
                      <a:gd name="T33" fmla="*/ 33 h 451"/>
                      <a:gd name="T34" fmla="*/ 650 w 691"/>
                      <a:gd name="T35" fmla="*/ 24 h 451"/>
                      <a:gd name="T36" fmla="*/ 658 w 691"/>
                      <a:gd name="T37" fmla="*/ 42 h 451"/>
                      <a:gd name="T38" fmla="*/ 620 w 691"/>
                      <a:gd name="T39" fmla="*/ 50 h 451"/>
                      <a:gd name="T40" fmla="*/ 608 w 691"/>
                      <a:gd name="T41" fmla="*/ 58 h 451"/>
                      <a:gd name="T42" fmla="*/ 583 w 691"/>
                      <a:gd name="T43" fmla="*/ 85 h 451"/>
                      <a:gd name="T44" fmla="*/ 609 w 691"/>
                      <a:gd name="T45" fmla="*/ 93 h 451"/>
                      <a:gd name="T46" fmla="*/ 597 w 691"/>
                      <a:gd name="T47" fmla="*/ 119 h 451"/>
                      <a:gd name="T48" fmla="*/ 578 w 691"/>
                      <a:gd name="T49" fmla="*/ 104 h 451"/>
                      <a:gd name="T50" fmla="*/ 589 w 691"/>
                      <a:gd name="T51" fmla="*/ 125 h 451"/>
                      <a:gd name="T52" fmla="*/ 578 w 691"/>
                      <a:gd name="T53" fmla="*/ 138 h 451"/>
                      <a:gd name="T54" fmla="*/ 560 w 691"/>
                      <a:gd name="T55" fmla="*/ 151 h 451"/>
                      <a:gd name="T56" fmla="*/ 571 w 691"/>
                      <a:gd name="T57" fmla="*/ 167 h 451"/>
                      <a:gd name="T58" fmla="*/ 550 w 691"/>
                      <a:gd name="T59" fmla="*/ 168 h 451"/>
                      <a:gd name="T60" fmla="*/ 538 w 691"/>
                      <a:gd name="T61" fmla="*/ 189 h 451"/>
                      <a:gd name="T62" fmla="*/ 525 w 691"/>
                      <a:gd name="T63" fmla="*/ 181 h 451"/>
                      <a:gd name="T64" fmla="*/ 545 w 691"/>
                      <a:gd name="T65" fmla="*/ 229 h 451"/>
                      <a:gd name="T66" fmla="*/ 523 w 691"/>
                      <a:gd name="T67" fmla="*/ 225 h 451"/>
                      <a:gd name="T68" fmla="*/ 483 w 691"/>
                      <a:gd name="T69" fmla="*/ 203 h 451"/>
                      <a:gd name="T70" fmla="*/ 494 w 691"/>
                      <a:gd name="T71" fmla="*/ 206 h 451"/>
                      <a:gd name="T72" fmla="*/ 497 w 691"/>
                      <a:gd name="T73" fmla="*/ 228 h 451"/>
                      <a:gd name="T74" fmla="*/ 469 w 691"/>
                      <a:gd name="T75" fmla="*/ 234 h 451"/>
                      <a:gd name="T76" fmla="*/ 517 w 691"/>
                      <a:gd name="T77" fmla="*/ 228 h 451"/>
                      <a:gd name="T78" fmla="*/ 513 w 691"/>
                      <a:gd name="T79" fmla="*/ 252 h 451"/>
                      <a:gd name="T80" fmla="*/ 427 w 691"/>
                      <a:gd name="T81" fmla="*/ 273 h 451"/>
                      <a:gd name="T82" fmla="*/ 376 w 691"/>
                      <a:gd name="T83" fmla="*/ 303 h 451"/>
                      <a:gd name="T84" fmla="*/ 290 w 691"/>
                      <a:gd name="T85" fmla="*/ 330 h 451"/>
                      <a:gd name="T86" fmla="*/ 281 w 691"/>
                      <a:gd name="T87" fmla="*/ 342 h 451"/>
                      <a:gd name="T88" fmla="*/ 259 w 691"/>
                      <a:gd name="T89" fmla="*/ 371 h 451"/>
                      <a:gd name="T90" fmla="*/ 212 w 691"/>
                      <a:gd name="T91" fmla="*/ 444 h 451"/>
                      <a:gd name="T92" fmla="*/ 176 w 691"/>
                      <a:gd name="T93" fmla="*/ 426 h 451"/>
                      <a:gd name="T94" fmla="*/ 133 w 691"/>
                      <a:gd name="T95" fmla="*/ 384 h 451"/>
                      <a:gd name="T96" fmla="*/ 126 w 691"/>
                      <a:gd name="T97" fmla="*/ 356 h 451"/>
                      <a:gd name="T98" fmla="*/ 113 w 691"/>
                      <a:gd name="T99" fmla="*/ 323 h 451"/>
                      <a:gd name="T100" fmla="*/ 119 w 691"/>
                      <a:gd name="T101" fmla="*/ 303 h 451"/>
                      <a:gd name="T102" fmla="*/ 141 w 691"/>
                      <a:gd name="T103" fmla="*/ 269 h 451"/>
                      <a:gd name="T104" fmla="*/ 141 w 691"/>
                      <a:gd name="T105" fmla="*/ 224 h 451"/>
                      <a:gd name="T106" fmla="*/ 158 w 691"/>
                      <a:gd name="T107" fmla="*/ 204 h 451"/>
                      <a:gd name="T108" fmla="*/ 148 w 691"/>
                      <a:gd name="T109" fmla="*/ 160 h 451"/>
                      <a:gd name="T110" fmla="*/ 144 w 691"/>
                      <a:gd name="T111" fmla="*/ 149 h 451"/>
                      <a:gd name="T112" fmla="*/ 58 w 691"/>
                      <a:gd name="T113" fmla="*/ 124 h 451"/>
                      <a:gd name="T114" fmla="*/ 19 w 691"/>
                      <a:gd name="T115" fmla="*/ 124 h 451"/>
                      <a:gd name="T116" fmla="*/ 30 w 691"/>
                      <a:gd name="T117" fmla="*/ 109 h 451"/>
                      <a:gd name="T118" fmla="*/ 29 w 691"/>
                      <a:gd name="T119" fmla="*/ 95 h 4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1"/>
                      <a:gd name="T181" fmla="*/ 0 h 451"/>
                      <a:gd name="T182" fmla="*/ 691 w 691"/>
                      <a:gd name="T183" fmla="*/ 451 h 45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1" h="451">
                        <a:moveTo>
                          <a:pt x="1" y="77"/>
                        </a:moveTo>
                        <a:lnTo>
                          <a:pt x="14" y="77"/>
                        </a:lnTo>
                        <a:lnTo>
                          <a:pt x="19" y="74"/>
                        </a:lnTo>
                        <a:lnTo>
                          <a:pt x="25" y="74"/>
                        </a:lnTo>
                        <a:lnTo>
                          <a:pt x="30" y="72"/>
                        </a:lnTo>
                        <a:lnTo>
                          <a:pt x="35" y="72"/>
                        </a:lnTo>
                        <a:lnTo>
                          <a:pt x="39" y="72"/>
                        </a:lnTo>
                        <a:lnTo>
                          <a:pt x="44" y="71"/>
                        </a:lnTo>
                        <a:lnTo>
                          <a:pt x="48" y="71"/>
                        </a:lnTo>
                        <a:lnTo>
                          <a:pt x="51" y="70"/>
                        </a:lnTo>
                        <a:lnTo>
                          <a:pt x="81" y="70"/>
                        </a:lnTo>
                        <a:lnTo>
                          <a:pt x="83" y="67"/>
                        </a:lnTo>
                        <a:lnTo>
                          <a:pt x="88" y="65"/>
                        </a:lnTo>
                        <a:lnTo>
                          <a:pt x="93" y="63"/>
                        </a:lnTo>
                        <a:lnTo>
                          <a:pt x="99" y="61"/>
                        </a:lnTo>
                        <a:lnTo>
                          <a:pt x="105" y="60"/>
                        </a:lnTo>
                        <a:lnTo>
                          <a:pt x="111" y="58"/>
                        </a:lnTo>
                        <a:lnTo>
                          <a:pt x="117" y="57"/>
                        </a:lnTo>
                        <a:lnTo>
                          <a:pt x="122" y="57"/>
                        </a:lnTo>
                        <a:lnTo>
                          <a:pt x="117" y="56"/>
                        </a:lnTo>
                        <a:lnTo>
                          <a:pt x="113" y="56"/>
                        </a:lnTo>
                        <a:lnTo>
                          <a:pt x="108" y="56"/>
                        </a:lnTo>
                        <a:lnTo>
                          <a:pt x="104" y="54"/>
                        </a:lnTo>
                        <a:lnTo>
                          <a:pt x="100" y="54"/>
                        </a:lnTo>
                        <a:lnTo>
                          <a:pt x="97" y="53"/>
                        </a:lnTo>
                        <a:lnTo>
                          <a:pt x="94" y="52"/>
                        </a:lnTo>
                        <a:lnTo>
                          <a:pt x="92" y="49"/>
                        </a:lnTo>
                        <a:lnTo>
                          <a:pt x="94" y="49"/>
                        </a:lnTo>
                        <a:lnTo>
                          <a:pt x="97" y="47"/>
                        </a:lnTo>
                        <a:lnTo>
                          <a:pt x="99" y="47"/>
                        </a:lnTo>
                        <a:lnTo>
                          <a:pt x="101" y="46"/>
                        </a:lnTo>
                        <a:lnTo>
                          <a:pt x="104" y="45"/>
                        </a:lnTo>
                        <a:lnTo>
                          <a:pt x="106" y="43"/>
                        </a:lnTo>
                        <a:lnTo>
                          <a:pt x="107" y="42"/>
                        </a:lnTo>
                        <a:lnTo>
                          <a:pt x="108" y="39"/>
                        </a:lnTo>
                        <a:lnTo>
                          <a:pt x="111" y="39"/>
                        </a:lnTo>
                        <a:lnTo>
                          <a:pt x="113" y="39"/>
                        </a:lnTo>
                        <a:lnTo>
                          <a:pt x="114" y="39"/>
                        </a:lnTo>
                        <a:lnTo>
                          <a:pt x="116" y="39"/>
                        </a:lnTo>
                        <a:lnTo>
                          <a:pt x="117" y="39"/>
                        </a:lnTo>
                        <a:lnTo>
                          <a:pt x="118" y="39"/>
                        </a:lnTo>
                        <a:lnTo>
                          <a:pt x="120" y="39"/>
                        </a:lnTo>
                        <a:lnTo>
                          <a:pt x="122" y="39"/>
                        </a:lnTo>
                        <a:lnTo>
                          <a:pt x="129" y="39"/>
                        </a:lnTo>
                        <a:lnTo>
                          <a:pt x="135" y="38"/>
                        </a:lnTo>
                        <a:lnTo>
                          <a:pt x="142" y="36"/>
                        </a:lnTo>
                        <a:lnTo>
                          <a:pt x="149" y="33"/>
                        </a:lnTo>
                        <a:lnTo>
                          <a:pt x="156" y="32"/>
                        </a:lnTo>
                        <a:lnTo>
                          <a:pt x="162" y="29"/>
                        </a:lnTo>
                        <a:lnTo>
                          <a:pt x="167" y="28"/>
                        </a:lnTo>
                        <a:lnTo>
                          <a:pt x="170" y="26"/>
                        </a:lnTo>
                        <a:lnTo>
                          <a:pt x="201" y="26"/>
                        </a:lnTo>
                        <a:lnTo>
                          <a:pt x="195" y="14"/>
                        </a:lnTo>
                        <a:lnTo>
                          <a:pt x="196" y="18"/>
                        </a:lnTo>
                        <a:lnTo>
                          <a:pt x="199" y="19"/>
                        </a:lnTo>
                        <a:lnTo>
                          <a:pt x="201" y="22"/>
                        </a:lnTo>
                        <a:lnTo>
                          <a:pt x="202" y="24"/>
                        </a:lnTo>
                        <a:lnTo>
                          <a:pt x="205" y="24"/>
                        </a:lnTo>
                        <a:lnTo>
                          <a:pt x="207" y="24"/>
                        </a:lnTo>
                        <a:lnTo>
                          <a:pt x="209" y="24"/>
                        </a:lnTo>
                        <a:lnTo>
                          <a:pt x="212" y="24"/>
                        </a:lnTo>
                        <a:lnTo>
                          <a:pt x="215" y="24"/>
                        </a:lnTo>
                        <a:lnTo>
                          <a:pt x="220" y="24"/>
                        </a:lnTo>
                        <a:lnTo>
                          <a:pt x="226" y="22"/>
                        </a:lnTo>
                        <a:lnTo>
                          <a:pt x="233" y="21"/>
                        </a:lnTo>
                        <a:lnTo>
                          <a:pt x="239" y="21"/>
                        </a:lnTo>
                        <a:lnTo>
                          <a:pt x="245" y="21"/>
                        </a:lnTo>
                        <a:lnTo>
                          <a:pt x="249" y="22"/>
                        </a:lnTo>
                        <a:lnTo>
                          <a:pt x="251" y="24"/>
                        </a:lnTo>
                        <a:lnTo>
                          <a:pt x="251" y="25"/>
                        </a:lnTo>
                        <a:lnTo>
                          <a:pt x="251" y="26"/>
                        </a:lnTo>
                        <a:lnTo>
                          <a:pt x="252" y="26"/>
                        </a:lnTo>
                        <a:lnTo>
                          <a:pt x="253" y="26"/>
                        </a:lnTo>
                        <a:lnTo>
                          <a:pt x="255" y="26"/>
                        </a:lnTo>
                        <a:lnTo>
                          <a:pt x="256" y="26"/>
                        </a:lnTo>
                        <a:lnTo>
                          <a:pt x="258" y="26"/>
                        </a:lnTo>
                        <a:lnTo>
                          <a:pt x="259" y="26"/>
                        </a:lnTo>
                        <a:lnTo>
                          <a:pt x="259" y="25"/>
                        </a:lnTo>
                        <a:lnTo>
                          <a:pt x="261" y="25"/>
                        </a:lnTo>
                        <a:lnTo>
                          <a:pt x="262" y="24"/>
                        </a:lnTo>
                        <a:lnTo>
                          <a:pt x="263" y="22"/>
                        </a:lnTo>
                        <a:lnTo>
                          <a:pt x="264" y="22"/>
                        </a:lnTo>
                        <a:lnTo>
                          <a:pt x="265" y="24"/>
                        </a:lnTo>
                        <a:lnTo>
                          <a:pt x="265" y="25"/>
                        </a:lnTo>
                        <a:lnTo>
                          <a:pt x="267" y="26"/>
                        </a:lnTo>
                        <a:lnTo>
                          <a:pt x="268" y="28"/>
                        </a:lnTo>
                        <a:lnTo>
                          <a:pt x="269" y="28"/>
                        </a:lnTo>
                        <a:lnTo>
                          <a:pt x="270" y="29"/>
                        </a:lnTo>
                        <a:lnTo>
                          <a:pt x="273" y="29"/>
                        </a:lnTo>
                        <a:lnTo>
                          <a:pt x="274" y="29"/>
                        </a:lnTo>
                        <a:lnTo>
                          <a:pt x="276" y="29"/>
                        </a:lnTo>
                        <a:lnTo>
                          <a:pt x="278" y="29"/>
                        </a:lnTo>
                        <a:lnTo>
                          <a:pt x="280" y="28"/>
                        </a:lnTo>
                        <a:lnTo>
                          <a:pt x="282" y="28"/>
                        </a:lnTo>
                        <a:lnTo>
                          <a:pt x="283" y="28"/>
                        </a:lnTo>
                        <a:lnTo>
                          <a:pt x="286" y="29"/>
                        </a:lnTo>
                        <a:lnTo>
                          <a:pt x="287" y="29"/>
                        </a:lnTo>
                        <a:lnTo>
                          <a:pt x="287" y="25"/>
                        </a:lnTo>
                        <a:lnTo>
                          <a:pt x="288" y="22"/>
                        </a:lnTo>
                        <a:lnTo>
                          <a:pt x="289" y="19"/>
                        </a:lnTo>
                        <a:lnTo>
                          <a:pt x="290" y="18"/>
                        </a:lnTo>
                        <a:lnTo>
                          <a:pt x="292" y="18"/>
                        </a:lnTo>
                        <a:lnTo>
                          <a:pt x="294" y="17"/>
                        </a:lnTo>
                        <a:lnTo>
                          <a:pt x="296" y="17"/>
                        </a:lnTo>
                        <a:lnTo>
                          <a:pt x="300" y="17"/>
                        </a:lnTo>
                        <a:lnTo>
                          <a:pt x="302" y="17"/>
                        </a:lnTo>
                        <a:lnTo>
                          <a:pt x="305" y="17"/>
                        </a:lnTo>
                        <a:lnTo>
                          <a:pt x="306" y="17"/>
                        </a:lnTo>
                        <a:lnTo>
                          <a:pt x="308" y="17"/>
                        </a:lnTo>
                        <a:lnTo>
                          <a:pt x="309" y="17"/>
                        </a:lnTo>
                        <a:lnTo>
                          <a:pt x="312" y="17"/>
                        </a:lnTo>
                        <a:lnTo>
                          <a:pt x="313" y="17"/>
                        </a:lnTo>
                        <a:lnTo>
                          <a:pt x="314" y="17"/>
                        </a:lnTo>
                        <a:lnTo>
                          <a:pt x="314" y="18"/>
                        </a:lnTo>
                        <a:lnTo>
                          <a:pt x="314" y="19"/>
                        </a:lnTo>
                        <a:lnTo>
                          <a:pt x="314" y="21"/>
                        </a:lnTo>
                        <a:lnTo>
                          <a:pt x="313" y="21"/>
                        </a:lnTo>
                        <a:lnTo>
                          <a:pt x="313" y="22"/>
                        </a:lnTo>
                        <a:lnTo>
                          <a:pt x="313" y="24"/>
                        </a:lnTo>
                        <a:lnTo>
                          <a:pt x="315" y="25"/>
                        </a:lnTo>
                        <a:lnTo>
                          <a:pt x="319" y="25"/>
                        </a:lnTo>
                        <a:lnTo>
                          <a:pt x="321" y="25"/>
                        </a:lnTo>
                        <a:lnTo>
                          <a:pt x="324" y="25"/>
                        </a:lnTo>
                        <a:lnTo>
                          <a:pt x="327" y="25"/>
                        </a:lnTo>
                        <a:lnTo>
                          <a:pt x="330" y="25"/>
                        </a:lnTo>
                        <a:lnTo>
                          <a:pt x="333" y="25"/>
                        </a:lnTo>
                        <a:lnTo>
                          <a:pt x="336" y="24"/>
                        </a:lnTo>
                        <a:lnTo>
                          <a:pt x="340" y="35"/>
                        </a:lnTo>
                        <a:lnTo>
                          <a:pt x="344" y="32"/>
                        </a:lnTo>
                        <a:lnTo>
                          <a:pt x="346" y="31"/>
                        </a:lnTo>
                        <a:lnTo>
                          <a:pt x="350" y="29"/>
                        </a:lnTo>
                        <a:lnTo>
                          <a:pt x="352" y="28"/>
                        </a:lnTo>
                        <a:lnTo>
                          <a:pt x="356" y="26"/>
                        </a:lnTo>
                        <a:lnTo>
                          <a:pt x="358" y="25"/>
                        </a:lnTo>
                        <a:lnTo>
                          <a:pt x="359" y="22"/>
                        </a:lnTo>
                        <a:lnTo>
                          <a:pt x="362" y="19"/>
                        </a:lnTo>
                        <a:lnTo>
                          <a:pt x="361" y="18"/>
                        </a:lnTo>
                        <a:lnTo>
                          <a:pt x="358" y="18"/>
                        </a:lnTo>
                        <a:lnTo>
                          <a:pt x="357" y="17"/>
                        </a:lnTo>
                        <a:lnTo>
                          <a:pt x="356" y="15"/>
                        </a:lnTo>
                        <a:lnTo>
                          <a:pt x="355" y="14"/>
                        </a:lnTo>
                        <a:lnTo>
                          <a:pt x="353" y="14"/>
                        </a:lnTo>
                        <a:lnTo>
                          <a:pt x="352" y="13"/>
                        </a:lnTo>
                        <a:lnTo>
                          <a:pt x="351" y="11"/>
                        </a:lnTo>
                        <a:lnTo>
                          <a:pt x="352" y="11"/>
                        </a:lnTo>
                        <a:lnTo>
                          <a:pt x="353" y="11"/>
                        </a:lnTo>
                        <a:lnTo>
                          <a:pt x="355" y="11"/>
                        </a:lnTo>
                        <a:lnTo>
                          <a:pt x="356" y="11"/>
                        </a:lnTo>
                        <a:lnTo>
                          <a:pt x="357" y="10"/>
                        </a:lnTo>
                        <a:lnTo>
                          <a:pt x="358" y="10"/>
                        </a:lnTo>
                        <a:lnTo>
                          <a:pt x="359" y="10"/>
                        </a:lnTo>
                        <a:lnTo>
                          <a:pt x="358" y="8"/>
                        </a:lnTo>
                        <a:lnTo>
                          <a:pt x="356" y="7"/>
                        </a:lnTo>
                        <a:lnTo>
                          <a:pt x="355" y="7"/>
                        </a:lnTo>
                        <a:lnTo>
                          <a:pt x="352" y="6"/>
                        </a:lnTo>
                        <a:lnTo>
                          <a:pt x="351" y="6"/>
                        </a:lnTo>
                        <a:lnTo>
                          <a:pt x="349" y="4"/>
                        </a:lnTo>
                        <a:lnTo>
                          <a:pt x="348" y="4"/>
                        </a:lnTo>
                        <a:lnTo>
                          <a:pt x="346" y="4"/>
                        </a:lnTo>
                        <a:lnTo>
                          <a:pt x="383" y="4"/>
                        </a:lnTo>
                        <a:lnTo>
                          <a:pt x="383" y="6"/>
                        </a:lnTo>
                        <a:lnTo>
                          <a:pt x="383" y="7"/>
                        </a:lnTo>
                        <a:lnTo>
                          <a:pt x="382" y="8"/>
                        </a:lnTo>
                        <a:lnTo>
                          <a:pt x="381" y="10"/>
                        </a:lnTo>
                        <a:lnTo>
                          <a:pt x="381" y="11"/>
                        </a:lnTo>
                        <a:lnTo>
                          <a:pt x="380" y="11"/>
                        </a:lnTo>
                        <a:lnTo>
                          <a:pt x="378" y="11"/>
                        </a:lnTo>
                        <a:lnTo>
                          <a:pt x="386" y="11"/>
                        </a:lnTo>
                        <a:lnTo>
                          <a:pt x="393" y="11"/>
                        </a:lnTo>
                        <a:lnTo>
                          <a:pt x="400" y="10"/>
                        </a:lnTo>
                        <a:lnTo>
                          <a:pt x="406" y="10"/>
                        </a:lnTo>
                        <a:lnTo>
                          <a:pt x="412" y="8"/>
                        </a:lnTo>
                        <a:lnTo>
                          <a:pt x="418" y="7"/>
                        </a:lnTo>
                        <a:lnTo>
                          <a:pt x="423" y="7"/>
                        </a:lnTo>
                        <a:lnTo>
                          <a:pt x="428" y="7"/>
                        </a:lnTo>
                        <a:lnTo>
                          <a:pt x="427" y="7"/>
                        </a:lnTo>
                        <a:lnTo>
                          <a:pt x="427" y="6"/>
                        </a:lnTo>
                        <a:lnTo>
                          <a:pt x="427" y="4"/>
                        </a:lnTo>
                        <a:lnTo>
                          <a:pt x="426" y="3"/>
                        </a:lnTo>
                        <a:lnTo>
                          <a:pt x="426" y="1"/>
                        </a:lnTo>
                        <a:lnTo>
                          <a:pt x="426" y="0"/>
                        </a:lnTo>
                        <a:lnTo>
                          <a:pt x="424" y="0"/>
                        </a:lnTo>
                        <a:lnTo>
                          <a:pt x="434" y="0"/>
                        </a:lnTo>
                        <a:lnTo>
                          <a:pt x="447" y="0"/>
                        </a:lnTo>
                        <a:lnTo>
                          <a:pt x="459" y="1"/>
                        </a:lnTo>
                        <a:lnTo>
                          <a:pt x="472" y="1"/>
                        </a:lnTo>
                        <a:lnTo>
                          <a:pt x="484" y="3"/>
                        </a:lnTo>
                        <a:lnTo>
                          <a:pt x="495" y="4"/>
                        </a:lnTo>
                        <a:lnTo>
                          <a:pt x="505" y="4"/>
                        </a:lnTo>
                        <a:lnTo>
                          <a:pt x="512" y="4"/>
                        </a:lnTo>
                        <a:lnTo>
                          <a:pt x="519" y="4"/>
                        </a:lnTo>
                        <a:lnTo>
                          <a:pt x="523" y="3"/>
                        </a:lnTo>
                        <a:lnTo>
                          <a:pt x="527" y="3"/>
                        </a:lnTo>
                        <a:lnTo>
                          <a:pt x="529" y="1"/>
                        </a:lnTo>
                        <a:lnTo>
                          <a:pt x="532" y="1"/>
                        </a:lnTo>
                        <a:lnTo>
                          <a:pt x="534" y="1"/>
                        </a:lnTo>
                        <a:lnTo>
                          <a:pt x="537" y="3"/>
                        </a:lnTo>
                        <a:lnTo>
                          <a:pt x="540" y="4"/>
                        </a:lnTo>
                        <a:lnTo>
                          <a:pt x="533" y="6"/>
                        </a:lnTo>
                        <a:lnTo>
                          <a:pt x="526" y="6"/>
                        </a:lnTo>
                        <a:lnTo>
                          <a:pt x="519" y="6"/>
                        </a:lnTo>
                        <a:lnTo>
                          <a:pt x="511" y="4"/>
                        </a:lnTo>
                        <a:lnTo>
                          <a:pt x="503" y="4"/>
                        </a:lnTo>
                        <a:lnTo>
                          <a:pt x="496" y="4"/>
                        </a:lnTo>
                        <a:lnTo>
                          <a:pt x="489" y="4"/>
                        </a:lnTo>
                        <a:lnTo>
                          <a:pt x="481" y="7"/>
                        </a:lnTo>
                        <a:lnTo>
                          <a:pt x="447" y="14"/>
                        </a:lnTo>
                        <a:lnTo>
                          <a:pt x="453" y="13"/>
                        </a:lnTo>
                        <a:lnTo>
                          <a:pt x="463" y="11"/>
                        </a:lnTo>
                        <a:lnTo>
                          <a:pt x="472" y="8"/>
                        </a:lnTo>
                        <a:lnTo>
                          <a:pt x="483" y="7"/>
                        </a:lnTo>
                        <a:lnTo>
                          <a:pt x="494" y="6"/>
                        </a:lnTo>
                        <a:lnTo>
                          <a:pt x="505" y="6"/>
                        </a:lnTo>
                        <a:lnTo>
                          <a:pt x="513" y="4"/>
                        </a:lnTo>
                        <a:lnTo>
                          <a:pt x="521" y="4"/>
                        </a:lnTo>
                        <a:lnTo>
                          <a:pt x="525" y="4"/>
                        </a:lnTo>
                        <a:lnTo>
                          <a:pt x="529" y="4"/>
                        </a:lnTo>
                        <a:lnTo>
                          <a:pt x="533" y="6"/>
                        </a:lnTo>
                        <a:lnTo>
                          <a:pt x="537" y="6"/>
                        </a:lnTo>
                        <a:lnTo>
                          <a:pt x="540" y="7"/>
                        </a:lnTo>
                        <a:lnTo>
                          <a:pt x="544" y="7"/>
                        </a:lnTo>
                        <a:lnTo>
                          <a:pt x="546" y="8"/>
                        </a:lnTo>
                        <a:lnTo>
                          <a:pt x="548" y="10"/>
                        </a:lnTo>
                        <a:lnTo>
                          <a:pt x="553" y="10"/>
                        </a:lnTo>
                        <a:lnTo>
                          <a:pt x="558" y="10"/>
                        </a:lnTo>
                        <a:lnTo>
                          <a:pt x="564" y="11"/>
                        </a:lnTo>
                        <a:lnTo>
                          <a:pt x="569" y="11"/>
                        </a:lnTo>
                        <a:lnTo>
                          <a:pt x="573" y="11"/>
                        </a:lnTo>
                        <a:lnTo>
                          <a:pt x="577" y="11"/>
                        </a:lnTo>
                        <a:lnTo>
                          <a:pt x="582" y="11"/>
                        </a:lnTo>
                        <a:lnTo>
                          <a:pt x="585" y="10"/>
                        </a:lnTo>
                        <a:lnTo>
                          <a:pt x="585" y="17"/>
                        </a:lnTo>
                        <a:lnTo>
                          <a:pt x="584" y="17"/>
                        </a:lnTo>
                        <a:lnTo>
                          <a:pt x="584" y="18"/>
                        </a:lnTo>
                        <a:lnTo>
                          <a:pt x="584" y="19"/>
                        </a:lnTo>
                        <a:lnTo>
                          <a:pt x="584" y="21"/>
                        </a:lnTo>
                        <a:lnTo>
                          <a:pt x="585" y="22"/>
                        </a:lnTo>
                        <a:lnTo>
                          <a:pt x="509" y="22"/>
                        </a:lnTo>
                        <a:lnTo>
                          <a:pt x="508" y="22"/>
                        </a:lnTo>
                        <a:lnTo>
                          <a:pt x="507" y="21"/>
                        </a:lnTo>
                        <a:lnTo>
                          <a:pt x="506" y="21"/>
                        </a:lnTo>
                        <a:lnTo>
                          <a:pt x="503" y="21"/>
                        </a:lnTo>
                        <a:lnTo>
                          <a:pt x="502" y="19"/>
                        </a:lnTo>
                        <a:lnTo>
                          <a:pt x="501" y="19"/>
                        </a:lnTo>
                        <a:lnTo>
                          <a:pt x="475" y="29"/>
                        </a:lnTo>
                        <a:lnTo>
                          <a:pt x="482" y="28"/>
                        </a:lnTo>
                        <a:lnTo>
                          <a:pt x="490" y="25"/>
                        </a:lnTo>
                        <a:lnTo>
                          <a:pt x="501" y="24"/>
                        </a:lnTo>
                        <a:lnTo>
                          <a:pt x="513" y="21"/>
                        </a:lnTo>
                        <a:lnTo>
                          <a:pt x="526" y="19"/>
                        </a:lnTo>
                        <a:lnTo>
                          <a:pt x="538" y="18"/>
                        </a:lnTo>
                        <a:lnTo>
                          <a:pt x="548" y="17"/>
                        </a:lnTo>
                        <a:lnTo>
                          <a:pt x="557" y="17"/>
                        </a:lnTo>
                        <a:lnTo>
                          <a:pt x="560" y="17"/>
                        </a:lnTo>
                        <a:lnTo>
                          <a:pt x="563" y="19"/>
                        </a:lnTo>
                        <a:lnTo>
                          <a:pt x="562" y="21"/>
                        </a:lnTo>
                        <a:lnTo>
                          <a:pt x="560" y="25"/>
                        </a:lnTo>
                        <a:lnTo>
                          <a:pt x="557" y="28"/>
                        </a:lnTo>
                        <a:lnTo>
                          <a:pt x="552" y="32"/>
                        </a:lnTo>
                        <a:lnTo>
                          <a:pt x="547" y="38"/>
                        </a:lnTo>
                        <a:lnTo>
                          <a:pt x="543" y="42"/>
                        </a:lnTo>
                        <a:lnTo>
                          <a:pt x="544" y="38"/>
                        </a:lnTo>
                        <a:lnTo>
                          <a:pt x="547" y="35"/>
                        </a:lnTo>
                        <a:lnTo>
                          <a:pt x="552" y="31"/>
                        </a:lnTo>
                        <a:lnTo>
                          <a:pt x="557" y="28"/>
                        </a:lnTo>
                        <a:lnTo>
                          <a:pt x="563" y="25"/>
                        </a:lnTo>
                        <a:lnTo>
                          <a:pt x="569" y="24"/>
                        </a:lnTo>
                        <a:lnTo>
                          <a:pt x="573" y="22"/>
                        </a:lnTo>
                        <a:lnTo>
                          <a:pt x="578" y="22"/>
                        </a:lnTo>
                        <a:lnTo>
                          <a:pt x="578" y="26"/>
                        </a:lnTo>
                        <a:lnTo>
                          <a:pt x="577" y="31"/>
                        </a:lnTo>
                        <a:lnTo>
                          <a:pt x="576" y="33"/>
                        </a:lnTo>
                        <a:lnTo>
                          <a:pt x="575" y="36"/>
                        </a:lnTo>
                        <a:lnTo>
                          <a:pt x="572" y="39"/>
                        </a:lnTo>
                        <a:lnTo>
                          <a:pt x="570" y="42"/>
                        </a:lnTo>
                        <a:lnTo>
                          <a:pt x="566" y="43"/>
                        </a:lnTo>
                        <a:lnTo>
                          <a:pt x="564" y="45"/>
                        </a:lnTo>
                        <a:lnTo>
                          <a:pt x="571" y="40"/>
                        </a:lnTo>
                        <a:lnTo>
                          <a:pt x="581" y="38"/>
                        </a:lnTo>
                        <a:lnTo>
                          <a:pt x="589" y="36"/>
                        </a:lnTo>
                        <a:lnTo>
                          <a:pt x="597" y="35"/>
                        </a:lnTo>
                        <a:lnTo>
                          <a:pt x="607" y="33"/>
                        </a:lnTo>
                        <a:lnTo>
                          <a:pt x="615" y="31"/>
                        </a:lnTo>
                        <a:lnTo>
                          <a:pt x="623" y="28"/>
                        </a:lnTo>
                        <a:lnTo>
                          <a:pt x="632" y="24"/>
                        </a:lnTo>
                        <a:lnTo>
                          <a:pt x="638" y="24"/>
                        </a:lnTo>
                        <a:lnTo>
                          <a:pt x="644" y="24"/>
                        </a:lnTo>
                        <a:lnTo>
                          <a:pt x="650" y="24"/>
                        </a:lnTo>
                        <a:lnTo>
                          <a:pt x="656" y="24"/>
                        </a:lnTo>
                        <a:lnTo>
                          <a:pt x="662" y="24"/>
                        </a:lnTo>
                        <a:lnTo>
                          <a:pt x="665" y="24"/>
                        </a:lnTo>
                        <a:lnTo>
                          <a:pt x="669" y="24"/>
                        </a:lnTo>
                        <a:lnTo>
                          <a:pt x="670" y="24"/>
                        </a:lnTo>
                        <a:lnTo>
                          <a:pt x="673" y="25"/>
                        </a:lnTo>
                        <a:lnTo>
                          <a:pt x="677" y="26"/>
                        </a:lnTo>
                        <a:lnTo>
                          <a:pt x="681" y="26"/>
                        </a:lnTo>
                        <a:lnTo>
                          <a:pt x="683" y="28"/>
                        </a:lnTo>
                        <a:lnTo>
                          <a:pt x="685" y="29"/>
                        </a:lnTo>
                        <a:lnTo>
                          <a:pt x="687" y="29"/>
                        </a:lnTo>
                        <a:lnTo>
                          <a:pt x="689" y="31"/>
                        </a:lnTo>
                        <a:lnTo>
                          <a:pt x="691" y="32"/>
                        </a:lnTo>
                        <a:lnTo>
                          <a:pt x="682" y="36"/>
                        </a:lnTo>
                        <a:lnTo>
                          <a:pt x="670" y="39"/>
                        </a:lnTo>
                        <a:lnTo>
                          <a:pt x="658" y="42"/>
                        </a:lnTo>
                        <a:lnTo>
                          <a:pt x="646" y="42"/>
                        </a:lnTo>
                        <a:lnTo>
                          <a:pt x="633" y="43"/>
                        </a:lnTo>
                        <a:lnTo>
                          <a:pt x="620" y="42"/>
                        </a:lnTo>
                        <a:lnTo>
                          <a:pt x="607" y="42"/>
                        </a:lnTo>
                        <a:lnTo>
                          <a:pt x="594" y="42"/>
                        </a:lnTo>
                        <a:lnTo>
                          <a:pt x="600" y="42"/>
                        </a:lnTo>
                        <a:lnTo>
                          <a:pt x="606" y="43"/>
                        </a:lnTo>
                        <a:lnTo>
                          <a:pt x="612" y="45"/>
                        </a:lnTo>
                        <a:lnTo>
                          <a:pt x="616" y="46"/>
                        </a:lnTo>
                        <a:lnTo>
                          <a:pt x="621" y="47"/>
                        </a:lnTo>
                        <a:lnTo>
                          <a:pt x="627" y="49"/>
                        </a:lnTo>
                        <a:lnTo>
                          <a:pt x="632" y="49"/>
                        </a:lnTo>
                        <a:lnTo>
                          <a:pt x="638" y="49"/>
                        </a:lnTo>
                        <a:lnTo>
                          <a:pt x="632" y="49"/>
                        </a:lnTo>
                        <a:lnTo>
                          <a:pt x="625" y="50"/>
                        </a:lnTo>
                        <a:lnTo>
                          <a:pt x="620" y="50"/>
                        </a:lnTo>
                        <a:lnTo>
                          <a:pt x="614" y="50"/>
                        </a:lnTo>
                        <a:lnTo>
                          <a:pt x="609" y="52"/>
                        </a:lnTo>
                        <a:lnTo>
                          <a:pt x="604" y="52"/>
                        </a:lnTo>
                        <a:lnTo>
                          <a:pt x="600" y="52"/>
                        </a:lnTo>
                        <a:lnTo>
                          <a:pt x="596" y="52"/>
                        </a:lnTo>
                        <a:lnTo>
                          <a:pt x="597" y="53"/>
                        </a:lnTo>
                        <a:lnTo>
                          <a:pt x="600" y="54"/>
                        </a:lnTo>
                        <a:lnTo>
                          <a:pt x="602" y="54"/>
                        </a:lnTo>
                        <a:lnTo>
                          <a:pt x="603" y="56"/>
                        </a:lnTo>
                        <a:lnTo>
                          <a:pt x="606" y="56"/>
                        </a:lnTo>
                        <a:lnTo>
                          <a:pt x="608" y="56"/>
                        </a:lnTo>
                        <a:lnTo>
                          <a:pt x="609" y="57"/>
                        </a:lnTo>
                        <a:lnTo>
                          <a:pt x="610" y="57"/>
                        </a:lnTo>
                        <a:lnTo>
                          <a:pt x="609" y="57"/>
                        </a:lnTo>
                        <a:lnTo>
                          <a:pt x="609" y="58"/>
                        </a:lnTo>
                        <a:lnTo>
                          <a:pt x="608" y="58"/>
                        </a:lnTo>
                        <a:lnTo>
                          <a:pt x="607" y="58"/>
                        </a:lnTo>
                        <a:lnTo>
                          <a:pt x="606" y="60"/>
                        </a:lnTo>
                        <a:lnTo>
                          <a:pt x="604" y="60"/>
                        </a:lnTo>
                        <a:lnTo>
                          <a:pt x="603" y="65"/>
                        </a:lnTo>
                        <a:lnTo>
                          <a:pt x="601" y="70"/>
                        </a:lnTo>
                        <a:lnTo>
                          <a:pt x="597" y="72"/>
                        </a:lnTo>
                        <a:lnTo>
                          <a:pt x="593" y="75"/>
                        </a:lnTo>
                        <a:lnTo>
                          <a:pt x="588" y="77"/>
                        </a:lnTo>
                        <a:lnTo>
                          <a:pt x="583" y="78"/>
                        </a:lnTo>
                        <a:lnTo>
                          <a:pt x="578" y="81"/>
                        </a:lnTo>
                        <a:lnTo>
                          <a:pt x="575" y="85"/>
                        </a:lnTo>
                        <a:lnTo>
                          <a:pt x="578" y="89"/>
                        </a:lnTo>
                        <a:lnTo>
                          <a:pt x="579" y="88"/>
                        </a:lnTo>
                        <a:lnTo>
                          <a:pt x="581" y="88"/>
                        </a:lnTo>
                        <a:lnTo>
                          <a:pt x="582" y="86"/>
                        </a:lnTo>
                        <a:lnTo>
                          <a:pt x="583" y="85"/>
                        </a:lnTo>
                        <a:lnTo>
                          <a:pt x="584" y="85"/>
                        </a:lnTo>
                        <a:lnTo>
                          <a:pt x="585" y="84"/>
                        </a:lnTo>
                        <a:lnTo>
                          <a:pt x="588" y="82"/>
                        </a:lnTo>
                        <a:lnTo>
                          <a:pt x="589" y="82"/>
                        </a:lnTo>
                        <a:lnTo>
                          <a:pt x="600" y="82"/>
                        </a:lnTo>
                        <a:lnTo>
                          <a:pt x="600" y="85"/>
                        </a:lnTo>
                        <a:lnTo>
                          <a:pt x="600" y="86"/>
                        </a:lnTo>
                        <a:lnTo>
                          <a:pt x="600" y="89"/>
                        </a:lnTo>
                        <a:lnTo>
                          <a:pt x="600" y="91"/>
                        </a:lnTo>
                        <a:lnTo>
                          <a:pt x="600" y="92"/>
                        </a:lnTo>
                        <a:lnTo>
                          <a:pt x="600" y="93"/>
                        </a:lnTo>
                        <a:lnTo>
                          <a:pt x="600" y="95"/>
                        </a:lnTo>
                        <a:lnTo>
                          <a:pt x="600" y="96"/>
                        </a:lnTo>
                        <a:lnTo>
                          <a:pt x="602" y="96"/>
                        </a:lnTo>
                        <a:lnTo>
                          <a:pt x="606" y="95"/>
                        </a:lnTo>
                        <a:lnTo>
                          <a:pt x="609" y="93"/>
                        </a:lnTo>
                        <a:lnTo>
                          <a:pt x="612" y="91"/>
                        </a:lnTo>
                        <a:lnTo>
                          <a:pt x="615" y="88"/>
                        </a:lnTo>
                        <a:lnTo>
                          <a:pt x="618" y="86"/>
                        </a:lnTo>
                        <a:lnTo>
                          <a:pt x="620" y="85"/>
                        </a:lnTo>
                        <a:lnTo>
                          <a:pt x="621" y="85"/>
                        </a:lnTo>
                        <a:lnTo>
                          <a:pt x="619" y="91"/>
                        </a:lnTo>
                        <a:lnTo>
                          <a:pt x="616" y="96"/>
                        </a:lnTo>
                        <a:lnTo>
                          <a:pt x="614" y="100"/>
                        </a:lnTo>
                        <a:lnTo>
                          <a:pt x="610" y="106"/>
                        </a:lnTo>
                        <a:lnTo>
                          <a:pt x="607" y="110"/>
                        </a:lnTo>
                        <a:lnTo>
                          <a:pt x="604" y="117"/>
                        </a:lnTo>
                        <a:lnTo>
                          <a:pt x="602" y="122"/>
                        </a:lnTo>
                        <a:lnTo>
                          <a:pt x="600" y="128"/>
                        </a:lnTo>
                        <a:lnTo>
                          <a:pt x="598" y="125"/>
                        </a:lnTo>
                        <a:lnTo>
                          <a:pt x="598" y="122"/>
                        </a:lnTo>
                        <a:lnTo>
                          <a:pt x="597" y="119"/>
                        </a:lnTo>
                        <a:lnTo>
                          <a:pt x="597" y="117"/>
                        </a:lnTo>
                        <a:lnTo>
                          <a:pt x="596" y="111"/>
                        </a:lnTo>
                        <a:lnTo>
                          <a:pt x="596" y="109"/>
                        </a:lnTo>
                        <a:lnTo>
                          <a:pt x="596" y="106"/>
                        </a:lnTo>
                        <a:lnTo>
                          <a:pt x="596" y="102"/>
                        </a:lnTo>
                        <a:lnTo>
                          <a:pt x="564" y="102"/>
                        </a:lnTo>
                        <a:lnTo>
                          <a:pt x="565" y="103"/>
                        </a:lnTo>
                        <a:lnTo>
                          <a:pt x="568" y="104"/>
                        </a:lnTo>
                        <a:lnTo>
                          <a:pt x="569" y="104"/>
                        </a:lnTo>
                        <a:lnTo>
                          <a:pt x="571" y="104"/>
                        </a:lnTo>
                        <a:lnTo>
                          <a:pt x="573" y="104"/>
                        </a:lnTo>
                        <a:lnTo>
                          <a:pt x="575" y="103"/>
                        </a:lnTo>
                        <a:lnTo>
                          <a:pt x="577" y="103"/>
                        </a:lnTo>
                        <a:lnTo>
                          <a:pt x="578" y="102"/>
                        </a:lnTo>
                        <a:lnTo>
                          <a:pt x="578" y="103"/>
                        </a:lnTo>
                        <a:lnTo>
                          <a:pt x="578" y="104"/>
                        </a:lnTo>
                        <a:lnTo>
                          <a:pt x="578" y="106"/>
                        </a:lnTo>
                        <a:lnTo>
                          <a:pt x="578" y="107"/>
                        </a:lnTo>
                        <a:lnTo>
                          <a:pt x="578" y="109"/>
                        </a:lnTo>
                        <a:lnTo>
                          <a:pt x="577" y="109"/>
                        </a:lnTo>
                        <a:lnTo>
                          <a:pt x="576" y="109"/>
                        </a:lnTo>
                        <a:lnTo>
                          <a:pt x="575" y="109"/>
                        </a:lnTo>
                        <a:lnTo>
                          <a:pt x="573" y="109"/>
                        </a:lnTo>
                        <a:lnTo>
                          <a:pt x="572" y="109"/>
                        </a:lnTo>
                        <a:lnTo>
                          <a:pt x="575" y="111"/>
                        </a:lnTo>
                        <a:lnTo>
                          <a:pt x="578" y="114"/>
                        </a:lnTo>
                        <a:lnTo>
                          <a:pt x="581" y="115"/>
                        </a:lnTo>
                        <a:lnTo>
                          <a:pt x="584" y="115"/>
                        </a:lnTo>
                        <a:lnTo>
                          <a:pt x="585" y="118"/>
                        </a:lnTo>
                        <a:lnTo>
                          <a:pt x="588" y="119"/>
                        </a:lnTo>
                        <a:lnTo>
                          <a:pt x="589" y="122"/>
                        </a:lnTo>
                        <a:lnTo>
                          <a:pt x="589" y="125"/>
                        </a:lnTo>
                        <a:lnTo>
                          <a:pt x="589" y="126"/>
                        </a:lnTo>
                        <a:lnTo>
                          <a:pt x="589" y="128"/>
                        </a:lnTo>
                        <a:lnTo>
                          <a:pt x="589" y="129"/>
                        </a:lnTo>
                        <a:lnTo>
                          <a:pt x="589" y="131"/>
                        </a:lnTo>
                        <a:lnTo>
                          <a:pt x="589" y="132"/>
                        </a:lnTo>
                        <a:lnTo>
                          <a:pt x="589" y="133"/>
                        </a:lnTo>
                        <a:lnTo>
                          <a:pt x="565" y="133"/>
                        </a:lnTo>
                        <a:lnTo>
                          <a:pt x="568" y="133"/>
                        </a:lnTo>
                        <a:lnTo>
                          <a:pt x="570" y="133"/>
                        </a:lnTo>
                        <a:lnTo>
                          <a:pt x="571" y="133"/>
                        </a:lnTo>
                        <a:lnTo>
                          <a:pt x="572" y="133"/>
                        </a:lnTo>
                        <a:lnTo>
                          <a:pt x="575" y="133"/>
                        </a:lnTo>
                        <a:lnTo>
                          <a:pt x="576" y="133"/>
                        </a:lnTo>
                        <a:lnTo>
                          <a:pt x="577" y="133"/>
                        </a:lnTo>
                        <a:lnTo>
                          <a:pt x="578" y="133"/>
                        </a:lnTo>
                        <a:lnTo>
                          <a:pt x="578" y="138"/>
                        </a:lnTo>
                        <a:lnTo>
                          <a:pt x="579" y="142"/>
                        </a:lnTo>
                        <a:lnTo>
                          <a:pt x="581" y="144"/>
                        </a:lnTo>
                        <a:lnTo>
                          <a:pt x="582" y="146"/>
                        </a:lnTo>
                        <a:lnTo>
                          <a:pt x="584" y="147"/>
                        </a:lnTo>
                        <a:lnTo>
                          <a:pt x="585" y="149"/>
                        </a:lnTo>
                        <a:lnTo>
                          <a:pt x="588" y="150"/>
                        </a:lnTo>
                        <a:lnTo>
                          <a:pt x="589" y="150"/>
                        </a:lnTo>
                        <a:lnTo>
                          <a:pt x="585" y="151"/>
                        </a:lnTo>
                        <a:lnTo>
                          <a:pt x="582" y="153"/>
                        </a:lnTo>
                        <a:lnTo>
                          <a:pt x="577" y="153"/>
                        </a:lnTo>
                        <a:lnTo>
                          <a:pt x="573" y="153"/>
                        </a:lnTo>
                        <a:lnTo>
                          <a:pt x="569" y="153"/>
                        </a:lnTo>
                        <a:lnTo>
                          <a:pt x="565" y="153"/>
                        </a:lnTo>
                        <a:lnTo>
                          <a:pt x="562" y="153"/>
                        </a:lnTo>
                        <a:lnTo>
                          <a:pt x="559" y="153"/>
                        </a:lnTo>
                        <a:lnTo>
                          <a:pt x="560" y="151"/>
                        </a:lnTo>
                        <a:lnTo>
                          <a:pt x="563" y="151"/>
                        </a:lnTo>
                        <a:lnTo>
                          <a:pt x="564" y="151"/>
                        </a:lnTo>
                        <a:lnTo>
                          <a:pt x="565" y="151"/>
                        </a:lnTo>
                        <a:lnTo>
                          <a:pt x="568" y="151"/>
                        </a:lnTo>
                        <a:lnTo>
                          <a:pt x="569" y="151"/>
                        </a:lnTo>
                        <a:lnTo>
                          <a:pt x="570" y="151"/>
                        </a:lnTo>
                        <a:lnTo>
                          <a:pt x="572" y="153"/>
                        </a:lnTo>
                        <a:lnTo>
                          <a:pt x="572" y="154"/>
                        </a:lnTo>
                        <a:lnTo>
                          <a:pt x="572" y="156"/>
                        </a:lnTo>
                        <a:lnTo>
                          <a:pt x="572" y="157"/>
                        </a:lnTo>
                        <a:lnTo>
                          <a:pt x="572" y="158"/>
                        </a:lnTo>
                        <a:lnTo>
                          <a:pt x="572" y="160"/>
                        </a:lnTo>
                        <a:lnTo>
                          <a:pt x="572" y="161"/>
                        </a:lnTo>
                        <a:lnTo>
                          <a:pt x="572" y="163"/>
                        </a:lnTo>
                        <a:lnTo>
                          <a:pt x="572" y="164"/>
                        </a:lnTo>
                        <a:lnTo>
                          <a:pt x="571" y="167"/>
                        </a:lnTo>
                        <a:lnTo>
                          <a:pt x="570" y="168"/>
                        </a:lnTo>
                        <a:lnTo>
                          <a:pt x="569" y="170"/>
                        </a:lnTo>
                        <a:lnTo>
                          <a:pt x="568" y="171"/>
                        </a:lnTo>
                        <a:lnTo>
                          <a:pt x="565" y="172"/>
                        </a:lnTo>
                        <a:lnTo>
                          <a:pt x="563" y="172"/>
                        </a:lnTo>
                        <a:lnTo>
                          <a:pt x="559" y="172"/>
                        </a:lnTo>
                        <a:lnTo>
                          <a:pt x="558" y="172"/>
                        </a:lnTo>
                        <a:lnTo>
                          <a:pt x="556" y="172"/>
                        </a:lnTo>
                        <a:lnTo>
                          <a:pt x="554" y="171"/>
                        </a:lnTo>
                        <a:lnTo>
                          <a:pt x="553" y="170"/>
                        </a:lnTo>
                        <a:lnTo>
                          <a:pt x="552" y="168"/>
                        </a:lnTo>
                        <a:lnTo>
                          <a:pt x="551" y="168"/>
                        </a:lnTo>
                        <a:lnTo>
                          <a:pt x="550" y="167"/>
                        </a:lnTo>
                        <a:lnTo>
                          <a:pt x="548" y="165"/>
                        </a:lnTo>
                        <a:lnTo>
                          <a:pt x="548" y="167"/>
                        </a:lnTo>
                        <a:lnTo>
                          <a:pt x="550" y="168"/>
                        </a:lnTo>
                        <a:lnTo>
                          <a:pt x="550" y="170"/>
                        </a:lnTo>
                        <a:lnTo>
                          <a:pt x="551" y="171"/>
                        </a:lnTo>
                        <a:lnTo>
                          <a:pt x="551" y="172"/>
                        </a:lnTo>
                        <a:lnTo>
                          <a:pt x="552" y="174"/>
                        </a:lnTo>
                        <a:lnTo>
                          <a:pt x="552" y="177"/>
                        </a:lnTo>
                        <a:lnTo>
                          <a:pt x="553" y="178"/>
                        </a:lnTo>
                        <a:lnTo>
                          <a:pt x="552" y="179"/>
                        </a:lnTo>
                        <a:lnTo>
                          <a:pt x="552" y="182"/>
                        </a:lnTo>
                        <a:lnTo>
                          <a:pt x="551" y="184"/>
                        </a:lnTo>
                        <a:lnTo>
                          <a:pt x="550" y="186"/>
                        </a:lnTo>
                        <a:lnTo>
                          <a:pt x="548" y="188"/>
                        </a:lnTo>
                        <a:lnTo>
                          <a:pt x="546" y="189"/>
                        </a:lnTo>
                        <a:lnTo>
                          <a:pt x="545" y="190"/>
                        </a:lnTo>
                        <a:lnTo>
                          <a:pt x="543" y="190"/>
                        </a:lnTo>
                        <a:lnTo>
                          <a:pt x="540" y="190"/>
                        </a:lnTo>
                        <a:lnTo>
                          <a:pt x="538" y="189"/>
                        </a:lnTo>
                        <a:lnTo>
                          <a:pt x="537" y="188"/>
                        </a:lnTo>
                        <a:lnTo>
                          <a:pt x="535" y="186"/>
                        </a:lnTo>
                        <a:lnTo>
                          <a:pt x="534" y="185"/>
                        </a:lnTo>
                        <a:lnTo>
                          <a:pt x="534" y="184"/>
                        </a:lnTo>
                        <a:lnTo>
                          <a:pt x="534" y="182"/>
                        </a:lnTo>
                        <a:lnTo>
                          <a:pt x="533" y="181"/>
                        </a:lnTo>
                        <a:lnTo>
                          <a:pt x="531" y="182"/>
                        </a:lnTo>
                        <a:lnTo>
                          <a:pt x="528" y="182"/>
                        </a:lnTo>
                        <a:lnTo>
                          <a:pt x="526" y="182"/>
                        </a:lnTo>
                        <a:lnTo>
                          <a:pt x="522" y="181"/>
                        </a:lnTo>
                        <a:lnTo>
                          <a:pt x="520" y="179"/>
                        </a:lnTo>
                        <a:lnTo>
                          <a:pt x="517" y="178"/>
                        </a:lnTo>
                        <a:lnTo>
                          <a:pt x="514" y="175"/>
                        </a:lnTo>
                        <a:lnTo>
                          <a:pt x="512" y="172"/>
                        </a:lnTo>
                        <a:lnTo>
                          <a:pt x="519" y="177"/>
                        </a:lnTo>
                        <a:lnTo>
                          <a:pt x="525" y="181"/>
                        </a:lnTo>
                        <a:lnTo>
                          <a:pt x="528" y="186"/>
                        </a:lnTo>
                        <a:lnTo>
                          <a:pt x="532" y="192"/>
                        </a:lnTo>
                        <a:lnTo>
                          <a:pt x="535" y="197"/>
                        </a:lnTo>
                        <a:lnTo>
                          <a:pt x="539" y="202"/>
                        </a:lnTo>
                        <a:lnTo>
                          <a:pt x="545" y="204"/>
                        </a:lnTo>
                        <a:lnTo>
                          <a:pt x="553" y="206"/>
                        </a:lnTo>
                        <a:lnTo>
                          <a:pt x="553" y="216"/>
                        </a:lnTo>
                        <a:lnTo>
                          <a:pt x="551" y="217"/>
                        </a:lnTo>
                        <a:lnTo>
                          <a:pt x="550" y="218"/>
                        </a:lnTo>
                        <a:lnTo>
                          <a:pt x="548" y="221"/>
                        </a:lnTo>
                        <a:lnTo>
                          <a:pt x="548" y="223"/>
                        </a:lnTo>
                        <a:lnTo>
                          <a:pt x="547" y="225"/>
                        </a:lnTo>
                        <a:lnTo>
                          <a:pt x="547" y="227"/>
                        </a:lnTo>
                        <a:lnTo>
                          <a:pt x="546" y="229"/>
                        </a:lnTo>
                        <a:lnTo>
                          <a:pt x="546" y="231"/>
                        </a:lnTo>
                        <a:lnTo>
                          <a:pt x="545" y="229"/>
                        </a:lnTo>
                        <a:lnTo>
                          <a:pt x="544" y="228"/>
                        </a:lnTo>
                        <a:lnTo>
                          <a:pt x="544" y="225"/>
                        </a:lnTo>
                        <a:lnTo>
                          <a:pt x="543" y="224"/>
                        </a:lnTo>
                        <a:lnTo>
                          <a:pt x="543" y="223"/>
                        </a:lnTo>
                        <a:lnTo>
                          <a:pt x="543" y="221"/>
                        </a:lnTo>
                        <a:lnTo>
                          <a:pt x="544" y="218"/>
                        </a:lnTo>
                        <a:lnTo>
                          <a:pt x="535" y="218"/>
                        </a:lnTo>
                        <a:lnTo>
                          <a:pt x="534" y="220"/>
                        </a:lnTo>
                        <a:lnTo>
                          <a:pt x="533" y="221"/>
                        </a:lnTo>
                        <a:lnTo>
                          <a:pt x="531" y="221"/>
                        </a:lnTo>
                        <a:lnTo>
                          <a:pt x="529" y="223"/>
                        </a:lnTo>
                        <a:lnTo>
                          <a:pt x="528" y="224"/>
                        </a:lnTo>
                        <a:lnTo>
                          <a:pt x="527" y="225"/>
                        </a:lnTo>
                        <a:lnTo>
                          <a:pt x="526" y="227"/>
                        </a:lnTo>
                        <a:lnTo>
                          <a:pt x="525" y="228"/>
                        </a:lnTo>
                        <a:lnTo>
                          <a:pt x="523" y="225"/>
                        </a:lnTo>
                        <a:lnTo>
                          <a:pt x="522" y="224"/>
                        </a:lnTo>
                        <a:lnTo>
                          <a:pt x="521" y="221"/>
                        </a:lnTo>
                        <a:lnTo>
                          <a:pt x="520" y="218"/>
                        </a:lnTo>
                        <a:lnTo>
                          <a:pt x="520" y="217"/>
                        </a:lnTo>
                        <a:lnTo>
                          <a:pt x="519" y="214"/>
                        </a:lnTo>
                        <a:lnTo>
                          <a:pt x="519" y="213"/>
                        </a:lnTo>
                        <a:lnTo>
                          <a:pt x="519" y="210"/>
                        </a:lnTo>
                        <a:lnTo>
                          <a:pt x="513" y="209"/>
                        </a:lnTo>
                        <a:lnTo>
                          <a:pt x="509" y="207"/>
                        </a:lnTo>
                        <a:lnTo>
                          <a:pt x="505" y="206"/>
                        </a:lnTo>
                        <a:lnTo>
                          <a:pt x="501" y="204"/>
                        </a:lnTo>
                        <a:lnTo>
                          <a:pt x="497" y="204"/>
                        </a:lnTo>
                        <a:lnTo>
                          <a:pt x="494" y="203"/>
                        </a:lnTo>
                        <a:lnTo>
                          <a:pt x="490" y="203"/>
                        </a:lnTo>
                        <a:lnTo>
                          <a:pt x="486" y="203"/>
                        </a:lnTo>
                        <a:lnTo>
                          <a:pt x="483" y="203"/>
                        </a:lnTo>
                        <a:lnTo>
                          <a:pt x="481" y="203"/>
                        </a:lnTo>
                        <a:lnTo>
                          <a:pt x="478" y="203"/>
                        </a:lnTo>
                        <a:lnTo>
                          <a:pt x="477" y="203"/>
                        </a:lnTo>
                        <a:lnTo>
                          <a:pt x="476" y="202"/>
                        </a:lnTo>
                        <a:lnTo>
                          <a:pt x="475" y="202"/>
                        </a:lnTo>
                        <a:lnTo>
                          <a:pt x="472" y="202"/>
                        </a:lnTo>
                        <a:lnTo>
                          <a:pt x="470" y="200"/>
                        </a:lnTo>
                        <a:lnTo>
                          <a:pt x="471" y="203"/>
                        </a:lnTo>
                        <a:lnTo>
                          <a:pt x="474" y="204"/>
                        </a:lnTo>
                        <a:lnTo>
                          <a:pt x="476" y="204"/>
                        </a:lnTo>
                        <a:lnTo>
                          <a:pt x="478" y="204"/>
                        </a:lnTo>
                        <a:lnTo>
                          <a:pt x="482" y="204"/>
                        </a:lnTo>
                        <a:lnTo>
                          <a:pt x="486" y="204"/>
                        </a:lnTo>
                        <a:lnTo>
                          <a:pt x="489" y="204"/>
                        </a:lnTo>
                        <a:lnTo>
                          <a:pt x="492" y="206"/>
                        </a:lnTo>
                        <a:lnTo>
                          <a:pt x="494" y="206"/>
                        </a:lnTo>
                        <a:lnTo>
                          <a:pt x="496" y="207"/>
                        </a:lnTo>
                        <a:lnTo>
                          <a:pt x="499" y="209"/>
                        </a:lnTo>
                        <a:lnTo>
                          <a:pt x="500" y="211"/>
                        </a:lnTo>
                        <a:lnTo>
                          <a:pt x="501" y="213"/>
                        </a:lnTo>
                        <a:lnTo>
                          <a:pt x="502" y="216"/>
                        </a:lnTo>
                        <a:lnTo>
                          <a:pt x="502" y="218"/>
                        </a:lnTo>
                        <a:lnTo>
                          <a:pt x="502" y="220"/>
                        </a:lnTo>
                        <a:lnTo>
                          <a:pt x="496" y="220"/>
                        </a:lnTo>
                        <a:lnTo>
                          <a:pt x="494" y="218"/>
                        </a:lnTo>
                        <a:lnTo>
                          <a:pt x="495" y="218"/>
                        </a:lnTo>
                        <a:lnTo>
                          <a:pt x="496" y="220"/>
                        </a:lnTo>
                        <a:lnTo>
                          <a:pt x="497" y="221"/>
                        </a:lnTo>
                        <a:lnTo>
                          <a:pt x="497" y="223"/>
                        </a:lnTo>
                        <a:lnTo>
                          <a:pt x="499" y="224"/>
                        </a:lnTo>
                        <a:lnTo>
                          <a:pt x="499" y="225"/>
                        </a:lnTo>
                        <a:lnTo>
                          <a:pt x="497" y="228"/>
                        </a:lnTo>
                        <a:lnTo>
                          <a:pt x="497" y="229"/>
                        </a:lnTo>
                        <a:lnTo>
                          <a:pt x="495" y="229"/>
                        </a:lnTo>
                        <a:lnTo>
                          <a:pt x="494" y="231"/>
                        </a:lnTo>
                        <a:lnTo>
                          <a:pt x="488" y="229"/>
                        </a:lnTo>
                        <a:lnTo>
                          <a:pt x="482" y="227"/>
                        </a:lnTo>
                        <a:lnTo>
                          <a:pt x="476" y="224"/>
                        </a:lnTo>
                        <a:lnTo>
                          <a:pt x="470" y="221"/>
                        </a:lnTo>
                        <a:lnTo>
                          <a:pt x="467" y="218"/>
                        </a:lnTo>
                        <a:lnTo>
                          <a:pt x="464" y="218"/>
                        </a:lnTo>
                        <a:lnTo>
                          <a:pt x="463" y="218"/>
                        </a:lnTo>
                        <a:lnTo>
                          <a:pt x="463" y="220"/>
                        </a:lnTo>
                        <a:lnTo>
                          <a:pt x="464" y="223"/>
                        </a:lnTo>
                        <a:lnTo>
                          <a:pt x="465" y="225"/>
                        </a:lnTo>
                        <a:lnTo>
                          <a:pt x="467" y="228"/>
                        </a:lnTo>
                        <a:lnTo>
                          <a:pt x="468" y="231"/>
                        </a:lnTo>
                        <a:lnTo>
                          <a:pt x="469" y="234"/>
                        </a:lnTo>
                        <a:lnTo>
                          <a:pt x="469" y="235"/>
                        </a:lnTo>
                        <a:lnTo>
                          <a:pt x="474" y="234"/>
                        </a:lnTo>
                        <a:lnTo>
                          <a:pt x="477" y="232"/>
                        </a:lnTo>
                        <a:lnTo>
                          <a:pt x="482" y="232"/>
                        </a:lnTo>
                        <a:lnTo>
                          <a:pt x="486" y="232"/>
                        </a:lnTo>
                        <a:lnTo>
                          <a:pt x="489" y="232"/>
                        </a:lnTo>
                        <a:lnTo>
                          <a:pt x="494" y="232"/>
                        </a:lnTo>
                        <a:lnTo>
                          <a:pt x="497" y="232"/>
                        </a:lnTo>
                        <a:lnTo>
                          <a:pt x="502" y="232"/>
                        </a:lnTo>
                        <a:lnTo>
                          <a:pt x="506" y="232"/>
                        </a:lnTo>
                        <a:lnTo>
                          <a:pt x="508" y="232"/>
                        </a:lnTo>
                        <a:lnTo>
                          <a:pt x="511" y="232"/>
                        </a:lnTo>
                        <a:lnTo>
                          <a:pt x="512" y="231"/>
                        </a:lnTo>
                        <a:lnTo>
                          <a:pt x="513" y="231"/>
                        </a:lnTo>
                        <a:lnTo>
                          <a:pt x="515" y="229"/>
                        </a:lnTo>
                        <a:lnTo>
                          <a:pt x="517" y="228"/>
                        </a:lnTo>
                        <a:lnTo>
                          <a:pt x="521" y="228"/>
                        </a:lnTo>
                        <a:lnTo>
                          <a:pt x="522" y="229"/>
                        </a:lnTo>
                        <a:lnTo>
                          <a:pt x="525" y="232"/>
                        </a:lnTo>
                        <a:lnTo>
                          <a:pt x="527" y="232"/>
                        </a:lnTo>
                        <a:lnTo>
                          <a:pt x="529" y="234"/>
                        </a:lnTo>
                        <a:lnTo>
                          <a:pt x="532" y="234"/>
                        </a:lnTo>
                        <a:lnTo>
                          <a:pt x="535" y="234"/>
                        </a:lnTo>
                        <a:lnTo>
                          <a:pt x="538" y="235"/>
                        </a:lnTo>
                        <a:lnTo>
                          <a:pt x="540" y="235"/>
                        </a:lnTo>
                        <a:lnTo>
                          <a:pt x="538" y="238"/>
                        </a:lnTo>
                        <a:lnTo>
                          <a:pt x="534" y="241"/>
                        </a:lnTo>
                        <a:lnTo>
                          <a:pt x="531" y="243"/>
                        </a:lnTo>
                        <a:lnTo>
                          <a:pt x="527" y="246"/>
                        </a:lnTo>
                        <a:lnTo>
                          <a:pt x="522" y="248"/>
                        </a:lnTo>
                        <a:lnTo>
                          <a:pt x="519" y="250"/>
                        </a:lnTo>
                        <a:lnTo>
                          <a:pt x="513" y="252"/>
                        </a:lnTo>
                        <a:lnTo>
                          <a:pt x="509" y="253"/>
                        </a:lnTo>
                        <a:lnTo>
                          <a:pt x="503" y="253"/>
                        </a:lnTo>
                        <a:lnTo>
                          <a:pt x="499" y="255"/>
                        </a:lnTo>
                        <a:lnTo>
                          <a:pt x="495" y="256"/>
                        </a:lnTo>
                        <a:lnTo>
                          <a:pt x="492" y="257"/>
                        </a:lnTo>
                        <a:lnTo>
                          <a:pt x="488" y="259"/>
                        </a:lnTo>
                        <a:lnTo>
                          <a:pt x="483" y="260"/>
                        </a:lnTo>
                        <a:lnTo>
                          <a:pt x="480" y="263"/>
                        </a:lnTo>
                        <a:lnTo>
                          <a:pt x="475" y="266"/>
                        </a:lnTo>
                        <a:lnTo>
                          <a:pt x="445" y="270"/>
                        </a:lnTo>
                        <a:lnTo>
                          <a:pt x="442" y="271"/>
                        </a:lnTo>
                        <a:lnTo>
                          <a:pt x="439" y="273"/>
                        </a:lnTo>
                        <a:lnTo>
                          <a:pt x="436" y="273"/>
                        </a:lnTo>
                        <a:lnTo>
                          <a:pt x="433" y="274"/>
                        </a:lnTo>
                        <a:lnTo>
                          <a:pt x="431" y="273"/>
                        </a:lnTo>
                        <a:lnTo>
                          <a:pt x="427" y="273"/>
                        </a:lnTo>
                        <a:lnTo>
                          <a:pt x="425" y="273"/>
                        </a:lnTo>
                        <a:lnTo>
                          <a:pt x="421" y="273"/>
                        </a:lnTo>
                        <a:lnTo>
                          <a:pt x="419" y="273"/>
                        </a:lnTo>
                        <a:lnTo>
                          <a:pt x="415" y="274"/>
                        </a:lnTo>
                        <a:lnTo>
                          <a:pt x="411" y="275"/>
                        </a:lnTo>
                        <a:lnTo>
                          <a:pt x="407" y="277"/>
                        </a:lnTo>
                        <a:lnTo>
                          <a:pt x="402" y="278"/>
                        </a:lnTo>
                        <a:lnTo>
                          <a:pt x="399" y="280"/>
                        </a:lnTo>
                        <a:lnTo>
                          <a:pt x="396" y="280"/>
                        </a:lnTo>
                        <a:lnTo>
                          <a:pt x="394" y="280"/>
                        </a:lnTo>
                        <a:lnTo>
                          <a:pt x="392" y="284"/>
                        </a:lnTo>
                        <a:lnTo>
                          <a:pt x="389" y="288"/>
                        </a:lnTo>
                        <a:lnTo>
                          <a:pt x="386" y="292"/>
                        </a:lnTo>
                        <a:lnTo>
                          <a:pt x="383" y="296"/>
                        </a:lnTo>
                        <a:lnTo>
                          <a:pt x="380" y="301"/>
                        </a:lnTo>
                        <a:lnTo>
                          <a:pt x="376" y="303"/>
                        </a:lnTo>
                        <a:lnTo>
                          <a:pt x="373" y="306"/>
                        </a:lnTo>
                        <a:lnTo>
                          <a:pt x="370" y="308"/>
                        </a:lnTo>
                        <a:lnTo>
                          <a:pt x="364" y="312"/>
                        </a:lnTo>
                        <a:lnTo>
                          <a:pt x="358" y="314"/>
                        </a:lnTo>
                        <a:lnTo>
                          <a:pt x="352" y="316"/>
                        </a:lnTo>
                        <a:lnTo>
                          <a:pt x="345" y="319"/>
                        </a:lnTo>
                        <a:lnTo>
                          <a:pt x="339" y="320"/>
                        </a:lnTo>
                        <a:lnTo>
                          <a:pt x="333" y="321"/>
                        </a:lnTo>
                        <a:lnTo>
                          <a:pt x="327" y="323"/>
                        </a:lnTo>
                        <a:lnTo>
                          <a:pt x="321" y="326"/>
                        </a:lnTo>
                        <a:lnTo>
                          <a:pt x="317" y="327"/>
                        </a:lnTo>
                        <a:lnTo>
                          <a:pt x="312" y="328"/>
                        </a:lnTo>
                        <a:lnTo>
                          <a:pt x="306" y="328"/>
                        </a:lnTo>
                        <a:lnTo>
                          <a:pt x="301" y="328"/>
                        </a:lnTo>
                        <a:lnTo>
                          <a:pt x="295" y="328"/>
                        </a:lnTo>
                        <a:lnTo>
                          <a:pt x="290" y="330"/>
                        </a:lnTo>
                        <a:lnTo>
                          <a:pt x="287" y="330"/>
                        </a:lnTo>
                        <a:lnTo>
                          <a:pt x="284" y="330"/>
                        </a:lnTo>
                        <a:lnTo>
                          <a:pt x="283" y="331"/>
                        </a:lnTo>
                        <a:lnTo>
                          <a:pt x="282" y="331"/>
                        </a:lnTo>
                        <a:lnTo>
                          <a:pt x="281" y="333"/>
                        </a:lnTo>
                        <a:lnTo>
                          <a:pt x="280" y="333"/>
                        </a:lnTo>
                        <a:lnTo>
                          <a:pt x="278" y="334"/>
                        </a:lnTo>
                        <a:lnTo>
                          <a:pt x="277" y="334"/>
                        </a:lnTo>
                        <a:lnTo>
                          <a:pt x="276" y="333"/>
                        </a:lnTo>
                        <a:lnTo>
                          <a:pt x="276" y="334"/>
                        </a:lnTo>
                        <a:lnTo>
                          <a:pt x="276" y="335"/>
                        </a:lnTo>
                        <a:lnTo>
                          <a:pt x="277" y="337"/>
                        </a:lnTo>
                        <a:lnTo>
                          <a:pt x="278" y="339"/>
                        </a:lnTo>
                        <a:lnTo>
                          <a:pt x="278" y="341"/>
                        </a:lnTo>
                        <a:lnTo>
                          <a:pt x="280" y="341"/>
                        </a:lnTo>
                        <a:lnTo>
                          <a:pt x="281" y="342"/>
                        </a:lnTo>
                        <a:lnTo>
                          <a:pt x="280" y="346"/>
                        </a:lnTo>
                        <a:lnTo>
                          <a:pt x="278" y="350"/>
                        </a:lnTo>
                        <a:lnTo>
                          <a:pt x="276" y="352"/>
                        </a:lnTo>
                        <a:lnTo>
                          <a:pt x="275" y="353"/>
                        </a:lnTo>
                        <a:lnTo>
                          <a:pt x="273" y="355"/>
                        </a:lnTo>
                        <a:lnTo>
                          <a:pt x="271" y="356"/>
                        </a:lnTo>
                        <a:lnTo>
                          <a:pt x="270" y="357"/>
                        </a:lnTo>
                        <a:lnTo>
                          <a:pt x="270" y="361"/>
                        </a:lnTo>
                        <a:lnTo>
                          <a:pt x="269" y="363"/>
                        </a:lnTo>
                        <a:lnTo>
                          <a:pt x="268" y="363"/>
                        </a:lnTo>
                        <a:lnTo>
                          <a:pt x="267" y="364"/>
                        </a:lnTo>
                        <a:lnTo>
                          <a:pt x="264" y="366"/>
                        </a:lnTo>
                        <a:lnTo>
                          <a:pt x="263" y="367"/>
                        </a:lnTo>
                        <a:lnTo>
                          <a:pt x="261" y="368"/>
                        </a:lnTo>
                        <a:lnTo>
                          <a:pt x="259" y="370"/>
                        </a:lnTo>
                        <a:lnTo>
                          <a:pt x="259" y="371"/>
                        </a:lnTo>
                        <a:lnTo>
                          <a:pt x="256" y="373"/>
                        </a:lnTo>
                        <a:lnTo>
                          <a:pt x="252" y="374"/>
                        </a:lnTo>
                        <a:lnTo>
                          <a:pt x="249" y="377"/>
                        </a:lnTo>
                        <a:lnTo>
                          <a:pt x="246" y="378"/>
                        </a:lnTo>
                        <a:lnTo>
                          <a:pt x="244" y="381"/>
                        </a:lnTo>
                        <a:lnTo>
                          <a:pt x="242" y="382"/>
                        </a:lnTo>
                        <a:lnTo>
                          <a:pt x="240" y="384"/>
                        </a:lnTo>
                        <a:lnTo>
                          <a:pt x="240" y="402"/>
                        </a:lnTo>
                        <a:lnTo>
                          <a:pt x="236" y="402"/>
                        </a:lnTo>
                        <a:lnTo>
                          <a:pt x="232" y="403"/>
                        </a:lnTo>
                        <a:lnTo>
                          <a:pt x="230" y="406"/>
                        </a:lnTo>
                        <a:lnTo>
                          <a:pt x="226" y="409"/>
                        </a:lnTo>
                        <a:lnTo>
                          <a:pt x="221" y="417"/>
                        </a:lnTo>
                        <a:lnTo>
                          <a:pt x="218" y="427"/>
                        </a:lnTo>
                        <a:lnTo>
                          <a:pt x="215" y="435"/>
                        </a:lnTo>
                        <a:lnTo>
                          <a:pt x="212" y="444"/>
                        </a:lnTo>
                        <a:lnTo>
                          <a:pt x="209" y="446"/>
                        </a:lnTo>
                        <a:lnTo>
                          <a:pt x="207" y="449"/>
                        </a:lnTo>
                        <a:lnTo>
                          <a:pt x="205" y="451"/>
                        </a:lnTo>
                        <a:lnTo>
                          <a:pt x="201" y="451"/>
                        </a:lnTo>
                        <a:lnTo>
                          <a:pt x="196" y="451"/>
                        </a:lnTo>
                        <a:lnTo>
                          <a:pt x="194" y="448"/>
                        </a:lnTo>
                        <a:lnTo>
                          <a:pt x="193" y="445"/>
                        </a:lnTo>
                        <a:lnTo>
                          <a:pt x="192" y="442"/>
                        </a:lnTo>
                        <a:lnTo>
                          <a:pt x="192" y="438"/>
                        </a:lnTo>
                        <a:lnTo>
                          <a:pt x="192" y="434"/>
                        </a:lnTo>
                        <a:lnTo>
                          <a:pt x="190" y="431"/>
                        </a:lnTo>
                        <a:lnTo>
                          <a:pt x="189" y="428"/>
                        </a:lnTo>
                        <a:lnTo>
                          <a:pt x="186" y="427"/>
                        </a:lnTo>
                        <a:lnTo>
                          <a:pt x="182" y="426"/>
                        </a:lnTo>
                        <a:lnTo>
                          <a:pt x="178" y="426"/>
                        </a:lnTo>
                        <a:lnTo>
                          <a:pt x="176" y="426"/>
                        </a:lnTo>
                        <a:lnTo>
                          <a:pt x="172" y="427"/>
                        </a:lnTo>
                        <a:lnTo>
                          <a:pt x="168" y="428"/>
                        </a:lnTo>
                        <a:lnTo>
                          <a:pt x="166" y="428"/>
                        </a:lnTo>
                        <a:lnTo>
                          <a:pt x="162" y="428"/>
                        </a:lnTo>
                        <a:lnTo>
                          <a:pt x="157" y="427"/>
                        </a:lnTo>
                        <a:lnTo>
                          <a:pt x="152" y="424"/>
                        </a:lnTo>
                        <a:lnTo>
                          <a:pt x="148" y="420"/>
                        </a:lnTo>
                        <a:lnTo>
                          <a:pt x="144" y="414"/>
                        </a:lnTo>
                        <a:lnTo>
                          <a:pt x="142" y="407"/>
                        </a:lnTo>
                        <a:lnTo>
                          <a:pt x="141" y="402"/>
                        </a:lnTo>
                        <a:lnTo>
                          <a:pt x="139" y="396"/>
                        </a:lnTo>
                        <a:lnTo>
                          <a:pt x="138" y="391"/>
                        </a:lnTo>
                        <a:lnTo>
                          <a:pt x="137" y="389"/>
                        </a:lnTo>
                        <a:lnTo>
                          <a:pt x="135" y="388"/>
                        </a:lnTo>
                        <a:lnTo>
                          <a:pt x="135" y="387"/>
                        </a:lnTo>
                        <a:lnTo>
                          <a:pt x="133" y="384"/>
                        </a:lnTo>
                        <a:lnTo>
                          <a:pt x="133" y="381"/>
                        </a:lnTo>
                        <a:lnTo>
                          <a:pt x="133" y="378"/>
                        </a:lnTo>
                        <a:lnTo>
                          <a:pt x="135" y="375"/>
                        </a:lnTo>
                        <a:lnTo>
                          <a:pt x="135" y="374"/>
                        </a:lnTo>
                        <a:lnTo>
                          <a:pt x="131" y="374"/>
                        </a:lnTo>
                        <a:lnTo>
                          <a:pt x="129" y="373"/>
                        </a:lnTo>
                        <a:lnTo>
                          <a:pt x="127" y="370"/>
                        </a:lnTo>
                        <a:lnTo>
                          <a:pt x="126" y="368"/>
                        </a:lnTo>
                        <a:lnTo>
                          <a:pt x="125" y="366"/>
                        </a:lnTo>
                        <a:lnTo>
                          <a:pt x="124" y="363"/>
                        </a:lnTo>
                        <a:lnTo>
                          <a:pt x="123" y="361"/>
                        </a:lnTo>
                        <a:lnTo>
                          <a:pt x="122" y="359"/>
                        </a:lnTo>
                        <a:lnTo>
                          <a:pt x="130" y="359"/>
                        </a:lnTo>
                        <a:lnTo>
                          <a:pt x="129" y="359"/>
                        </a:lnTo>
                        <a:lnTo>
                          <a:pt x="127" y="357"/>
                        </a:lnTo>
                        <a:lnTo>
                          <a:pt x="126" y="356"/>
                        </a:lnTo>
                        <a:lnTo>
                          <a:pt x="125" y="355"/>
                        </a:lnTo>
                        <a:lnTo>
                          <a:pt x="124" y="353"/>
                        </a:lnTo>
                        <a:lnTo>
                          <a:pt x="124" y="352"/>
                        </a:lnTo>
                        <a:lnTo>
                          <a:pt x="124" y="350"/>
                        </a:lnTo>
                        <a:lnTo>
                          <a:pt x="124" y="349"/>
                        </a:lnTo>
                        <a:lnTo>
                          <a:pt x="117" y="349"/>
                        </a:lnTo>
                        <a:lnTo>
                          <a:pt x="117" y="346"/>
                        </a:lnTo>
                        <a:lnTo>
                          <a:pt x="124" y="346"/>
                        </a:lnTo>
                        <a:lnTo>
                          <a:pt x="124" y="335"/>
                        </a:lnTo>
                        <a:lnTo>
                          <a:pt x="120" y="335"/>
                        </a:lnTo>
                        <a:lnTo>
                          <a:pt x="118" y="334"/>
                        </a:lnTo>
                        <a:lnTo>
                          <a:pt x="117" y="331"/>
                        </a:lnTo>
                        <a:lnTo>
                          <a:pt x="116" y="330"/>
                        </a:lnTo>
                        <a:lnTo>
                          <a:pt x="114" y="327"/>
                        </a:lnTo>
                        <a:lnTo>
                          <a:pt x="113" y="324"/>
                        </a:lnTo>
                        <a:lnTo>
                          <a:pt x="113" y="323"/>
                        </a:lnTo>
                        <a:lnTo>
                          <a:pt x="113" y="320"/>
                        </a:lnTo>
                        <a:lnTo>
                          <a:pt x="122" y="320"/>
                        </a:lnTo>
                        <a:lnTo>
                          <a:pt x="120" y="319"/>
                        </a:lnTo>
                        <a:lnTo>
                          <a:pt x="119" y="319"/>
                        </a:lnTo>
                        <a:lnTo>
                          <a:pt x="118" y="317"/>
                        </a:lnTo>
                        <a:lnTo>
                          <a:pt x="118" y="316"/>
                        </a:lnTo>
                        <a:lnTo>
                          <a:pt x="117" y="314"/>
                        </a:lnTo>
                        <a:lnTo>
                          <a:pt x="116" y="313"/>
                        </a:lnTo>
                        <a:lnTo>
                          <a:pt x="116" y="312"/>
                        </a:lnTo>
                        <a:lnTo>
                          <a:pt x="116" y="310"/>
                        </a:lnTo>
                        <a:lnTo>
                          <a:pt x="116" y="309"/>
                        </a:lnTo>
                        <a:lnTo>
                          <a:pt x="117" y="308"/>
                        </a:lnTo>
                        <a:lnTo>
                          <a:pt x="117" y="306"/>
                        </a:lnTo>
                        <a:lnTo>
                          <a:pt x="118" y="306"/>
                        </a:lnTo>
                        <a:lnTo>
                          <a:pt x="119" y="305"/>
                        </a:lnTo>
                        <a:lnTo>
                          <a:pt x="119" y="303"/>
                        </a:lnTo>
                        <a:lnTo>
                          <a:pt x="113" y="298"/>
                        </a:lnTo>
                        <a:lnTo>
                          <a:pt x="116" y="296"/>
                        </a:lnTo>
                        <a:lnTo>
                          <a:pt x="117" y="296"/>
                        </a:lnTo>
                        <a:lnTo>
                          <a:pt x="118" y="295"/>
                        </a:lnTo>
                        <a:lnTo>
                          <a:pt x="120" y="294"/>
                        </a:lnTo>
                        <a:lnTo>
                          <a:pt x="120" y="292"/>
                        </a:lnTo>
                        <a:lnTo>
                          <a:pt x="122" y="289"/>
                        </a:lnTo>
                        <a:lnTo>
                          <a:pt x="123" y="288"/>
                        </a:lnTo>
                        <a:lnTo>
                          <a:pt x="124" y="285"/>
                        </a:lnTo>
                        <a:lnTo>
                          <a:pt x="127" y="285"/>
                        </a:lnTo>
                        <a:lnTo>
                          <a:pt x="131" y="284"/>
                        </a:lnTo>
                        <a:lnTo>
                          <a:pt x="133" y="281"/>
                        </a:lnTo>
                        <a:lnTo>
                          <a:pt x="136" y="280"/>
                        </a:lnTo>
                        <a:lnTo>
                          <a:pt x="138" y="275"/>
                        </a:lnTo>
                        <a:lnTo>
                          <a:pt x="139" y="273"/>
                        </a:lnTo>
                        <a:lnTo>
                          <a:pt x="141" y="269"/>
                        </a:lnTo>
                        <a:lnTo>
                          <a:pt x="141" y="266"/>
                        </a:lnTo>
                        <a:lnTo>
                          <a:pt x="147" y="264"/>
                        </a:lnTo>
                        <a:lnTo>
                          <a:pt x="151" y="264"/>
                        </a:lnTo>
                        <a:lnTo>
                          <a:pt x="156" y="263"/>
                        </a:lnTo>
                        <a:lnTo>
                          <a:pt x="160" y="262"/>
                        </a:lnTo>
                        <a:lnTo>
                          <a:pt x="163" y="260"/>
                        </a:lnTo>
                        <a:lnTo>
                          <a:pt x="167" y="259"/>
                        </a:lnTo>
                        <a:lnTo>
                          <a:pt x="170" y="259"/>
                        </a:lnTo>
                        <a:lnTo>
                          <a:pt x="176" y="257"/>
                        </a:lnTo>
                        <a:lnTo>
                          <a:pt x="176" y="248"/>
                        </a:lnTo>
                        <a:lnTo>
                          <a:pt x="174" y="246"/>
                        </a:lnTo>
                        <a:lnTo>
                          <a:pt x="168" y="242"/>
                        </a:lnTo>
                        <a:lnTo>
                          <a:pt x="161" y="238"/>
                        </a:lnTo>
                        <a:lnTo>
                          <a:pt x="154" y="234"/>
                        </a:lnTo>
                        <a:lnTo>
                          <a:pt x="147" y="228"/>
                        </a:lnTo>
                        <a:lnTo>
                          <a:pt x="141" y="224"/>
                        </a:lnTo>
                        <a:lnTo>
                          <a:pt x="136" y="221"/>
                        </a:lnTo>
                        <a:lnTo>
                          <a:pt x="135" y="220"/>
                        </a:lnTo>
                        <a:lnTo>
                          <a:pt x="149" y="220"/>
                        </a:lnTo>
                        <a:lnTo>
                          <a:pt x="176" y="235"/>
                        </a:lnTo>
                        <a:lnTo>
                          <a:pt x="177" y="232"/>
                        </a:lnTo>
                        <a:lnTo>
                          <a:pt x="177" y="229"/>
                        </a:lnTo>
                        <a:lnTo>
                          <a:pt x="177" y="228"/>
                        </a:lnTo>
                        <a:lnTo>
                          <a:pt x="177" y="225"/>
                        </a:lnTo>
                        <a:lnTo>
                          <a:pt x="177" y="223"/>
                        </a:lnTo>
                        <a:lnTo>
                          <a:pt x="176" y="221"/>
                        </a:lnTo>
                        <a:lnTo>
                          <a:pt x="176" y="218"/>
                        </a:lnTo>
                        <a:lnTo>
                          <a:pt x="176" y="216"/>
                        </a:lnTo>
                        <a:lnTo>
                          <a:pt x="169" y="214"/>
                        </a:lnTo>
                        <a:lnTo>
                          <a:pt x="164" y="211"/>
                        </a:lnTo>
                        <a:lnTo>
                          <a:pt x="161" y="209"/>
                        </a:lnTo>
                        <a:lnTo>
                          <a:pt x="158" y="204"/>
                        </a:lnTo>
                        <a:lnTo>
                          <a:pt x="156" y="199"/>
                        </a:lnTo>
                        <a:lnTo>
                          <a:pt x="154" y="193"/>
                        </a:lnTo>
                        <a:lnTo>
                          <a:pt x="151" y="188"/>
                        </a:lnTo>
                        <a:lnTo>
                          <a:pt x="149" y="182"/>
                        </a:lnTo>
                        <a:lnTo>
                          <a:pt x="149" y="172"/>
                        </a:lnTo>
                        <a:lnTo>
                          <a:pt x="149" y="171"/>
                        </a:lnTo>
                        <a:lnTo>
                          <a:pt x="148" y="170"/>
                        </a:lnTo>
                        <a:lnTo>
                          <a:pt x="147" y="170"/>
                        </a:lnTo>
                        <a:lnTo>
                          <a:pt x="145" y="168"/>
                        </a:lnTo>
                        <a:lnTo>
                          <a:pt x="144" y="167"/>
                        </a:lnTo>
                        <a:lnTo>
                          <a:pt x="143" y="165"/>
                        </a:lnTo>
                        <a:lnTo>
                          <a:pt x="149" y="165"/>
                        </a:lnTo>
                        <a:lnTo>
                          <a:pt x="149" y="164"/>
                        </a:lnTo>
                        <a:lnTo>
                          <a:pt x="148" y="163"/>
                        </a:lnTo>
                        <a:lnTo>
                          <a:pt x="148" y="161"/>
                        </a:lnTo>
                        <a:lnTo>
                          <a:pt x="148" y="160"/>
                        </a:lnTo>
                        <a:lnTo>
                          <a:pt x="148" y="158"/>
                        </a:lnTo>
                        <a:lnTo>
                          <a:pt x="147" y="158"/>
                        </a:lnTo>
                        <a:lnTo>
                          <a:pt x="147" y="157"/>
                        </a:lnTo>
                        <a:lnTo>
                          <a:pt x="145" y="157"/>
                        </a:lnTo>
                        <a:lnTo>
                          <a:pt x="144" y="157"/>
                        </a:lnTo>
                        <a:lnTo>
                          <a:pt x="143" y="157"/>
                        </a:lnTo>
                        <a:lnTo>
                          <a:pt x="142" y="156"/>
                        </a:lnTo>
                        <a:lnTo>
                          <a:pt x="141" y="156"/>
                        </a:lnTo>
                        <a:lnTo>
                          <a:pt x="139" y="156"/>
                        </a:lnTo>
                        <a:lnTo>
                          <a:pt x="138" y="156"/>
                        </a:lnTo>
                        <a:lnTo>
                          <a:pt x="139" y="154"/>
                        </a:lnTo>
                        <a:lnTo>
                          <a:pt x="141" y="153"/>
                        </a:lnTo>
                        <a:lnTo>
                          <a:pt x="141" y="151"/>
                        </a:lnTo>
                        <a:lnTo>
                          <a:pt x="142" y="150"/>
                        </a:lnTo>
                        <a:lnTo>
                          <a:pt x="143" y="150"/>
                        </a:lnTo>
                        <a:lnTo>
                          <a:pt x="144" y="149"/>
                        </a:lnTo>
                        <a:lnTo>
                          <a:pt x="145" y="149"/>
                        </a:lnTo>
                        <a:lnTo>
                          <a:pt x="147" y="147"/>
                        </a:lnTo>
                        <a:lnTo>
                          <a:pt x="141" y="144"/>
                        </a:lnTo>
                        <a:lnTo>
                          <a:pt x="133" y="140"/>
                        </a:lnTo>
                        <a:lnTo>
                          <a:pt x="127" y="138"/>
                        </a:lnTo>
                        <a:lnTo>
                          <a:pt x="120" y="135"/>
                        </a:lnTo>
                        <a:lnTo>
                          <a:pt x="114" y="131"/>
                        </a:lnTo>
                        <a:lnTo>
                          <a:pt x="110" y="128"/>
                        </a:lnTo>
                        <a:lnTo>
                          <a:pt x="105" y="124"/>
                        </a:lnTo>
                        <a:lnTo>
                          <a:pt x="103" y="118"/>
                        </a:lnTo>
                        <a:lnTo>
                          <a:pt x="76" y="118"/>
                        </a:lnTo>
                        <a:lnTo>
                          <a:pt x="73" y="119"/>
                        </a:lnTo>
                        <a:lnTo>
                          <a:pt x="69" y="121"/>
                        </a:lnTo>
                        <a:lnTo>
                          <a:pt x="64" y="122"/>
                        </a:lnTo>
                        <a:lnTo>
                          <a:pt x="62" y="122"/>
                        </a:lnTo>
                        <a:lnTo>
                          <a:pt x="58" y="124"/>
                        </a:lnTo>
                        <a:lnTo>
                          <a:pt x="56" y="124"/>
                        </a:lnTo>
                        <a:lnTo>
                          <a:pt x="54" y="122"/>
                        </a:lnTo>
                        <a:lnTo>
                          <a:pt x="53" y="121"/>
                        </a:lnTo>
                        <a:lnTo>
                          <a:pt x="50" y="122"/>
                        </a:lnTo>
                        <a:lnTo>
                          <a:pt x="48" y="125"/>
                        </a:lnTo>
                        <a:lnTo>
                          <a:pt x="45" y="126"/>
                        </a:lnTo>
                        <a:lnTo>
                          <a:pt x="42" y="128"/>
                        </a:lnTo>
                        <a:lnTo>
                          <a:pt x="38" y="129"/>
                        </a:lnTo>
                        <a:lnTo>
                          <a:pt x="35" y="129"/>
                        </a:lnTo>
                        <a:lnTo>
                          <a:pt x="31" y="131"/>
                        </a:lnTo>
                        <a:lnTo>
                          <a:pt x="28" y="131"/>
                        </a:lnTo>
                        <a:lnTo>
                          <a:pt x="26" y="131"/>
                        </a:lnTo>
                        <a:lnTo>
                          <a:pt x="24" y="129"/>
                        </a:lnTo>
                        <a:lnTo>
                          <a:pt x="23" y="128"/>
                        </a:lnTo>
                        <a:lnTo>
                          <a:pt x="20" y="126"/>
                        </a:lnTo>
                        <a:lnTo>
                          <a:pt x="19" y="124"/>
                        </a:lnTo>
                        <a:lnTo>
                          <a:pt x="18" y="122"/>
                        </a:lnTo>
                        <a:lnTo>
                          <a:pt x="17" y="119"/>
                        </a:lnTo>
                        <a:lnTo>
                          <a:pt x="17" y="118"/>
                        </a:lnTo>
                        <a:lnTo>
                          <a:pt x="19" y="117"/>
                        </a:lnTo>
                        <a:lnTo>
                          <a:pt x="22" y="117"/>
                        </a:lnTo>
                        <a:lnTo>
                          <a:pt x="24" y="115"/>
                        </a:lnTo>
                        <a:lnTo>
                          <a:pt x="26" y="115"/>
                        </a:lnTo>
                        <a:lnTo>
                          <a:pt x="29" y="114"/>
                        </a:lnTo>
                        <a:lnTo>
                          <a:pt x="31" y="114"/>
                        </a:lnTo>
                        <a:lnTo>
                          <a:pt x="33" y="111"/>
                        </a:lnTo>
                        <a:lnTo>
                          <a:pt x="36" y="109"/>
                        </a:lnTo>
                        <a:lnTo>
                          <a:pt x="35" y="109"/>
                        </a:lnTo>
                        <a:lnTo>
                          <a:pt x="33" y="109"/>
                        </a:lnTo>
                        <a:lnTo>
                          <a:pt x="32" y="109"/>
                        </a:lnTo>
                        <a:lnTo>
                          <a:pt x="31" y="109"/>
                        </a:lnTo>
                        <a:lnTo>
                          <a:pt x="30" y="109"/>
                        </a:lnTo>
                        <a:lnTo>
                          <a:pt x="29" y="109"/>
                        </a:lnTo>
                        <a:lnTo>
                          <a:pt x="28" y="109"/>
                        </a:lnTo>
                        <a:lnTo>
                          <a:pt x="32" y="107"/>
                        </a:lnTo>
                        <a:lnTo>
                          <a:pt x="37" y="107"/>
                        </a:lnTo>
                        <a:lnTo>
                          <a:pt x="41" y="106"/>
                        </a:lnTo>
                        <a:lnTo>
                          <a:pt x="45" y="106"/>
                        </a:lnTo>
                        <a:lnTo>
                          <a:pt x="50" y="104"/>
                        </a:lnTo>
                        <a:lnTo>
                          <a:pt x="55" y="103"/>
                        </a:lnTo>
                        <a:lnTo>
                          <a:pt x="58" y="102"/>
                        </a:lnTo>
                        <a:lnTo>
                          <a:pt x="63" y="99"/>
                        </a:lnTo>
                        <a:lnTo>
                          <a:pt x="58" y="98"/>
                        </a:lnTo>
                        <a:lnTo>
                          <a:pt x="51" y="96"/>
                        </a:lnTo>
                        <a:lnTo>
                          <a:pt x="45" y="96"/>
                        </a:lnTo>
                        <a:lnTo>
                          <a:pt x="39" y="96"/>
                        </a:lnTo>
                        <a:lnTo>
                          <a:pt x="33" y="96"/>
                        </a:lnTo>
                        <a:lnTo>
                          <a:pt x="29" y="95"/>
                        </a:lnTo>
                        <a:lnTo>
                          <a:pt x="24" y="93"/>
                        </a:lnTo>
                        <a:lnTo>
                          <a:pt x="22" y="89"/>
                        </a:lnTo>
                        <a:lnTo>
                          <a:pt x="18" y="89"/>
                        </a:lnTo>
                        <a:lnTo>
                          <a:pt x="14" y="89"/>
                        </a:lnTo>
                        <a:lnTo>
                          <a:pt x="11" y="89"/>
                        </a:lnTo>
                        <a:lnTo>
                          <a:pt x="7" y="88"/>
                        </a:lnTo>
                        <a:lnTo>
                          <a:pt x="4" y="86"/>
                        </a:lnTo>
                        <a:lnTo>
                          <a:pt x="1" y="85"/>
                        </a:lnTo>
                        <a:lnTo>
                          <a:pt x="0" y="82"/>
                        </a:lnTo>
                        <a:lnTo>
                          <a:pt x="0" y="79"/>
                        </a:lnTo>
                        <a:lnTo>
                          <a:pt x="1" y="7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96" name="Group 237">
                    <a:extLst>
                      <a:ext uri="{FF2B5EF4-FFF2-40B4-BE49-F238E27FC236}">
                        <a16:creationId xmlns:a16="http://schemas.microsoft.com/office/drawing/2014/main" id="{995F8EF6-2532-4073-BBC3-9EC04A8D448F}"/>
                      </a:ext>
                    </a:extLst>
                  </p:cNvPr>
                  <p:cNvGrpSpPr>
                    <a:grpSpLocks/>
                  </p:cNvGrpSpPr>
                  <p:nvPr/>
                </p:nvGrpSpPr>
                <p:grpSpPr bwMode="auto">
                  <a:xfrm>
                    <a:off x="2325" y="850"/>
                    <a:ext cx="2860" cy="2622"/>
                    <a:chOff x="2325" y="850"/>
                    <a:chExt cx="2860" cy="2622"/>
                  </a:xfrm>
                </p:grpSpPr>
                <p:grpSp>
                  <p:nvGrpSpPr>
                    <p:cNvPr id="97" name="Group 238">
                      <a:extLst>
                        <a:ext uri="{FF2B5EF4-FFF2-40B4-BE49-F238E27FC236}">
                          <a16:creationId xmlns:a16="http://schemas.microsoft.com/office/drawing/2014/main" id="{411497FD-3F62-4E82-A6A7-0B5A33212A5C}"/>
                        </a:ext>
                      </a:extLst>
                    </p:cNvPr>
                    <p:cNvGrpSpPr>
                      <a:grpSpLocks/>
                    </p:cNvGrpSpPr>
                    <p:nvPr/>
                  </p:nvGrpSpPr>
                  <p:grpSpPr bwMode="auto">
                    <a:xfrm>
                      <a:off x="2346" y="1783"/>
                      <a:ext cx="1230" cy="1689"/>
                      <a:chOff x="2346" y="1783"/>
                      <a:chExt cx="1230" cy="1689"/>
                    </a:xfrm>
                  </p:grpSpPr>
                  <p:sp>
                    <p:nvSpPr>
                      <p:cNvPr id="234" name="Freeform 239">
                        <a:extLst>
                          <a:ext uri="{FF2B5EF4-FFF2-40B4-BE49-F238E27FC236}">
                            <a16:creationId xmlns:a16="http://schemas.microsoft.com/office/drawing/2014/main" id="{B39B5EB7-5290-45CB-99D5-C8FF65212856}"/>
                          </a:ext>
                        </a:extLst>
                      </p:cNvPr>
                      <p:cNvSpPr>
                        <a:spLocks/>
                      </p:cNvSpPr>
                      <p:nvPr/>
                    </p:nvSpPr>
                    <p:spPr bwMode="gray">
                      <a:xfrm>
                        <a:off x="2360" y="2028"/>
                        <a:ext cx="219" cy="289"/>
                      </a:xfrm>
                      <a:custGeom>
                        <a:avLst/>
                        <a:gdLst>
                          <a:gd name="T0" fmla="*/ 89 w 219"/>
                          <a:gd name="T1" fmla="*/ 286 h 289"/>
                          <a:gd name="T2" fmla="*/ 92 w 219"/>
                          <a:gd name="T3" fmla="*/ 278 h 289"/>
                          <a:gd name="T4" fmla="*/ 95 w 219"/>
                          <a:gd name="T5" fmla="*/ 269 h 289"/>
                          <a:gd name="T6" fmla="*/ 97 w 219"/>
                          <a:gd name="T7" fmla="*/ 276 h 289"/>
                          <a:gd name="T8" fmla="*/ 100 w 219"/>
                          <a:gd name="T9" fmla="*/ 283 h 289"/>
                          <a:gd name="T10" fmla="*/ 105 w 219"/>
                          <a:gd name="T11" fmla="*/ 283 h 289"/>
                          <a:gd name="T12" fmla="*/ 109 w 219"/>
                          <a:gd name="T13" fmla="*/ 279 h 289"/>
                          <a:gd name="T14" fmla="*/ 111 w 219"/>
                          <a:gd name="T15" fmla="*/ 274 h 289"/>
                          <a:gd name="T16" fmla="*/ 201 w 219"/>
                          <a:gd name="T17" fmla="*/ 240 h 289"/>
                          <a:gd name="T18" fmla="*/ 192 w 219"/>
                          <a:gd name="T19" fmla="*/ 121 h 289"/>
                          <a:gd name="T20" fmla="*/ 187 w 219"/>
                          <a:gd name="T21" fmla="*/ 50 h 289"/>
                          <a:gd name="T22" fmla="*/ 196 w 219"/>
                          <a:gd name="T23" fmla="*/ 50 h 289"/>
                          <a:gd name="T24" fmla="*/ 213 w 219"/>
                          <a:gd name="T25" fmla="*/ 50 h 289"/>
                          <a:gd name="T26" fmla="*/ 151 w 219"/>
                          <a:gd name="T27" fmla="*/ 0 h 289"/>
                          <a:gd name="T28" fmla="*/ 151 w 219"/>
                          <a:gd name="T29" fmla="*/ 8 h 289"/>
                          <a:gd name="T30" fmla="*/ 151 w 219"/>
                          <a:gd name="T31" fmla="*/ 19 h 289"/>
                          <a:gd name="T32" fmla="*/ 93 w 219"/>
                          <a:gd name="T33" fmla="*/ 28 h 289"/>
                          <a:gd name="T34" fmla="*/ 91 w 219"/>
                          <a:gd name="T35" fmla="*/ 87 h 289"/>
                          <a:gd name="T36" fmla="*/ 80 w 219"/>
                          <a:gd name="T37" fmla="*/ 90 h 289"/>
                          <a:gd name="T38" fmla="*/ 68 w 219"/>
                          <a:gd name="T39" fmla="*/ 94 h 289"/>
                          <a:gd name="T40" fmla="*/ 68 w 219"/>
                          <a:gd name="T41" fmla="*/ 100 h 289"/>
                          <a:gd name="T42" fmla="*/ 70 w 219"/>
                          <a:gd name="T43" fmla="*/ 105 h 289"/>
                          <a:gd name="T44" fmla="*/ 72 w 219"/>
                          <a:gd name="T45" fmla="*/ 114 h 289"/>
                          <a:gd name="T46" fmla="*/ 73 w 219"/>
                          <a:gd name="T47" fmla="*/ 119 h 289"/>
                          <a:gd name="T48" fmla="*/ 74 w 219"/>
                          <a:gd name="T49" fmla="*/ 132 h 289"/>
                          <a:gd name="T50" fmla="*/ 11 w 219"/>
                          <a:gd name="T51" fmla="*/ 136 h 289"/>
                          <a:gd name="T52" fmla="*/ 8 w 219"/>
                          <a:gd name="T53" fmla="*/ 137 h 289"/>
                          <a:gd name="T54" fmla="*/ 5 w 219"/>
                          <a:gd name="T55" fmla="*/ 140 h 289"/>
                          <a:gd name="T56" fmla="*/ 3 w 219"/>
                          <a:gd name="T57" fmla="*/ 153 h 289"/>
                          <a:gd name="T58" fmla="*/ 5 w 219"/>
                          <a:gd name="T59" fmla="*/ 175 h 289"/>
                          <a:gd name="T60" fmla="*/ 6 w 219"/>
                          <a:gd name="T61" fmla="*/ 197 h 289"/>
                          <a:gd name="T62" fmla="*/ 6 w 219"/>
                          <a:gd name="T63" fmla="*/ 221 h 289"/>
                          <a:gd name="T64" fmla="*/ 5 w 219"/>
                          <a:gd name="T65" fmla="*/ 242 h 289"/>
                          <a:gd name="T66" fmla="*/ 0 w 219"/>
                          <a:gd name="T67" fmla="*/ 260 h 289"/>
                          <a:gd name="T68" fmla="*/ 3 w 219"/>
                          <a:gd name="T69" fmla="*/ 258 h 289"/>
                          <a:gd name="T70" fmla="*/ 3 w 219"/>
                          <a:gd name="T71" fmla="*/ 254 h 289"/>
                          <a:gd name="T72" fmla="*/ 16 w 219"/>
                          <a:gd name="T73" fmla="*/ 250 h 289"/>
                          <a:gd name="T74" fmla="*/ 34 w 219"/>
                          <a:gd name="T75" fmla="*/ 244 h 289"/>
                          <a:gd name="T76" fmla="*/ 42 w 219"/>
                          <a:gd name="T77" fmla="*/ 244 h 289"/>
                          <a:gd name="T78" fmla="*/ 49 w 219"/>
                          <a:gd name="T79" fmla="*/ 250 h 289"/>
                          <a:gd name="T80" fmla="*/ 59 w 219"/>
                          <a:gd name="T81" fmla="*/ 251 h 289"/>
                          <a:gd name="T82" fmla="*/ 64 w 219"/>
                          <a:gd name="T83" fmla="*/ 267 h 289"/>
                          <a:gd name="T84" fmla="*/ 75 w 219"/>
                          <a:gd name="T85" fmla="*/ 281 h 289"/>
                          <a:gd name="T86" fmla="*/ 85 w 219"/>
                          <a:gd name="T87" fmla="*/ 289 h 28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9"/>
                          <a:gd name="T133" fmla="*/ 0 h 289"/>
                          <a:gd name="T134" fmla="*/ 219 w 219"/>
                          <a:gd name="T135" fmla="*/ 289 h 28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9" h="289">
                            <a:moveTo>
                              <a:pt x="85" y="289"/>
                            </a:moveTo>
                            <a:lnTo>
                              <a:pt x="87" y="288"/>
                            </a:lnTo>
                            <a:lnTo>
                              <a:pt x="89" y="286"/>
                            </a:lnTo>
                            <a:lnTo>
                              <a:pt x="91" y="283"/>
                            </a:lnTo>
                            <a:lnTo>
                              <a:pt x="91" y="281"/>
                            </a:lnTo>
                            <a:lnTo>
                              <a:pt x="92" y="278"/>
                            </a:lnTo>
                            <a:lnTo>
                              <a:pt x="93" y="275"/>
                            </a:lnTo>
                            <a:lnTo>
                              <a:pt x="94" y="272"/>
                            </a:lnTo>
                            <a:lnTo>
                              <a:pt x="95" y="269"/>
                            </a:lnTo>
                            <a:lnTo>
                              <a:pt x="95" y="272"/>
                            </a:lnTo>
                            <a:lnTo>
                              <a:pt x="97" y="274"/>
                            </a:lnTo>
                            <a:lnTo>
                              <a:pt x="97" y="276"/>
                            </a:lnTo>
                            <a:lnTo>
                              <a:pt x="98" y="279"/>
                            </a:lnTo>
                            <a:lnTo>
                              <a:pt x="98" y="282"/>
                            </a:lnTo>
                            <a:lnTo>
                              <a:pt x="100" y="283"/>
                            </a:lnTo>
                            <a:lnTo>
                              <a:pt x="103" y="285"/>
                            </a:lnTo>
                            <a:lnTo>
                              <a:pt x="104" y="283"/>
                            </a:lnTo>
                            <a:lnTo>
                              <a:pt x="105" y="283"/>
                            </a:lnTo>
                            <a:lnTo>
                              <a:pt x="106" y="282"/>
                            </a:lnTo>
                            <a:lnTo>
                              <a:pt x="107" y="281"/>
                            </a:lnTo>
                            <a:lnTo>
                              <a:pt x="109" y="279"/>
                            </a:lnTo>
                            <a:lnTo>
                              <a:pt x="109" y="278"/>
                            </a:lnTo>
                            <a:lnTo>
                              <a:pt x="110" y="276"/>
                            </a:lnTo>
                            <a:lnTo>
                              <a:pt x="111" y="274"/>
                            </a:lnTo>
                            <a:lnTo>
                              <a:pt x="204" y="274"/>
                            </a:lnTo>
                            <a:lnTo>
                              <a:pt x="202" y="265"/>
                            </a:lnTo>
                            <a:lnTo>
                              <a:pt x="201" y="240"/>
                            </a:lnTo>
                            <a:lnTo>
                              <a:pt x="198" y="203"/>
                            </a:lnTo>
                            <a:lnTo>
                              <a:pt x="195" y="163"/>
                            </a:lnTo>
                            <a:lnTo>
                              <a:pt x="192" y="121"/>
                            </a:lnTo>
                            <a:lnTo>
                              <a:pt x="189" y="86"/>
                            </a:lnTo>
                            <a:lnTo>
                              <a:pt x="187" y="60"/>
                            </a:lnTo>
                            <a:lnTo>
                              <a:pt x="187" y="50"/>
                            </a:lnTo>
                            <a:lnTo>
                              <a:pt x="188" y="50"/>
                            </a:lnTo>
                            <a:lnTo>
                              <a:pt x="192" y="50"/>
                            </a:lnTo>
                            <a:lnTo>
                              <a:pt x="196" y="50"/>
                            </a:lnTo>
                            <a:lnTo>
                              <a:pt x="202" y="50"/>
                            </a:lnTo>
                            <a:lnTo>
                              <a:pt x="208" y="50"/>
                            </a:lnTo>
                            <a:lnTo>
                              <a:pt x="213" y="50"/>
                            </a:lnTo>
                            <a:lnTo>
                              <a:pt x="217" y="50"/>
                            </a:lnTo>
                            <a:lnTo>
                              <a:pt x="219" y="50"/>
                            </a:lnTo>
                            <a:lnTo>
                              <a:pt x="151" y="0"/>
                            </a:lnTo>
                            <a:lnTo>
                              <a:pt x="151" y="1"/>
                            </a:lnTo>
                            <a:lnTo>
                              <a:pt x="151" y="4"/>
                            </a:lnTo>
                            <a:lnTo>
                              <a:pt x="151" y="8"/>
                            </a:lnTo>
                            <a:lnTo>
                              <a:pt x="151" y="11"/>
                            </a:lnTo>
                            <a:lnTo>
                              <a:pt x="151" y="15"/>
                            </a:lnTo>
                            <a:lnTo>
                              <a:pt x="151" y="19"/>
                            </a:lnTo>
                            <a:lnTo>
                              <a:pt x="151" y="24"/>
                            </a:lnTo>
                            <a:lnTo>
                              <a:pt x="151" y="28"/>
                            </a:lnTo>
                            <a:lnTo>
                              <a:pt x="93" y="28"/>
                            </a:lnTo>
                            <a:lnTo>
                              <a:pt x="87" y="28"/>
                            </a:lnTo>
                            <a:lnTo>
                              <a:pt x="92" y="86"/>
                            </a:lnTo>
                            <a:lnTo>
                              <a:pt x="91" y="87"/>
                            </a:lnTo>
                            <a:lnTo>
                              <a:pt x="88" y="89"/>
                            </a:lnTo>
                            <a:lnTo>
                              <a:pt x="85" y="89"/>
                            </a:lnTo>
                            <a:lnTo>
                              <a:pt x="80" y="90"/>
                            </a:lnTo>
                            <a:lnTo>
                              <a:pt x="75" y="93"/>
                            </a:lnTo>
                            <a:lnTo>
                              <a:pt x="72" y="93"/>
                            </a:lnTo>
                            <a:lnTo>
                              <a:pt x="68" y="94"/>
                            </a:lnTo>
                            <a:lnTo>
                              <a:pt x="66" y="96"/>
                            </a:lnTo>
                            <a:lnTo>
                              <a:pt x="67" y="97"/>
                            </a:lnTo>
                            <a:lnTo>
                              <a:pt x="68" y="100"/>
                            </a:lnTo>
                            <a:lnTo>
                              <a:pt x="69" y="101"/>
                            </a:lnTo>
                            <a:lnTo>
                              <a:pt x="69" y="104"/>
                            </a:lnTo>
                            <a:lnTo>
                              <a:pt x="70" y="105"/>
                            </a:lnTo>
                            <a:lnTo>
                              <a:pt x="70" y="108"/>
                            </a:lnTo>
                            <a:lnTo>
                              <a:pt x="72" y="111"/>
                            </a:lnTo>
                            <a:lnTo>
                              <a:pt x="72" y="114"/>
                            </a:lnTo>
                            <a:lnTo>
                              <a:pt x="73" y="114"/>
                            </a:lnTo>
                            <a:lnTo>
                              <a:pt x="73" y="117"/>
                            </a:lnTo>
                            <a:lnTo>
                              <a:pt x="73" y="119"/>
                            </a:lnTo>
                            <a:lnTo>
                              <a:pt x="73" y="124"/>
                            </a:lnTo>
                            <a:lnTo>
                              <a:pt x="74" y="128"/>
                            </a:lnTo>
                            <a:lnTo>
                              <a:pt x="74" y="132"/>
                            </a:lnTo>
                            <a:lnTo>
                              <a:pt x="74" y="135"/>
                            </a:lnTo>
                            <a:lnTo>
                              <a:pt x="74" y="136"/>
                            </a:lnTo>
                            <a:lnTo>
                              <a:pt x="11" y="136"/>
                            </a:lnTo>
                            <a:lnTo>
                              <a:pt x="10" y="136"/>
                            </a:lnTo>
                            <a:lnTo>
                              <a:pt x="9" y="137"/>
                            </a:lnTo>
                            <a:lnTo>
                              <a:pt x="8" y="137"/>
                            </a:lnTo>
                            <a:lnTo>
                              <a:pt x="8" y="139"/>
                            </a:lnTo>
                            <a:lnTo>
                              <a:pt x="6" y="139"/>
                            </a:lnTo>
                            <a:lnTo>
                              <a:pt x="5" y="140"/>
                            </a:lnTo>
                            <a:lnTo>
                              <a:pt x="4" y="142"/>
                            </a:lnTo>
                            <a:lnTo>
                              <a:pt x="3" y="143"/>
                            </a:lnTo>
                            <a:lnTo>
                              <a:pt x="3" y="153"/>
                            </a:lnTo>
                            <a:lnTo>
                              <a:pt x="4" y="160"/>
                            </a:lnTo>
                            <a:lnTo>
                              <a:pt x="4" y="168"/>
                            </a:lnTo>
                            <a:lnTo>
                              <a:pt x="5" y="175"/>
                            </a:lnTo>
                            <a:lnTo>
                              <a:pt x="6" y="182"/>
                            </a:lnTo>
                            <a:lnTo>
                              <a:pt x="6" y="189"/>
                            </a:lnTo>
                            <a:lnTo>
                              <a:pt x="6" y="197"/>
                            </a:lnTo>
                            <a:lnTo>
                              <a:pt x="8" y="206"/>
                            </a:lnTo>
                            <a:lnTo>
                              <a:pt x="8" y="213"/>
                            </a:lnTo>
                            <a:lnTo>
                              <a:pt x="6" y="221"/>
                            </a:lnTo>
                            <a:lnTo>
                              <a:pt x="6" y="228"/>
                            </a:lnTo>
                            <a:lnTo>
                              <a:pt x="5" y="235"/>
                            </a:lnTo>
                            <a:lnTo>
                              <a:pt x="5" y="242"/>
                            </a:lnTo>
                            <a:lnTo>
                              <a:pt x="4" y="247"/>
                            </a:lnTo>
                            <a:lnTo>
                              <a:pt x="3" y="254"/>
                            </a:lnTo>
                            <a:lnTo>
                              <a:pt x="0" y="260"/>
                            </a:lnTo>
                            <a:lnTo>
                              <a:pt x="2" y="257"/>
                            </a:lnTo>
                            <a:lnTo>
                              <a:pt x="3" y="257"/>
                            </a:lnTo>
                            <a:lnTo>
                              <a:pt x="3" y="258"/>
                            </a:lnTo>
                            <a:lnTo>
                              <a:pt x="3" y="260"/>
                            </a:lnTo>
                            <a:lnTo>
                              <a:pt x="3" y="258"/>
                            </a:lnTo>
                            <a:lnTo>
                              <a:pt x="3" y="254"/>
                            </a:lnTo>
                            <a:lnTo>
                              <a:pt x="5" y="254"/>
                            </a:lnTo>
                            <a:lnTo>
                              <a:pt x="10" y="253"/>
                            </a:lnTo>
                            <a:lnTo>
                              <a:pt x="16" y="250"/>
                            </a:lnTo>
                            <a:lnTo>
                              <a:pt x="23" y="249"/>
                            </a:lnTo>
                            <a:lnTo>
                              <a:pt x="29" y="246"/>
                            </a:lnTo>
                            <a:lnTo>
                              <a:pt x="34" y="244"/>
                            </a:lnTo>
                            <a:lnTo>
                              <a:pt x="37" y="243"/>
                            </a:lnTo>
                            <a:lnTo>
                              <a:pt x="40" y="242"/>
                            </a:lnTo>
                            <a:lnTo>
                              <a:pt x="42" y="244"/>
                            </a:lnTo>
                            <a:lnTo>
                              <a:pt x="44" y="247"/>
                            </a:lnTo>
                            <a:lnTo>
                              <a:pt x="47" y="249"/>
                            </a:lnTo>
                            <a:lnTo>
                              <a:pt x="49" y="250"/>
                            </a:lnTo>
                            <a:lnTo>
                              <a:pt x="52" y="250"/>
                            </a:lnTo>
                            <a:lnTo>
                              <a:pt x="54" y="251"/>
                            </a:lnTo>
                            <a:lnTo>
                              <a:pt x="59" y="251"/>
                            </a:lnTo>
                            <a:lnTo>
                              <a:pt x="62" y="251"/>
                            </a:lnTo>
                            <a:lnTo>
                              <a:pt x="62" y="260"/>
                            </a:lnTo>
                            <a:lnTo>
                              <a:pt x="64" y="267"/>
                            </a:lnTo>
                            <a:lnTo>
                              <a:pt x="67" y="272"/>
                            </a:lnTo>
                            <a:lnTo>
                              <a:pt x="70" y="276"/>
                            </a:lnTo>
                            <a:lnTo>
                              <a:pt x="75" y="281"/>
                            </a:lnTo>
                            <a:lnTo>
                              <a:pt x="79" y="283"/>
                            </a:lnTo>
                            <a:lnTo>
                              <a:pt x="82" y="286"/>
                            </a:lnTo>
                            <a:lnTo>
                              <a:pt x="85" y="28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35" name="Freeform 240">
                        <a:extLst>
                          <a:ext uri="{FF2B5EF4-FFF2-40B4-BE49-F238E27FC236}">
                            <a16:creationId xmlns:a16="http://schemas.microsoft.com/office/drawing/2014/main" id="{7DCCBE6F-F563-4090-BBD0-80CC0DCE9431}"/>
                          </a:ext>
                        </a:extLst>
                      </p:cNvPr>
                      <p:cNvSpPr>
                        <a:spLocks/>
                      </p:cNvSpPr>
                      <p:nvPr/>
                    </p:nvSpPr>
                    <p:spPr bwMode="gray">
                      <a:xfrm>
                        <a:off x="2441" y="2072"/>
                        <a:ext cx="293" cy="351"/>
                      </a:xfrm>
                      <a:custGeom>
                        <a:avLst/>
                        <a:gdLst>
                          <a:gd name="T0" fmla="*/ 23 w 293"/>
                          <a:gd name="T1" fmla="*/ 308 h 351"/>
                          <a:gd name="T2" fmla="*/ 29 w 293"/>
                          <a:gd name="T3" fmla="*/ 308 h 351"/>
                          <a:gd name="T4" fmla="*/ 35 w 293"/>
                          <a:gd name="T5" fmla="*/ 308 h 351"/>
                          <a:gd name="T6" fmla="*/ 42 w 293"/>
                          <a:gd name="T7" fmla="*/ 308 h 351"/>
                          <a:gd name="T8" fmla="*/ 47 w 293"/>
                          <a:gd name="T9" fmla="*/ 305 h 351"/>
                          <a:gd name="T10" fmla="*/ 57 w 293"/>
                          <a:gd name="T11" fmla="*/ 308 h 351"/>
                          <a:gd name="T12" fmla="*/ 62 w 293"/>
                          <a:gd name="T13" fmla="*/ 322 h 351"/>
                          <a:gd name="T14" fmla="*/ 72 w 293"/>
                          <a:gd name="T15" fmla="*/ 330 h 351"/>
                          <a:gd name="T16" fmla="*/ 76 w 293"/>
                          <a:gd name="T17" fmla="*/ 336 h 351"/>
                          <a:gd name="T18" fmla="*/ 76 w 293"/>
                          <a:gd name="T19" fmla="*/ 342 h 351"/>
                          <a:gd name="T20" fmla="*/ 76 w 293"/>
                          <a:gd name="T21" fmla="*/ 348 h 351"/>
                          <a:gd name="T22" fmla="*/ 101 w 293"/>
                          <a:gd name="T23" fmla="*/ 344 h 351"/>
                          <a:gd name="T24" fmla="*/ 104 w 293"/>
                          <a:gd name="T25" fmla="*/ 340 h 351"/>
                          <a:gd name="T26" fmla="*/ 107 w 293"/>
                          <a:gd name="T27" fmla="*/ 340 h 351"/>
                          <a:gd name="T28" fmla="*/ 107 w 293"/>
                          <a:gd name="T29" fmla="*/ 345 h 351"/>
                          <a:gd name="T30" fmla="*/ 106 w 293"/>
                          <a:gd name="T31" fmla="*/ 351 h 351"/>
                          <a:gd name="T32" fmla="*/ 112 w 293"/>
                          <a:gd name="T33" fmla="*/ 351 h 351"/>
                          <a:gd name="T34" fmla="*/ 118 w 293"/>
                          <a:gd name="T35" fmla="*/ 351 h 351"/>
                          <a:gd name="T36" fmla="*/ 123 w 293"/>
                          <a:gd name="T37" fmla="*/ 340 h 351"/>
                          <a:gd name="T38" fmla="*/ 126 w 293"/>
                          <a:gd name="T39" fmla="*/ 323 h 351"/>
                          <a:gd name="T40" fmla="*/ 128 w 293"/>
                          <a:gd name="T41" fmla="*/ 308 h 351"/>
                          <a:gd name="T42" fmla="*/ 137 w 293"/>
                          <a:gd name="T43" fmla="*/ 298 h 351"/>
                          <a:gd name="T44" fmla="*/ 148 w 293"/>
                          <a:gd name="T45" fmla="*/ 291 h 351"/>
                          <a:gd name="T46" fmla="*/ 156 w 293"/>
                          <a:gd name="T47" fmla="*/ 284 h 351"/>
                          <a:gd name="T48" fmla="*/ 161 w 293"/>
                          <a:gd name="T49" fmla="*/ 270 h 351"/>
                          <a:gd name="T50" fmla="*/ 168 w 293"/>
                          <a:gd name="T51" fmla="*/ 258 h 351"/>
                          <a:gd name="T52" fmla="*/ 182 w 293"/>
                          <a:gd name="T53" fmla="*/ 254 h 351"/>
                          <a:gd name="T54" fmla="*/ 198 w 293"/>
                          <a:gd name="T55" fmla="*/ 243 h 351"/>
                          <a:gd name="T56" fmla="*/ 223 w 293"/>
                          <a:gd name="T57" fmla="*/ 237 h 351"/>
                          <a:gd name="T58" fmla="*/ 248 w 293"/>
                          <a:gd name="T59" fmla="*/ 231 h 351"/>
                          <a:gd name="T60" fmla="*/ 262 w 293"/>
                          <a:gd name="T61" fmla="*/ 230 h 351"/>
                          <a:gd name="T62" fmla="*/ 276 w 293"/>
                          <a:gd name="T63" fmla="*/ 227 h 351"/>
                          <a:gd name="T64" fmla="*/ 284 w 293"/>
                          <a:gd name="T65" fmla="*/ 220 h 351"/>
                          <a:gd name="T66" fmla="*/ 292 w 293"/>
                          <a:gd name="T67" fmla="*/ 198 h 351"/>
                          <a:gd name="T68" fmla="*/ 293 w 293"/>
                          <a:gd name="T69" fmla="*/ 166 h 351"/>
                          <a:gd name="T70" fmla="*/ 288 w 293"/>
                          <a:gd name="T71" fmla="*/ 142 h 351"/>
                          <a:gd name="T72" fmla="*/ 265 w 293"/>
                          <a:gd name="T73" fmla="*/ 127 h 351"/>
                          <a:gd name="T74" fmla="*/ 245 w 293"/>
                          <a:gd name="T75" fmla="*/ 110 h 351"/>
                          <a:gd name="T76" fmla="*/ 227 w 293"/>
                          <a:gd name="T77" fmla="*/ 83 h 351"/>
                          <a:gd name="T78" fmla="*/ 126 w 293"/>
                          <a:gd name="T79" fmla="*/ 3 h 351"/>
                          <a:gd name="T80" fmla="*/ 105 w 293"/>
                          <a:gd name="T81" fmla="*/ 6 h 351"/>
                          <a:gd name="T82" fmla="*/ 111 w 293"/>
                          <a:gd name="T83" fmla="*/ 76 h 351"/>
                          <a:gd name="T84" fmla="*/ 119 w 293"/>
                          <a:gd name="T85" fmla="*/ 195 h 351"/>
                          <a:gd name="T86" fmla="*/ 29 w 293"/>
                          <a:gd name="T87" fmla="*/ 229 h 351"/>
                          <a:gd name="T88" fmla="*/ 27 w 293"/>
                          <a:gd name="T89" fmla="*/ 234 h 351"/>
                          <a:gd name="T90" fmla="*/ 23 w 293"/>
                          <a:gd name="T91" fmla="*/ 238 h 351"/>
                          <a:gd name="T92" fmla="*/ 18 w 293"/>
                          <a:gd name="T93" fmla="*/ 238 h 351"/>
                          <a:gd name="T94" fmla="*/ 15 w 293"/>
                          <a:gd name="T95" fmla="*/ 231 h 351"/>
                          <a:gd name="T96" fmla="*/ 13 w 293"/>
                          <a:gd name="T97" fmla="*/ 224 h 351"/>
                          <a:gd name="T98" fmla="*/ 9 w 293"/>
                          <a:gd name="T99" fmla="*/ 233 h 351"/>
                          <a:gd name="T100" fmla="*/ 5 w 293"/>
                          <a:gd name="T101" fmla="*/ 241 h 351"/>
                          <a:gd name="T102" fmla="*/ 0 w 293"/>
                          <a:gd name="T103" fmla="*/ 278 h 351"/>
                          <a:gd name="T104" fmla="*/ 19 w 293"/>
                          <a:gd name="T105" fmla="*/ 291 h 351"/>
                          <a:gd name="T106" fmla="*/ 18 w 293"/>
                          <a:gd name="T107" fmla="*/ 297 h 351"/>
                          <a:gd name="T108" fmla="*/ 21 w 293"/>
                          <a:gd name="T109" fmla="*/ 301 h 3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93"/>
                          <a:gd name="T166" fmla="*/ 0 h 351"/>
                          <a:gd name="T167" fmla="*/ 293 w 293"/>
                          <a:gd name="T168" fmla="*/ 351 h 35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93" h="351">
                            <a:moveTo>
                              <a:pt x="16" y="308"/>
                            </a:moveTo>
                            <a:lnTo>
                              <a:pt x="19" y="308"/>
                            </a:lnTo>
                            <a:lnTo>
                              <a:pt x="23" y="308"/>
                            </a:lnTo>
                            <a:lnTo>
                              <a:pt x="25" y="308"/>
                            </a:lnTo>
                            <a:lnTo>
                              <a:pt x="28" y="308"/>
                            </a:lnTo>
                            <a:lnTo>
                              <a:pt x="29" y="308"/>
                            </a:lnTo>
                            <a:lnTo>
                              <a:pt x="31" y="308"/>
                            </a:lnTo>
                            <a:lnTo>
                              <a:pt x="32" y="308"/>
                            </a:lnTo>
                            <a:lnTo>
                              <a:pt x="35" y="308"/>
                            </a:lnTo>
                            <a:lnTo>
                              <a:pt x="37" y="308"/>
                            </a:lnTo>
                            <a:lnTo>
                              <a:pt x="40" y="308"/>
                            </a:lnTo>
                            <a:lnTo>
                              <a:pt x="42" y="308"/>
                            </a:lnTo>
                            <a:lnTo>
                              <a:pt x="44" y="306"/>
                            </a:lnTo>
                            <a:lnTo>
                              <a:pt x="46" y="306"/>
                            </a:lnTo>
                            <a:lnTo>
                              <a:pt x="47" y="305"/>
                            </a:lnTo>
                            <a:lnTo>
                              <a:pt x="48" y="303"/>
                            </a:lnTo>
                            <a:lnTo>
                              <a:pt x="56" y="303"/>
                            </a:lnTo>
                            <a:lnTo>
                              <a:pt x="57" y="308"/>
                            </a:lnTo>
                            <a:lnTo>
                              <a:pt x="59" y="312"/>
                            </a:lnTo>
                            <a:lnTo>
                              <a:pt x="61" y="317"/>
                            </a:lnTo>
                            <a:lnTo>
                              <a:pt x="62" y="322"/>
                            </a:lnTo>
                            <a:lnTo>
                              <a:pt x="66" y="324"/>
                            </a:lnTo>
                            <a:lnTo>
                              <a:pt x="68" y="327"/>
                            </a:lnTo>
                            <a:lnTo>
                              <a:pt x="72" y="330"/>
                            </a:lnTo>
                            <a:lnTo>
                              <a:pt x="76" y="330"/>
                            </a:lnTo>
                            <a:lnTo>
                              <a:pt x="76" y="333"/>
                            </a:lnTo>
                            <a:lnTo>
                              <a:pt x="76" y="336"/>
                            </a:lnTo>
                            <a:lnTo>
                              <a:pt x="76" y="338"/>
                            </a:lnTo>
                            <a:lnTo>
                              <a:pt x="76" y="340"/>
                            </a:lnTo>
                            <a:lnTo>
                              <a:pt x="76" y="342"/>
                            </a:lnTo>
                            <a:lnTo>
                              <a:pt x="76" y="344"/>
                            </a:lnTo>
                            <a:lnTo>
                              <a:pt x="76" y="345"/>
                            </a:lnTo>
                            <a:lnTo>
                              <a:pt x="76" y="348"/>
                            </a:lnTo>
                            <a:lnTo>
                              <a:pt x="100" y="348"/>
                            </a:lnTo>
                            <a:lnTo>
                              <a:pt x="100" y="345"/>
                            </a:lnTo>
                            <a:lnTo>
                              <a:pt x="101" y="344"/>
                            </a:lnTo>
                            <a:lnTo>
                              <a:pt x="101" y="342"/>
                            </a:lnTo>
                            <a:lnTo>
                              <a:pt x="103" y="341"/>
                            </a:lnTo>
                            <a:lnTo>
                              <a:pt x="104" y="340"/>
                            </a:lnTo>
                            <a:lnTo>
                              <a:pt x="105" y="338"/>
                            </a:lnTo>
                            <a:lnTo>
                              <a:pt x="106" y="338"/>
                            </a:lnTo>
                            <a:lnTo>
                              <a:pt x="107" y="340"/>
                            </a:lnTo>
                            <a:lnTo>
                              <a:pt x="107" y="341"/>
                            </a:lnTo>
                            <a:lnTo>
                              <a:pt x="107" y="342"/>
                            </a:lnTo>
                            <a:lnTo>
                              <a:pt x="107" y="345"/>
                            </a:lnTo>
                            <a:lnTo>
                              <a:pt x="107" y="347"/>
                            </a:lnTo>
                            <a:lnTo>
                              <a:pt x="107" y="348"/>
                            </a:lnTo>
                            <a:lnTo>
                              <a:pt x="106" y="351"/>
                            </a:lnTo>
                            <a:lnTo>
                              <a:pt x="108" y="351"/>
                            </a:lnTo>
                            <a:lnTo>
                              <a:pt x="111" y="351"/>
                            </a:lnTo>
                            <a:lnTo>
                              <a:pt x="112" y="351"/>
                            </a:lnTo>
                            <a:lnTo>
                              <a:pt x="114" y="351"/>
                            </a:lnTo>
                            <a:lnTo>
                              <a:pt x="117" y="351"/>
                            </a:lnTo>
                            <a:lnTo>
                              <a:pt x="118" y="351"/>
                            </a:lnTo>
                            <a:lnTo>
                              <a:pt x="119" y="351"/>
                            </a:lnTo>
                            <a:lnTo>
                              <a:pt x="122" y="345"/>
                            </a:lnTo>
                            <a:lnTo>
                              <a:pt x="123" y="340"/>
                            </a:lnTo>
                            <a:lnTo>
                              <a:pt x="124" y="334"/>
                            </a:lnTo>
                            <a:lnTo>
                              <a:pt x="125" y="329"/>
                            </a:lnTo>
                            <a:lnTo>
                              <a:pt x="126" y="323"/>
                            </a:lnTo>
                            <a:lnTo>
                              <a:pt x="126" y="317"/>
                            </a:lnTo>
                            <a:lnTo>
                              <a:pt x="128" y="313"/>
                            </a:lnTo>
                            <a:lnTo>
                              <a:pt x="128" y="308"/>
                            </a:lnTo>
                            <a:lnTo>
                              <a:pt x="130" y="303"/>
                            </a:lnTo>
                            <a:lnTo>
                              <a:pt x="133" y="301"/>
                            </a:lnTo>
                            <a:lnTo>
                              <a:pt x="137" y="298"/>
                            </a:lnTo>
                            <a:lnTo>
                              <a:pt x="141" y="295"/>
                            </a:lnTo>
                            <a:lnTo>
                              <a:pt x="144" y="292"/>
                            </a:lnTo>
                            <a:lnTo>
                              <a:pt x="148" y="291"/>
                            </a:lnTo>
                            <a:lnTo>
                              <a:pt x="151" y="290"/>
                            </a:lnTo>
                            <a:lnTo>
                              <a:pt x="154" y="288"/>
                            </a:lnTo>
                            <a:lnTo>
                              <a:pt x="156" y="284"/>
                            </a:lnTo>
                            <a:lnTo>
                              <a:pt x="157" y="280"/>
                            </a:lnTo>
                            <a:lnTo>
                              <a:pt x="160" y="276"/>
                            </a:lnTo>
                            <a:lnTo>
                              <a:pt x="161" y="270"/>
                            </a:lnTo>
                            <a:lnTo>
                              <a:pt x="163" y="266"/>
                            </a:lnTo>
                            <a:lnTo>
                              <a:pt x="166" y="261"/>
                            </a:lnTo>
                            <a:lnTo>
                              <a:pt x="168" y="258"/>
                            </a:lnTo>
                            <a:lnTo>
                              <a:pt x="170" y="256"/>
                            </a:lnTo>
                            <a:lnTo>
                              <a:pt x="177" y="256"/>
                            </a:lnTo>
                            <a:lnTo>
                              <a:pt x="182" y="254"/>
                            </a:lnTo>
                            <a:lnTo>
                              <a:pt x="187" y="251"/>
                            </a:lnTo>
                            <a:lnTo>
                              <a:pt x="192" y="247"/>
                            </a:lnTo>
                            <a:lnTo>
                              <a:pt x="198" y="243"/>
                            </a:lnTo>
                            <a:lnTo>
                              <a:pt x="204" y="240"/>
                            </a:lnTo>
                            <a:lnTo>
                              <a:pt x="212" y="237"/>
                            </a:lnTo>
                            <a:lnTo>
                              <a:pt x="223" y="237"/>
                            </a:lnTo>
                            <a:lnTo>
                              <a:pt x="240" y="237"/>
                            </a:lnTo>
                            <a:lnTo>
                              <a:pt x="244" y="234"/>
                            </a:lnTo>
                            <a:lnTo>
                              <a:pt x="248" y="231"/>
                            </a:lnTo>
                            <a:lnTo>
                              <a:pt x="252" y="230"/>
                            </a:lnTo>
                            <a:lnTo>
                              <a:pt x="257" y="230"/>
                            </a:lnTo>
                            <a:lnTo>
                              <a:pt x="262" y="230"/>
                            </a:lnTo>
                            <a:lnTo>
                              <a:pt x="267" y="229"/>
                            </a:lnTo>
                            <a:lnTo>
                              <a:pt x="271" y="229"/>
                            </a:lnTo>
                            <a:lnTo>
                              <a:pt x="276" y="227"/>
                            </a:lnTo>
                            <a:lnTo>
                              <a:pt x="280" y="226"/>
                            </a:lnTo>
                            <a:lnTo>
                              <a:pt x="282" y="223"/>
                            </a:lnTo>
                            <a:lnTo>
                              <a:pt x="284" y="220"/>
                            </a:lnTo>
                            <a:lnTo>
                              <a:pt x="287" y="216"/>
                            </a:lnTo>
                            <a:lnTo>
                              <a:pt x="289" y="208"/>
                            </a:lnTo>
                            <a:lnTo>
                              <a:pt x="292" y="198"/>
                            </a:lnTo>
                            <a:lnTo>
                              <a:pt x="293" y="187"/>
                            </a:lnTo>
                            <a:lnTo>
                              <a:pt x="293" y="176"/>
                            </a:lnTo>
                            <a:lnTo>
                              <a:pt x="293" y="166"/>
                            </a:lnTo>
                            <a:lnTo>
                              <a:pt x="292" y="156"/>
                            </a:lnTo>
                            <a:lnTo>
                              <a:pt x="292" y="144"/>
                            </a:lnTo>
                            <a:lnTo>
                              <a:pt x="288" y="142"/>
                            </a:lnTo>
                            <a:lnTo>
                              <a:pt x="282" y="138"/>
                            </a:lnTo>
                            <a:lnTo>
                              <a:pt x="274" y="132"/>
                            </a:lnTo>
                            <a:lnTo>
                              <a:pt x="265" y="127"/>
                            </a:lnTo>
                            <a:lnTo>
                              <a:pt x="258" y="120"/>
                            </a:lnTo>
                            <a:lnTo>
                              <a:pt x="251" y="114"/>
                            </a:lnTo>
                            <a:lnTo>
                              <a:pt x="245" y="110"/>
                            </a:lnTo>
                            <a:lnTo>
                              <a:pt x="242" y="107"/>
                            </a:lnTo>
                            <a:lnTo>
                              <a:pt x="236" y="95"/>
                            </a:lnTo>
                            <a:lnTo>
                              <a:pt x="227" y="83"/>
                            </a:lnTo>
                            <a:lnTo>
                              <a:pt x="126" y="0"/>
                            </a:lnTo>
                            <a:lnTo>
                              <a:pt x="126" y="2"/>
                            </a:lnTo>
                            <a:lnTo>
                              <a:pt x="126" y="3"/>
                            </a:lnTo>
                            <a:lnTo>
                              <a:pt x="126" y="5"/>
                            </a:lnTo>
                            <a:lnTo>
                              <a:pt x="126" y="6"/>
                            </a:lnTo>
                            <a:lnTo>
                              <a:pt x="105" y="6"/>
                            </a:lnTo>
                            <a:lnTo>
                              <a:pt x="105" y="16"/>
                            </a:lnTo>
                            <a:lnTo>
                              <a:pt x="107" y="41"/>
                            </a:lnTo>
                            <a:lnTo>
                              <a:pt x="111" y="76"/>
                            </a:lnTo>
                            <a:lnTo>
                              <a:pt x="113" y="119"/>
                            </a:lnTo>
                            <a:lnTo>
                              <a:pt x="117" y="159"/>
                            </a:lnTo>
                            <a:lnTo>
                              <a:pt x="119" y="195"/>
                            </a:lnTo>
                            <a:lnTo>
                              <a:pt x="122" y="220"/>
                            </a:lnTo>
                            <a:lnTo>
                              <a:pt x="122" y="229"/>
                            </a:lnTo>
                            <a:lnTo>
                              <a:pt x="29" y="229"/>
                            </a:lnTo>
                            <a:lnTo>
                              <a:pt x="28" y="231"/>
                            </a:lnTo>
                            <a:lnTo>
                              <a:pt x="27" y="233"/>
                            </a:lnTo>
                            <a:lnTo>
                              <a:pt x="27" y="234"/>
                            </a:lnTo>
                            <a:lnTo>
                              <a:pt x="25" y="236"/>
                            </a:lnTo>
                            <a:lnTo>
                              <a:pt x="24" y="237"/>
                            </a:lnTo>
                            <a:lnTo>
                              <a:pt x="23" y="238"/>
                            </a:lnTo>
                            <a:lnTo>
                              <a:pt x="22" y="238"/>
                            </a:lnTo>
                            <a:lnTo>
                              <a:pt x="21" y="240"/>
                            </a:lnTo>
                            <a:lnTo>
                              <a:pt x="18" y="238"/>
                            </a:lnTo>
                            <a:lnTo>
                              <a:pt x="16" y="237"/>
                            </a:lnTo>
                            <a:lnTo>
                              <a:pt x="16" y="234"/>
                            </a:lnTo>
                            <a:lnTo>
                              <a:pt x="15" y="231"/>
                            </a:lnTo>
                            <a:lnTo>
                              <a:pt x="15" y="229"/>
                            </a:lnTo>
                            <a:lnTo>
                              <a:pt x="13" y="227"/>
                            </a:lnTo>
                            <a:lnTo>
                              <a:pt x="13" y="224"/>
                            </a:lnTo>
                            <a:lnTo>
                              <a:pt x="12" y="227"/>
                            </a:lnTo>
                            <a:lnTo>
                              <a:pt x="10" y="230"/>
                            </a:lnTo>
                            <a:lnTo>
                              <a:pt x="9" y="233"/>
                            </a:lnTo>
                            <a:lnTo>
                              <a:pt x="9" y="236"/>
                            </a:lnTo>
                            <a:lnTo>
                              <a:pt x="7" y="238"/>
                            </a:lnTo>
                            <a:lnTo>
                              <a:pt x="5" y="241"/>
                            </a:lnTo>
                            <a:lnTo>
                              <a:pt x="4" y="243"/>
                            </a:lnTo>
                            <a:lnTo>
                              <a:pt x="0" y="244"/>
                            </a:lnTo>
                            <a:lnTo>
                              <a:pt x="0" y="278"/>
                            </a:lnTo>
                            <a:lnTo>
                              <a:pt x="21" y="288"/>
                            </a:lnTo>
                            <a:lnTo>
                              <a:pt x="19" y="290"/>
                            </a:lnTo>
                            <a:lnTo>
                              <a:pt x="19" y="291"/>
                            </a:lnTo>
                            <a:lnTo>
                              <a:pt x="18" y="292"/>
                            </a:lnTo>
                            <a:lnTo>
                              <a:pt x="18" y="294"/>
                            </a:lnTo>
                            <a:lnTo>
                              <a:pt x="18" y="297"/>
                            </a:lnTo>
                            <a:lnTo>
                              <a:pt x="19" y="298"/>
                            </a:lnTo>
                            <a:lnTo>
                              <a:pt x="19" y="299"/>
                            </a:lnTo>
                            <a:lnTo>
                              <a:pt x="21" y="301"/>
                            </a:lnTo>
                            <a:lnTo>
                              <a:pt x="16" y="30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36" name="Freeform 241">
                        <a:extLst>
                          <a:ext uri="{FF2B5EF4-FFF2-40B4-BE49-F238E27FC236}">
                            <a16:creationId xmlns:a16="http://schemas.microsoft.com/office/drawing/2014/main" id="{607B9EEF-D7B5-461F-A005-5E7F499F365A}"/>
                          </a:ext>
                        </a:extLst>
                      </p:cNvPr>
                      <p:cNvSpPr>
                        <a:spLocks/>
                      </p:cNvSpPr>
                      <p:nvPr/>
                    </p:nvSpPr>
                    <p:spPr bwMode="gray">
                      <a:xfrm>
                        <a:off x="2427" y="1823"/>
                        <a:ext cx="215" cy="194"/>
                      </a:xfrm>
                      <a:custGeom>
                        <a:avLst/>
                        <a:gdLst>
                          <a:gd name="T0" fmla="*/ 200 w 215"/>
                          <a:gd name="T1" fmla="*/ 20 h 194"/>
                          <a:gd name="T2" fmla="*/ 204 w 215"/>
                          <a:gd name="T3" fmla="*/ 20 h 194"/>
                          <a:gd name="T4" fmla="*/ 203 w 215"/>
                          <a:gd name="T5" fmla="*/ 61 h 194"/>
                          <a:gd name="T6" fmla="*/ 208 w 215"/>
                          <a:gd name="T7" fmla="*/ 65 h 194"/>
                          <a:gd name="T8" fmla="*/ 214 w 215"/>
                          <a:gd name="T9" fmla="*/ 71 h 194"/>
                          <a:gd name="T10" fmla="*/ 215 w 215"/>
                          <a:gd name="T11" fmla="*/ 79 h 194"/>
                          <a:gd name="T12" fmla="*/ 209 w 215"/>
                          <a:gd name="T13" fmla="*/ 85 h 194"/>
                          <a:gd name="T14" fmla="*/ 200 w 215"/>
                          <a:gd name="T15" fmla="*/ 85 h 194"/>
                          <a:gd name="T16" fmla="*/ 189 w 215"/>
                          <a:gd name="T17" fmla="*/ 89 h 194"/>
                          <a:gd name="T18" fmla="*/ 175 w 215"/>
                          <a:gd name="T19" fmla="*/ 99 h 194"/>
                          <a:gd name="T20" fmla="*/ 169 w 215"/>
                          <a:gd name="T21" fmla="*/ 115 h 194"/>
                          <a:gd name="T22" fmla="*/ 152 w 215"/>
                          <a:gd name="T23" fmla="*/ 126 h 194"/>
                          <a:gd name="T24" fmla="*/ 134 w 215"/>
                          <a:gd name="T25" fmla="*/ 142 h 194"/>
                          <a:gd name="T26" fmla="*/ 108 w 215"/>
                          <a:gd name="T27" fmla="*/ 147 h 194"/>
                          <a:gd name="T28" fmla="*/ 99 w 215"/>
                          <a:gd name="T29" fmla="*/ 154 h 194"/>
                          <a:gd name="T30" fmla="*/ 89 w 215"/>
                          <a:gd name="T31" fmla="*/ 164 h 194"/>
                          <a:gd name="T32" fmla="*/ 0 w 215"/>
                          <a:gd name="T33" fmla="*/ 194 h 194"/>
                          <a:gd name="T34" fmla="*/ 6 w 215"/>
                          <a:gd name="T35" fmla="*/ 190 h 194"/>
                          <a:gd name="T36" fmla="*/ 16 w 215"/>
                          <a:gd name="T37" fmla="*/ 187 h 194"/>
                          <a:gd name="T38" fmla="*/ 25 w 215"/>
                          <a:gd name="T39" fmla="*/ 183 h 194"/>
                          <a:gd name="T40" fmla="*/ 29 w 215"/>
                          <a:gd name="T41" fmla="*/ 179 h 194"/>
                          <a:gd name="T42" fmla="*/ 29 w 215"/>
                          <a:gd name="T43" fmla="*/ 173 h 194"/>
                          <a:gd name="T44" fmla="*/ 37 w 215"/>
                          <a:gd name="T45" fmla="*/ 162 h 194"/>
                          <a:gd name="T46" fmla="*/ 50 w 215"/>
                          <a:gd name="T47" fmla="*/ 153 h 194"/>
                          <a:gd name="T48" fmla="*/ 58 w 215"/>
                          <a:gd name="T49" fmla="*/ 133 h 194"/>
                          <a:gd name="T50" fmla="*/ 59 w 215"/>
                          <a:gd name="T51" fmla="*/ 114 h 194"/>
                          <a:gd name="T52" fmla="*/ 61 w 215"/>
                          <a:gd name="T53" fmla="*/ 89 h 194"/>
                          <a:gd name="T54" fmla="*/ 64 w 215"/>
                          <a:gd name="T55" fmla="*/ 72 h 194"/>
                          <a:gd name="T56" fmla="*/ 72 w 215"/>
                          <a:gd name="T57" fmla="*/ 67 h 194"/>
                          <a:gd name="T58" fmla="*/ 77 w 215"/>
                          <a:gd name="T59" fmla="*/ 60 h 194"/>
                          <a:gd name="T60" fmla="*/ 87 w 215"/>
                          <a:gd name="T61" fmla="*/ 55 h 194"/>
                          <a:gd name="T62" fmla="*/ 95 w 215"/>
                          <a:gd name="T63" fmla="*/ 54 h 194"/>
                          <a:gd name="T64" fmla="*/ 103 w 215"/>
                          <a:gd name="T65" fmla="*/ 51 h 194"/>
                          <a:gd name="T66" fmla="*/ 114 w 215"/>
                          <a:gd name="T67" fmla="*/ 32 h 194"/>
                          <a:gd name="T68" fmla="*/ 122 w 215"/>
                          <a:gd name="T69" fmla="*/ 10 h 194"/>
                          <a:gd name="T70" fmla="*/ 132 w 215"/>
                          <a:gd name="T71" fmla="*/ 3 h 194"/>
                          <a:gd name="T72" fmla="*/ 139 w 215"/>
                          <a:gd name="T73" fmla="*/ 6 h 194"/>
                          <a:gd name="T74" fmla="*/ 147 w 215"/>
                          <a:gd name="T75" fmla="*/ 7 h 194"/>
                          <a:gd name="T76" fmla="*/ 158 w 215"/>
                          <a:gd name="T77" fmla="*/ 7 h 194"/>
                          <a:gd name="T78" fmla="*/ 172 w 215"/>
                          <a:gd name="T79" fmla="*/ 4 h 194"/>
                          <a:gd name="T80" fmla="*/ 182 w 215"/>
                          <a:gd name="T81" fmla="*/ 3 h 194"/>
                          <a:gd name="T82" fmla="*/ 185 w 215"/>
                          <a:gd name="T83" fmla="*/ 8 h 194"/>
                          <a:gd name="T84" fmla="*/ 189 w 215"/>
                          <a:gd name="T85" fmla="*/ 17 h 194"/>
                          <a:gd name="T86" fmla="*/ 196 w 215"/>
                          <a:gd name="T87" fmla="*/ 17 h 1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5"/>
                          <a:gd name="T133" fmla="*/ 0 h 194"/>
                          <a:gd name="T134" fmla="*/ 215 w 215"/>
                          <a:gd name="T135" fmla="*/ 194 h 19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5" h="194">
                            <a:moveTo>
                              <a:pt x="196" y="17"/>
                            </a:moveTo>
                            <a:lnTo>
                              <a:pt x="197" y="18"/>
                            </a:lnTo>
                            <a:lnTo>
                              <a:pt x="200" y="20"/>
                            </a:lnTo>
                            <a:lnTo>
                              <a:pt x="201" y="20"/>
                            </a:lnTo>
                            <a:lnTo>
                              <a:pt x="203" y="20"/>
                            </a:lnTo>
                            <a:lnTo>
                              <a:pt x="204" y="20"/>
                            </a:lnTo>
                            <a:lnTo>
                              <a:pt x="206" y="20"/>
                            </a:lnTo>
                            <a:lnTo>
                              <a:pt x="207" y="20"/>
                            </a:lnTo>
                            <a:lnTo>
                              <a:pt x="203" y="61"/>
                            </a:lnTo>
                            <a:lnTo>
                              <a:pt x="204" y="62"/>
                            </a:lnTo>
                            <a:lnTo>
                              <a:pt x="206" y="64"/>
                            </a:lnTo>
                            <a:lnTo>
                              <a:pt x="208" y="65"/>
                            </a:lnTo>
                            <a:lnTo>
                              <a:pt x="210" y="68"/>
                            </a:lnTo>
                            <a:lnTo>
                              <a:pt x="212" y="69"/>
                            </a:lnTo>
                            <a:lnTo>
                              <a:pt x="214" y="71"/>
                            </a:lnTo>
                            <a:lnTo>
                              <a:pt x="215" y="74"/>
                            </a:lnTo>
                            <a:lnTo>
                              <a:pt x="215" y="76"/>
                            </a:lnTo>
                            <a:lnTo>
                              <a:pt x="215" y="79"/>
                            </a:lnTo>
                            <a:lnTo>
                              <a:pt x="214" y="82"/>
                            </a:lnTo>
                            <a:lnTo>
                              <a:pt x="212" y="83"/>
                            </a:lnTo>
                            <a:lnTo>
                              <a:pt x="209" y="85"/>
                            </a:lnTo>
                            <a:lnTo>
                              <a:pt x="206" y="85"/>
                            </a:lnTo>
                            <a:lnTo>
                              <a:pt x="203" y="85"/>
                            </a:lnTo>
                            <a:lnTo>
                              <a:pt x="200" y="85"/>
                            </a:lnTo>
                            <a:lnTo>
                              <a:pt x="196" y="86"/>
                            </a:lnTo>
                            <a:lnTo>
                              <a:pt x="192" y="87"/>
                            </a:lnTo>
                            <a:lnTo>
                              <a:pt x="189" y="89"/>
                            </a:lnTo>
                            <a:lnTo>
                              <a:pt x="184" y="92"/>
                            </a:lnTo>
                            <a:lnTo>
                              <a:pt x="179" y="96"/>
                            </a:lnTo>
                            <a:lnTo>
                              <a:pt x="175" y="99"/>
                            </a:lnTo>
                            <a:lnTo>
                              <a:pt x="172" y="104"/>
                            </a:lnTo>
                            <a:lnTo>
                              <a:pt x="170" y="110"/>
                            </a:lnTo>
                            <a:lnTo>
                              <a:pt x="169" y="115"/>
                            </a:lnTo>
                            <a:lnTo>
                              <a:pt x="163" y="118"/>
                            </a:lnTo>
                            <a:lnTo>
                              <a:pt x="157" y="121"/>
                            </a:lnTo>
                            <a:lnTo>
                              <a:pt x="152" y="126"/>
                            </a:lnTo>
                            <a:lnTo>
                              <a:pt x="147" y="132"/>
                            </a:lnTo>
                            <a:lnTo>
                              <a:pt x="142" y="138"/>
                            </a:lnTo>
                            <a:lnTo>
                              <a:pt x="134" y="142"/>
                            </a:lnTo>
                            <a:lnTo>
                              <a:pt x="125" y="146"/>
                            </a:lnTo>
                            <a:lnTo>
                              <a:pt x="114" y="147"/>
                            </a:lnTo>
                            <a:lnTo>
                              <a:pt x="108" y="147"/>
                            </a:lnTo>
                            <a:lnTo>
                              <a:pt x="105" y="148"/>
                            </a:lnTo>
                            <a:lnTo>
                              <a:pt x="101" y="151"/>
                            </a:lnTo>
                            <a:lnTo>
                              <a:pt x="99" y="154"/>
                            </a:lnTo>
                            <a:lnTo>
                              <a:pt x="96" y="157"/>
                            </a:lnTo>
                            <a:lnTo>
                              <a:pt x="93" y="161"/>
                            </a:lnTo>
                            <a:lnTo>
                              <a:pt x="89" y="164"/>
                            </a:lnTo>
                            <a:lnTo>
                              <a:pt x="84" y="167"/>
                            </a:lnTo>
                            <a:lnTo>
                              <a:pt x="84" y="192"/>
                            </a:lnTo>
                            <a:lnTo>
                              <a:pt x="0" y="194"/>
                            </a:lnTo>
                            <a:lnTo>
                              <a:pt x="1" y="193"/>
                            </a:lnTo>
                            <a:lnTo>
                              <a:pt x="4" y="192"/>
                            </a:lnTo>
                            <a:lnTo>
                              <a:pt x="6" y="190"/>
                            </a:lnTo>
                            <a:lnTo>
                              <a:pt x="10" y="189"/>
                            </a:lnTo>
                            <a:lnTo>
                              <a:pt x="12" y="189"/>
                            </a:lnTo>
                            <a:lnTo>
                              <a:pt x="16" y="187"/>
                            </a:lnTo>
                            <a:lnTo>
                              <a:pt x="19" y="186"/>
                            </a:lnTo>
                            <a:lnTo>
                              <a:pt x="24" y="185"/>
                            </a:lnTo>
                            <a:lnTo>
                              <a:pt x="25" y="183"/>
                            </a:lnTo>
                            <a:lnTo>
                              <a:pt x="26" y="182"/>
                            </a:lnTo>
                            <a:lnTo>
                              <a:pt x="27" y="180"/>
                            </a:lnTo>
                            <a:lnTo>
                              <a:pt x="29" y="179"/>
                            </a:lnTo>
                            <a:lnTo>
                              <a:pt x="29" y="178"/>
                            </a:lnTo>
                            <a:lnTo>
                              <a:pt x="29" y="175"/>
                            </a:lnTo>
                            <a:lnTo>
                              <a:pt x="29" y="173"/>
                            </a:lnTo>
                            <a:lnTo>
                              <a:pt x="30" y="172"/>
                            </a:lnTo>
                            <a:lnTo>
                              <a:pt x="33" y="167"/>
                            </a:lnTo>
                            <a:lnTo>
                              <a:pt x="37" y="162"/>
                            </a:lnTo>
                            <a:lnTo>
                              <a:pt x="42" y="160"/>
                            </a:lnTo>
                            <a:lnTo>
                              <a:pt x="46" y="155"/>
                            </a:lnTo>
                            <a:lnTo>
                              <a:pt x="50" y="153"/>
                            </a:lnTo>
                            <a:lnTo>
                              <a:pt x="55" y="147"/>
                            </a:lnTo>
                            <a:lnTo>
                              <a:pt x="58" y="140"/>
                            </a:lnTo>
                            <a:lnTo>
                              <a:pt x="58" y="133"/>
                            </a:lnTo>
                            <a:lnTo>
                              <a:pt x="58" y="128"/>
                            </a:lnTo>
                            <a:lnTo>
                              <a:pt x="59" y="121"/>
                            </a:lnTo>
                            <a:lnTo>
                              <a:pt x="59" y="114"/>
                            </a:lnTo>
                            <a:lnTo>
                              <a:pt x="61" y="106"/>
                            </a:lnTo>
                            <a:lnTo>
                              <a:pt x="61" y="97"/>
                            </a:lnTo>
                            <a:lnTo>
                              <a:pt x="61" y="89"/>
                            </a:lnTo>
                            <a:lnTo>
                              <a:pt x="59" y="81"/>
                            </a:lnTo>
                            <a:lnTo>
                              <a:pt x="58" y="74"/>
                            </a:lnTo>
                            <a:lnTo>
                              <a:pt x="64" y="72"/>
                            </a:lnTo>
                            <a:lnTo>
                              <a:pt x="68" y="71"/>
                            </a:lnTo>
                            <a:lnTo>
                              <a:pt x="70" y="69"/>
                            </a:lnTo>
                            <a:lnTo>
                              <a:pt x="72" y="67"/>
                            </a:lnTo>
                            <a:lnTo>
                              <a:pt x="75" y="64"/>
                            </a:lnTo>
                            <a:lnTo>
                              <a:pt x="76" y="61"/>
                            </a:lnTo>
                            <a:lnTo>
                              <a:pt x="77" y="60"/>
                            </a:lnTo>
                            <a:lnTo>
                              <a:pt x="80" y="58"/>
                            </a:lnTo>
                            <a:lnTo>
                              <a:pt x="83" y="57"/>
                            </a:lnTo>
                            <a:lnTo>
                              <a:pt x="87" y="55"/>
                            </a:lnTo>
                            <a:lnTo>
                              <a:pt x="90" y="55"/>
                            </a:lnTo>
                            <a:lnTo>
                              <a:pt x="93" y="54"/>
                            </a:lnTo>
                            <a:lnTo>
                              <a:pt x="95" y="54"/>
                            </a:lnTo>
                            <a:lnTo>
                              <a:pt x="97" y="54"/>
                            </a:lnTo>
                            <a:lnTo>
                              <a:pt x="100" y="53"/>
                            </a:lnTo>
                            <a:lnTo>
                              <a:pt x="103" y="51"/>
                            </a:lnTo>
                            <a:lnTo>
                              <a:pt x="108" y="46"/>
                            </a:lnTo>
                            <a:lnTo>
                              <a:pt x="112" y="40"/>
                            </a:lnTo>
                            <a:lnTo>
                              <a:pt x="114" y="32"/>
                            </a:lnTo>
                            <a:lnTo>
                              <a:pt x="117" y="25"/>
                            </a:lnTo>
                            <a:lnTo>
                              <a:pt x="120" y="17"/>
                            </a:lnTo>
                            <a:lnTo>
                              <a:pt x="122" y="10"/>
                            </a:lnTo>
                            <a:lnTo>
                              <a:pt x="126" y="4"/>
                            </a:lnTo>
                            <a:lnTo>
                              <a:pt x="130" y="0"/>
                            </a:lnTo>
                            <a:lnTo>
                              <a:pt x="132" y="3"/>
                            </a:lnTo>
                            <a:lnTo>
                              <a:pt x="134" y="4"/>
                            </a:lnTo>
                            <a:lnTo>
                              <a:pt x="137" y="6"/>
                            </a:lnTo>
                            <a:lnTo>
                              <a:pt x="139" y="6"/>
                            </a:lnTo>
                            <a:lnTo>
                              <a:pt x="142" y="7"/>
                            </a:lnTo>
                            <a:lnTo>
                              <a:pt x="144" y="7"/>
                            </a:lnTo>
                            <a:lnTo>
                              <a:pt x="147" y="7"/>
                            </a:lnTo>
                            <a:lnTo>
                              <a:pt x="151" y="7"/>
                            </a:lnTo>
                            <a:lnTo>
                              <a:pt x="155" y="7"/>
                            </a:lnTo>
                            <a:lnTo>
                              <a:pt x="158" y="7"/>
                            </a:lnTo>
                            <a:lnTo>
                              <a:pt x="164" y="6"/>
                            </a:lnTo>
                            <a:lnTo>
                              <a:pt x="167" y="4"/>
                            </a:lnTo>
                            <a:lnTo>
                              <a:pt x="172" y="4"/>
                            </a:lnTo>
                            <a:lnTo>
                              <a:pt x="176" y="3"/>
                            </a:lnTo>
                            <a:lnTo>
                              <a:pt x="179" y="3"/>
                            </a:lnTo>
                            <a:lnTo>
                              <a:pt x="182" y="3"/>
                            </a:lnTo>
                            <a:lnTo>
                              <a:pt x="183" y="3"/>
                            </a:lnTo>
                            <a:lnTo>
                              <a:pt x="184" y="6"/>
                            </a:lnTo>
                            <a:lnTo>
                              <a:pt x="185" y="8"/>
                            </a:lnTo>
                            <a:lnTo>
                              <a:pt x="187" y="11"/>
                            </a:lnTo>
                            <a:lnTo>
                              <a:pt x="188" y="15"/>
                            </a:lnTo>
                            <a:lnTo>
                              <a:pt x="189" y="17"/>
                            </a:lnTo>
                            <a:lnTo>
                              <a:pt x="190" y="18"/>
                            </a:lnTo>
                            <a:lnTo>
                              <a:pt x="192" y="17"/>
                            </a:lnTo>
                            <a:lnTo>
                              <a:pt x="196" y="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37" name="Freeform 242">
                        <a:extLst>
                          <a:ext uri="{FF2B5EF4-FFF2-40B4-BE49-F238E27FC236}">
                            <a16:creationId xmlns:a16="http://schemas.microsoft.com/office/drawing/2014/main" id="{9EE96842-F117-4DB5-9738-19B9CB8E7F8B}"/>
                          </a:ext>
                        </a:extLst>
                      </p:cNvPr>
                      <p:cNvSpPr>
                        <a:spLocks/>
                      </p:cNvSpPr>
                      <p:nvPr/>
                    </p:nvSpPr>
                    <p:spPr bwMode="gray">
                      <a:xfrm>
                        <a:off x="2508" y="1783"/>
                        <a:ext cx="354" cy="432"/>
                      </a:xfrm>
                      <a:custGeom>
                        <a:avLst/>
                        <a:gdLst>
                          <a:gd name="T0" fmla="*/ 225 w 354"/>
                          <a:gd name="T1" fmla="*/ 425 h 432"/>
                          <a:gd name="T2" fmla="*/ 234 w 354"/>
                          <a:gd name="T3" fmla="*/ 425 h 432"/>
                          <a:gd name="T4" fmla="*/ 243 w 354"/>
                          <a:gd name="T5" fmla="*/ 432 h 432"/>
                          <a:gd name="T6" fmla="*/ 353 w 354"/>
                          <a:gd name="T7" fmla="*/ 316 h 432"/>
                          <a:gd name="T8" fmla="*/ 344 w 354"/>
                          <a:gd name="T9" fmla="*/ 306 h 432"/>
                          <a:gd name="T10" fmla="*/ 326 w 354"/>
                          <a:gd name="T11" fmla="*/ 296 h 432"/>
                          <a:gd name="T12" fmla="*/ 321 w 354"/>
                          <a:gd name="T13" fmla="*/ 286 h 432"/>
                          <a:gd name="T14" fmla="*/ 321 w 354"/>
                          <a:gd name="T15" fmla="*/ 272 h 432"/>
                          <a:gd name="T16" fmla="*/ 322 w 354"/>
                          <a:gd name="T17" fmla="*/ 260 h 432"/>
                          <a:gd name="T18" fmla="*/ 322 w 354"/>
                          <a:gd name="T19" fmla="*/ 249 h 432"/>
                          <a:gd name="T20" fmla="*/ 321 w 354"/>
                          <a:gd name="T21" fmla="*/ 217 h 432"/>
                          <a:gd name="T22" fmla="*/ 316 w 354"/>
                          <a:gd name="T23" fmla="*/ 187 h 432"/>
                          <a:gd name="T24" fmla="*/ 308 w 354"/>
                          <a:gd name="T25" fmla="*/ 165 h 432"/>
                          <a:gd name="T26" fmla="*/ 300 w 354"/>
                          <a:gd name="T27" fmla="*/ 126 h 432"/>
                          <a:gd name="T28" fmla="*/ 285 w 354"/>
                          <a:gd name="T29" fmla="*/ 96 h 432"/>
                          <a:gd name="T30" fmla="*/ 283 w 354"/>
                          <a:gd name="T31" fmla="*/ 85 h 432"/>
                          <a:gd name="T32" fmla="*/ 285 w 354"/>
                          <a:gd name="T33" fmla="*/ 75 h 432"/>
                          <a:gd name="T34" fmla="*/ 289 w 354"/>
                          <a:gd name="T35" fmla="*/ 65 h 432"/>
                          <a:gd name="T36" fmla="*/ 286 w 354"/>
                          <a:gd name="T37" fmla="*/ 25 h 432"/>
                          <a:gd name="T38" fmla="*/ 295 w 354"/>
                          <a:gd name="T39" fmla="*/ 7 h 432"/>
                          <a:gd name="T40" fmla="*/ 294 w 354"/>
                          <a:gd name="T41" fmla="*/ 2 h 432"/>
                          <a:gd name="T42" fmla="*/ 276 w 354"/>
                          <a:gd name="T43" fmla="*/ 9 h 432"/>
                          <a:gd name="T44" fmla="*/ 256 w 354"/>
                          <a:gd name="T45" fmla="*/ 12 h 432"/>
                          <a:gd name="T46" fmla="*/ 240 w 354"/>
                          <a:gd name="T47" fmla="*/ 12 h 432"/>
                          <a:gd name="T48" fmla="*/ 225 w 354"/>
                          <a:gd name="T49" fmla="*/ 12 h 432"/>
                          <a:gd name="T50" fmla="*/ 210 w 354"/>
                          <a:gd name="T51" fmla="*/ 12 h 432"/>
                          <a:gd name="T52" fmla="*/ 185 w 354"/>
                          <a:gd name="T53" fmla="*/ 16 h 432"/>
                          <a:gd name="T54" fmla="*/ 158 w 354"/>
                          <a:gd name="T55" fmla="*/ 26 h 432"/>
                          <a:gd name="T56" fmla="*/ 141 w 354"/>
                          <a:gd name="T57" fmla="*/ 33 h 432"/>
                          <a:gd name="T58" fmla="*/ 127 w 354"/>
                          <a:gd name="T59" fmla="*/ 41 h 432"/>
                          <a:gd name="T60" fmla="*/ 113 w 354"/>
                          <a:gd name="T61" fmla="*/ 54 h 432"/>
                          <a:gd name="T62" fmla="*/ 114 w 354"/>
                          <a:gd name="T63" fmla="*/ 58 h 432"/>
                          <a:gd name="T64" fmla="*/ 121 w 354"/>
                          <a:gd name="T65" fmla="*/ 60 h 432"/>
                          <a:gd name="T66" fmla="*/ 122 w 354"/>
                          <a:gd name="T67" fmla="*/ 103 h 432"/>
                          <a:gd name="T68" fmla="*/ 127 w 354"/>
                          <a:gd name="T69" fmla="*/ 107 h 432"/>
                          <a:gd name="T70" fmla="*/ 132 w 354"/>
                          <a:gd name="T71" fmla="*/ 111 h 432"/>
                          <a:gd name="T72" fmla="*/ 133 w 354"/>
                          <a:gd name="T73" fmla="*/ 119 h 432"/>
                          <a:gd name="T74" fmla="*/ 127 w 354"/>
                          <a:gd name="T75" fmla="*/ 125 h 432"/>
                          <a:gd name="T76" fmla="*/ 118 w 354"/>
                          <a:gd name="T77" fmla="*/ 125 h 432"/>
                          <a:gd name="T78" fmla="*/ 107 w 354"/>
                          <a:gd name="T79" fmla="*/ 129 h 432"/>
                          <a:gd name="T80" fmla="*/ 93 w 354"/>
                          <a:gd name="T81" fmla="*/ 139 h 432"/>
                          <a:gd name="T82" fmla="*/ 86 w 354"/>
                          <a:gd name="T83" fmla="*/ 155 h 432"/>
                          <a:gd name="T84" fmla="*/ 70 w 354"/>
                          <a:gd name="T85" fmla="*/ 166 h 432"/>
                          <a:gd name="T86" fmla="*/ 52 w 354"/>
                          <a:gd name="T87" fmla="*/ 182 h 432"/>
                          <a:gd name="T88" fmla="*/ 26 w 354"/>
                          <a:gd name="T89" fmla="*/ 186 h 432"/>
                          <a:gd name="T90" fmla="*/ 17 w 354"/>
                          <a:gd name="T91" fmla="*/ 193 h 432"/>
                          <a:gd name="T92" fmla="*/ 7 w 354"/>
                          <a:gd name="T93" fmla="*/ 203 h 432"/>
                          <a:gd name="T94" fmla="*/ 0 w 354"/>
                          <a:gd name="T95" fmla="*/ 240 h 432"/>
                          <a:gd name="T96" fmla="*/ 168 w 354"/>
                          <a:gd name="T97" fmla="*/ 385 h 432"/>
                          <a:gd name="T98" fmla="*/ 182 w 354"/>
                          <a:gd name="T99" fmla="*/ 404 h 432"/>
                          <a:gd name="T100" fmla="*/ 205 w 354"/>
                          <a:gd name="T101" fmla="*/ 421 h 432"/>
                          <a:gd name="T102" fmla="*/ 221 w 354"/>
                          <a:gd name="T103" fmla="*/ 432 h 4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54"/>
                          <a:gd name="T157" fmla="*/ 0 h 432"/>
                          <a:gd name="T158" fmla="*/ 354 w 354"/>
                          <a:gd name="T159" fmla="*/ 432 h 4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54" h="432">
                            <a:moveTo>
                              <a:pt x="221" y="432"/>
                            </a:moveTo>
                            <a:lnTo>
                              <a:pt x="224" y="428"/>
                            </a:lnTo>
                            <a:lnTo>
                              <a:pt x="225" y="425"/>
                            </a:lnTo>
                            <a:lnTo>
                              <a:pt x="228" y="424"/>
                            </a:lnTo>
                            <a:lnTo>
                              <a:pt x="231" y="424"/>
                            </a:lnTo>
                            <a:lnTo>
                              <a:pt x="234" y="425"/>
                            </a:lnTo>
                            <a:lnTo>
                              <a:pt x="237" y="427"/>
                            </a:lnTo>
                            <a:lnTo>
                              <a:pt x="240" y="429"/>
                            </a:lnTo>
                            <a:lnTo>
                              <a:pt x="243" y="432"/>
                            </a:lnTo>
                            <a:lnTo>
                              <a:pt x="354" y="326"/>
                            </a:lnTo>
                            <a:lnTo>
                              <a:pt x="354" y="320"/>
                            </a:lnTo>
                            <a:lnTo>
                              <a:pt x="353" y="316"/>
                            </a:lnTo>
                            <a:lnTo>
                              <a:pt x="352" y="313"/>
                            </a:lnTo>
                            <a:lnTo>
                              <a:pt x="350" y="309"/>
                            </a:lnTo>
                            <a:lnTo>
                              <a:pt x="344" y="306"/>
                            </a:lnTo>
                            <a:lnTo>
                              <a:pt x="338" y="303"/>
                            </a:lnTo>
                            <a:lnTo>
                              <a:pt x="332" y="300"/>
                            </a:lnTo>
                            <a:lnTo>
                              <a:pt x="326" y="296"/>
                            </a:lnTo>
                            <a:lnTo>
                              <a:pt x="323" y="293"/>
                            </a:lnTo>
                            <a:lnTo>
                              <a:pt x="322" y="290"/>
                            </a:lnTo>
                            <a:lnTo>
                              <a:pt x="321" y="286"/>
                            </a:lnTo>
                            <a:lnTo>
                              <a:pt x="320" y="281"/>
                            </a:lnTo>
                            <a:lnTo>
                              <a:pt x="321" y="277"/>
                            </a:lnTo>
                            <a:lnTo>
                              <a:pt x="321" y="272"/>
                            </a:lnTo>
                            <a:lnTo>
                              <a:pt x="321" y="268"/>
                            </a:lnTo>
                            <a:lnTo>
                              <a:pt x="321" y="264"/>
                            </a:lnTo>
                            <a:lnTo>
                              <a:pt x="322" y="260"/>
                            </a:lnTo>
                            <a:lnTo>
                              <a:pt x="322" y="256"/>
                            </a:lnTo>
                            <a:lnTo>
                              <a:pt x="322" y="251"/>
                            </a:lnTo>
                            <a:lnTo>
                              <a:pt x="322" y="249"/>
                            </a:lnTo>
                            <a:lnTo>
                              <a:pt x="322" y="239"/>
                            </a:lnTo>
                            <a:lnTo>
                              <a:pt x="322" y="228"/>
                            </a:lnTo>
                            <a:lnTo>
                              <a:pt x="321" y="217"/>
                            </a:lnTo>
                            <a:lnTo>
                              <a:pt x="320" y="206"/>
                            </a:lnTo>
                            <a:lnTo>
                              <a:pt x="319" y="196"/>
                            </a:lnTo>
                            <a:lnTo>
                              <a:pt x="316" y="187"/>
                            </a:lnTo>
                            <a:lnTo>
                              <a:pt x="314" y="180"/>
                            </a:lnTo>
                            <a:lnTo>
                              <a:pt x="310" y="178"/>
                            </a:lnTo>
                            <a:lnTo>
                              <a:pt x="308" y="165"/>
                            </a:lnTo>
                            <a:lnTo>
                              <a:pt x="307" y="151"/>
                            </a:lnTo>
                            <a:lnTo>
                              <a:pt x="303" y="139"/>
                            </a:lnTo>
                            <a:lnTo>
                              <a:pt x="300" y="126"/>
                            </a:lnTo>
                            <a:lnTo>
                              <a:pt x="295" y="115"/>
                            </a:lnTo>
                            <a:lnTo>
                              <a:pt x="290" y="104"/>
                            </a:lnTo>
                            <a:lnTo>
                              <a:pt x="285" y="96"/>
                            </a:lnTo>
                            <a:lnTo>
                              <a:pt x="279" y="90"/>
                            </a:lnTo>
                            <a:lnTo>
                              <a:pt x="282" y="87"/>
                            </a:lnTo>
                            <a:lnTo>
                              <a:pt x="283" y="85"/>
                            </a:lnTo>
                            <a:lnTo>
                              <a:pt x="283" y="82"/>
                            </a:lnTo>
                            <a:lnTo>
                              <a:pt x="284" y="78"/>
                            </a:lnTo>
                            <a:lnTo>
                              <a:pt x="285" y="75"/>
                            </a:lnTo>
                            <a:lnTo>
                              <a:pt x="285" y="71"/>
                            </a:lnTo>
                            <a:lnTo>
                              <a:pt x="286" y="68"/>
                            </a:lnTo>
                            <a:lnTo>
                              <a:pt x="289" y="65"/>
                            </a:lnTo>
                            <a:lnTo>
                              <a:pt x="286" y="48"/>
                            </a:lnTo>
                            <a:lnTo>
                              <a:pt x="285" y="35"/>
                            </a:lnTo>
                            <a:lnTo>
                              <a:pt x="286" y="25"/>
                            </a:lnTo>
                            <a:lnTo>
                              <a:pt x="289" y="18"/>
                            </a:lnTo>
                            <a:lnTo>
                              <a:pt x="291" y="12"/>
                            </a:lnTo>
                            <a:lnTo>
                              <a:pt x="295" y="7"/>
                            </a:lnTo>
                            <a:lnTo>
                              <a:pt x="297" y="4"/>
                            </a:lnTo>
                            <a:lnTo>
                              <a:pt x="300" y="0"/>
                            </a:lnTo>
                            <a:lnTo>
                              <a:pt x="294" y="2"/>
                            </a:lnTo>
                            <a:lnTo>
                              <a:pt x="288" y="5"/>
                            </a:lnTo>
                            <a:lnTo>
                              <a:pt x="282" y="7"/>
                            </a:lnTo>
                            <a:lnTo>
                              <a:pt x="276" y="9"/>
                            </a:lnTo>
                            <a:lnTo>
                              <a:pt x="269" y="11"/>
                            </a:lnTo>
                            <a:lnTo>
                              <a:pt x="262" y="11"/>
                            </a:lnTo>
                            <a:lnTo>
                              <a:pt x="256" y="12"/>
                            </a:lnTo>
                            <a:lnTo>
                              <a:pt x="249" y="12"/>
                            </a:lnTo>
                            <a:lnTo>
                              <a:pt x="245" y="12"/>
                            </a:lnTo>
                            <a:lnTo>
                              <a:pt x="240" y="12"/>
                            </a:lnTo>
                            <a:lnTo>
                              <a:pt x="235" y="12"/>
                            </a:lnTo>
                            <a:lnTo>
                              <a:pt x="231" y="12"/>
                            </a:lnTo>
                            <a:lnTo>
                              <a:pt x="225" y="12"/>
                            </a:lnTo>
                            <a:lnTo>
                              <a:pt x="220" y="12"/>
                            </a:lnTo>
                            <a:lnTo>
                              <a:pt x="215" y="12"/>
                            </a:lnTo>
                            <a:lnTo>
                              <a:pt x="210" y="12"/>
                            </a:lnTo>
                            <a:lnTo>
                              <a:pt x="203" y="12"/>
                            </a:lnTo>
                            <a:lnTo>
                              <a:pt x="195" y="15"/>
                            </a:lnTo>
                            <a:lnTo>
                              <a:pt x="185" y="16"/>
                            </a:lnTo>
                            <a:lnTo>
                              <a:pt x="176" y="19"/>
                            </a:lnTo>
                            <a:lnTo>
                              <a:pt x="166" y="22"/>
                            </a:lnTo>
                            <a:lnTo>
                              <a:pt x="158" y="26"/>
                            </a:lnTo>
                            <a:lnTo>
                              <a:pt x="150" y="29"/>
                            </a:lnTo>
                            <a:lnTo>
                              <a:pt x="144" y="32"/>
                            </a:lnTo>
                            <a:lnTo>
                              <a:pt x="141" y="33"/>
                            </a:lnTo>
                            <a:lnTo>
                              <a:pt x="137" y="36"/>
                            </a:lnTo>
                            <a:lnTo>
                              <a:pt x="132" y="39"/>
                            </a:lnTo>
                            <a:lnTo>
                              <a:pt x="127" y="41"/>
                            </a:lnTo>
                            <a:lnTo>
                              <a:pt x="122" y="46"/>
                            </a:lnTo>
                            <a:lnTo>
                              <a:pt x="118" y="50"/>
                            </a:lnTo>
                            <a:lnTo>
                              <a:pt x="113" y="54"/>
                            </a:lnTo>
                            <a:lnTo>
                              <a:pt x="110" y="57"/>
                            </a:lnTo>
                            <a:lnTo>
                              <a:pt x="112" y="58"/>
                            </a:lnTo>
                            <a:lnTo>
                              <a:pt x="114" y="58"/>
                            </a:lnTo>
                            <a:lnTo>
                              <a:pt x="116" y="58"/>
                            </a:lnTo>
                            <a:lnTo>
                              <a:pt x="119" y="60"/>
                            </a:lnTo>
                            <a:lnTo>
                              <a:pt x="121" y="60"/>
                            </a:lnTo>
                            <a:lnTo>
                              <a:pt x="124" y="60"/>
                            </a:lnTo>
                            <a:lnTo>
                              <a:pt x="125" y="60"/>
                            </a:lnTo>
                            <a:lnTo>
                              <a:pt x="122" y="103"/>
                            </a:lnTo>
                            <a:lnTo>
                              <a:pt x="124" y="104"/>
                            </a:lnTo>
                            <a:lnTo>
                              <a:pt x="126" y="106"/>
                            </a:lnTo>
                            <a:lnTo>
                              <a:pt x="127" y="107"/>
                            </a:lnTo>
                            <a:lnTo>
                              <a:pt x="130" y="107"/>
                            </a:lnTo>
                            <a:lnTo>
                              <a:pt x="131" y="109"/>
                            </a:lnTo>
                            <a:lnTo>
                              <a:pt x="132" y="111"/>
                            </a:lnTo>
                            <a:lnTo>
                              <a:pt x="133" y="114"/>
                            </a:lnTo>
                            <a:lnTo>
                              <a:pt x="133" y="116"/>
                            </a:lnTo>
                            <a:lnTo>
                              <a:pt x="133" y="119"/>
                            </a:lnTo>
                            <a:lnTo>
                              <a:pt x="132" y="122"/>
                            </a:lnTo>
                            <a:lnTo>
                              <a:pt x="130" y="123"/>
                            </a:lnTo>
                            <a:lnTo>
                              <a:pt x="127" y="125"/>
                            </a:lnTo>
                            <a:lnTo>
                              <a:pt x="124" y="125"/>
                            </a:lnTo>
                            <a:lnTo>
                              <a:pt x="121" y="125"/>
                            </a:lnTo>
                            <a:lnTo>
                              <a:pt x="118" y="125"/>
                            </a:lnTo>
                            <a:lnTo>
                              <a:pt x="114" y="126"/>
                            </a:lnTo>
                            <a:lnTo>
                              <a:pt x="110" y="127"/>
                            </a:lnTo>
                            <a:lnTo>
                              <a:pt x="107" y="129"/>
                            </a:lnTo>
                            <a:lnTo>
                              <a:pt x="102" y="132"/>
                            </a:lnTo>
                            <a:lnTo>
                              <a:pt x="97" y="136"/>
                            </a:lnTo>
                            <a:lnTo>
                              <a:pt x="93" y="139"/>
                            </a:lnTo>
                            <a:lnTo>
                              <a:pt x="90" y="144"/>
                            </a:lnTo>
                            <a:lnTo>
                              <a:pt x="87" y="150"/>
                            </a:lnTo>
                            <a:lnTo>
                              <a:pt x="86" y="155"/>
                            </a:lnTo>
                            <a:lnTo>
                              <a:pt x="80" y="158"/>
                            </a:lnTo>
                            <a:lnTo>
                              <a:pt x="75" y="161"/>
                            </a:lnTo>
                            <a:lnTo>
                              <a:pt x="70" y="166"/>
                            </a:lnTo>
                            <a:lnTo>
                              <a:pt x="65" y="172"/>
                            </a:lnTo>
                            <a:lnTo>
                              <a:pt x="60" y="178"/>
                            </a:lnTo>
                            <a:lnTo>
                              <a:pt x="52" y="182"/>
                            </a:lnTo>
                            <a:lnTo>
                              <a:pt x="43" y="185"/>
                            </a:lnTo>
                            <a:lnTo>
                              <a:pt x="32" y="186"/>
                            </a:lnTo>
                            <a:lnTo>
                              <a:pt x="26" y="186"/>
                            </a:lnTo>
                            <a:lnTo>
                              <a:pt x="23" y="187"/>
                            </a:lnTo>
                            <a:lnTo>
                              <a:pt x="19" y="190"/>
                            </a:lnTo>
                            <a:lnTo>
                              <a:pt x="17" y="193"/>
                            </a:lnTo>
                            <a:lnTo>
                              <a:pt x="14" y="196"/>
                            </a:lnTo>
                            <a:lnTo>
                              <a:pt x="11" y="200"/>
                            </a:lnTo>
                            <a:lnTo>
                              <a:pt x="7" y="203"/>
                            </a:lnTo>
                            <a:lnTo>
                              <a:pt x="2" y="206"/>
                            </a:lnTo>
                            <a:lnTo>
                              <a:pt x="2" y="231"/>
                            </a:lnTo>
                            <a:lnTo>
                              <a:pt x="0" y="240"/>
                            </a:lnTo>
                            <a:lnTo>
                              <a:pt x="58" y="284"/>
                            </a:lnTo>
                            <a:lnTo>
                              <a:pt x="159" y="374"/>
                            </a:lnTo>
                            <a:lnTo>
                              <a:pt x="168" y="385"/>
                            </a:lnTo>
                            <a:lnTo>
                              <a:pt x="174" y="397"/>
                            </a:lnTo>
                            <a:lnTo>
                              <a:pt x="177" y="400"/>
                            </a:lnTo>
                            <a:lnTo>
                              <a:pt x="182" y="404"/>
                            </a:lnTo>
                            <a:lnTo>
                              <a:pt x="189" y="410"/>
                            </a:lnTo>
                            <a:lnTo>
                              <a:pt x="197" y="416"/>
                            </a:lnTo>
                            <a:lnTo>
                              <a:pt x="205" y="421"/>
                            </a:lnTo>
                            <a:lnTo>
                              <a:pt x="212" y="427"/>
                            </a:lnTo>
                            <a:lnTo>
                              <a:pt x="218" y="429"/>
                            </a:lnTo>
                            <a:lnTo>
                              <a:pt x="221" y="43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38" name="Freeform 243">
                        <a:extLst>
                          <a:ext uri="{FF2B5EF4-FFF2-40B4-BE49-F238E27FC236}">
                            <a16:creationId xmlns:a16="http://schemas.microsoft.com/office/drawing/2014/main" id="{640F5F4C-67AC-46C4-8095-920AE3B7F45D}"/>
                          </a:ext>
                        </a:extLst>
                      </p:cNvPr>
                      <p:cNvSpPr>
                        <a:spLocks/>
                      </p:cNvSpPr>
                      <p:nvPr/>
                    </p:nvSpPr>
                    <p:spPr bwMode="gray">
                      <a:xfrm>
                        <a:off x="2350" y="2013"/>
                        <a:ext cx="162" cy="159"/>
                      </a:xfrm>
                      <a:custGeom>
                        <a:avLst/>
                        <a:gdLst>
                          <a:gd name="T0" fmla="*/ 103 w 162"/>
                          <a:gd name="T1" fmla="*/ 44 h 159"/>
                          <a:gd name="T2" fmla="*/ 102 w 162"/>
                          <a:gd name="T3" fmla="*/ 101 h 159"/>
                          <a:gd name="T4" fmla="*/ 98 w 162"/>
                          <a:gd name="T5" fmla="*/ 104 h 159"/>
                          <a:gd name="T6" fmla="*/ 90 w 162"/>
                          <a:gd name="T7" fmla="*/ 105 h 159"/>
                          <a:gd name="T8" fmla="*/ 82 w 162"/>
                          <a:gd name="T9" fmla="*/ 108 h 159"/>
                          <a:gd name="T10" fmla="*/ 76 w 162"/>
                          <a:gd name="T11" fmla="*/ 111 h 159"/>
                          <a:gd name="T12" fmla="*/ 78 w 162"/>
                          <a:gd name="T13" fmla="*/ 115 h 159"/>
                          <a:gd name="T14" fmla="*/ 79 w 162"/>
                          <a:gd name="T15" fmla="*/ 120 h 159"/>
                          <a:gd name="T16" fmla="*/ 80 w 162"/>
                          <a:gd name="T17" fmla="*/ 124 h 159"/>
                          <a:gd name="T18" fmla="*/ 82 w 162"/>
                          <a:gd name="T19" fmla="*/ 130 h 159"/>
                          <a:gd name="T20" fmla="*/ 83 w 162"/>
                          <a:gd name="T21" fmla="*/ 133 h 159"/>
                          <a:gd name="T22" fmla="*/ 83 w 162"/>
                          <a:gd name="T23" fmla="*/ 140 h 159"/>
                          <a:gd name="T24" fmla="*/ 84 w 162"/>
                          <a:gd name="T25" fmla="*/ 148 h 159"/>
                          <a:gd name="T26" fmla="*/ 84 w 162"/>
                          <a:gd name="T27" fmla="*/ 152 h 159"/>
                          <a:gd name="T28" fmla="*/ 20 w 162"/>
                          <a:gd name="T29" fmla="*/ 152 h 159"/>
                          <a:gd name="T30" fmla="*/ 18 w 162"/>
                          <a:gd name="T31" fmla="*/ 153 h 159"/>
                          <a:gd name="T32" fmla="*/ 16 w 162"/>
                          <a:gd name="T33" fmla="*/ 155 h 159"/>
                          <a:gd name="T34" fmla="*/ 14 w 162"/>
                          <a:gd name="T35" fmla="*/ 158 h 159"/>
                          <a:gd name="T36" fmla="*/ 10 w 162"/>
                          <a:gd name="T37" fmla="*/ 159 h 159"/>
                          <a:gd name="T38" fmla="*/ 6 w 162"/>
                          <a:gd name="T39" fmla="*/ 159 h 159"/>
                          <a:gd name="T40" fmla="*/ 2 w 162"/>
                          <a:gd name="T41" fmla="*/ 158 h 159"/>
                          <a:gd name="T42" fmla="*/ 1 w 162"/>
                          <a:gd name="T43" fmla="*/ 156 h 159"/>
                          <a:gd name="T44" fmla="*/ 0 w 162"/>
                          <a:gd name="T45" fmla="*/ 152 h 159"/>
                          <a:gd name="T46" fmla="*/ 2 w 162"/>
                          <a:gd name="T47" fmla="*/ 146 h 159"/>
                          <a:gd name="T48" fmla="*/ 3 w 162"/>
                          <a:gd name="T49" fmla="*/ 142 h 159"/>
                          <a:gd name="T50" fmla="*/ 6 w 162"/>
                          <a:gd name="T51" fmla="*/ 138 h 159"/>
                          <a:gd name="T52" fmla="*/ 10 w 162"/>
                          <a:gd name="T53" fmla="*/ 134 h 159"/>
                          <a:gd name="T54" fmla="*/ 14 w 162"/>
                          <a:gd name="T55" fmla="*/ 127 h 159"/>
                          <a:gd name="T56" fmla="*/ 16 w 162"/>
                          <a:gd name="T57" fmla="*/ 120 h 159"/>
                          <a:gd name="T58" fmla="*/ 18 w 162"/>
                          <a:gd name="T59" fmla="*/ 111 h 159"/>
                          <a:gd name="T60" fmla="*/ 20 w 162"/>
                          <a:gd name="T61" fmla="*/ 102 h 159"/>
                          <a:gd name="T62" fmla="*/ 25 w 162"/>
                          <a:gd name="T63" fmla="*/ 97 h 159"/>
                          <a:gd name="T64" fmla="*/ 29 w 162"/>
                          <a:gd name="T65" fmla="*/ 93 h 159"/>
                          <a:gd name="T66" fmla="*/ 34 w 162"/>
                          <a:gd name="T67" fmla="*/ 90 h 159"/>
                          <a:gd name="T68" fmla="*/ 42 w 162"/>
                          <a:gd name="T69" fmla="*/ 80 h 159"/>
                          <a:gd name="T70" fmla="*/ 49 w 162"/>
                          <a:gd name="T71" fmla="*/ 62 h 159"/>
                          <a:gd name="T72" fmla="*/ 54 w 162"/>
                          <a:gd name="T73" fmla="*/ 41 h 159"/>
                          <a:gd name="T74" fmla="*/ 60 w 162"/>
                          <a:gd name="T75" fmla="*/ 29 h 159"/>
                          <a:gd name="T76" fmla="*/ 66 w 162"/>
                          <a:gd name="T77" fmla="*/ 23 h 159"/>
                          <a:gd name="T78" fmla="*/ 70 w 162"/>
                          <a:gd name="T79" fmla="*/ 18 h 159"/>
                          <a:gd name="T80" fmla="*/ 71 w 162"/>
                          <a:gd name="T81" fmla="*/ 11 h 159"/>
                          <a:gd name="T82" fmla="*/ 72 w 162"/>
                          <a:gd name="T83" fmla="*/ 7 h 159"/>
                          <a:gd name="T84" fmla="*/ 76 w 162"/>
                          <a:gd name="T85" fmla="*/ 4 h 159"/>
                          <a:gd name="T86" fmla="*/ 162 w 162"/>
                          <a:gd name="T87" fmla="*/ 0 h 159"/>
                          <a:gd name="T88" fmla="*/ 162 w 162"/>
                          <a:gd name="T89" fmla="*/ 5 h 159"/>
                          <a:gd name="T90" fmla="*/ 162 w 162"/>
                          <a:gd name="T91" fmla="*/ 18 h 159"/>
                          <a:gd name="T92" fmla="*/ 162 w 162"/>
                          <a:gd name="T93" fmla="*/ 32 h 159"/>
                          <a:gd name="T94" fmla="*/ 162 w 162"/>
                          <a:gd name="T95" fmla="*/ 44 h 1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2"/>
                          <a:gd name="T145" fmla="*/ 0 h 159"/>
                          <a:gd name="T146" fmla="*/ 162 w 162"/>
                          <a:gd name="T147" fmla="*/ 159 h 15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2" h="159">
                            <a:moveTo>
                              <a:pt x="162" y="44"/>
                            </a:moveTo>
                            <a:lnTo>
                              <a:pt x="103" y="44"/>
                            </a:lnTo>
                            <a:lnTo>
                              <a:pt x="97" y="44"/>
                            </a:lnTo>
                            <a:lnTo>
                              <a:pt x="102" y="101"/>
                            </a:lnTo>
                            <a:lnTo>
                              <a:pt x="101" y="102"/>
                            </a:lnTo>
                            <a:lnTo>
                              <a:pt x="98" y="104"/>
                            </a:lnTo>
                            <a:lnTo>
                              <a:pt x="95" y="104"/>
                            </a:lnTo>
                            <a:lnTo>
                              <a:pt x="90" y="105"/>
                            </a:lnTo>
                            <a:lnTo>
                              <a:pt x="85" y="108"/>
                            </a:lnTo>
                            <a:lnTo>
                              <a:pt x="82" y="108"/>
                            </a:lnTo>
                            <a:lnTo>
                              <a:pt x="78" y="109"/>
                            </a:lnTo>
                            <a:lnTo>
                              <a:pt x="76" y="111"/>
                            </a:lnTo>
                            <a:lnTo>
                              <a:pt x="77" y="112"/>
                            </a:lnTo>
                            <a:lnTo>
                              <a:pt x="78" y="115"/>
                            </a:lnTo>
                            <a:lnTo>
                              <a:pt x="79" y="116"/>
                            </a:lnTo>
                            <a:lnTo>
                              <a:pt x="79" y="120"/>
                            </a:lnTo>
                            <a:lnTo>
                              <a:pt x="80" y="121"/>
                            </a:lnTo>
                            <a:lnTo>
                              <a:pt x="80" y="124"/>
                            </a:lnTo>
                            <a:lnTo>
                              <a:pt x="82" y="127"/>
                            </a:lnTo>
                            <a:lnTo>
                              <a:pt x="82" y="130"/>
                            </a:lnTo>
                            <a:lnTo>
                              <a:pt x="83" y="130"/>
                            </a:lnTo>
                            <a:lnTo>
                              <a:pt x="83" y="133"/>
                            </a:lnTo>
                            <a:lnTo>
                              <a:pt x="83" y="135"/>
                            </a:lnTo>
                            <a:lnTo>
                              <a:pt x="83" y="140"/>
                            </a:lnTo>
                            <a:lnTo>
                              <a:pt x="84" y="144"/>
                            </a:lnTo>
                            <a:lnTo>
                              <a:pt x="84" y="148"/>
                            </a:lnTo>
                            <a:lnTo>
                              <a:pt x="84" y="151"/>
                            </a:lnTo>
                            <a:lnTo>
                              <a:pt x="84" y="152"/>
                            </a:lnTo>
                            <a:lnTo>
                              <a:pt x="21" y="152"/>
                            </a:lnTo>
                            <a:lnTo>
                              <a:pt x="20" y="152"/>
                            </a:lnTo>
                            <a:lnTo>
                              <a:pt x="19" y="153"/>
                            </a:lnTo>
                            <a:lnTo>
                              <a:pt x="18" y="153"/>
                            </a:lnTo>
                            <a:lnTo>
                              <a:pt x="18" y="155"/>
                            </a:lnTo>
                            <a:lnTo>
                              <a:pt x="16" y="155"/>
                            </a:lnTo>
                            <a:lnTo>
                              <a:pt x="15" y="156"/>
                            </a:lnTo>
                            <a:lnTo>
                              <a:pt x="14" y="158"/>
                            </a:lnTo>
                            <a:lnTo>
                              <a:pt x="13" y="159"/>
                            </a:lnTo>
                            <a:lnTo>
                              <a:pt x="10" y="159"/>
                            </a:lnTo>
                            <a:lnTo>
                              <a:pt x="8" y="159"/>
                            </a:lnTo>
                            <a:lnTo>
                              <a:pt x="6" y="159"/>
                            </a:lnTo>
                            <a:lnTo>
                              <a:pt x="4" y="159"/>
                            </a:lnTo>
                            <a:lnTo>
                              <a:pt x="2" y="158"/>
                            </a:lnTo>
                            <a:lnTo>
                              <a:pt x="1" y="158"/>
                            </a:lnTo>
                            <a:lnTo>
                              <a:pt x="1" y="156"/>
                            </a:lnTo>
                            <a:lnTo>
                              <a:pt x="0" y="155"/>
                            </a:lnTo>
                            <a:lnTo>
                              <a:pt x="0" y="152"/>
                            </a:lnTo>
                            <a:lnTo>
                              <a:pt x="1" y="149"/>
                            </a:lnTo>
                            <a:lnTo>
                              <a:pt x="2" y="146"/>
                            </a:lnTo>
                            <a:lnTo>
                              <a:pt x="2" y="145"/>
                            </a:lnTo>
                            <a:lnTo>
                              <a:pt x="3" y="142"/>
                            </a:lnTo>
                            <a:lnTo>
                              <a:pt x="4" y="141"/>
                            </a:lnTo>
                            <a:lnTo>
                              <a:pt x="6" y="138"/>
                            </a:lnTo>
                            <a:lnTo>
                              <a:pt x="7" y="137"/>
                            </a:lnTo>
                            <a:lnTo>
                              <a:pt x="10" y="134"/>
                            </a:lnTo>
                            <a:lnTo>
                              <a:pt x="13" y="131"/>
                            </a:lnTo>
                            <a:lnTo>
                              <a:pt x="14" y="127"/>
                            </a:lnTo>
                            <a:lnTo>
                              <a:pt x="15" y="124"/>
                            </a:lnTo>
                            <a:lnTo>
                              <a:pt x="16" y="120"/>
                            </a:lnTo>
                            <a:lnTo>
                              <a:pt x="18" y="115"/>
                            </a:lnTo>
                            <a:lnTo>
                              <a:pt x="18" y="111"/>
                            </a:lnTo>
                            <a:lnTo>
                              <a:pt x="19" y="105"/>
                            </a:lnTo>
                            <a:lnTo>
                              <a:pt x="20" y="102"/>
                            </a:lnTo>
                            <a:lnTo>
                              <a:pt x="22" y="98"/>
                            </a:lnTo>
                            <a:lnTo>
                              <a:pt x="25" y="97"/>
                            </a:lnTo>
                            <a:lnTo>
                              <a:pt x="27" y="94"/>
                            </a:lnTo>
                            <a:lnTo>
                              <a:pt x="29" y="93"/>
                            </a:lnTo>
                            <a:lnTo>
                              <a:pt x="32" y="91"/>
                            </a:lnTo>
                            <a:lnTo>
                              <a:pt x="34" y="90"/>
                            </a:lnTo>
                            <a:lnTo>
                              <a:pt x="37" y="88"/>
                            </a:lnTo>
                            <a:lnTo>
                              <a:pt x="42" y="80"/>
                            </a:lnTo>
                            <a:lnTo>
                              <a:pt x="47" y="72"/>
                            </a:lnTo>
                            <a:lnTo>
                              <a:pt x="49" y="62"/>
                            </a:lnTo>
                            <a:lnTo>
                              <a:pt x="52" y="51"/>
                            </a:lnTo>
                            <a:lnTo>
                              <a:pt x="54" y="41"/>
                            </a:lnTo>
                            <a:lnTo>
                              <a:pt x="58" y="32"/>
                            </a:lnTo>
                            <a:lnTo>
                              <a:pt x="60" y="29"/>
                            </a:lnTo>
                            <a:lnTo>
                              <a:pt x="63" y="26"/>
                            </a:lnTo>
                            <a:lnTo>
                              <a:pt x="66" y="23"/>
                            </a:lnTo>
                            <a:lnTo>
                              <a:pt x="70" y="22"/>
                            </a:lnTo>
                            <a:lnTo>
                              <a:pt x="70" y="18"/>
                            </a:lnTo>
                            <a:lnTo>
                              <a:pt x="70" y="15"/>
                            </a:lnTo>
                            <a:lnTo>
                              <a:pt x="71" y="11"/>
                            </a:lnTo>
                            <a:lnTo>
                              <a:pt x="71" y="8"/>
                            </a:lnTo>
                            <a:lnTo>
                              <a:pt x="72" y="7"/>
                            </a:lnTo>
                            <a:lnTo>
                              <a:pt x="73" y="5"/>
                            </a:lnTo>
                            <a:lnTo>
                              <a:pt x="76" y="4"/>
                            </a:lnTo>
                            <a:lnTo>
                              <a:pt x="78" y="2"/>
                            </a:lnTo>
                            <a:lnTo>
                              <a:pt x="162" y="0"/>
                            </a:lnTo>
                            <a:lnTo>
                              <a:pt x="162" y="1"/>
                            </a:lnTo>
                            <a:lnTo>
                              <a:pt x="162" y="5"/>
                            </a:lnTo>
                            <a:lnTo>
                              <a:pt x="162" y="11"/>
                            </a:lnTo>
                            <a:lnTo>
                              <a:pt x="162" y="18"/>
                            </a:lnTo>
                            <a:lnTo>
                              <a:pt x="162" y="25"/>
                            </a:lnTo>
                            <a:lnTo>
                              <a:pt x="162" y="32"/>
                            </a:lnTo>
                            <a:lnTo>
                              <a:pt x="162" y="37"/>
                            </a:lnTo>
                            <a:lnTo>
                              <a:pt x="162" y="4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39" name="Freeform 244">
                        <a:extLst>
                          <a:ext uri="{FF2B5EF4-FFF2-40B4-BE49-F238E27FC236}">
                            <a16:creationId xmlns:a16="http://schemas.microsoft.com/office/drawing/2014/main" id="{6FC8B035-D16D-4077-869A-D5F88719DEE6}"/>
                          </a:ext>
                        </a:extLst>
                      </p:cNvPr>
                      <p:cNvSpPr>
                        <a:spLocks/>
                      </p:cNvSpPr>
                      <p:nvPr/>
                    </p:nvSpPr>
                    <p:spPr bwMode="gray">
                      <a:xfrm>
                        <a:off x="2938" y="3175"/>
                        <a:ext cx="277" cy="297"/>
                      </a:xfrm>
                      <a:custGeom>
                        <a:avLst/>
                        <a:gdLst>
                          <a:gd name="T0" fmla="*/ 272 w 277"/>
                          <a:gd name="T1" fmla="*/ 115 h 297"/>
                          <a:gd name="T2" fmla="*/ 265 w 277"/>
                          <a:gd name="T3" fmla="*/ 143 h 297"/>
                          <a:gd name="T4" fmla="*/ 265 w 277"/>
                          <a:gd name="T5" fmla="*/ 150 h 297"/>
                          <a:gd name="T6" fmla="*/ 248 w 277"/>
                          <a:gd name="T7" fmla="*/ 171 h 297"/>
                          <a:gd name="T8" fmla="*/ 228 w 277"/>
                          <a:gd name="T9" fmla="*/ 208 h 297"/>
                          <a:gd name="T10" fmla="*/ 190 w 277"/>
                          <a:gd name="T11" fmla="*/ 246 h 297"/>
                          <a:gd name="T12" fmla="*/ 165 w 277"/>
                          <a:gd name="T13" fmla="*/ 275 h 297"/>
                          <a:gd name="T14" fmla="*/ 147 w 277"/>
                          <a:gd name="T15" fmla="*/ 280 h 297"/>
                          <a:gd name="T16" fmla="*/ 126 w 277"/>
                          <a:gd name="T17" fmla="*/ 285 h 297"/>
                          <a:gd name="T18" fmla="*/ 110 w 277"/>
                          <a:gd name="T19" fmla="*/ 285 h 297"/>
                          <a:gd name="T20" fmla="*/ 102 w 277"/>
                          <a:gd name="T21" fmla="*/ 287 h 297"/>
                          <a:gd name="T22" fmla="*/ 94 w 277"/>
                          <a:gd name="T23" fmla="*/ 286 h 297"/>
                          <a:gd name="T24" fmla="*/ 86 w 277"/>
                          <a:gd name="T25" fmla="*/ 285 h 297"/>
                          <a:gd name="T26" fmla="*/ 56 w 277"/>
                          <a:gd name="T27" fmla="*/ 294 h 297"/>
                          <a:gd name="T28" fmla="*/ 33 w 277"/>
                          <a:gd name="T29" fmla="*/ 296 h 297"/>
                          <a:gd name="T30" fmla="*/ 20 w 277"/>
                          <a:gd name="T31" fmla="*/ 278 h 297"/>
                          <a:gd name="T32" fmla="*/ 19 w 277"/>
                          <a:gd name="T33" fmla="*/ 250 h 297"/>
                          <a:gd name="T34" fmla="*/ 21 w 277"/>
                          <a:gd name="T35" fmla="*/ 240 h 297"/>
                          <a:gd name="T36" fmla="*/ 14 w 277"/>
                          <a:gd name="T37" fmla="*/ 215 h 297"/>
                          <a:gd name="T38" fmla="*/ 3 w 277"/>
                          <a:gd name="T39" fmla="*/ 194 h 297"/>
                          <a:gd name="T40" fmla="*/ 1 w 277"/>
                          <a:gd name="T41" fmla="*/ 172 h 297"/>
                          <a:gd name="T42" fmla="*/ 0 w 277"/>
                          <a:gd name="T43" fmla="*/ 154 h 297"/>
                          <a:gd name="T44" fmla="*/ 8 w 277"/>
                          <a:gd name="T45" fmla="*/ 144 h 297"/>
                          <a:gd name="T46" fmla="*/ 22 w 277"/>
                          <a:gd name="T47" fmla="*/ 160 h 297"/>
                          <a:gd name="T48" fmla="*/ 43 w 277"/>
                          <a:gd name="T49" fmla="*/ 160 h 297"/>
                          <a:gd name="T50" fmla="*/ 56 w 277"/>
                          <a:gd name="T51" fmla="*/ 141 h 297"/>
                          <a:gd name="T52" fmla="*/ 58 w 277"/>
                          <a:gd name="T53" fmla="*/ 82 h 297"/>
                          <a:gd name="T54" fmla="*/ 62 w 277"/>
                          <a:gd name="T55" fmla="*/ 65 h 297"/>
                          <a:gd name="T56" fmla="*/ 70 w 277"/>
                          <a:gd name="T57" fmla="*/ 69 h 297"/>
                          <a:gd name="T58" fmla="*/ 73 w 277"/>
                          <a:gd name="T59" fmla="*/ 80 h 297"/>
                          <a:gd name="T60" fmla="*/ 73 w 277"/>
                          <a:gd name="T61" fmla="*/ 98 h 297"/>
                          <a:gd name="T62" fmla="*/ 77 w 277"/>
                          <a:gd name="T63" fmla="*/ 114 h 297"/>
                          <a:gd name="T64" fmla="*/ 91 w 277"/>
                          <a:gd name="T65" fmla="*/ 116 h 297"/>
                          <a:gd name="T66" fmla="*/ 104 w 277"/>
                          <a:gd name="T67" fmla="*/ 97 h 297"/>
                          <a:gd name="T68" fmla="*/ 117 w 277"/>
                          <a:gd name="T69" fmla="*/ 77 h 297"/>
                          <a:gd name="T70" fmla="*/ 134 w 277"/>
                          <a:gd name="T71" fmla="*/ 82 h 297"/>
                          <a:gd name="T72" fmla="*/ 152 w 277"/>
                          <a:gd name="T73" fmla="*/ 86 h 297"/>
                          <a:gd name="T74" fmla="*/ 165 w 277"/>
                          <a:gd name="T75" fmla="*/ 68 h 297"/>
                          <a:gd name="T76" fmla="*/ 188 w 277"/>
                          <a:gd name="T77" fmla="*/ 33 h 297"/>
                          <a:gd name="T78" fmla="*/ 230 w 277"/>
                          <a:gd name="T79" fmla="*/ 0 h 297"/>
                          <a:gd name="T80" fmla="*/ 247 w 277"/>
                          <a:gd name="T81" fmla="*/ 1 h 297"/>
                          <a:gd name="T82" fmla="*/ 260 w 277"/>
                          <a:gd name="T83" fmla="*/ 2 h 297"/>
                          <a:gd name="T84" fmla="*/ 267 w 277"/>
                          <a:gd name="T85" fmla="*/ 28 h 297"/>
                          <a:gd name="T86" fmla="*/ 268 w 277"/>
                          <a:gd name="T87" fmla="*/ 82 h 297"/>
                          <a:gd name="T88" fmla="*/ 256 w 277"/>
                          <a:gd name="T89" fmla="*/ 82 h 297"/>
                          <a:gd name="T90" fmla="*/ 252 w 277"/>
                          <a:gd name="T91" fmla="*/ 102 h 297"/>
                          <a:gd name="T92" fmla="*/ 266 w 277"/>
                          <a:gd name="T93" fmla="*/ 116 h 297"/>
                          <a:gd name="T94" fmla="*/ 191 w 277"/>
                          <a:gd name="T95" fmla="*/ 168 h 297"/>
                          <a:gd name="T96" fmla="*/ 209 w 277"/>
                          <a:gd name="T97" fmla="*/ 157 h 297"/>
                          <a:gd name="T98" fmla="*/ 218 w 277"/>
                          <a:gd name="T99" fmla="*/ 165 h 297"/>
                          <a:gd name="T100" fmla="*/ 212 w 277"/>
                          <a:gd name="T101" fmla="*/ 182 h 297"/>
                          <a:gd name="T102" fmla="*/ 192 w 277"/>
                          <a:gd name="T103" fmla="*/ 196 h 297"/>
                          <a:gd name="T104" fmla="*/ 180 w 277"/>
                          <a:gd name="T105" fmla="*/ 185 h 29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7"/>
                          <a:gd name="T160" fmla="*/ 0 h 297"/>
                          <a:gd name="T161" fmla="*/ 277 w 277"/>
                          <a:gd name="T162" fmla="*/ 297 h 29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7" h="297">
                            <a:moveTo>
                              <a:pt x="266" y="116"/>
                            </a:moveTo>
                            <a:lnTo>
                              <a:pt x="267" y="116"/>
                            </a:lnTo>
                            <a:lnTo>
                              <a:pt x="268" y="116"/>
                            </a:lnTo>
                            <a:lnTo>
                              <a:pt x="270" y="115"/>
                            </a:lnTo>
                            <a:lnTo>
                              <a:pt x="272" y="115"/>
                            </a:lnTo>
                            <a:lnTo>
                              <a:pt x="273" y="115"/>
                            </a:lnTo>
                            <a:lnTo>
                              <a:pt x="275" y="114"/>
                            </a:lnTo>
                            <a:lnTo>
                              <a:pt x="277" y="114"/>
                            </a:lnTo>
                            <a:lnTo>
                              <a:pt x="265" y="141"/>
                            </a:lnTo>
                            <a:lnTo>
                              <a:pt x="265" y="143"/>
                            </a:lnTo>
                            <a:lnTo>
                              <a:pt x="265" y="144"/>
                            </a:lnTo>
                            <a:lnTo>
                              <a:pt x="265" y="146"/>
                            </a:lnTo>
                            <a:lnTo>
                              <a:pt x="265" y="147"/>
                            </a:lnTo>
                            <a:lnTo>
                              <a:pt x="265" y="148"/>
                            </a:lnTo>
                            <a:lnTo>
                              <a:pt x="265" y="150"/>
                            </a:lnTo>
                            <a:lnTo>
                              <a:pt x="265" y="153"/>
                            </a:lnTo>
                            <a:lnTo>
                              <a:pt x="265" y="154"/>
                            </a:lnTo>
                            <a:lnTo>
                              <a:pt x="260" y="157"/>
                            </a:lnTo>
                            <a:lnTo>
                              <a:pt x="254" y="162"/>
                            </a:lnTo>
                            <a:lnTo>
                              <a:pt x="248" y="171"/>
                            </a:lnTo>
                            <a:lnTo>
                              <a:pt x="243" y="179"/>
                            </a:lnTo>
                            <a:lnTo>
                              <a:pt x="237" y="189"/>
                            </a:lnTo>
                            <a:lnTo>
                              <a:pt x="233" y="197"/>
                            </a:lnTo>
                            <a:lnTo>
                              <a:pt x="229" y="204"/>
                            </a:lnTo>
                            <a:lnTo>
                              <a:pt x="228" y="208"/>
                            </a:lnTo>
                            <a:lnTo>
                              <a:pt x="221" y="218"/>
                            </a:lnTo>
                            <a:lnTo>
                              <a:pt x="212" y="226"/>
                            </a:lnTo>
                            <a:lnTo>
                              <a:pt x="204" y="233"/>
                            </a:lnTo>
                            <a:lnTo>
                              <a:pt x="197" y="239"/>
                            </a:lnTo>
                            <a:lnTo>
                              <a:pt x="190" y="246"/>
                            </a:lnTo>
                            <a:lnTo>
                              <a:pt x="183" y="251"/>
                            </a:lnTo>
                            <a:lnTo>
                              <a:pt x="177" y="259"/>
                            </a:lnTo>
                            <a:lnTo>
                              <a:pt x="171" y="269"/>
                            </a:lnTo>
                            <a:lnTo>
                              <a:pt x="169" y="272"/>
                            </a:lnTo>
                            <a:lnTo>
                              <a:pt x="165" y="275"/>
                            </a:lnTo>
                            <a:lnTo>
                              <a:pt x="161" y="275"/>
                            </a:lnTo>
                            <a:lnTo>
                              <a:pt x="157" y="275"/>
                            </a:lnTo>
                            <a:lnTo>
                              <a:pt x="153" y="276"/>
                            </a:lnTo>
                            <a:lnTo>
                              <a:pt x="149" y="278"/>
                            </a:lnTo>
                            <a:lnTo>
                              <a:pt x="147" y="280"/>
                            </a:lnTo>
                            <a:lnTo>
                              <a:pt x="146" y="285"/>
                            </a:lnTo>
                            <a:lnTo>
                              <a:pt x="139" y="285"/>
                            </a:lnTo>
                            <a:lnTo>
                              <a:pt x="134" y="285"/>
                            </a:lnTo>
                            <a:lnTo>
                              <a:pt x="129" y="285"/>
                            </a:lnTo>
                            <a:lnTo>
                              <a:pt x="126" y="285"/>
                            </a:lnTo>
                            <a:lnTo>
                              <a:pt x="122" y="285"/>
                            </a:lnTo>
                            <a:lnTo>
                              <a:pt x="119" y="285"/>
                            </a:lnTo>
                            <a:lnTo>
                              <a:pt x="115" y="285"/>
                            </a:lnTo>
                            <a:lnTo>
                              <a:pt x="111" y="285"/>
                            </a:lnTo>
                            <a:lnTo>
                              <a:pt x="110" y="285"/>
                            </a:lnTo>
                            <a:lnTo>
                              <a:pt x="108" y="285"/>
                            </a:lnTo>
                            <a:lnTo>
                              <a:pt x="107" y="285"/>
                            </a:lnTo>
                            <a:lnTo>
                              <a:pt x="105" y="286"/>
                            </a:lnTo>
                            <a:lnTo>
                              <a:pt x="103" y="286"/>
                            </a:lnTo>
                            <a:lnTo>
                              <a:pt x="102" y="287"/>
                            </a:lnTo>
                            <a:lnTo>
                              <a:pt x="101" y="289"/>
                            </a:lnTo>
                            <a:lnTo>
                              <a:pt x="98" y="290"/>
                            </a:lnTo>
                            <a:lnTo>
                              <a:pt x="96" y="289"/>
                            </a:lnTo>
                            <a:lnTo>
                              <a:pt x="95" y="287"/>
                            </a:lnTo>
                            <a:lnTo>
                              <a:pt x="94" y="286"/>
                            </a:lnTo>
                            <a:lnTo>
                              <a:pt x="91" y="286"/>
                            </a:lnTo>
                            <a:lnTo>
                              <a:pt x="90" y="285"/>
                            </a:lnTo>
                            <a:lnTo>
                              <a:pt x="89" y="285"/>
                            </a:lnTo>
                            <a:lnTo>
                              <a:pt x="88" y="285"/>
                            </a:lnTo>
                            <a:lnTo>
                              <a:pt x="86" y="285"/>
                            </a:lnTo>
                            <a:lnTo>
                              <a:pt x="84" y="287"/>
                            </a:lnTo>
                            <a:lnTo>
                              <a:pt x="78" y="289"/>
                            </a:lnTo>
                            <a:lnTo>
                              <a:pt x="72" y="292"/>
                            </a:lnTo>
                            <a:lnTo>
                              <a:pt x="63" y="293"/>
                            </a:lnTo>
                            <a:lnTo>
                              <a:pt x="56" y="294"/>
                            </a:lnTo>
                            <a:lnTo>
                              <a:pt x="48" y="296"/>
                            </a:lnTo>
                            <a:lnTo>
                              <a:pt x="43" y="297"/>
                            </a:lnTo>
                            <a:lnTo>
                              <a:pt x="40" y="297"/>
                            </a:lnTo>
                            <a:lnTo>
                              <a:pt x="37" y="297"/>
                            </a:lnTo>
                            <a:lnTo>
                              <a:pt x="33" y="296"/>
                            </a:lnTo>
                            <a:lnTo>
                              <a:pt x="28" y="293"/>
                            </a:lnTo>
                            <a:lnTo>
                              <a:pt x="25" y="290"/>
                            </a:lnTo>
                            <a:lnTo>
                              <a:pt x="22" y="286"/>
                            </a:lnTo>
                            <a:lnTo>
                              <a:pt x="20" y="282"/>
                            </a:lnTo>
                            <a:lnTo>
                              <a:pt x="20" y="278"/>
                            </a:lnTo>
                            <a:lnTo>
                              <a:pt x="21" y="272"/>
                            </a:lnTo>
                            <a:lnTo>
                              <a:pt x="16" y="255"/>
                            </a:lnTo>
                            <a:lnTo>
                              <a:pt x="18" y="253"/>
                            </a:lnTo>
                            <a:lnTo>
                              <a:pt x="18" y="251"/>
                            </a:lnTo>
                            <a:lnTo>
                              <a:pt x="19" y="250"/>
                            </a:lnTo>
                            <a:lnTo>
                              <a:pt x="20" y="247"/>
                            </a:lnTo>
                            <a:lnTo>
                              <a:pt x="20" y="246"/>
                            </a:lnTo>
                            <a:lnTo>
                              <a:pt x="20" y="244"/>
                            </a:lnTo>
                            <a:lnTo>
                              <a:pt x="21" y="241"/>
                            </a:lnTo>
                            <a:lnTo>
                              <a:pt x="21" y="240"/>
                            </a:lnTo>
                            <a:lnTo>
                              <a:pt x="20" y="234"/>
                            </a:lnTo>
                            <a:lnTo>
                              <a:pt x="20" y="229"/>
                            </a:lnTo>
                            <a:lnTo>
                              <a:pt x="18" y="225"/>
                            </a:lnTo>
                            <a:lnTo>
                              <a:pt x="15" y="219"/>
                            </a:lnTo>
                            <a:lnTo>
                              <a:pt x="14" y="215"/>
                            </a:lnTo>
                            <a:lnTo>
                              <a:pt x="10" y="212"/>
                            </a:lnTo>
                            <a:lnTo>
                              <a:pt x="8" y="208"/>
                            </a:lnTo>
                            <a:lnTo>
                              <a:pt x="6" y="204"/>
                            </a:lnTo>
                            <a:lnTo>
                              <a:pt x="4" y="199"/>
                            </a:lnTo>
                            <a:lnTo>
                              <a:pt x="3" y="194"/>
                            </a:lnTo>
                            <a:lnTo>
                              <a:pt x="2" y="189"/>
                            </a:lnTo>
                            <a:lnTo>
                              <a:pt x="2" y="185"/>
                            </a:lnTo>
                            <a:lnTo>
                              <a:pt x="2" y="180"/>
                            </a:lnTo>
                            <a:lnTo>
                              <a:pt x="1" y="176"/>
                            </a:lnTo>
                            <a:lnTo>
                              <a:pt x="1" y="172"/>
                            </a:lnTo>
                            <a:lnTo>
                              <a:pt x="0" y="167"/>
                            </a:lnTo>
                            <a:lnTo>
                              <a:pt x="0" y="164"/>
                            </a:lnTo>
                            <a:lnTo>
                              <a:pt x="0" y="161"/>
                            </a:lnTo>
                            <a:lnTo>
                              <a:pt x="0" y="158"/>
                            </a:lnTo>
                            <a:lnTo>
                              <a:pt x="0" y="154"/>
                            </a:lnTo>
                            <a:lnTo>
                              <a:pt x="0" y="151"/>
                            </a:lnTo>
                            <a:lnTo>
                              <a:pt x="0" y="147"/>
                            </a:lnTo>
                            <a:lnTo>
                              <a:pt x="0" y="146"/>
                            </a:lnTo>
                            <a:lnTo>
                              <a:pt x="0" y="144"/>
                            </a:lnTo>
                            <a:lnTo>
                              <a:pt x="8" y="144"/>
                            </a:lnTo>
                            <a:lnTo>
                              <a:pt x="10" y="148"/>
                            </a:lnTo>
                            <a:lnTo>
                              <a:pt x="13" y="151"/>
                            </a:lnTo>
                            <a:lnTo>
                              <a:pt x="15" y="155"/>
                            </a:lnTo>
                            <a:lnTo>
                              <a:pt x="19" y="157"/>
                            </a:lnTo>
                            <a:lnTo>
                              <a:pt x="22" y="160"/>
                            </a:lnTo>
                            <a:lnTo>
                              <a:pt x="26" y="161"/>
                            </a:lnTo>
                            <a:lnTo>
                              <a:pt x="29" y="161"/>
                            </a:lnTo>
                            <a:lnTo>
                              <a:pt x="34" y="161"/>
                            </a:lnTo>
                            <a:lnTo>
                              <a:pt x="38" y="161"/>
                            </a:lnTo>
                            <a:lnTo>
                              <a:pt x="43" y="160"/>
                            </a:lnTo>
                            <a:lnTo>
                              <a:pt x="46" y="157"/>
                            </a:lnTo>
                            <a:lnTo>
                              <a:pt x="48" y="154"/>
                            </a:lnTo>
                            <a:lnTo>
                              <a:pt x="51" y="150"/>
                            </a:lnTo>
                            <a:lnTo>
                              <a:pt x="53" y="146"/>
                            </a:lnTo>
                            <a:lnTo>
                              <a:pt x="56" y="141"/>
                            </a:lnTo>
                            <a:lnTo>
                              <a:pt x="57" y="136"/>
                            </a:lnTo>
                            <a:lnTo>
                              <a:pt x="57" y="94"/>
                            </a:lnTo>
                            <a:lnTo>
                              <a:pt x="58" y="90"/>
                            </a:lnTo>
                            <a:lnTo>
                              <a:pt x="58" y="86"/>
                            </a:lnTo>
                            <a:lnTo>
                              <a:pt x="58" y="82"/>
                            </a:lnTo>
                            <a:lnTo>
                              <a:pt x="58" y="77"/>
                            </a:lnTo>
                            <a:lnTo>
                              <a:pt x="59" y="72"/>
                            </a:lnTo>
                            <a:lnTo>
                              <a:pt x="59" y="69"/>
                            </a:lnTo>
                            <a:lnTo>
                              <a:pt x="60" y="67"/>
                            </a:lnTo>
                            <a:lnTo>
                              <a:pt x="62" y="65"/>
                            </a:lnTo>
                            <a:lnTo>
                              <a:pt x="63" y="67"/>
                            </a:lnTo>
                            <a:lnTo>
                              <a:pt x="65" y="67"/>
                            </a:lnTo>
                            <a:lnTo>
                              <a:pt x="66" y="68"/>
                            </a:lnTo>
                            <a:lnTo>
                              <a:pt x="68" y="69"/>
                            </a:lnTo>
                            <a:lnTo>
                              <a:pt x="70" y="69"/>
                            </a:lnTo>
                            <a:lnTo>
                              <a:pt x="71" y="69"/>
                            </a:lnTo>
                            <a:lnTo>
                              <a:pt x="72" y="71"/>
                            </a:lnTo>
                            <a:lnTo>
                              <a:pt x="73" y="71"/>
                            </a:lnTo>
                            <a:lnTo>
                              <a:pt x="73" y="76"/>
                            </a:lnTo>
                            <a:lnTo>
                              <a:pt x="73" y="80"/>
                            </a:lnTo>
                            <a:lnTo>
                              <a:pt x="73" y="84"/>
                            </a:lnTo>
                            <a:lnTo>
                              <a:pt x="73" y="87"/>
                            </a:lnTo>
                            <a:lnTo>
                              <a:pt x="73" y="91"/>
                            </a:lnTo>
                            <a:lnTo>
                              <a:pt x="73" y="94"/>
                            </a:lnTo>
                            <a:lnTo>
                              <a:pt x="73" y="98"/>
                            </a:lnTo>
                            <a:lnTo>
                              <a:pt x="73" y="101"/>
                            </a:lnTo>
                            <a:lnTo>
                              <a:pt x="73" y="105"/>
                            </a:lnTo>
                            <a:lnTo>
                              <a:pt x="74" y="109"/>
                            </a:lnTo>
                            <a:lnTo>
                              <a:pt x="76" y="112"/>
                            </a:lnTo>
                            <a:lnTo>
                              <a:pt x="77" y="114"/>
                            </a:lnTo>
                            <a:lnTo>
                              <a:pt x="79" y="115"/>
                            </a:lnTo>
                            <a:lnTo>
                              <a:pt x="82" y="116"/>
                            </a:lnTo>
                            <a:lnTo>
                              <a:pt x="85" y="116"/>
                            </a:lnTo>
                            <a:lnTo>
                              <a:pt x="88" y="116"/>
                            </a:lnTo>
                            <a:lnTo>
                              <a:pt x="91" y="116"/>
                            </a:lnTo>
                            <a:lnTo>
                              <a:pt x="94" y="115"/>
                            </a:lnTo>
                            <a:lnTo>
                              <a:pt x="96" y="112"/>
                            </a:lnTo>
                            <a:lnTo>
                              <a:pt x="98" y="109"/>
                            </a:lnTo>
                            <a:lnTo>
                              <a:pt x="101" y="104"/>
                            </a:lnTo>
                            <a:lnTo>
                              <a:pt x="104" y="97"/>
                            </a:lnTo>
                            <a:lnTo>
                              <a:pt x="107" y="88"/>
                            </a:lnTo>
                            <a:lnTo>
                              <a:pt x="110" y="83"/>
                            </a:lnTo>
                            <a:lnTo>
                              <a:pt x="113" y="80"/>
                            </a:lnTo>
                            <a:lnTo>
                              <a:pt x="115" y="77"/>
                            </a:lnTo>
                            <a:lnTo>
                              <a:pt x="117" y="77"/>
                            </a:lnTo>
                            <a:lnTo>
                              <a:pt x="120" y="76"/>
                            </a:lnTo>
                            <a:lnTo>
                              <a:pt x="124" y="77"/>
                            </a:lnTo>
                            <a:lnTo>
                              <a:pt x="128" y="77"/>
                            </a:lnTo>
                            <a:lnTo>
                              <a:pt x="130" y="80"/>
                            </a:lnTo>
                            <a:lnTo>
                              <a:pt x="134" y="82"/>
                            </a:lnTo>
                            <a:lnTo>
                              <a:pt x="136" y="83"/>
                            </a:lnTo>
                            <a:lnTo>
                              <a:pt x="139" y="84"/>
                            </a:lnTo>
                            <a:lnTo>
                              <a:pt x="142" y="86"/>
                            </a:lnTo>
                            <a:lnTo>
                              <a:pt x="146" y="86"/>
                            </a:lnTo>
                            <a:lnTo>
                              <a:pt x="152" y="86"/>
                            </a:lnTo>
                            <a:lnTo>
                              <a:pt x="157" y="84"/>
                            </a:lnTo>
                            <a:lnTo>
                              <a:pt x="159" y="82"/>
                            </a:lnTo>
                            <a:lnTo>
                              <a:pt x="161" y="77"/>
                            </a:lnTo>
                            <a:lnTo>
                              <a:pt x="163" y="72"/>
                            </a:lnTo>
                            <a:lnTo>
                              <a:pt x="165" y="68"/>
                            </a:lnTo>
                            <a:lnTo>
                              <a:pt x="166" y="61"/>
                            </a:lnTo>
                            <a:lnTo>
                              <a:pt x="170" y="55"/>
                            </a:lnTo>
                            <a:lnTo>
                              <a:pt x="173" y="48"/>
                            </a:lnTo>
                            <a:lnTo>
                              <a:pt x="179" y="40"/>
                            </a:lnTo>
                            <a:lnTo>
                              <a:pt x="188" y="33"/>
                            </a:lnTo>
                            <a:lnTo>
                              <a:pt x="197" y="25"/>
                            </a:lnTo>
                            <a:lnTo>
                              <a:pt x="207" y="18"/>
                            </a:lnTo>
                            <a:lnTo>
                              <a:pt x="216" y="11"/>
                            </a:lnTo>
                            <a:lnTo>
                              <a:pt x="224" y="5"/>
                            </a:lnTo>
                            <a:lnTo>
                              <a:pt x="230" y="0"/>
                            </a:lnTo>
                            <a:lnTo>
                              <a:pt x="234" y="1"/>
                            </a:lnTo>
                            <a:lnTo>
                              <a:pt x="237" y="1"/>
                            </a:lnTo>
                            <a:lnTo>
                              <a:pt x="241" y="1"/>
                            </a:lnTo>
                            <a:lnTo>
                              <a:pt x="243" y="1"/>
                            </a:lnTo>
                            <a:lnTo>
                              <a:pt x="247" y="1"/>
                            </a:lnTo>
                            <a:lnTo>
                              <a:pt x="249" y="1"/>
                            </a:lnTo>
                            <a:lnTo>
                              <a:pt x="253" y="1"/>
                            </a:lnTo>
                            <a:lnTo>
                              <a:pt x="255" y="0"/>
                            </a:lnTo>
                            <a:lnTo>
                              <a:pt x="255" y="2"/>
                            </a:lnTo>
                            <a:lnTo>
                              <a:pt x="260" y="2"/>
                            </a:lnTo>
                            <a:lnTo>
                              <a:pt x="260" y="11"/>
                            </a:lnTo>
                            <a:lnTo>
                              <a:pt x="261" y="16"/>
                            </a:lnTo>
                            <a:lnTo>
                              <a:pt x="264" y="21"/>
                            </a:lnTo>
                            <a:lnTo>
                              <a:pt x="265" y="23"/>
                            </a:lnTo>
                            <a:lnTo>
                              <a:pt x="267" y="28"/>
                            </a:lnTo>
                            <a:lnTo>
                              <a:pt x="270" y="32"/>
                            </a:lnTo>
                            <a:lnTo>
                              <a:pt x="271" y="37"/>
                            </a:lnTo>
                            <a:lnTo>
                              <a:pt x="271" y="46"/>
                            </a:lnTo>
                            <a:lnTo>
                              <a:pt x="271" y="82"/>
                            </a:lnTo>
                            <a:lnTo>
                              <a:pt x="268" y="82"/>
                            </a:lnTo>
                            <a:lnTo>
                              <a:pt x="266" y="83"/>
                            </a:lnTo>
                            <a:lnTo>
                              <a:pt x="262" y="83"/>
                            </a:lnTo>
                            <a:lnTo>
                              <a:pt x="260" y="83"/>
                            </a:lnTo>
                            <a:lnTo>
                              <a:pt x="258" y="82"/>
                            </a:lnTo>
                            <a:lnTo>
                              <a:pt x="256" y="82"/>
                            </a:lnTo>
                            <a:lnTo>
                              <a:pt x="254" y="82"/>
                            </a:lnTo>
                            <a:lnTo>
                              <a:pt x="253" y="87"/>
                            </a:lnTo>
                            <a:lnTo>
                              <a:pt x="253" y="93"/>
                            </a:lnTo>
                            <a:lnTo>
                              <a:pt x="252" y="98"/>
                            </a:lnTo>
                            <a:lnTo>
                              <a:pt x="252" y="102"/>
                            </a:lnTo>
                            <a:lnTo>
                              <a:pt x="252" y="107"/>
                            </a:lnTo>
                            <a:lnTo>
                              <a:pt x="253" y="111"/>
                            </a:lnTo>
                            <a:lnTo>
                              <a:pt x="253" y="114"/>
                            </a:lnTo>
                            <a:lnTo>
                              <a:pt x="254" y="116"/>
                            </a:lnTo>
                            <a:lnTo>
                              <a:pt x="266" y="116"/>
                            </a:lnTo>
                            <a:lnTo>
                              <a:pt x="178" y="179"/>
                            </a:lnTo>
                            <a:lnTo>
                              <a:pt x="182" y="178"/>
                            </a:lnTo>
                            <a:lnTo>
                              <a:pt x="185" y="175"/>
                            </a:lnTo>
                            <a:lnTo>
                              <a:pt x="189" y="172"/>
                            </a:lnTo>
                            <a:lnTo>
                              <a:pt x="191" y="168"/>
                            </a:lnTo>
                            <a:lnTo>
                              <a:pt x="195" y="164"/>
                            </a:lnTo>
                            <a:lnTo>
                              <a:pt x="197" y="160"/>
                            </a:lnTo>
                            <a:lnTo>
                              <a:pt x="201" y="157"/>
                            </a:lnTo>
                            <a:lnTo>
                              <a:pt x="205" y="157"/>
                            </a:lnTo>
                            <a:lnTo>
                              <a:pt x="209" y="157"/>
                            </a:lnTo>
                            <a:lnTo>
                              <a:pt x="211" y="158"/>
                            </a:lnTo>
                            <a:lnTo>
                              <a:pt x="214" y="160"/>
                            </a:lnTo>
                            <a:lnTo>
                              <a:pt x="215" y="161"/>
                            </a:lnTo>
                            <a:lnTo>
                              <a:pt x="217" y="164"/>
                            </a:lnTo>
                            <a:lnTo>
                              <a:pt x="218" y="165"/>
                            </a:lnTo>
                            <a:lnTo>
                              <a:pt x="220" y="168"/>
                            </a:lnTo>
                            <a:lnTo>
                              <a:pt x="220" y="171"/>
                            </a:lnTo>
                            <a:lnTo>
                              <a:pt x="218" y="173"/>
                            </a:lnTo>
                            <a:lnTo>
                              <a:pt x="216" y="178"/>
                            </a:lnTo>
                            <a:lnTo>
                              <a:pt x="212" y="182"/>
                            </a:lnTo>
                            <a:lnTo>
                              <a:pt x="209" y="186"/>
                            </a:lnTo>
                            <a:lnTo>
                              <a:pt x="203" y="190"/>
                            </a:lnTo>
                            <a:lnTo>
                              <a:pt x="199" y="193"/>
                            </a:lnTo>
                            <a:lnTo>
                              <a:pt x="196" y="196"/>
                            </a:lnTo>
                            <a:lnTo>
                              <a:pt x="192" y="196"/>
                            </a:lnTo>
                            <a:lnTo>
                              <a:pt x="191" y="196"/>
                            </a:lnTo>
                            <a:lnTo>
                              <a:pt x="189" y="193"/>
                            </a:lnTo>
                            <a:lnTo>
                              <a:pt x="186" y="190"/>
                            </a:lnTo>
                            <a:lnTo>
                              <a:pt x="183" y="187"/>
                            </a:lnTo>
                            <a:lnTo>
                              <a:pt x="180" y="185"/>
                            </a:lnTo>
                            <a:lnTo>
                              <a:pt x="178" y="182"/>
                            </a:lnTo>
                            <a:lnTo>
                              <a:pt x="177" y="179"/>
                            </a:lnTo>
                            <a:lnTo>
                              <a:pt x="178" y="179"/>
                            </a:lnTo>
                            <a:lnTo>
                              <a:pt x="266" y="11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40" name="Freeform 245">
                        <a:extLst>
                          <a:ext uri="{FF2B5EF4-FFF2-40B4-BE49-F238E27FC236}">
                            <a16:creationId xmlns:a16="http://schemas.microsoft.com/office/drawing/2014/main" id="{E9067240-CC4F-4251-A54A-E7784A730B52}"/>
                          </a:ext>
                        </a:extLst>
                      </p:cNvPr>
                      <p:cNvSpPr>
                        <a:spLocks/>
                      </p:cNvSpPr>
                      <p:nvPr/>
                    </p:nvSpPr>
                    <p:spPr bwMode="gray">
                      <a:xfrm>
                        <a:off x="2863" y="2532"/>
                        <a:ext cx="350" cy="408"/>
                      </a:xfrm>
                      <a:custGeom>
                        <a:avLst/>
                        <a:gdLst>
                          <a:gd name="T0" fmla="*/ 285 w 350"/>
                          <a:gd name="T1" fmla="*/ 27 h 408"/>
                          <a:gd name="T2" fmla="*/ 322 w 350"/>
                          <a:gd name="T3" fmla="*/ 24 h 408"/>
                          <a:gd name="T4" fmla="*/ 340 w 350"/>
                          <a:gd name="T5" fmla="*/ 41 h 408"/>
                          <a:gd name="T6" fmla="*/ 345 w 350"/>
                          <a:gd name="T7" fmla="*/ 67 h 408"/>
                          <a:gd name="T8" fmla="*/ 337 w 350"/>
                          <a:gd name="T9" fmla="*/ 92 h 408"/>
                          <a:gd name="T10" fmla="*/ 318 w 350"/>
                          <a:gd name="T11" fmla="*/ 127 h 408"/>
                          <a:gd name="T12" fmla="*/ 321 w 350"/>
                          <a:gd name="T13" fmla="*/ 149 h 408"/>
                          <a:gd name="T14" fmla="*/ 309 w 350"/>
                          <a:gd name="T15" fmla="*/ 169 h 408"/>
                          <a:gd name="T16" fmla="*/ 305 w 350"/>
                          <a:gd name="T17" fmla="*/ 184 h 408"/>
                          <a:gd name="T18" fmla="*/ 311 w 350"/>
                          <a:gd name="T19" fmla="*/ 202 h 408"/>
                          <a:gd name="T20" fmla="*/ 314 w 350"/>
                          <a:gd name="T21" fmla="*/ 234 h 408"/>
                          <a:gd name="T22" fmla="*/ 316 w 350"/>
                          <a:gd name="T23" fmla="*/ 242 h 408"/>
                          <a:gd name="T24" fmla="*/ 318 w 350"/>
                          <a:gd name="T25" fmla="*/ 274 h 408"/>
                          <a:gd name="T26" fmla="*/ 330 w 350"/>
                          <a:gd name="T27" fmla="*/ 293 h 408"/>
                          <a:gd name="T28" fmla="*/ 335 w 350"/>
                          <a:gd name="T29" fmla="*/ 312 h 408"/>
                          <a:gd name="T30" fmla="*/ 335 w 350"/>
                          <a:gd name="T31" fmla="*/ 321 h 408"/>
                          <a:gd name="T32" fmla="*/ 318 w 350"/>
                          <a:gd name="T33" fmla="*/ 326 h 408"/>
                          <a:gd name="T34" fmla="*/ 302 w 350"/>
                          <a:gd name="T35" fmla="*/ 353 h 408"/>
                          <a:gd name="T36" fmla="*/ 286 w 350"/>
                          <a:gd name="T37" fmla="*/ 397 h 408"/>
                          <a:gd name="T38" fmla="*/ 278 w 350"/>
                          <a:gd name="T39" fmla="*/ 399 h 408"/>
                          <a:gd name="T40" fmla="*/ 267 w 350"/>
                          <a:gd name="T41" fmla="*/ 404 h 408"/>
                          <a:gd name="T42" fmla="*/ 247 w 350"/>
                          <a:gd name="T43" fmla="*/ 408 h 408"/>
                          <a:gd name="T44" fmla="*/ 235 w 350"/>
                          <a:gd name="T45" fmla="*/ 390 h 408"/>
                          <a:gd name="T46" fmla="*/ 222 w 350"/>
                          <a:gd name="T47" fmla="*/ 391 h 408"/>
                          <a:gd name="T48" fmla="*/ 213 w 350"/>
                          <a:gd name="T49" fmla="*/ 383 h 408"/>
                          <a:gd name="T50" fmla="*/ 202 w 350"/>
                          <a:gd name="T51" fmla="*/ 381 h 408"/>
                          <a:gd name="T52" fmla="*/ 191 w 350"/>
                          <a:gd name="T53" fmla="*/ 383 h 408"/>
                          <a:gd name="T54" fmla="*/ 180 w 350"/>
                          <a:gd name="T55" fmla="*/ 372 h 408"/>
                          <a:gd name="T56" fmla="*/ 178 w 350"/>
                          <a:gd name="T57" fmla="*/ 352 h 408"/>
                          <a:gd name="T58" fmla="*/ 177 w 350"/>
                          <a:gd name="T59" fmla="*/ 335 h 408"/>
                          <a:gd name="T60" fmla="*/ 180 w 350"/>
                          <a:gd name="T61" fmla="*/ 323 h 408"/>
                          <a:gd name="T62" fmla="*/ 178 w 350"/>
                          <a:gd name="T63" fmla="*/ 304 h 408"/>
                          <a:gd name="T64" fmla="*/ 159 w 350"/>
                          <a:gd name="T65" fmla="*/ 293 h 408"/>
                          <a:gd name="T66" fmla="*/ 138 w 350"/>
                          <a:gd name="T67" fmla="*/ 297 h 408"/>
                          <a:gd name="T68" fmla="*/ 111 w 350"/>
                          <a:gd name="T69" fmla="*/ 317 h 408"/>
                          <a:gd name="T70" fmla="*/ 92 w 350"/>
                          <a:gd name="T71" fmla="*/ 280 h 408"/>
                          <a:gd name="T72" fmla="*/ 1 w 350"/>
                          <a:gd name="T73" fmla="*/ 260 h 408"/>
                          <a:gd name="T74" fmla="*/ 10 w 350"/>
                          <a:gd name="T75" fmla="*/ 256 h 408"/>
                          <a:gd name="T76" fmla="*/ 10 w 350"/>
                          <a:gd name="T77" fmla="*/ 247 h 408"/>
                          <a:gd name="T78" fmla="*/ 6 w 350"/>
                          <a:gd name="T79" fmla="*/ 245 h 408"/>
                          <a:gd name="T80" fmla="*/ 18 w 350"/>
                          <a:gd name="T81" fmla="*/ 235 h 408"/>
                          <a:gd name="T82" fmla="*/ 34 w 350"/>
                          <a:gd name="T83" fmla="*/ 237 h 408"/>
                          <a:gd name="T84" fmla="*/ 46 w 350"/>
                          <a:gd name="T85" fmla="*/ 237 h 408"/>
                          <a:gd name="T86" fmla="*/ 56 w 350"/>
                          <a:gd name="T87" fmla="*/ 238 h 408"/>
                          <a:gd name="T88" fmla="*/ 65 w 350"/>
                          <a:gd name="T89" fmla="*/ 223 h 408"/>
                          <a:gd name="T90" fmla="*/ 73 w 350"/>
                          <a:gd name="T91" fmla="*/ 216 h 408"/>
                          <a:gd name="T92" fmla="*/ 79 w 350"/>
                          <a:gd name="T93" fmla="*/ 203 h 408"/>
                          <a:gd name="T94" fmla="*/ 84 w 350"/>
                          <a:gd name="T95" fmla="*/ 170 h 408"/>
                          <a:gd name="T96" fmla="*/ 98 w 350"/>
                          <a:gd name="T97" fmla="*/ 153 h 408"/>
                          <a:gd name="T98" fmla="*/ 111 w 350"/>
                          <a:gd name="T99" fmla="*/ 109 h 408"/>
                          <a:gd name="T100" fmla="*/ 114 w 350"/>
                          <a:gd name="T101" fmla="*/ 67 h 408"/>
                          <a:gd name="T102" fmla="*/ 119 w 350"/>
                          <a:gd name="T103" fmla="*/ 39 h 408"/>
                          <a:gd name="T104" fmla="*/ 138 w 350"/>
                          <a:gd name="T105" fmla="*/ 11 h 408"/>
                          <a:gd name="T106" fmla="*/ 161 w 350"/>
                          <a:gd name="T107" fmla="*/ 24 h 408"/>
                          <a:gd name="T108" fmla="*/ 182 w 350"/>
                          <a:gd name="T109" fmla="*/ 30 h 408"/>
                          <a:gd name="T110" fmla="*/ 195 w 350"/>
                          <a:gd name="T111" fmla="*/ 27 h 408"/>
                          <a:gd name="T112" fmla="*/ 199 w 350"/>
                          <a:gd name="T113" fmla="*/ 21 h 408"/>
                          <a:gd name="T114" fmla="*/ 229 w 350"/>
                          <a:gd name="T115" fmla="*/ 13 h 408"/>
                          <a:gd name="T116" fmla="*/ 242 w 350"/>
                          <a:gd name="T117" fmla="*/ 5 h 408"/>
                          <a:gd name="T118" fmla="*/ 248 w 350"/>
                          <a:gd name="T119" fmla="*/ 0 h 408"/>
                          <a:gd name="T120" fmla="*/ 253 w 350"/>
                          <a:gd name="T121" fmla="*/ 6 h 408"/>
                          <a:gd name="T122" fmla="*/ 265 w 350"/>
                          <a:gd name="T123" fmla="*/ 11 h 408"/>
                          <a:gd name="T124" fmla="*/ 272 w 350"/>
                          <a:gd name="T125" fmla="*/ 10 h 4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0"/>
                          <a:gd name="T190" fmla="*/ 0 h 408"/>
                          <a:gd name="T191" fmla="*/ 350 w 350"/>
                          <a:gd name="T192" fmla="*/ 408 h 4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0" h="408">
                            <a:moveTo>
                              <a:pt x="275" y="11"/>
                            </a:moveTo>
                            <a:lnTo>
                              <a:pt x="275" y="16"/>
                            </a:lnTo>
                            <a:lnTo>
                              <a:pt x="277" y="20"/>
                            </a:lnTo>
                            <a:lnTo>
                              <a:pt x="278" y="23"/>
                            </a:lnTo>
                            <a:lnTo>
                              <a:pt x="280" y="24"/>
                            </a:lnTo>
                            <a:lnTo>
                              <a:pt x="285" y="27"/>
                            </a:lnTo>
                            <a:lnTo>
                              <a:pt x="292" y="27"/>
                            </a:lnTo>
                            <a:lnTo>
                              <a:pt x="299" y="27"/>
                            </a:lnTo>
                            <a:lnTo>
                              <a:pt x="305" y="25"/>
                            </a:lnTo>
                            <a:lnTo>
                              <a:pt x="312" y="24"/>
                            </a:lnTo>
                            <a:lnTo>
                              <a:pt x="318" y="23"/>
                            </a:lnTo>
                            <a:lnTo>
                              <a:pt x="322" y="24"/>
                            </a:lnTo>
                            <a:lnTo>
                              <a:pt x="325" y="25"/>
                            </a:lnTo>
                            <a:lnTo>
                              <a:pt x="329" y="28"/>
                            </a:lnTo>
                            <a:lnTo>
                              <a:pt x="331" y="31"/>
                            </a:lnTo>
                            <a:lnTo>
                              <a:pt x="335" y="35"/>
                            </a:lnTo>
                            <a:lnTo>
                              <a:pt x="337" y="38"/>
                            </a:lnTo>
                            <a:lnTo>
                              <a:pt x="340" y="41"/>
                            </a:lnTo>
                            <a:lnTo>
                              <a:pt x="341" y="44"/>
                            </a:lnTo>
                            <a:lnTo>
                              <a:pt x="341" y="48"/>
                            </a:lnTo>
                            <a:lnTo>
                              <a:pt x="342" y="53"/>
                            </a:lnTo>
                            <a:lnTo>
                              <a:pt x="342" y="59"/>
                            </a:lnTo>
                            <a:lnTo>
                              <a:pt x="343" y="63"/>
                            </a:lnTo>
                            <a:lnTo>
                              <a:pt x="345" y="67"/>
                            </a:lnTo>
                            <a:lnTo>
                              <a:pt x="346" y="71"/>
                            </a:lnTo>
                            <a:lnTo>
                              <a:pt x="348" y="74"/>
                            </a:lnTo>
                            <a:lnTo>
                              <a:pt x="350" y="76"/>
                            </a:lnTo>
                            <a:lnTo>
                              <a:pt x="347" y="83"/>
                            </a:lnTo>
                            <a:lnTo>
                              <a:pt x="342" y="88"/>
                            </a:lnTo>
                            <a:lnTo>
                              <a:pt x="337" y="92"/>
                            </a:lnTo>
                            <a:lnTo>
                              <a:pt x="331" y="96"/>
                            </a:lnTo>
                            <a:lnTo>
                              <a:pt x="327" y="103"/>
                            </a:lnTo>
                            <a:lnTo>
                              <a:pt x="322" y="109"/>
                            </a:lnTo>
                            <a:lnTo>
                              <a:pt x="320" y="116"/>
                            </a:lnTo>
                            <a:lnTo>
                              <a:pt x="318" y="124"/>
                            </a:lnTo>
                            <a:lnTo>
                              <a:pt x="318" y="127"/>
                            </a:lnTo>
                            <a:lnTo>
                              <a:pt x="318" y="131"/>
                            </a:lnTo>
                            <a:lnTo>
                              <a:pt x="320" y="134"/>
                            </a:lnTo>
                            <a:lnTo>
                              <a:pt x="321" y="138"/>
                            </a:lnTo>
                            <a:lnTo>
                              <a:pt x="321" y="141"/>
                            </a:lnTo>
                            <a:lnTo>
                              <a:pt x="322" y="145"/>
                            </a:lnTo>
                            <a:lnTo>
                              <a:pt x="321" y="149"/>
                            </a:lnTo>
                            <a:lnTo>
                              <a:pt x="320" y="155"/>
                            </a:lnTo>
                            <a:lnTo>
                              <a:pt x="320" y="156"/>
                            </a:lnTo>
                            <a:lnTo>
                              <a:pt x="317" y="159"/>
                            </a:lnTo>
                            <a:lnTo>
                              <a:pt x="315" y="162"/>
                            </a:lnTo>
                            <a:lnTo>
                              <a:pt x="311" y="164"/>
                            </a:lnTo>
                            <a:lnTo>
                              <a:pt x="309" y="169"/>
                            </a:lnTo>
                            <a:lnTo>
                              <a:pt x="305" y="173"/>
                            </a:lnTo>
                            <a:lnTo>
                              <a:pt x="304" y="176"/>
                            </a:lnTo>
                            <a:lnTo>
                              <a:pt x="303" y="180"/>
                            </a:lnTo>
                            <a:lnTo>
                              <a:pt x="303" y="181"/>
                            </a:lnTo>
                            <a:lnTo>
                              <a:pt x="304" y="182"/>
                            </a:lnTo>
                            <a:lnTo>
                              <a:pt x="305" y="184"/>
                            </a:lnTo>
                            <a:lnTo>
                              <a:pt x="306" y="187"/>
                            </a:lnTo>
                            <a:lnTo>
                              <a:pt x="308" y="188"/>
                            </a:lnTo>
                            <a:lnTo>
                              <a:pt x="309" y="191"/>
                            </a:lnTo>
                            <a:lnTo>
                              <a:pt x="309" y="192"/>
                            </a:lnTo>
                            <a:lnTo>
                              <a:pt x="311" y="198"/>
                            </a:lnTo>
                            <a:lnTo>
                              <a:pt x="311" y="202"/>
                            </a:lnTo>
                            <a:lnTo>
                              <a:pt x="312" y="208"/>
                            </a:lnTo>
                            <a:lnTo>
                              <a:pt x="314" y="212"/>
                            </a:lnTo>
                            <a:lnTo>
                              <a:pt x="314" y="217"/>
                            </a:lnTo>
                            <a:lnTo>
                              <a:pt x="314" y="223"/>
                            </a:lnTo>
                            <a:lnTo>
                              <a:pt x="314" y="228"/>
                            </a:lnTo>
                            <a:lnTo>
                              <a:pt x="314" y="234"/>
                            </a:lnTo>
                            <a:lnTo>
                              <a:pt x="314" y="235"/>
                            </a:lnTo>
                            <a:lnTo>
                              <a:pt x="314" y="237"/>
                            </a:lnTo>
                            <a:lnTo>
                              <a:pt x="315" y="238"/>
                            </a:lnTo>
                            <a:lnTo>
                              <a:pt x="315" y="240"/>
                            </a:lnTo>
                            <a:lnTo>
                              <a:pt x="315" y="241"/>
                            </a:lnTo>
                            <a:lnTo>
                              <a:pt x="316" y="242"/>
                            </a:lnTo>
                            <a:lnTo>
                              <a:pt x="316" y="244"/>
                            </a:lnTo>
                            <a:lnTo>
                              <a:pt x="316" y="249"/>
                            </a:lnTo>
                            <a:lnTo>
                              <a:pt x="316" y="255"/>
                            </a:lnTo>
                            <a:lnTo>
                              <a:pt x="316" y="262"/>
                            </a:lnTo>
                            <a:lnTo>
                              <a:pt x="316" y="267"/>
                            </a:lnTo>
                            <a:lnTo>
                              <a:pt x="318" y="274"/>
                            </a:lnTo>
                            <a:lnTo>
                              <a:pt x="321" y="280"/>
                            </a:lnTo>
                            <a:lnTo>
                              <a:pt x="323" y="283"/>
                            </a:lnTo>
                            <a:lnTo>
                              <a:pt x="329" y="284"/>
                            </a:lnTo>
                            <a:lnTo>
                              <a:pt x="329" y="287"/>
                            </a:lnTo>
                            <a:lnTo>
                              <a:pt x="329" y="290"/>
                            </a:lnTo>
                            <a:lnTo>
                              <a:pt x="330" y="293"/>
                            </a:lnTo>
                            <a:lnTo>
                              <a:pt x="331" y="295"/>
                            </a:lnTo>
                            <a:lnTo>
                              <a:pt x="333" y="298"/>
                            </a:lnTo>
                            <a:lnTo>
                              <a:pt x="334" y="301"/>
                            </a:lnTo>
                            <a:lnTo>
                              <a:pt x="335" y="305"/>
                            </a:lnTo>
                            <a:lnTo>
                              <a:pt x="335" y="310"/>
                            </a:lnTo>
                            <a:lnTo>
                              <a:pt x="335" y="312"/>
                            </a:lnTo>
                            <a:lnTo>
                              <a:pt x="335" y="313"/>
                            </a:lnTo>
                            <a:lnTo>
                              <a:pt x="335" y="314"/>
                            </a:lnTo>
                            <a:lnTo>
                              <a:pt x="335" y="316"/>
                            </a:lnTo>
                            <a:lnTo>
                              <a:pt x="335" y="319"/>
                            </a:lnTo>
                            <a:lnTo>
                              <a:pt x="335" y="320"/>
                            </a:lnTo>
                            <a:lnTo>
                              <a:pt x="335" y="321"/>
                            </a:lnTo>
                            <a:lnTo>
                              <a:pt x="335" y="323"/>
                            </a:lnTo>
                            <a:lnTo>
                              <a:pt x="331" y="323"/>
                            </a:lnTo>
                            <a:lnTo>
                              <a:pt x="328" y="323"/>
                            </a:lnTo>
                            <a:lnTo>
                              <a:pt x="324" y="324"/>
                            </a:lnTo>
                            <a:lnTo>
                              <a:pt x="322" y="324"/>
                            </a:lnTo>
                            <a:lnTo>
                              <a:pt x="318" y="326"/>
                            </a:lnTo>
                            <a:lnTo>
                              <a:pt x="316" y="326"/>
                            </a:lnTo>
                            <a:lnTo>
                              <a:pt x="312" y="324"/>
                            </a:lnTo>
                            <a:lnTo>
                              <a:pt x="309" y="323"/>
                            </a:lnTo>
                            <a:lnTo>
                              <a:pt x="306" y="330"/>
                            </a:lnTo>
                            <a:lnTo>
                              <a:pt x="304" y="341"/>
                            </a:lnTo>
                            <a:lnTo>
                              <a:pt x="302" y="353"/>
                            </a:lnTo>
                            <a:lnTo>
                              <a:pt x="299" y="366"/>
                            </a:lnTo>
                            <a:lnTo>
                              <a:pt x="297" y="379"/>
                            </a:lnTo>
                            <a:lnTo>
                              <a:pt x="293" y="388"/>
                            </a:lnTo>
                            <a:lnTo>
                              <a:pt x="292" y="392"/>
                            </a:lnTo>
                            <a:lnTo>
                              <a:pt x="290" y="395"/>
                            </a:lnTo>
                            <a:lnTo>
                              <a:pt x="286" y="397"/>
                            </a:lnTo>
                            <a:lnTo>
                              <a:pt x="284" y="398"/>
                            </a:lnTo>
                            <a:lnTo>
                              <a:pt x="283" y="398"/>
                            </a:lnTo>
                            <a:lnTo>
                              <a:pt x="281" y="398"/>
                            </a:lnTo>
                            <a:lnTo>
                              <a:pt x="280" y="398"/>
                            </a:lnTo>
                            <a:lnTo>
                              <a:pt x="279" y="399"/>
                            </a:lnTo>
                            <a:lnTo>
                              <a:pt x="278" y="399"/>
                            </a:lnTo>
                            <a:lnTo>
                              <a:pt x="278" y="398"/>
                            </a:lnTo>
                            <a:lnTo>
                              <a:pt x="277" y="398"/>
                            </a:lnTo>
                            <a:lnTo>
                              <a:pt x="274" y="399"/>
                            </a:lnTo>
                            <a:lnTo>
                              <a:pt x="272" y="401"/>
                            </a:lnTo>
                            <a:lnTo>
                              <a:pt x="270" y="402"/>
                            </a:lnTo>
                            <a:lnTo>
                              <a:pt x="267" y="404"/>
                            </a:lnTo>
                            <a:lnTo>
                              <a:pt x="265" y="405"/>
                            </a:lnTo>
                            <a:lnTo>
                              <a:pt x="261" y="406"/>
                            </a:lnTo>
                            <a:lnTo>
                              <a:pt x="258" y="408"/>
                            </a:lnTo>
                            <a:lnTo>
                              <a:pt x="255" y="408"/>
                            </a:lnTo>
                            <a:lnTo>
                              <a:pt x="251" y="408"/>
                            </a:lnTo>
                            <a:lnTo>
                              <a:pt x="247" y="408"/>
                            </a:lnTo>
                            <a:lnTo>
                              <a:pt x="244" y="406"/>
                            </a:lnTo>
                            <a:lnTo>
                              <a:pt x="241" y="405"/>
                            </a:lnTo>
                            <a:lnTo>
                              <a:pt x="239" y="402"/>
                            </a:lnTo>
                            <a:lnTo>
                              <a:pt x="238" y="399"/>
                            </a:lnTo>
                            <a:lnTo>
                              <a:pt x="236" y="395"/>
                            </a:lnTo>
                            <a:lnTo>
                              <a:pt x="235" y="390"/>
                            </a:lnTo>
                            <a:lnTo>
                              <a:pt x="234" y="391"/>
                            </a:lnTo>
                            <a:lnTo>
                              <a:pt x="232" y="391"/>
                            </a:lnTo>
                            <a:lnTo>
                              <a:pt x="229" y="391"/>
                            </a:lnTo>
                            <a:lnTo>
                              <a:pt x="227" y="392"/>
                            </a:lnTo>
                            <a:lnTo>
                              <a:pt x="224" y="392"/>
                            </a:lnTo>
                            <a:lnTo>
                              <a:pt x="222" y="391"/>
                            </a:lnTo>
                            <a:lnTo>
                              <a:pt x="221" y="390"/>
                            </a:lnTo>
                            <a:lnTo>
                              <a:pt x="219" y="388"/>
                            </a:lnTo>
                            <a:lnTo>
                              <a:pt x="216" y="386"/>
                            </a:lnTo>
                            <a:lnTo>
                              <a:pt x="215" y="384"/>
                            </a:lnTo>
                            <a:lnTo>
                              <a:pt x="214" y="383"/>
                            </a:lnTo>
                            <a:lnTo>
                              <a:pt x="213" y="383"/>
                            </a:lnTo>
                            <a:lnTo>
                              <a:pt x="211" y="383"/>
                            </a:lnTo>
                            <a:lnTo>
                              <a:pt x="209" y="383"/>
                            </a:lnTo>
                            <a:lnTo>
                              <a:pt x="208" y="383"/>
                            </a:lnTo>
                            <a:lnTo>
                              <a:pt x="205" y="380"/>
                            </a:lnTo>
                            <a:lnTo>
                              <a:pt x="203" y="380"/>
                            </a:lnTo>
                            <a:lnTo>
                              <a:pt x="202" y="381"/>
                            </a:lnTo>
                            <a:lnTo>
                              <a:pt x="201" y="381"/>
                            </a:lnTo>
                            <a:lnTo>
                              <a:pt x="199" y="381"/>
                            </a:lnTo>
                            <a:lnTo>
                              <a:pt x="197" y="381"/>
                            </a:lnTo>
                            <a:lnTo>
                              <a:pt x="196" y="383"/>
                            </a:lnTo>
                            <a:lnTo>
                              <a:pt x="194" y="383"/>
                            </a:lnTo>
                            <a:lnTo>
                              <a:pt x="191" y="383"/>
                            </a:lnTo>
                            <a:lnTo>
                              <a:pt x="188" y="383"/>
                            </a:lnTo>
                            <a:lnTo>
                              <a:pt x="185" y="381"/>
                            </a:lnTo>
                            <a:lnTo>
                              <a:pt x="184" y="380"/>
                            </a:lnTo>
                            <a:lnTo>
                              <a:pt x="183" y="377"/>
                            </a:lnTo>
                            <a:lnTo>
                              <a:pt x="182" y="374"/>
                            </a:lnTo>
                            <a:lnTo>
                              <a:pt x="180" y="372"/>
                            </a:lnTo>
                            <a:lnTo>
                              <a:pt x="180" y="367"/>
                            </a:lnTo>
                            <a:lnTo>
                              <a:pt x="180" y="363"/>
                            </a:lnTo>
                            <a:lnTo>
                              <a:pt x="180" y="360"/>
                            </a:lnTo>
                            <a:lnTo>
                              <a:pt x="179" y="358"/>
                            </a:lnTo>
                            <a:lnTo>
                              <a:pt x="179" y="355"/>
                            </a:lnTo>
                            <a:lnTo>
                              <a:pt x="178" y="352"/>
                            </a:lnTo>
                            <a:lnTo>
                              <a:pt x="177" y="349"/>
                            </a:lnTo>
                            <a:lnTo>
                              <a:pt x="177" y="346"/>
                            </a:lnTo>
                            <a:lnTo>
                              <a:pt x="176" y="344"/>
                            </a:lnTo>
                            <a:lnTo>
                              <a:pt x="176" y="341"/>
                            </a:lnTo>
                            <a:lnTo>
                              <a:pt x="176" y="338"/>
                            </a:lnTo>
                            <a:lnTo>
                              <a:pt x="177" y="335"/>
                            </a:lnTo>
                            <a:lnTo>
                              <a:pt x="177" y="334"/>
                            </a:lnTo>
                            <a:lnTo>
                              <a:pt x="178" y="331"/>
                            </a:lnTo>
                            <a:lnTo>
                              <a:pt x="179" y="330"/>
                            </a:lnTo>
                            <a:lnTo>
                              <a:pt x="179" y="327"/>
                            </a:lnTo>
                            <a:lnTo>
                              <a:pt x="180" y="326"/>
                            </a:lnTo>
                            <a:lnTo>
                              <a:pt x="180" y="323"/>
                            </a:lnTo>
                            <a:lnTo>
                              <a:pt x="180" y="320"/>
                            </a:lnTo>
                            <a:lnTo>
                              <a:pt x="179" y="319"/>
                            </a:lnTo>
                            <a:lnTo>
                              <a:pt x="179" y="316"/>
                            </a:lnTo>
                            <a:lnTo>
                              <a:pt x="178" y="312"/>
                            </a:lnTo>
                            <a:lnTo>
                              <a:pt x="178" y="309"/>
                            </a:lnTo>
                            <a:lnTo>
                              <a:pt x="178" y="304"/>
                            </a:lnTo>
                            <a:lnTo>
                              <a:pt x="179" y="301"/>
                            </a:lnTo>
                            <a:lnTo>
                              <a:pt x="180" y="297"/>
                            </a:lnTo>
                            <a:lnTo>
                              <a:pt x="178" y="297"/>
                            </a:lnTo>
                            <a:lnTo>
                              <a:pt x="173" y="295"/>
                            </a:lnTo>
                            <a:lnTo>
                              <a:pt x="166" y="294"/>
                            </a:lnTo>
                            <a:lnTo>
                              <a:pt x="159" y="293"/>
                            </a:lnTo>
                            <a:lnTo>
                              <a:pt x="151" y="291"/>
                            </a:lnTo>
                            <a:lnTo>
                              <a:pt x="144" y="291"/>
                            </a:lnTo>
                            <a:lnTo>
                              <a:pt x="139" y="291"/>
                            </a:lnTo>
                            <a:lnTo>
                              <a:pt x="138" y="291"/>
                            </a:lnTo>
                            <a:lnTo>
                              <a:pt x="138" y="294"/>
                            </a:lnTo>
                            <a:lnTo>
                              <a:pt x="138" y="297"/>
                            </a:lnTo>
                            <a:lnTo>
                              <a:pt x="136" y="301"/>
                            </a:lnTo>
                            <a:lnTo>
                              <a:pt x="135" y="305"/>
                            </a:lnTo>
                            <a:lnTo>
                              <a:pt x="132" y="310"/>
                            </a:lnTo>
                            <a:lnTo>
                              <a:pt x="128" y="314"/>
                            </a:lnTo>
                            <a:lnTo>
                              <a:pt x="121" y="317"/>
                            </a:lnTo>
                            <a:lnTo>
                              <a:pt x="111" y="317"/>
                            </a:lnTo>
                            <a:lnTo>
                              <a:pt x="108" y="316"/>
                            </a:lnTo>
                            <a:lnTo>
                              <a:pt x="104" y="312"/>
                            </a:lnTo>
                            <a:lnTo>
                              <a:pt x="101" y="305"/>
                            </a:lnTo>
                            <a:lnTo>
                              <a:pt x="97" y="297"/>
                            </a:lnTo>
                            <a:lnTo>
                              <a:pt x="95" y="288"/>
                            </a:lnTo>
                            <a:lnTo>
                              <a:pt x="92" y="280"/>
                            </a:lnTo>
                            <a:lnTo>
                              <a:pt x="91" y="272"/>
                            </a:lnTo>
                            <a:lnTo>
                              <a:pt x="90" y="265"/>
                            </a:lnTo>
                            <a:lnTo>
                              <a:pt x="0" y="265"/>
                            </a:lnTo>
                            <a:lnTo>
                              <a:pt x="0" y="263"/>
                            </a:lnTo>
                            <a:lnTo>
                              <a:pt x="0" y="262"/>
                            </a:lnTo>
                            <a:lnTo>
                              <a:pt x="1" y="260"/>
                            </a:lnTo>
                            <a:lnTo>
                              <a:pt x="2" y="259"/>
                            </a:lnTo>
                            <a:lnTo>
                              <a:pt x="3" y="259"/>
                            </a:lnTo>
                            <a:lnTo>
                              <a:pt x="4" y="258"/>
                            </a:lnTo>
                            <a:lnTo>
                              <a:pt x="7" y="258"/>
                            </a:lnTo>
                            <a:lnTo>
                              <a:pt x="8" y="258"/>
                            </a:lnTo>
                            <a:lnTo>
                              <a:pt x="10" y="256"/>
                            </a:lnTo>
                            <a:lnTo>
                              <a:pt x="12" y="256"/>
                            </a:lnTo>
                            <a:lnTo>
                              <a:pt x="13" y="256"/>
                            </a:lnTo>
                            <a:lnTo>
                              <a:pt x="15" y="256"/>
                            </a:lnTo>
                            <a:lnTo>
                              <a:pt x="15" y="247"/>
                            </a:lnTo>
                            <a:lnTo>
                              <a:pt x="13" y="247"/>
                            </a:lnTo>
                            <a:lnTo>
                              <a:pt x="10" y="247"/>
                            </a:lnTo>
                            <a:lnTo>
                              <a:pt x="9" y="247"/>
                            </a:lnTo>
                            <a:lnTo>
                              <a:pt x="8" y="247"/>
                            </a:lnTo>
                            <a:lnTo>
                              <a:pt x="7" y="247"/>
                            </a:lnTo>
                            <a:lnTo>
                              <a:pt x="6" y="247"/>
                            </a:lnTo>
                            <a:lnTo>
                              <a:pt x="4" y="247"/>
                            </a:lnTo>
                            <a:lnTo>
                              <a:pt x="6" y="245"/>
                            </a:lnTo>
                            <a:lnTo>
                              <a:pt x="8" y="242"/>
                            </a:lnTo>
                            <a:lnTo>
                              <a:pt x="10" y="241"/>
                            </a:lnTo>
                            <a:lnTo>
                              <a:pt x="12" y="240"/>
                            </a:lnTo>
                            <a:lnTo>
                              <a:pt x="14" y="238"/>
                            </a:lnTo>
                            <a:lnTo>
                              <a:pt x="15" y="237"/>
                            </a:lnTo>
                            <a:lnTo>
                              <a:pt x="18" y="235"/>
                            </a:lnTo>
                            <a:lnTo>
                              <a:pt x="21" y="234"/>
                            </a:lnTo>
                            <a:lnTo>
                              <a:pt x="24" y="237"/>
                            </a:lnTo>
                            <a:lnTo>
                              <a:pt x="25" y="237"/>
                            </a:lnTo>
                            <a:lnTo>
                              <a:pt x="28" y="238"/>
                            </a:lnTo>
                            <a:lnTo>
                              <a:pt x="31" y="237"/>
                            </a:lnTo>
                            <a:lnTo>
                              <a:pt x="34" y="237"/>
                            </a:lnTo>
                            <a:lnTo>
                              <a:pt x="37" y="235"/>
                            </a:lnTo>
                            <a:lnTo>
                              <a:pt x="40" y="234"/>
                            </a:lnTo>
                            <a:lnTo>
                              <a:pt x="43" y="234"/>
                            </a:lnTo>
                            <a:lnTo>
                              <a:pt x="44" y="235"/>
                            </a:lnTo>
                            <a:lnTo>
                              <a:pt x="45" y="237"/>
                            </a:lnTo>
                            <a:lnTo>
                              <a:pt x="46" y="237"/>
                            </a:lnTo>
                            <a:lnTo>
                              <a:pt x="47" y="238"/>
                            </a:lnTo>
                            <a:lnTo>
                              <a:pt x="48" y="238"/>
                            </a:lnTo>
                            <a:lnTo>
                              <a:pt x="50" y="238"/>
                            </a:lnTo>
                            <a:lnTo>
                              <a:pt x="52" y="240"/>
                            </a:lnTo>
                            <a:lnTo>
                              <a:pt x="53" y="240"/>
                            </a:lnTo>
                            <a:lnTo>
                              <a:pt x="56" y="238"/>
                            </a:lnTo>
                            <a:lnTo>
                              <a:pt x="58" y="237"/>
                            </a:lnTo>
                            <a:lnTo>
                              <a:pt x="59" y="234"/>
                            </a:lnTo>
                            <a:lnTo>
                              <a:pt x="62" y="231"/>
                            </a:lnTo>
                            <a:lnTo>
                              <a:pt x="63" y="228"/>
                            </a:lnTo>
                            <a:lnTo>
                              <a:pt x="64" y="226"/>
                            </a:lnTo>
                            <a:lnTo>
                              <a:pt x="65" y="223"/>
                            </a:lnTo>
                            <a:lnTo>
                              <a:pt x="66" y="221"/>
                            </a:lnTo>
                            <a:lnTo>
                              <a:pt x="68" y="220"/>
                            </a:lnTo>
                            <a:lnTo>
                              <a:pt x="69" y="219"/>
                            </a:lnTo>
                            <a:lnTo>
                              <a:pt x="71" y="217"/>
                            </a:lnTo>
                            <a:lnTo>
                              <a:pt x="72" y="217"/>
                            </a:lnTo>
                            <a:lnTo>
                              <a:pt x="73" y="216"/>
                            </a:lnTo>
                            <a:lnTo>
                              <a:pt x="75" y="216"/>
                            </a:lnTo>
                            <a:lnTo>
                              <a:pt x="76" y="215"/>
                            </a:lnTo>
                            <a:lnTo>
                              <a:pt x="77" y="215"/>
                            </a:lnTo>
                            <a:lnTo>
                              <a:pt x="78" y="213"/>
                            </a:lnTo>
                            <a:lnTo>
                              <a:pt x="79" y="209"/>
                            </a:lnTo>
                            <a:lnTo>
                              <a:pt x="79" y="203"/>
                            </a:lnTo>
                            <a:lnTo>
                              <a:pt x="81" y="196"/>
                            </a:lnTo>
                            <a:lnTo>
                              <a:pt x="81" y="191"/>
                            </a:lnTo>
                            <a:lnTo>
                              <a:pt x="82" y="184"/>
                            </a:lnTo>
                            <a:lnTo>
                              <a:pt x="82" y="178"/>
                            </a:lnTo>
                            <a:lnTo>
                              <a:pt x="83" y="174"/>
                            </a:lnTo>
                            <a:lnTo>
                              <a:pt x="84" y="170"/>
                            </a:lnTo>
                            <a:lnTo>
                              <a:pt x="85" y="167"/>
                            </a:lnTo>
                            <a:lnTo>
                              <a:pt x="89" y="163"/>
                            </a:lnTo>
                            <a:lnTo>
                              <a:pt x="91" y="160"/>
                            </a:lnTo>
                            <a:lnTo>
                              <a:pt x="94" y="157"/>
                            </a:lnTo>
                            <a:lnTo>
                              <a:pt x="96" y="155"/>
                            </a:lnTo>
                            <a:lnTo>
                              <a:pt x="98" y="153"/>
                            </a:lnTo>
                            <a:lnTo>
                              <a:pt x="99" y="152"/>
                            </a:lnTo>
                            <a:lnTo>
                              <a:pt x="104" y="142"/>
                            </a:lnTo>
                            <a:lnTo>
                              <a:pt x="108" y="134"/>
                            </a:lnTo>
                            <a:lnTo>
                              <a:pt x="109" y="125"/>
                            </a:lnTo>
                            <a:lnTo>
                              <a:pt x="111" y="117"/>
                            </a:lnTo>
                            <a:lnTo>
                              <a:pt x="111" y="109"/>
                            </a:lnTo>
                            <a:lnTo>
                              <a:pt x="111" y="98"/>
                            </a:lnTo>
                            <a:lnTo>
                              <a:pt x="111" y="87"/>
                            </a:lnTo>
                            <a:lnTo>
                              <a:pt x="111" y="76"/>
                            </a:lnTo>
                            <a:lnTo>
                              <a:pt x="113" y="71"/>
                            </a:lnTo>
                            <a:lnTo>
                              <a:pt x="113" y="69"/>
                            </a:lnTo>
                            <a:lnTo>
                              <a:pt x="114" y="67"/>
                            </a:lnTo>
                            <a:lnTo>
                              <a:pt x="115" y="64"/>
                            </a:lnTo>
                            <a:lnTo>
                              <a:pt x="116" y="62"/>
                            </a:lnTo>
                            <a:lnTo>
                              <a:pt x="117" y="57"/>
                            </a:lnTo>
                            <a:lnTo>
                              <a:pt x="117" y="52"/>
                            </a:lnTo>
                            <a:lnTo>
                              <a:pt x="116" y="44"/>
                            </a:lnTo>
                            <a:lnTo>
                              <a:pt x="119" y="39"/>
                            </a:lnTo>
                            <a:lnTo>
                              <a:pt x="121" y="34"/>
                            </a:lnTo>
                            <a:lnTo>
                              <a:pt x="123" y="28"/>
                            </a:lnTo>
                            <a:lnTo>
                              <a:pt x="127" y="23"/>
                            </a:lnTo>
                            <a:lnTo>
                              <a:pt x="129" y="18"/>
                            </a:lnTo>
                            <a:lnTo>
                              <a:pt x="133" y="14"/>
                            </a:lnTo>
                            <a:lnTo>
                              <a:pt x="138" y="11"/>
                            </a:lnTo>
                            <a:lnTo>
                              <a:pt x="141" y="11"/>
                            </a:lnTo>
                            <a:lnTo>
                              <a:pt x="147" y="11"/>
                            </a:lnTo>
                            <a:lnTo>
                              <a:pt x="151" y="14"/>
                            </a:lnTo>
                            <a:lnTo>
                              <a:pt x="155" y="17"/>
                            </a:lnTo>
                            <a:lnTo>
                              <a:pt x="159" y="21"/>
                            </a:lnTo>
                            <a:lnTo>
                              <a:pt x="161" y="24"/>
                            </a:lnTo>
                            <a:lnTo>
                              <a:pt x="165" y="28"/>
                            </a:lnTo>
                            <a:lnTo>
                              <a:pt x="170" y="30"/>
                            </a:lnTo>
                            <a:lnTo>
                              <a:pt x="173" y="31"/>
                            </a:lnTo>
                            <a:lnTo>
                              <a:pt x="177" y="31"/>
                            </a:lnTo>
                            <a:lnTo>
                              <a:pt x="179" y="31"/>
                            </a:lnTo>
                            <a:lnTo>
                              <a:pt x="182" y="30"/>
                            </a:lnTo>
                            <a:lnTo>
                              <a:pt x="183" y="30"/>
                            </a:lnTo>
                            <a:lnTo>
                              <a:pt x="185" y="30"/>
                            </a:lnTo>
                            <a:lnTo>
                              <a:pt x="188" y="28"/>
                            </a:lnTo>
                            <a:lnTo>
                              <a:pt x="190" y="28"/>
                            </a:lnTo>
                            <a:lnTo>
                              <a:pt x="194" y="28"/>
                            </a:lnTo>
                            <a:lnTo>
                              <a:pt x="195" y="27"/>
                            </a:lnTo>
                            <a:lnTo>
                              <a:pt x="196" y="27"/>
                            </a:lnTo>
                            <a:lnTo>
                              <a:pt x="196" y="25"/>
                            </a:lnTo>
                            <a:lnTo>
                              <a:pt x="197" y="24"/>
                            </a:lnTo>
                            <a:lnTo>
                              <a:pt x="198" y="23"/>
                            </a:lnTo>
                            <a:lnTo>
                              <a:pt x="198" y="21"/>
                            </a:lnTo>
                            <a:lnTo>
                              <a:pt x="199" y="21"/>
                            </a:lnTo>
                            <a:lnTo>
                              <a:pt x="204" y="16"/>
                            </a:lnTo>
                            <a:lnTo>
                              <a:pt x="209" y="14"/>
                            </a:lnTo>
                            <a:lnTo>
                              <a:pt x="214" y="13"/>
                            </a:lnTo>
                            <a:lnTo>
                              <a:pt x="219" y="11"/>
                            </a:lnTo>
                            <a:lnTo>
                              <a:pt x="224" y="13"/>
                            </a:lnTo>
                            <a:lnTo>
                              <a:pt x="229" y="13"/>
                            </a:lnTo>
                            <a:lnTo>
                              <a:pt x="234" y="11"/>
                            </a:lnTo>
                            <a:lnTo>
                              <a:pt x="240" y="11"/>
                            </a:lnTo>
                            <a:lnTo>
                              <a:pt x="241" y="10"/>
                            </a:lnTo>
                            <a:lnTo>
                              <a:pt x="241" y="9"/>
                            </a:lnTo>
                            <a:lnTo>
                              <a:pt x="242" y="7"/>
                            </a:lnTo>
                            <a:lnTo>
                              <a:pt x="242" y="5"/>
                            </a:lnTo>
                            <a:lnTo>
                              <a:pt x="244" y="3"/>
                            </a:lnTo>
                            <a:lnTo>
                              <a:pt x="244" y="2"/>
                            </a:lnTo>
                            <a:lnTo>
                              <a:pt x="245" y="0"/>
                            </a:lnTo>
                            <a:lnTo>
                              <a:pt x="246" y="0"/>
                            </a:lnTo>
                            <a:lnTo>
                              <a:pt x="247" y="0"/>
                            </a:lnTo>
                            <a:lnTo>
                              <a:pt x="248" y="0"/>
                            </a:lnTo>
                            <a:lnTo>
                              <a:pt x="249" y="0"/>
                            </a:lnTo>
                            <a:lnTo>
                              <a:pt x="251" y="0"/>
                            </a:lnTo>
                            <a:lnTo>
                              <a:pt x="252" y="0"/>
                            </a:lnTo>
                            <a:lnTo>
                              <a:pt x="253" y="0"/>
                            </a:lnTo>
                            <a:lnTo>
                              <a:pt x="253" y="3"/>
                            </a:lnTo>
                            <a:lnTo>
                              <a:pt x="253" y="6"/>
                            </a:lnTo>
                            <a:lnTo>
                              <a:pt x="254" y="7"/>
                            </a:lnTo>
                            <a:lnTo>
                              <a:pt x="255" y="9"/>
                            </a:lnTo>
                            <a:lnTo>
                              <a:pt x="258" y="10"/>
                            </a:lnTo>
                            <a:lnTo>
                              <a:pt x="259" y="10"/>
                            </a:lnTo>
                            <a:lnTo>
                              <a:pt x="261" y="10"/>
                            </a:lnTo>
                            <a:lnTo>
                              <a:pt x="265" y="11"/>
                            </a:lnTo>
                            <a:lnTo>
                              <a:pt x="265" y="10"/>
                            </a:lnTo>
                            <a:lnTo>
                              <a:pt x="266" y="10"/>
                            </a:lnTo>
                            <a:lnTo>
                              <a:pt x="267" y="10"/>
                            </a:lnTo>
                            <a:lnTo>
                              <a:pt x="270" y="10"/>
                            </a:lnTo>
                            <a:lnTo>
                              <a:pt x="271" y="10"/>
                            </a:lnTo>
                            <a:lnTo>
                              <a:pt x="272" y="10"/>
                            </a:lnTo>
                            <a:lnTo>
                              <a:pt x="273" y="10"/>
                            </a:lnTo>
                            <a:lnTo>
                              <a:pt x="275" y="1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41" name="Freeform 246">
                        <a:extLst>
                          <a:ext uri="{FF2B5EF4-FFF2-40B4-BE49-F238E27FC236}">
                            <a16:creationId xmlns:a16="http://schemas.microsoft.com/office/drawing/2014/main" id="{9F8AFC55-221F-4CD8-82C4-98C82C50A23A}"/>
                          </a:ext>
                        </a:extLst>
                      </p:cNvPr>
                      <p:cNvSpPr>
                        <a:spLocks/>
                      </p:cNvSpPr>
                      <p:nvPr/>
                    </p:nvSpPr>
                    <p:spPr bwMode="gray">
                      <a:xfrm>
                        <a:off x="2807" y="2605"/>
                        <a:ext cx="110" cy="149"/>
                      </a:xfrm>
                      <a:custGeom>
                        <a:avLst/>
                        <a:gdLst>
                          <a:gd name="T0" fmla="*/ 83 w 110"/>
                          <a:gd name="T1" fmla="*/ 4 h 149"/>
                          <a:gd name="T2" fmla="*/ 79 w 110"/>
                          <a:gd name="T3" fmla="*/ 10 h 149"/>
                          <a:gd name="T4" fmla="*/ 79 w 110"/>
                          <a:gd name="T5" fmla="*/ 17 h 149"/>
                          <a:gd name="T6" fmla="*/ 85 w 110"/>
                          <a:gd name="T7" fmla="*/ 23 h 149"/>
                          <a:gd name="T8" fmla="*/ 91 w 110"/>
                          <a:gd name="T9" fmla="*/ 25 h 149"/>
                          <a:gd name="T10" fmla="*/ 95 w 110"/>
                          <a:gd name="T11" fmla="*/ 23 h 149"/>
                          <a:gd name="T12" fmla="*/ 101 w 110"/>
                          <a:gd name="T13" fmla="*/ 22 h 149"/>
                          <a:gd name="T14" fmla="*/ 104 w 110"/>
                          <a:gd name="T15" fmla="*/ 26 h 149"/>
                          <a:gd name="T16" fmla="*/ 108 w 110"/>
                          <a:gd name="T17" fmla="*/ 33 h 149"/>
                          <a:gd name="T18" fmla="*/ 108 w 110"/>
                          <a:gd name="T19" fmla="*/ 41 h 149"/>
                          <a:gd name="T20" fmla="*/ 103 w 110"/>
                          <a:gd name="T21" fmla="*/ 48 h 149"/>
                          <a:gd name="T22" fmla="*/ 99 w 110"/>
                          <a:gd name="T23" fmla="*/ 52 h 149"/>
                          <a:gd name="T24" fmla="*/ 99 w 110"/>
                          <a:gd name="T25" fmla="*/ 55 h 149"/>
                          <a:gd name="T26" fmla="*/ 103 w 110"/>
                          <a:gd name="T27" fmla="*/ 59 h 149"/>
                          <a:gd name="T28" fmla="*/ 108 w 110"/>
                          <a:gd name="T29" fmla="*/ 68 h 149"/>
                          <a:gd name="T30" fmla="*/ 110 w 110"/>
                          <a:gd name="T31" fmla="*/ 76 h 149"/>
                          <a:gd name="T32" fmla="*/ 109 w 110"/>
                          <a:gd name="T33" fmla="*/ 83 h 149"/>
                          <a:gd name="T34" fmla="*/ 108 w 110"/>
                          <a:gd name="T35" fmla="*/ 91 h 149"/>
                          <a:gd name="T36" fmla="*/ 105 w 110"/>
                          <a:gd name="T37" fmla="*/ 101 h 149"/>
                          <a:gd name="T38" fmla="*/ 99 w 110"/>
                          <a:gd name="T39" fmla="*/ 107 h 149"/>
                          <a:gd name="T40" fmla="*/ 95 w 110"/>
                          <a:gd name="T41" fmla="*/ 107 h 149"/>
                          <a:gd name="T42" fmla="*/ 90 w 110"/>
                          <a:gd name="T43" fmla="*/ 108 h 149"/>
                          <a:gd name="T44" fmla="*/ 86 w 110"/>
                          <a:gd name="T45" fmla="*/ 109 h 149"/>
                          <a:gd name="T46" fmla="*/ 81 w 110"/>
                          <a:gd name="T47" fmla="*/ 105 h 149"/>
                          <a:gd name="T48" fmla="*/ 77 w 110"/>
                          <a:gd name="T49" fmla="*/ 100 h 149"/>
                          <a:gd name="T50" fmla="*/ 70 w 110"/>
                          <a:gd name="T51" fmla="*/ 100 h 149"/>
                          <a:gd name="T52" fmla="*/ 63 w 110"/>
                          <a:gd name="T53" fmla="*/ 107 h 149"/>
                          <a:gd name="T54" fmla="*/ 59 w 110"/>
                          <a:gd name="T55" fmla="*/ 109 h 149"/>
                          <a:gd name="T56" fmla="*/ 57 w 110"/>
                          <a:gd name="T57" fmla="*/ 120 h 149"/>
                          <a:gd name="T58" fmla="*/ 63 w 110"/>
                          <a:gd name="T59" fmla="*/ 137 h 149"/>
                          <a:gd name="T60" fmla="*/ 60 w 110"/>
                          <a:gd name="T61" fmla="*/ 136 h 149"/>
                          <a:gd name="T62" fmla="*/ 54 w 110"/>
                          <a:gd name="T63" fmla="*/ 136 h 149"/>
                          <a:gd name="T64" fmla="*/ 47 w 110"/>
                          <a:gd name="T65" fmla="*/ 143 h 149"/>
                          <a:gd name="T66" fmla="*/ 42 w 110"/>
                          <a:gd name="T67" fmla="*/ 148 h 149"/>
                          <a:gd name="T68" fmla="*/ 40 w 110"/>
                          <a:gd name="T69" fmla="*/ 145 h 149"/>
                          <a:gd name="T70" fmla="*/ 38 w 110"/>
                          <a:gd name="T71" fmla="*/ 143 h 149"/>
                          <a:gd name="T72" fmla="*/ 35 w 110"/>
                          <a:gd name="T73" fmla="*/ 140 h 149"/>
                          <a:gd name="T74" fmla="*/ 26 w 110"/>
                          <a:gd name="T75" fmla="*/ 123 h 149"/>
                          <a:gd name="T76" fmla="*/ 15 w 110"/>
                          <a:gd name="T77" fmla="*/ 108 h 149"/>
                          <a:gd name="T78" fmla="*/ 5 w 110"/>
                          <a:gd name="T79" fmla="*/ 94 h 149"/>
                          <a:gd name="T80" fmla="*/ 1 w 110"/>
                          <a:gd name="T81" fmla="*/ 84 h 149"/>
                          <a:gd name="T82" fmla="*/ 0 w 110"/>
                          <a:gd name="T83" fmla="*/ 73 h 149"/>
                          <a:gd name="T84" fmla="*/ 3 w 110"/>
                          <a:gd name="T85" fmla="*/ 62 h 149"/>
                          <a:gd name="T86" fmla="*/ 10 w 110"/>
                          <a:gd name="T87" fmla="*/ 54 h 149"/>
                          <a:gd name="T88" fmla="*/ 15 w 110"/>
                          <a:gd name="T89" fmla="*/ 44 h 149"/>
                          <a:gd name="T90" fmla="*/ 15 w 110"/>
                          <a:gd name="T91" fmla="*/ 30 h 149"/>
                          <a:gd name="T92" fmla="*/ 44 w 110"/>
                          <a:gd name="T93" fmla="*/ 30 h 149"/>
                          <a:gd name="T94" fmla="*/ 51 w 110"/>
                          <a:gd name="T95" fmla="*/ 29 h 149"/>
                          <a:gd name="T96" fmla="*/ 53 w 110"/>
                          <a:gd name="T97" fmla="*/ 26 h 149"/>
                          <a:gd name="T98" fmla="*/ 52 w 110"/>
                          <a:gd name="T99" fmla="*/ 15 h 149"/>
                          <a:gd name="T100" fmla="*/ 51 w 110"/>
                          <a:gd name="T101" fmla="*/ 0 h 1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0"/>
                          <a:gd name="T154" fmla="*/ 0 h 149"/>
                          <a:gd name="T155" fmla="*/ 110 w 110"/>
                          <a:gd name="T156" fmla="*/ 149 h 1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0" h="149">
                            <a:moveTo>
                              <a:pt x="84" y="3"/>
                            </a:moveTo>
                            <a:lnTo>
                              <a:pt x="83" y="4"/>
                            </a:lnTo>
                            <a:lnTo>
                              <a:pt x="81" y="5"/>
                            </a:lnTo>
                            <a:lnTo>
                              <a:pt x="79" y="10"/>
                            </a:lnTo>
                            <a:lnTo>
                              <a:pt x="79" y="14"/>
                            </a:lnTo>
                            <a:lnTo>
                              <a:pt x="79" y="17"/>
                            </a:lnTo>
                            <a:lnTo>
                              <a:pt x="81" y="21"/>
                            </a:lnTo>
                            <a:lnTo>
                              <a:pt x="85" y="23"/>
                            </a:lnTo>
                            <a:lnTo>
                              <a:pt x="90" y="25"/>
                            </a:lnTo>
                            <a:lnTo>
                              <a:pt x="91" y="25"/>
                            </a:lnTo>
                            <a:lnTo>
                              <a:pt x="92" y="23"/>
                            </a:lnTo>
                            <a:lnTo>
                              <a:pt x="95" y="23"/>
                            </a:lnTo>
                            <a:lnTo>
                              <a:pt x="98" y="22"/>
                            </a:lnTo>
                            <a:lnTo>
                              <a:pt x="101" y="22"/>
                            </a:lnTo>
                            <a:lnTo>
                              <a:pt x="103" y="23"/>
                            </a:lnTo>
                            <a:lnTo>
                              <a:pt x="104" y="26"/>
                            </a:lnTo>
                            <a:lnTo>
                              <a:pt x="104" y="30"/>
                            </a:lnTo>
                            <a:lnTo>
                              <a:pt x="108" y="33"/>
                            </a:lnTo>
                            <a:lnTo>
                              <a:pt x="108" y="36"/>
                            </a:lnTo>
                            <a:lnTo>
                              <a:pt x="108" y="41"/>
                            </a:lnTo>
                            <a:lnTo>
                              <a:pt x="105" y="44"/>
                            </a:lnTo>
                            <a:lnTo>
                              <a:pt x="103" y="48"/>
                            </a:lnTo>
                            <a:lnTo>
                              <a:pt x="101" y="51"/>
                            </a:lnTo>
                            <a:lnTo>
                              <a:pt x="99" y="52"/>
                            </a:lnTo>
                            <a:lnTo>
                              <a:pt x="98" y="54"/>
                            </a:lnTo>
                            <a:lnTo>
                              <a:pt x="99" y="55"/>
                            </a:lnTo>
                            <a:lnTo>
                              <a:pt x="101" y="57"/>
                            </a:lnTo>
                            <a:lnTo>
                              <a:pt x="103" y="59"/>
                            </a:lnTo>
                            <a:lnTo>
                              <a:pt x="105" y="63"/>
                            </a:lnTo>
                            <a:lnTo>
                              <a:pt x="108" y="68"/>
                            </a:lnTo>
                            <a:lnTo>
                              <a:pt x="109" y="72"/>
                            </a:lnTo>
                            <a:lnTo>
                              <a:pt x="110" y="76"/>
                            </a:lnTo>
                            <a:lnTo>
                              <a:pt x="109" y="82"/>
                            </a:lnTo>
                            <a:lnTo>
                              <a:pt x="109" y="83"/>
                            </a:lnTo>
                            <a:lnTo>
                              <a:pt x="109" y="86"/>
                            </a:lnTo>
                            <a:lnTo>
                              <a:pt x="108" y="91"/>
                            </a:lnTo>
                            <a:lnTo>
                              <a:pt x="106" y="97"/>
                            </a:lnTo>
                            <a:lnTo>
                              <a:pt x="105" y="101"/>
                            </a:lnTo>
                            <a:lnTo>
                              <a:pt x="102" y="105"/>
                            </a:lnTo>
                            <a:lnTo>
                              <a:pt x="99" y="107"/>
                            </a:lnTo>
                            <a:lnTo>
                              <a:pt x="97" y="107"/>
                            </a:lnTo>
                            <a:lnTo>
                              <a:pt x="95" y="107"/>
                            </a:lnTo>
                            <a:lnTo>
                              <a:pt x="92" y="107"/>
                            </a:lnTo>
                            <a:lnTo>
                              <a:pt x="90" y="108"/>
                            </a:lnTo>
                            <a:lnTo>
                              <a:pt x="87" y="109"/>
                            </a:lnTo>
                            <a:lnTo>
                              <a:pt x="86" y="109"/>
                            </a:lnTo>
                            <a:lnTo>
                              <a:pt x="85" y="108"/>
                            </a:lnTo>
                            <a:lnTo>
                              <a:pt x="81" y="105"/>
                            </a:lnTo>
                            <a:lnTo>
                              <a:pt x="79" y="103"/>
                            </a:lnTo>
                            <a:lnTo>
                              <a:pt x="77" y="100"/>
                            </a:lnTo>
                            <a:lnTo>
                              <a:pt x="73" y="98"/>
                            </a:lnTo>
                            <a:lnTo>
                              <a:pt x="70" y="100"/>
                            </a:lnTo>
                            <a:lnTo>
                              <a:pt x="65" y="107"/>
                            </a:lnTo>
                            <a:lnTo>
                              <a:pt x="63" y="107"/>
                            </a:lnTo>
                            <a:lnTo>
                              <a:pt x="60" y="108"/>
                            </a:lnTo>
                            <a:lnTo>
                              <a:pt x="59" y="109"/>
                            </a:lnTo>
                            <a:lnTo>
                              <a:pt x="57" y="115"/>
                            </a:lnTo>
                            <a:lnTo>
                              <a:pt x="57" y="120"/>
                            </a:lnTo>
                            <a:lnTo>
                              <a:pt x="59" y="127"/>
                            </a:lnTo>
                            <a:lnTo>
                              <a:pt x="63" y="137"/>
                            </a:lnTo>
                            <a:lnTo>
                              <a:pt x="61" y="136"/>
                            </a:lnTo>
                            <a:lnTo>
                              <a:pt x="60" y="136"/>
                            </a:lnTo>
                            <a:lnTo>
                              <a:pt x="58" y="136"/>
                            </a:lnTo>
                            <a:lnTo>
                              <a:pt x="54" y="136"/>
                            </a:lnTo>
                            <a:lnTo>
                              <a:pt x="52" y="138"/>
                            </a:lnTo>
                            <a:lnTo>
                              <a:pt x="47" y="143"/>
                            </a:lnTo>
                            <a:lnTo>
                              <a:pt x="44" y="149"/>
                            </a:lnTo>
                            <a:lnTo>
                              <a:pt x="42" y="148"/>
                            </a:lnTo>
                            <a:lnTo>
                              <a:pt x="41" y="147"/>
                            </a:lnTo>
                            <a:lnTo>
                              <a:pt x="40" y="145"/>
                            </a:lnTo>
                            <a:lnTo>
                              <a:pt x="39" y="144"/>
                            </a:lnTo>
                            <a:lnTo>
                              <a:pt x="38" y="143"/>
                            </a:lnTo>
                            <a:lnTo>
                              <a:pt x="36" y="141"/>
                            </a:lnTo>
                            <a:lnTo>
                              <a:pt x="35" y="140"/>
                            </a:lnTo>
                            <a:lnTo>
                              <a:pt x="32" y="130"/>
                            </a:lnTo>
                            <a:lnTo>
                              <a:pt x="26" y="123"/>
                            </a:lnTo>
                            <a:lnTo>
                              <a:pt x="21" y="116"/>
                            </a:lnTo>
                            <a:lnTo>
                              <a:pt x="15" y="108"/>
                            </a:lnTo>
                            <a:lnTo>
                              <a:pt x="9" y="101"/>
                            </a:lnTo>
                            <a:lnTo>
                              <a:pt x="5" y="94"/>
                            </a:lnTo>
                            <a:lnTo>
                              <a:pt x="3" y="90"/>
                            </a:lnTo>
                            <a:lnTo>
                              <a:pt x="1" y="84"/>
                            </a:lnTo>
                            <a:lnTo>
                              <a:pt x="1" y="80"/>
                            </a:lnTo>
                            <a:lnTo>
                              <a:pt x="0" y="73"/>
                            </a:lnTo>
                            <a:lnTo>
                              <a:pt x="1" y="68"/>
                            </a:lnTo>
                            <a:lnTo>
                              <a:pt x="3" y="62"/>
                            </a:lnTo>
                            <a:lnTo>
                              <a:pt x="7" y="58"/>
                            </a:lnTo>
                            <a:lnTo>
                              <a:pt x="10" y="54"/>
                            </a:lnTo>
                            <a:lnTo>
                              <a:pt x="13" y="50"/>
                            </a:lnTo>
                            <a:lnTo>
                              <a:pt x="15" y="44"/>
                            </a:lnTo>
                            <a:lnTo>
                              <a:pt x="16" y="38"/>
                            </a:lnTo>
                            <a:lnTo>
                              <a:pt x="15" y="30"/>
                            </a:lnTo>
                            <a:lnTo>
                              <a:pt x="33" y="32"/>
                            </a:lnTo>
                            <a:lnTo>
                              <a:pt x="44" y="30"/>
                            </a:lnTo>
                            <a:lnTo>
                              <a:pt x="47" y="30"/>
                            </a:lnTo>
                            <a:lnTo>
                              <a:pt x="51" y="29"/>
                            </a:lnTo>
                            <a:lnTo>
                              <a:pt x="52" y="28"/>
                            </a:lnTo>
                            <a:lnTo>
                              <a:pt x="53" y="26"/>
                            </a:lnTo>
                            <a:lnTo>
                              <a:pt x="53" y="21"/>
                            </a:lnTo>
                            <a:lnTo>
                              <a:pt x="52" y="15"/>
                            </a:lnTo>
                            <a:lnTo>
                              <a:pt x="51" y="8"/>
                            </a:lnTo>
                            <a:lnTo>
                              <a:pt x="51" y="0"/>
                            </a:lnTo>
                            <a:lnTo>
                              <a:pt x="84" y="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42" name="Freeform 247">
                        <a:extLst>
                          <a:ext uri="{FF2B5EF4-FFF2-40B4-BE49-F238E27FC236}">
                            <a16:creationId xmlns:a16="http://schemas.microsoft.com/office/drawing/2014/main" id="{9302E35A-6141-431D-8F3C-94696C51010F}"/>
                          </a:ext>
                        </a:extLst>
                      </p:cNvPr>
                      <p:cNvSpPr>
                        <a:spLocks/>
                      </p:cNvSpPr>
                      <p:nvPr/>
                    </p:nvSpPr>
                    <p:spPr bwMode="gray">
                      <a:xfrm>
                        <a:off x="2850" y="2578"/>
                        <a:ext cx="131" cy="202"/>
                      </a:xfrm>
                      <a:custGeom>
                        <a:avLst/>
                        <a:gdLst>
                          <a:gd name="T0" fmla="*/ 131 w 131"/>
                          <a:gd name="T1" fmla="*/ 13 h 202"/>
                          <a:gd name="T2" fmla="*/ 128 w 131"/>
                          <a:gd name="T3" fmla="*/ 21 h 202"/>
                          <a:gd name="T4" fmla="*/ 125 w 131"/>
                          <a:gd name="T5" fmla="*/ 30 h 202"/>
                          <a:gd name="T6" fmla="*/ 125 w 131"/>
                          <a:gd name="T7" fmla="*/ 63 h 202"/>
                          <a:gd name="T8" fmla="*/ 122 w 131"/>
                          <a:gd name="T9" fmla="*/ 88 h 202"/>
                          <a:gd name="T10" fmla="*/ 112 w 131"/>
                          <a:gd name="T11" fmla="*/ 107 h 202"/>
                          <a:gd name="T12" fmla="*/ 105 w 131"/>
                          <a:gd name="T13" fmla="*/ 114 h 202"/>
                          <a:gd name="T14" fmla="*/ 99 w 131"/>
                          <a:gd name="T15" fmla="*/ 124 h 202"/>
                          <a:gd name="T16" fmla="*/ 96 w 131"/>
                          <a:gd name="T17" fmla="*/ 138 h 202"/>
                          <a:gd name="T18" fmla="*/ 93 w 131"/>
                          <a:gd name="T19" fmla="*/ 158 h 202"/>
                          <a:gd name="T20" fmla="*/ 91 w 131"/>
                          <a:gd name="T21" fmla="*/ 170 h 202"/>
                          <a:gd name="T22" fmla="*/ 87 w 131"/>
                          <a:gd name="T23" fmla="*/ 171 h 202"/>
                          <a:gd name="T24" fmla="*/ 83 w 131"/>
                          <a:gd name="T25" fmla="*/ 174 h 202"/>
                          <a:gd name="T26" fmla="*/ 79 w 131"/>
                          <a:gd name="T27" fmla="*/ 178 h 202"/>
                          <a:gd name="T28" fmla="*/ 76 w 131"/>
                          <a:gd name="T29" fmla="*/ 186 h 202"/>
                          <a:gd name="T30" fmla="*/ 70 w 131"/>
                          <a:gd name="T31" fmla="*/ 193 h 202"/>
                          <a:gd name="T32" fmla="*/ 64 w 131"/>
                          <a:gd name="T33" fmla="*/ 193 h 202"/>
                          <a:gd name="T34" fmla="*/ 60 w 131"/>
                          <a:gd name="T35" fmla="*/ 192 h 202"/>
                          <a:gd name="T36" fmla="*/ 57 w 131"/>
                          <a:gd name="T37" fmla="*/ 189 h 202"/>
                          <a:gd name="T38" fmla="*/ 48 w 131"/>
                          <a:gd name="T39" fmla="*/ 192 h 202"/>
                          <a:gd name="T40" fmla="*/ 39 w 131"/>
                          <a:gd name="T41" fmla="*/ 192 h 202"/>
                          <a:gd name="T42" fmla="*/ 29 w 131"/>
                          <a:gd name="T43" fmla="*/ 189 h 202"/>
                          <a:gd name="T44" fmla="*/ 23 w 131"/>
                          <a:gd name="T45" fmla="*/ 193 h 202"/>
                          <a:gd name="T46" fmla="*/ 17 w 131"/>
                          <a:gd name="T47" fmla="*/ 200 h 202"/>
                          <a:gd name="T48" fmla="*/ 12 w 131"/>
                          <a:gd name="T49" fmla="*/ 195 h 202"/>
                          <a:gd name="T50" fmla="*/ 6 w 131"/>
                          <a:gd name="T51" fmla="*/ 185 h 202"/>
                          <a:gd name="T52" fmla="*/ 0 w 131"/>
                          <a:gd name="T53" fmla="*/ 174 h 202"/>
                          <a:gd name="T54" fmla="*/ 9 w 131"/>
                          <a:gd name="T55" fmla="*/ 163 h 202"/>
                          <a:gd name="T56" fmla="*/ 17 w 131"/>
                          <a:gd name="T57" fmla="*/ 163 h 202"/>
                          <a:gd name="T58" fmla="*/ 13 w 131"/>
                          <a:gd name="T59" fmla="*/ 146 h 202"/>
                          <a:gd name="T60" fmla="*/ 16 w 131"/>
                          <a:gd name="T61" fmla="*/ 135 h 202"/>
                          <a:gd name="T62" fmla="*/ 26 w 131"/>
                          <a:gd name="T63" fmla="*/ 127 h 202"/>
                          <a:gd name="T64" fmla="*/ 36 w 131"/>
                          <a:gd name="T65" fmla="*/ 130 h 202"/>
                          <a:gd name="T66" fmla="*/ 42 w 131"/>
                          <a:gd name="T67" fmla="*/ 136 h 202"/>
                          <a:gd name="T68" fmla="*/ 48 w 131"/>
                          <a:gd name="T69" fmla="*/ 134 h 202"/>
                          <a:gd name="T70" fmla="*/ 55 w 131"/>
                          <a:gd name="T71" fmla="*/ 134 h 202"/>
                          <a:gd name="T72" fmla="*/ 62 w 131"/>
                          <a:gd name="T73" fmla="*/ 124 h 202"/>
                          <a:gd name="T74" fmla="*/ 65 w 131"/>
                          <a:gd name="T75" fmla="*/ 110 h 202"/>
                          <a:gd name="T76" fmla="*/ 65 w 131"/>
                          <a:gd name="T77" fmla="*/ 99 h 202"/>
                          <a:gd name="T78" fmla="*/ 59 w 131"/>
                          <a:gd name="T79" fmla="*/ 86 h 202"/>
                          <a:gd name="T80" fmla="*/ 54 w 131"/>
                          <a:gd name="T81" fmla="*/ 81 h 202"/>
                          <a:gd name="T82" fmla="*/ 59 w 131"/>
                          <a:gd name="T83" fmla="*/ 75 h 202"/>
                          <a:gd name="T84" fmla="*/ 64 w 131"/>
                          <a:gd name="T85" fmla="*/ 64 h 202"/>
                          <a:gd name="T86" fmla="*/ 60 w 131"/>
                          <a:gd name="T87" fmla="*/ 54 h 202"/>
                          <a:gd name="T88" fmla="*/ 54 w 131"/>
                          <a:gd name="T89" fmla="*/ 49 h 202"/>
                          <a:gd name="T90" fmla="*/ 47 w 131"/>
                          <a:gd name="T91" fmla="*/ 53 h 202"/>
                          <a:gd name="T92" fmla="*/ 39 w 131"/>
                          <a:gd name="T93" fmla="*/ 48 h 202"/>
                          <a:gd name="T94" fmla="*/ 39 w 131"/>
                          <a:gd name="T95" fmla="*/ 37 h 202"/>
                          <a:gd name="T96" fmla="*/ 41 w 131"/>
                          <a:gd name="T97" fmla="*/ 30 h 202"/>
                          <a:gd name="T98" fmla="*/ 96 w 131"/>
                          <a:gd name="T99" fmla="*/ 7 h 202"/>
                          <a:gd name="T100" fmla="*/ 110 w 131"/>
                          <a:gd name="T101" fmla="*/ 0 h 202"/>
                          <a:gd name="T102" fmla="*/ 124 w 131"/>
                          <a:gd name="T103" fmla="*/ 0 h 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1"/>
                          <a:gd name="T157" fmla="*/ 0 h 202"/>
                          <a:gd name="T158" fmla="*/ 131 w 131"/>
                          <a:gd name="T159" fmla="*/ 202 h 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1" h="202">
                            <a:moveTo>
                              <a:pt x="130" y="0"/>
                            </a:moveTo>
                            <a:lnTo>
                              <a:pt x="131" y="7"/>
                            </a:lnTo>
                            <a:lnTo>
                              <a:pt x="131" y="13"/>
                            </a:lnTo>
                            <a:lnTo>
                              <a:pt x="130" y="17"/>
                            </a:lnTo>
                            <a:lnTo>
                              <a:pt x="129" y="20"/>
                            </a:lnTo>
                            <a:lnTo>
                              <a:pt x="128" y="21"/>
                            </a:lnTo>
                            <a:lnTo>
                              <a:pt x="127" y="24"/>
                            </a:lnTo>
                            <a:lnTo>
                              <a:pt x="127" y="25"/>
                            </a:lnTo>
                            <a:lnTo>
                              <a:pt x="125" y="30"/>
                            </a:lnTo>
                            <a:lnTo>
                              <a:pt x="125" y="41"/>
                            </a:lnTo>
                            <a:lnTo>
                              <a:pt x="125" y="53"/>
                            </a:lnTo>
                            <a:lnTo>
                              <a:pt x="125" y="63"/>
                            </a:lnTo>
                            <a:lnTo>
                              <a:pt x="125" y="71"/>
                            </a:lnTo>
                            <a:lnTo>
                              <a:pt x="123" y="79"/>
                            </a:lnTo>
                            <a:lnTo>
                              <a:pt x="122" y="88"/>
                            </a:lnTo>
                            <a:lnTo>
                              <a:pt x="118" y="96"/>
                            </a:lnTo>
                            <a:lnTo>
                              <a:pt x="113" y="106"/>
                            </a:lnTo>
                            <a:lnTo>
                              <a:pt x="112" y="107"/>
                            </a:lnTo>
                            <a:lnTo>
                              <a:pt x="110" y="109"/>
                            </a:lnTo>
                            <a:lnTo>
                              <a:pt x="108" y="111"/>
                            </a:lnTo>
                            <a:lnTo>
                              <a:pt x="105" y="114"/>
                            </a:lnTo>
                            <a:lnTo>
                              <a:pt x="103" y="117"/>
                            </a:lnTo>
                            <a:lnTo>
                              <a:pt x="100" y="121"/>
                            </a:lnTo>
                            <a:lnTo>
                              <a:pt x="99" y="124"/>
                            </a:lnTo>
                            <a:lnTo>
                              <a:pt x="97" y="128"/>
                            </a:lnTo>
                            <a:lnTo>
                              <a:pt x="96" y="132"/>
                            </a:lnTo>
                            <a:lnTo>
                              <a:pt x="96" y="138"/>
                            </a:lnTo>
                            <a:lnTo>
                              <a:pt x="95" y="145"/>
                            </a:lnTo>
                            <a:lnTo>
                              <a:pt x="95" y="150"/>
                            </a:lnTo>
                            <a:lnTo>
                              <a:pt x="93" y="158"/>
                            </a:lnTo>
                            <a:lnTo>
                              <a:pt x="93" y="164"/>
                            </a:lnTo>
                            <a:lnTo>
                              <a:pt x="92" y="168"/>
                            </a:lnTo>
                            <a:lnTo>
                              <a:pt x="91" y="170"/>
                            </a:lnTo>
                            <a:lnTo>
                              <a:pt x="90" y="170"/>
                            </a:lnTo>
                            <a:lnTo>
                              <a:pt x="89" y="171"/>
                            </a:lnTo>
                            <a:lnTo>
                              <a:pt x="87" y="171"/>
                            </a:lnTo>
                            <a:lnTo>
                              <a:pt x="86" y="172"/>
                            </a:lnTo>
                            <a:lnTo>
                              <a:pt x="85" y="172"/>
                            </a:lnTo>
                            <a:lnTo>
                              <a:pt x="83" y="174"/>
                            </a:lnTo>
                            <a:lnTo>
                              <a:pt x="82" y="175"/>
                            </a:lnTo>
                            <a:lnTo>
                              <a:pt x="80" y="176"/>
                            </a:lnTo>
                            <a:lnTo>
                              <a:pt x="79" y="178"/>
                            </a:lnTo>
                            <a:lnTo>
                              <a:pt x="78" y="181"/>
                            </a:lnTo>
                            <a:lnTo>
                              <a:pt x="77" y="183"/>
                            </a:lnTo>
                            <a:lnTo>
                              <a:pt x="76" y="186"/>
                            </a:lnTo>
                            <a:lnTo>
                              <a:pt x="73" y="189"/>
                            </a:lnTo>
                            <a:lnTo>
                              <a:pt x="72" y="192"/>
                            </a:lnTo>
                            <a:lnTo>
                              <a:pt x="70" y="193"/>
                            </a:lnTo>
                            <a:lnTo>
                              <a:pt x="67" y="195"/>
                            </a:lnTo>
                            <a:lnTo>
                              <a:pt x="66" y="195"/>
                            </a:lnTo>
                            <a:lnTo>
                              <a:pt x="64" y="193"/>
                            </a:lnTo>
                            <a:lnTo>
                              <a:pt x="62" y="193"/>
                            </a:lnTo>
                            <a:lnTo>
                              <a:pt x="61" y="193"/>
                            </a:lnTo>
                            <a:lnTo>
                              <a:pt x="60" y="192"/>
                            </a:lnTo>
                            <a:lnTo>
                              <a:pt x="59" y="192"/>
                            </a:lnTo>
                            <a:lnTo>
                              <a:pt x="58" y="190"/>
                            </a:lnTo>
                            <a:lnTo>
                              <a:pt x="57" y="189"/>
                            </a:lnTo>
                            <a:lnTo>
                              <a:pt x="54" y="189"/>
                            </a:lnTo>
                            <a:lnTo>
                              <a:pt x="51" y="190"/>
                            </a:lnTo>
                            <a:lnTo>
                              <a:pt x="48" y="192"/>
                            </a:lnTo>
                            <a:lnTo>
                              <a:pt x="45" y="192"/>
                            </a:lnTo>
                            <a:lnTo>
                              <a:pt x="42" y="193"/>
                            </a:lnTo>
                            <a:lnTo>
                              <a:pt x="39" y="192"/>
                            </a:lnTo>
                            <a:lnTo>
                              <a:pt x="38" y="192"/>
                            </a:lnTo>
                            <a:lnTo>
                              <a:pt x="35" y="189"/>
                            </a:lnTo>
                            <a:lnTo>
                              <a:pt x="29" y="189"/>
                            </a:lnTo>
                            <a:lnTo>
                              <a:pt x="27" y="189"/>
                            </a:lnTo>
                            <a:lnTo>
                              <a:pt x="25" y="190"/>
                            </a:lnTo>
                            <a:lnTo>
                              <a:pt x="23" y="193"/>
                            </a:lnTo>
                            <a:lnTo>
                              <a:pt x="21" y="195"/>
                            </a:lnTo>
                            <a:lnTo>
                              <a:pt x="20" y="197"/>
                            </a:lnTo>
                            <a:lnTo>
                              <a:pt x="17" y="200"/>
                            </a:lnTo>
                            <a:lnTo>
                              <a:pt x="15" y="202"/>
                            </a:lnTo>
                            <a:lnTo>
                              <a:pt x="13" y="199"/>
                            </a:lnTo>
                            <a:lnTo>
                              <a:pt x="12" y="195"/>
                            </a:lnTo>
                            <a:lnTo>
                              <a:pt x="9" y="192"/>
                            </a:lnTo>
                            <a:lnTo>
                              <a:pt x="8" y="188"/>
                            </a:lnTo>
                            <a:lnTo>
                              <a:pt x="6" y="185"/>
                            </a:lnTo>
                            <a:lnTo>
                              <a:pt x="3" y="182"/>
                            </a:lnTo>
                            <a:lnTo>
                              <a:pt x="2" y="178"/>
                            </a:lnTo>
                            <a:lnTo>
                              <a:pt x="0" y="174"/>
                            </a:lnTo>
                            <a:lnTo>
                              <a:pt x="3" y="168"/>
                            </a:lnTo>
                            <a:lnTo>
                              <a:pt x="7" y="164"/>
                            </a:lnTo>
                            <a:lnTo>
                              <a:pt x="9" y="163"/>
                            </a:lnTo>
                            <a:lnTo>
                              <a:pt x="13" y="161"/>
                            </a:lnTo>
                            <a:lnTo>
                              <a:pt x="15" y="163"/>
                            </a:lnTo>
                            <a:lnTo>
                              <a:pt x="17" y="163"/>
                            </a:lnTo>
                            <a:lnTo>
                              <a:pt x="19" y="164"/>
                            </a:lnTo>
                            <a:lnTo>
                              <a:pt x="15" y="154"/>
                            </a:lnTo>
                            <a:lnTo>
                              <a:pt x="13" y="146"/>
                            </a:lnTo>
                            <a:lnTo>
                              <a:pt x="13" y="141"/>
                            </a:lnTo>
                            <a:lnTo>
                              <a:pt x="15" y="136"/>
                            </a:lnTo>
                            <a:lnTo>
                              <a:pt x="16" y="135"/>
                            </a:lnTo>
                            <a:lnTo>
                              <a:pt x="19" y="134"/>
                            </a:lnTo>
                            <a:lnTo>
                              <a:pt x="21" y="134"/>
                            </a:lnTo>
                            <a:lnTo>
                              <a:pt x="26" y="127"/>
                            </a:lnTo>
                            <a:lnTo>
                              <a:pt x="29" y="125"/>
                            </a:lnTo>
                            <a:lnTo>
                              <a:pt x="34" y="127"/>
                            </a:lnTo>
                            <a:lnTo>
                              <a:pt x="36" y="130"/>
                            </a:lnTo>
                            <a:lnTo>
                              <a:pt x="38" y="132"/>
                            </a:lnTo>
                            <a:lnTo>
                              <a:pt x="41" y="135"/>
                            </a:lnTo>
                            <a:lnTo>
                              <a:pt x="42" y="136"/>
                            </a:lnTo>
                            <a:lnTo>
                              <a:pt x="43" y="136"/>
                            </a:lnTo>
                            <a:lnTo>
                              <a:pt x="46" y="135"/>
                            </a:lnTo>
                            <a:lnTo>
                              <a:pt x="48" y="134"/>
                            </a:lnTo>
                            <a:lnTo>
                              <a:pt x="51" y="134"/>
                            </a:lnTo>
                            <a:lnTo>
                              <a:pt x="53" y="134"/>
                            </a:lnTo>
                            <a:lnTo>
                              <a:pt x="55" y="134"/>
                            </a:lnTo>
                            <a:lnTo>
                              <a:pt x="58" y="132"/>
                            </a:lnTo>
                            <a:lnTo>
                              <a:pt x="61" y="128"/>
                            </a:lnTo>
                            <a:lnTo>
                              <a:pt x="62" y="124"/>
                            </a:lnTo>
                            <a:lnTo>
                              <a:pt x="64" y="118"/>
                            </a:lnTo>
                            <a:lnTo>
                              <a:pt x="65" y="113"/>
                            </a:lnTo>
                            <a:lnTo>
                              <a:pt x="65" y="110"/>
                            </a:lnTo>
                            <a:lnTo>
                              <a:pt x="65" y="109"/>
                            </a:lnTo>
                            <a:lnTo>
                              <a:pt x="66" y="103"/>
                            </a:lnTo>
                            <a:lnTo>
                              <a:pt x="65" y="99"/>
                            </a:lnTo>
                            <a:lnTo>
                              <a:pt x="64" y="95"/>
                            </a:lnTo>
                            <a:lnTo>
                              <a:pt x="61" y="90"/>
                            </a:lnTo>
                            <a:lnTo>
                              <a:pt x="59" y="86"/>
                            </a:lnTo>
                            <a:lnTo>
                              <a:pt x="57" y="84"/>
                            </a:lnTo>
                            <a:lnTo>
                              <a:pt x="55" y="82"/>
                            </a:lnTo>
                            <a:lnTo>
                              <a:pt x="54" y="81"/>
                            </a:lnTo>
                            <a:lnTo>
                              <a:pt x="55" y="79"/>
                            </a:lnTo>
                            <a:lnTo>
                              <a:pt x="57" y="78"/>
                            </a:lnTo>
                            <a:lnTo>
                              <a:pt x="59" y="75"/>
                            </a:lnTo>
                            <a:lnTo>
                              <a:pt x="61" y="71"/>
                            </a:lnTo>
                            <a:lnTo>
                              <a:pt x="64" y="68"/>
                            </a:lnTo>
                            <a:lnTo>
                              <a:pt x="64" y="64"/>
                            </a:lnTo>
                            <a:lnTo>
                              <a:pt x="64" y="61"/>
                            </a:lnTo>
                            <a:lnTo>
                              <a:pt x="60" y="58"/>
                            </a:lnTo>
                            <a:lnTo>
                              <a:pt x="60" y="54"/>
                            </a:lnTo>
                            <a:lnTo>
                              <a:pt x="59" y="51"/>
                            </a:lnTo>
                            <a:lnTo>
                              <a:pt x="57" y="49"/>
                            </a:lnTo>
                            <a:lnTo>
                              <a:pt x="54" y="49"/>
                            </a:lnTo>
                            <a:lnTo>
                              <a:pt x="51" y="51"/>
                            </a:lnTo>
                            <a:lnTo>
                              <a:pt x="48" y="51"/>
                            </a:lnTo>
                            <a:lnTo>
                              <a:pt x="47" y="53"/>
                            </a:lnTo>
                            <a:lnTo>
                              <a:pt x="46" y="53"/>
                            </a:lnTo>
                            <a:lnTo>
                              <a:pt x="41" y="51"/>
                            </a:lnTo>
                            <a:lnTo>
                              <a:pt x="39" y="48"/>
                            </a:lnTo>
                            <a:lnTo>
                              <a:pt x="38" y="44"/>
                            </a:lnTo>
                            <a:lnTo>
                              <a:pt x="38" y="41"/>
                            </a:lnTo>
                            <a:lnTo>
                              <a:pt x="39" y="37"/>
                            </a:lnTo>
                            <a:lnTo>
                              <a:pt x="40" y="32"/>
                            </a:lnTo>
                            <a:lnTo>
                              <a:pt x="41" y="31"/>
                            </a:lnTo>
                            <a:lnTo>
                              <a:pt x="41" y="30"/>
                            </a:lnTo>
                            <a:lnTo>
                              <a:pt x="89" y="39"/>
                            </a:lnTo>
                            <a:lnTo>
                              <a:pt x="92" y="13"/>
                            </a:lnTo>
                            <a:lnTo>
                              <a:pt x="96" y="7"/>
                            </a:lnTo>
                            <a:lnTo>
                              <a:pt x="100" y="3"/>
                            </a:lnTo>
                            <a:lnTo>
                              <a:pt x="105" y="2"/>
                            </a:lnTo>
                            <a:lnTo>
                              <a:pt x="110" y="0"/>
                            </a:lnTo>
                            <a:lnTo>
                              <a:pt x="115" y="0"/>
                            </a:lnTo>
                            <a:lnTo>
                              <a:pt x="119" y="0"/>
                            </a:lnTo>
                            <a:lnTo>
                              <a:pt x="124" y="0"/>
                            </a:lnTo>
                            <a:lnTo>
                              <a:pt x="13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43" name="Freeform 248">
                        <a:extLst>
                          <a:ext uri="{FF2B5EF4-FFF2-40B4-BE49-F238E27FC236}">
                            <a16:creationId xmlns:a16="http://schemas.microsoft.com/office/drawing/2014/main" id="{FFB8736C-0691-4B23-ADA9-09951A8867F2}"/>
                          </a:ext>
                        </a:extLst>
                      </p:cNvPr>
                      <p:cNvSpPr>
                        <a:spLocks/>
                      </p:cNvSpPr>
                      <p:nvPr/>
                    </p:nvSpPr>
                    <p:spPr bwMode="gray">
                      <a:xfrm>
                        <a:off x="3258" y="2553"/>
                        <a:ext cx="141" cy="201"/>
                      </a:xfrm>
                      <a:custGeom>
                        <a:avLst/>
                        <a:gdLst>
                          <a:gd name="T0" fmla="*/ 128 w 141"/>
                          <a:gd name="T1" fmla="*/ 42 h 201"/>
                          <a:gd name="T2" fmla="*/ 127 w 141"/>
                          <a:gd name="T3" fmla="*/ 36 h 201"/>
                          <a:gd name="T4" fmla="*/ 132 w 141"/>
                          <a:gd name="T5" fmla="*/ 31 h 201"/>
                          <a:gd name="T6" fmla="*/ 138 w 141"/>
                          <a:gd name="T7" fmla="*/ 24 h 201"/>
                          <a:gd name="T8" fmla="*/ 141 w 141"/>
                          <a:gd name="T9" fmla="*/ 14 h 201"/>
                          <a:gd name="T10" fmla="*/ 135 w 141"/>
                          <a:gd name="T11" fmla="*/ 14 h 201"/>
                          <a:gd name="T12" fmla="*/ 132 w 141"/>
                          <a:gd name="T13" fmla="*/ 11 h 201"/>
                          <a:gd name="T14" fmla="*/ 128 w 141"/>
                          <a:gd name="T15" fmla="*/ 9 h 201"/>
                          <a:gd name="T16" fmla="*/ 121 w 141"/>
                          <a:gd name="T17" fmla="*/ 7 h 201"/>
                          <a:gd name="T18" fmla="*/ 115 w 141"/>
                          <a:gd name="T19" fmla="*/ 10 h 201"/>
                          <a:gd name="T20" fmla="*/ 110 w 141"/>
                          <a:gd name="T21" fmla="*/ 14 h 201"/>
                          <a:gd name="T22" fmla="*/ 107 w 141"/>
                          <a:gd name="T23" fmla="*/ 20 h 201"/>
                          <a:gd name="T24" fmla="*/ 97 w 141"/>
                          <a:gd name="T25" fmla="*/ 23 h 201"/>
                          <a:gd name="T26" fmla="*/ 83 w 141"/>
                          <a:gd name="T27" fmla="*/ 20 h 201"/>
                          <a:gd name="T28" fmla="*/ 73 w 141"/>
                          <a:gd name="T29" fmla="*/ 14 h 201"/>
                          <a:gd name="T30" fmla="*/ 64 w 141"/>
                          <a:gd name="T31" fmla="*/ 7 h 201"/>
                          <a:gd name="T32" fmla="*/ 54 w 141"/>
                          <a:gd name="T33" fmla="*/ 2 h 201"/>
                          <a:gd name="T34" fmla="*/ 48 w 141"/>
                          <a:gd name="T35" fmla="*/ 3 h 201"/>
                          <a:gd name="T36" fmla="*/ 43 w 141"/>
                          <a:gd name="T37" fmla="*/ 3 h 201"/>
                          <a:gd name="T38" fmla="*/ 38 w 141"/>
                          <a:gd name="T39" fmla="*/ 2 h 201"/>
                          <a:gd name="T40" fmla="*/ 32 w 141"/>
                          <a:gd name="T41" fmla="*/ 0 h 201"/>
                          <a:gd name="T42" fmla="*/ 25 w 141"/>
                          <a:gd name="T43" fmla="*/ 0 h 201"/>
                          <a:gd name="T44" fmla="*/ 15 w 141"/>
                          <a:gd name="T45" fmla="*/ 0 h 201"/>
                          <a:gd name="T46" fmla="*/ 7 w 141"/>
                          <a:gd name="T47" fmla="*/ 0 h 201"/>
                          <a:gd name="T48" fmla="*/ 0 w 141"/>
                          <a:gd name="T49" fmla="*/ 0 h 201"/>
                          <a:gd name="T50" fmla="*/ 0 w 141"/>
                          <a:gd name="T51" fmla="*/ 3 h 201"/>
                          <a:gd name="T52" fmla="*/ 0 w 141"/>
                          <a:gd name="T53" fmla="*/ 7 h 201"/>
                          <a:gd name="T54" fmla="*/ 0 w 141"/>
                          <a:gd name="T55" fmla="*/ 11 h 201"/>
                          <a:gd name="T56" fmla="*/ 2 w 141"/>
                          <a:gd name="T57" fmla="*/ 18 h 201"/>
                          <a:gd name="T58" fmla="*/ 6 w 141"/>
                          <a:gd name="T59" fmla="*/ 29 h 201"/>
                          <a:gd name="T60" fmla="*/ 8 w 141"/>
                          <a:gd name="T61" fmla="*/ 42 h 201"/>
                          <a:gd name="T62" fmla="*/ 9 w 141"/>
                          <a:gd name="T63" fmla="*/ 57 h 201"/>
                          <a:gd name="T64" fmla="*/ 11 w 141"/>
                          <a:gd name="T65" fmla="*/ 76 h 201"/>
                          <a:gd name="T66" fmla="*/ 7 w 141"/>
                          <a:gd name="T67" fmla="*/ 92 h 201"/>
                          <a:gd name="T68" fmla="*/ 3 w 141"/>
                          <a:gd name="T69" fmla="*/ 102 h 201"/>
                          <a:gd name="T70" fmla="*/ 0 w 141"/>
                          <a:gd name="T71" fmla="*/ 115 h 201"/>
                          <a:gd name="T72" fmla="*/ 8 w 141"/>
                          <a:gd name="T73" fmla="*/ 131 h 201"/>
                          <a:gd name="T74" fmla="*/ 25 w 141"/>
                          <a:gd name="T75" fmla="*/ 141 h 201"/>
                          <a:gd name="T76" fmla="*/ 43 w 141"/>
                          <a:gd name="T77" fmla="*/ 153 h 201"/>
                          <a:gd name="T78" fmla="*/ 56 w 141"/>
                          <a:gd name="T79" fmla="*/ 165 h 201"/>
                          <a:gd name="T80" fmla="*/ 62 w 141"/>
                          <a:gd name="T81" fmla="*/ 178 h 201"/>
                          <a:gd name="T82" fmla="*/ 66 w 141"/>
                          <a:gd name="T83" fmla="*/ 188 h 201"/>
                          <a:gd name="T84" fmla="*/ 75 w 141"/>
                          <a:gd name="T85" fmla="*/ 196 h 201"/>
                          <a:gd name="T86" fmla="*/ 85 w 141"/>
                          <a:gd name="T87" fmla="*/ 201 h 201"/>
                          <a:gd name="T88" fmla="*/ 95 w 141"/>
                          <a:gd name="T89" fmla="*/ 193 h 201"/>
                          <a:gd name="T90" fmla="*/ 103 w 141"/>
                          <a:gd name="T91" fmla="*/ 179 h 201"/>
                          <a:gd name="T92" fmla="*/ 114 w 141"/>
                          <a:gd name="T93" fmla="*/ 165 h 201"/>
                          <a:gd name="T94" fmla="*/ 123 w 141"/>
                          <a:gd name="T95" fmla="*/ 149 h 20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1"/>
                          <a:gd name="T145" fmla="*/ 0 h 201"/>
                          <a:gd name="T146" fmla="*/ 141 w 141"/>
                          <a:gd name="T147" fmla="*/ 201 h 20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1" h="201">
                            <a:moveTo>
                              <a:pt x="128" y="141"/>
                            </a:moveTo>
                            <a:lnTo>
                              <a:pt x="128" y="42"/>
                            </a:lnTo>
                            <a:lnTo>
                              <a:pt x="127" y="39"/>
                            </a:lnTo>
                            <a:lnTo>
                              <a:pt x="127" y="36"/>
                            </a:lnTo>
                            <a:lnTo>
                              <a:pt x="129" y="34"/>
                            </a:lnTo>
                            <a:lnTo>
                              <a:pt x="132" y="31"/>
                            </a:lnTo>
                            <a:lnTo>
                              <a:pt x="135" y="27"/>
                            </a:lnTo>
                            <a:lnTo>
                              <a:pt x="138" y="24"/>
                            </a:lnTo>
                            <a:lnTo>
                              <a:pt x="140" y="20"/>
                            </a:lnTo>
                            <a:lnTo>
                              <a:pt x="141" y="14"/>
                            </a:lnTo>
                            <a:lnTo>
                              <a:pt x="138" y="14"/>
                            </a:lnTo>
                            <a:lnTo>
                              <a:pt x="135" y="14"/>
                            </a:lnTo>
                            <a:lnTo>
                              <a:pt x="133" y="13"/>
                            </a:lnTo>
                            <a:lnTo>
                              <a:pt x="132" y="11"/>
                            </a:lnTo>
                            <a:lnTo>
                              <a:pt x="129" y="10"/>
                            </a:lnTo>
                            <a:lnTo>
                              <a:pt x="128" y="9"/>
                            </a:lnTo>
                            <a:lnTo>
                              <a:pt x="124" y="7"/>
                            </a:lnTo>
                            <a:lnTo>
                              <a:pt x="121" y="7"/>
                            </a:lnTo>
                            <a:lnTo>
                              <a:pt x="117" y="9"/>
                            </a:lnTo>
                            <a:lnTo>
                              <a:pt x="115" y="10"/>
                            </a:lnTo>
                            <a:lnTo>
                              <a:pt x="113" y="11"/>
                            </a:lnTo>
                            <a:lnTo>
                              <a:pt x="110" y="14"/>
                            </a:lnTo>
                            <a:lnTo>
                              <a:pt x="109" y="17"/>
                            </a:lnTo>
                            <a:lnTo>
                              <a:pt x="107" y="20"/>
                            </a:lnTo>
                            <a:lnTo>
                              <a:pt x="102" y="21"/>
                            </a:lnTo>
                            <a:lnTo>
                              <a:pt x="97" y="23"/>
                            </a:lnTo>
                            <a:lnTo>
                              <a:pt x="90" y="21"/>
                            </a:lnTo>
                            <a:lnTo>
                              <a:pt x="83" y="20"/>
                            </a:lnTo>
                            <a:lnTo>
                              <a:pt x="78" y="17"/>
                            </a:lnTo>
                            <a:lnTo>
                              <a:pt x="73" y="14"/>
                            </a:lnTo>
                            <a:lnTo>
                              <a:pt x="69" y="11"/>
                            </a:lnTo>
                            <a:lnTo>
                              <a:pt x="64" y="7"/>
                            </a:lnTo>
                            <a:lnTo>
                              <a:pt x="59" y="4"/>
                            </a:lnTo>
                            <a:lnTo>
                              <a:pt x="54" y="2"/>
                            </a:lnTo>
                            <a:lnTo>
                              <a:pt x="51" y="3"/>
                            </a:lnTo>
                            <a:lnTo>
                              <a:pt x="48" y="3"/>
                            </a:lnTo>
                            <a:lnTo>
                              <a:pt x="45" y="3"/>
                            </a:lnTo>
                            <a:lnTo>
                              <a:pt x="43" y="3"/>
                            </a:lnTo>
                            <a:lnTo>
                              <a:pt x="40" y="3"/>
                            </a:lnTo>
                            <a:lnTo>
                              <a:pt x="38" y="2"/>
                            </a:lnTo>
                            <a:lnTo>
                              <a:pt x="34" y="2"/>
                            </a:lnTo>
                            <a:lnTo>
                              <a:pt x="32" y="0"/>
                            </a:lnTo>
                            <a:lnTo>
                              <a:pt x="28" y="0"/>
                            </a:lnTo>
                            <a:lnTo>
                              <a:pt x="25" y="0"/>
                            </a:lnTo>
                            <a:lnTo>
                              <a:pt x="20" y="0"/>
                            </a:lnTo>
                            <a:lnTo>
                              <a:pt x="15" y="0"/>
                            </a:lnTo>
                            <a:lnTo>
                              <a:pt x="12" y="0"/>
                            </a:lnTo>
                            <a:lnTo>
                              <a:pt x="7" y="0"/>
                            </a:lnTo>
                            <a:lnTo>
                              <a:pt x="3" y="0"/>
                            </a:lnTo>
                            <a:lnTo>
                              <a:pt x="0" y="0"/>
                            </a:lnTo>
                            <a:lnTo>
                              <a:pt x="0" y="2"/>
                            </a:lnTo>
                            <a:lnTo>
                              <a:pt x="0" y="3"/>
                            </a:lnTo>
                            <a:lnTo>
                              <a:pt x="0" y="4"/>
                            </a:lnTo>
                            <a:lnTo>
                              <a:pt x="0" y="7"/>
                            </a:lnTo>
                            <a:lnTo>
                              <a:pt x="0" y="10"/>
                            </a:lnTo>
                            <a:lnTo>
                              <a:pt x="0" y="11"/>
                            </a:lnTo>
                            <a:lnTo>
                              <a:pt x="0" y="14"/>
                            </a:lnTo>
                            <a:lnTo>
                              <a:pt x="2" y="18"/>
                            </a:lnTo>
                            <a:lnTo>
                              <a:pt x="3" y="24"/>
                            </a:lnTo>
                            <a:lnTo>
                              <a:pt x="6" y="29"/>
                            </a:lnTo>
                            <a:lnTo>
                              <a:pt x="7" y="35"/>
                            </a:lnTo>
                            <a:lnTo>
                              <a:pt x="8" y="42"/>
                            </a:lnTo>
                            <a:lnTo>
                              <a:pt x="9" y="49"/>
                            </a:lnTo>
                            <a:lnTo>
                              <a:pt x="9" y="57"/>
                            </a:lnTo>
                            <a:lnTo>
                              <a:pt x="11" y="65"/>
                            </a:lnTo>
                            <a:lnTo>
                              <a:pt x="11" y="76"/>
                            </a:lnTo>
                            <a:lnTo>
                              <a:pt x="9" y="85"/>
                            </a:lnTo>
                            <a:lnTo>
                              <a:pt x="7" y="92"/>
                            </a:lnTo>
                            <a:lnTo>
                              <a:pt x="5" y="97"/>
                            </a:lnTo>
                            <a:lnTo>
                              <a:pt x="3" y="102"/>
                            </a:lnTo>
                            <a:lnTo>
                              <a:pt x="1" y="109"/>
                            </a:lnTo>
                            <a:lnTo>
                              <a:pt x="0" y="115"/>
                            </a:lnTo>
                            <a:lnTo>
                              <a:pt x="0" y="125"/>
                            </a:lnTo>
                            <a:lnTo>
                              <a:pt x="8" y="131"/>
                            </a:lnTo>
                            <a:lnTo>
                              <a:pt x="17" y="135"/>
                            </a:lnTo>
                            <a:lnTo>
                              <a:pt x="25" y="141"/>
                            </a:lnTo>
                            <a:lnTo>
                              <a:pt x="33" y="146"/>
                            </a:lnTo>
                            <a:lnTo>
                              <a:pt x="43" y="153"/>
                            </a:lnTo>
                            <a:lnTo>
                              <a:pt x="50" y="160"/>
                            </a:lnTo>
                            <a:lnTo>
                              <a:pt x="56" y="165"/>
                            </a:lnTo>
                            <a:lnTo>
                              <a:pt x="60" y="172"/>
                            </a:lnTo>
                            <a:lnTo>
                              <a:pt x="62" y="178"/>
                            </a:lnTo>
                            <a:lnTo>
                              <a:pt x="63" y="183"/>
                            </a:lnTo>
                            <a:lnTo>
                              <a:pt x="66" y="188"/>
                            </a:lnTo>
                            <a:lnTo>
                              <a:pt x="70" y="192"/>
                            </a:lnTo>
                            <a:lnTo>
                              <a:pt x="75" y="196"/>
                            </a:lnTo>
                            <a:lnTo>
                              <a:pt x="79" y="199"/>
                            </a:lnTo>
                            <a:lnTo>
                              <a:pt x="85" y="201"/>
                            </a:lnTo>
                            <a:lnTo>
                              <a:pt x="90" y="201"/>
                            </a:lnTo>
                            <a:lnTo>
                              <a:pt x="95" y="193"/>
                            </a:lnTo>
                            <a:lnTo>
                              <a:pt x="98" y="186"/>
                            </a:lnTo>
                            <a:lnTo>
                              <a:pt x="103" y="179"/>
                            </a:lnTo>
                            <a:lnTo>
                              <a:pt x="109" y="172"/>
                            </a:lnTo>
                            <a:lnTo>
                              <a:pt x="114" y="165"/>
                            </a:lnTo>
                            <a:lnTo>
                              <a:pt x="119" y="157"/>
                            </a:lnTo>
                            <a:lnTo>
                              <a:pt x="123" y="149"/>
                            </a:lnTo>
                            <a:lnTo>
                              <a:pt x="128" y="14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44" name="Freeform 249">
                        <a:extLst>
                          <a:ext uri="{FF2B5EF4-FFF2-40B4-BE49-F238E27FC236}">
                            <a16:creationId xmlns:a16="http://schemas.microsoft.com/office/drawing/2014/main" id="{8041A504-3E02-4CB7-947D-5360ED90F85E}"/>
                          </a:ext>
                        </a:extLst>
                      </p:cNvPr>
                      <p:cNvSpPr>
                        <a:spLocks/>
                      </p:cNvSpPr>
                      <p:nvPr/>
                    </p:nvSpPr>
                    <p:spPr bwMode="gray">
                      <a:xfrm>
                        <a:off x="3179" y="2567"/>
                        <a:ext cx="92" cy="121"/>
                      </a:xfrm>
                      <a:custGeom>
                        <a:avLst/>
                        <a:gdLst>
                          <a:gd name="T0" fmla="*/ 84 w 92"/>
                          <a:gd name="T1" fmla="*/ 4 h 121"/>
                          <a:gd name="T2" fmla="*/ 87 w 92"/>
                          <a:gd name="T3" fmla="*/ 15 h 121"/>
                          <a:gd name="T4" fmla="*/ 89 w 92"/>
                          <a:gd name="T5" fmla="*/ 28 h 121"/>
                          <a:gd name="T6" fmla="*/ 90 w 92"/>
                          <a:gd name="T7" fmla="*/ 43 h 121"/>
                          <a:gd name="T8" fmla="*/ 92 w 92"/>
                          <a:gd name="T9" fmla="*/ 62 h 121"/>
                          <a:gd name="T10" fmla="*/ 87 w 92"/>
                          <a:gd name="T11" fmla="*/ 76 h 121"/>
                          <a:gd name="T12" fmla="*/ 82 w 92"/>
                          <a:gd name="T13" fmla="*/ 88 h 121"/>
                          <a:gd name="T14" fmla="*/ 80 w 92"/>
                          <a:gd name="T15" fmla="*/ 102 h 121"/>
                          <a:gd name="T16" fmla="*/ 19 w 92"/>
                          <a:gd name="T17" fmla="*/ 112 h 121"/>
                          <a:gd name="T18" fmla="*/ 18 w 92"/>
                          <a:gd name="T19" fmla="*/ 115 h 121"/>
                          <a:gd name="T20" fmla="*/ 16 w 92"/>
                          <a:gd name="T21" fmla="*/ 118 h 121"/>
                          <a:gd name="T22" fmla="*/ 12 w 92"/>
                          <a:gd name="T23" fmla="*/ 119 h 121"/>
                          <a:gd name="T24" fmla="*/ 10 w 92"/>
                          <a:gd name="T25" fmla="*/ 121 h 121"/>
                          <a:gd name="T26" fmla="*/ 7 w 92"/>
                          <a:gd name="T27" fmla="*/ 119 h 121"/>
                          <a:gd name="T28" fmla="*/ 5 w 92"/>
                          <a:gd name="T29" fmla="*/ 119 h 121"/>
                          <a:gd name="T30" fmla="*/ 3 w 92"/>
                          <a:gd name="T31" fmla="*/ 118 h 121"/>
                          <a:gd name="T32" fmla="*/ 3 w 92"/>
                          <a:gd name="T33" fmla="*/ 114 h 121"/>
                          <a:gd name="T34" fmla="*/ 3 w 92"/>
                          <a:gd name="T35" fmla="*/ 107 h 121"/>
                          <a:gd name="T36" fmla="*/ 2 w 92"/>
                          <a:gd name="T37" fmla="*/ 100 h 121"/>
                          <a:gd name="T38" fmla="*/ 0 w 92"/>
                          <a:gd name="T39" fmla="*/ 93 h 121"/>
                          <a:gd name="T40" fmla="*/ 2 w 92"/>
                          <a:gd name="T41" fmla="*/ 81 h 121"/>
                          <a:gd name="T42" fmla="*/ 9 w 92"/>
                          <a:gd name="T43" fmla="*/ 68 h 121"/>
                          <a:gd name="T44" fmla="*/ 19 w 92"/>
                          <a:gd name="T45" fmla="*/ 58 h 121"/>
                          <a:gd name="T46" fmla="*/ 30 w 92"/>
                          <a:gd name="T47" fmla="*/ 49 h 121"/>
                          <a:gd name="T48" fmla="*/ 31 w 92"/>
                          <a:gd name="T49" fmla="*/ 40 h 121"/>
                          <a:gd name="T50" fmla="*/ 28 w 92"/>
                          <a:gd name="T51" fmla="*/ 35 h 121"/>
                          <a:gd name="T52" fmla="*/ 25 w 92"/>
                          <a:gd name="T53" fmla="*/ 25 h 121"/>
                          <a:gd name="T54" fmla="*/ 24 w 92"/>
                          <a:gd name="T55" fmla="*/ 15 h 121"/>
                          <a:gd name="T56" fmla="*/ 26 w 92"/>
                          <a:gd name="T57" fmla="*/ 10 h 121"/>
                          <a:gd name="T58" fmla="*/ 31 w 92"/>
                          <a:gd name="T59" fmla="*/ 9 h 121"/>
                          <a:gd name="T60" fmla="*/ 36 w 92"/>
                          <a:gd name="T61" fmla="*/ 10 h 121"/>
                          <a:gd name="T62" fmla="*/ 41 w 92"/>
                          <a:gd name="T63" fmla="*/ 10 h 121"/>
                          <a:gd name="T64" fmla="*/ 48 w 92"/>
                          <a:gd name="T65" fmla="*/ 10 h 121"/>
                          <a:gd name="T66" fmla="*/ 61 w 92"/>
                          <a:gd name="T67" fmla="*/ 7 h 121"/>
                          <a:gd name="T68" fmla="*/ 74 w 92"/>
                          <a:gd name="T69" fmla="*/ 4 h 121"/>
                          <a:gd name="T70" fmla="*/ 82 w 92"/>
                          <a:gd name="T71" fmla="*/ 2 h 1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
                          <a:gd name="T109" fmla="*/ 0 h 121"/>
                          <a:gd name="T110" fmla="*/ 92 w 92"/>
                          <a:gd name="T111" fmla="*/ 121 h 1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 h="121">
                            <a:moveTo>
                              <a:pt x="83" y="0"/>
                            </a:moveTo>
                            <a:lnTo>
                              <a:pt x="84" y="4"/>
                            </a:lnTo>
                            <a:lnTo>
                              <a:pt x="86" y="10"/>
                            </a:lnTo>
                            <a:lnTo>
                              <a:pt x="87" y="15"/>
                            </a:lnTo>
                            <a:lnTo>
                              <a:pt x="88" y="21"/>
                            </a:lnTo>
                            <a:lnTo>
                              <a:pt x="89" y="28"/>
                            </a:lnTo>
                            <a:lnTo>
                              <a:pt x="90" y="36"/>
                            </a:lnTo>
                            <a:lnTo>
                              <a:pt x="90" y="43"/>
                            </a:lnTo>
                            <a:lnTo>
                              <a:pt x="92" y="51"/>
                            </a:lnTo>
                            <a:lnTo>
                              <a:pt x="92" y="62"/>
                            </a:lnTo>
                            <a:lnTo>
                              <a:pt x="90" y="71"/>
                            </a:lnTo>
                            <a:lnTo>
                              <a:pt x="87" y="76"/>
                            </a:lnTo>
                            <a:lnTo>
                              <a:pt x="84" y="82"/>
                            </a:lnTo>
                            <a:lnTo>
                              <a:pt x="82" y="88"/>
                            </a:lnTo>
                            <a:lnTo>
                              <a:pt x="80" y="94"/>
                            </a:lnTo>
                            <a:lnTo>
                              <a:pt x="80" y="102"/>
                            </a:lnTo>
                            <a:lnTo>
                              <a:pt x="81" y="112"/>
                            </a:lnTo>
                            <a:lnTo>
                              <a:pt x="19" y="112"/>
                            </a:lnTo>
                            <a:lnTo>
                              <a:pt x="19" y="114"/>
                            </a:lnTo>
                            <a:lnTo>
                              <a:pt x="18" y="115"/>
                            </a:lnTo>
                            <a:lnTo>
                              <a:pt x="17" y="116"/>
                            </a:lnTo>
                            <a:lnTo>
                              <a:pt x="16" y="118"/>
                            </a:lnTo>
                            <a:lnTo>
                              <a:pt x="15" y="119"/>
                            </a:lnTo>
                            <a:lnTo>
                              <a:pt x="12" y="119"/>
                            </a:lnTo>
                            <a:lnTo>
                              <a:pt x="11" y="121"/>
                            </a:lnTo>
                            <a:lnTo>
                              <a:pt x="10" y="121"/>
                            </a:lnTo>
                            <a:lnTo>
                              <a:pt x="9" y="119"/>
                            </a:lnTo>
                            <a:lnTo>
                              <a:pt x="7" y="119"/>
                            </a:lnTo>
                            <a:lnTo>
                              <a:pt x="6" y="119"/>
                            </a:lnTo>
                            <a:lnTo>
                              <a:pt x="5" y="119"/>
                            </a:lnTo>
                            <a:lnTo>
                              <a:pt x="4" y="118"/>
                            </a:lnTo>
                            <a:lnTo>
                              <a:pt x="3" y="118"/>
                            </a:lnTo>
                            <a:lnTo>
                              <a:pt x="2" y="118"/>
                            </a:lnTo>
                            <a:lnTo>
                              <a:pt x="3" y="114"/>
                            </a:lnTo>
                            <a:lnTo>
                              <a:pt x="4" y="111"/>
                            </a:lnTo>
                            <a:lnTo>
                              <a:pt x="3" y="107"/>
                            </a:lnTo>
                            <a:lnTo>
                              <a:pt x="3" y="102"/>
                            </a:lnTo>
                            <a:lnTo>
                              <a:pt x="2" y="100"/>
                            </a:lnTo>
                            <a:lnTo>
                              <a:pt x="0" y="97"/>
                            </a:lnTo>
                            <a:lnTo>
                              <a:pt x="0" y="93"/>
                            </a:lnTo>
                            <a:lnTo>
                              <a:pt x="0" y="89"/>
                            </a:lnTo>
                            <a:lnTo>
                              <a:pt x="2" y="81"/>
                            </a:lnTo>
                            <a:lnTo>
                              <a:pt x="4" y="74"/>
                            </a:lnTo>
                            <a:lnTo>
                              <a:pt x="9" y="68"/>
                            </a:lnTo>
                            <a:lnTo>
                              <a:pt x="13" y="62"/>
                            </a:lnTo>
                            <a:lnTo>
                              <a:pt x="19" y="58"/>
                            </a:lnTo>
                            <a:lnTo>
                              <a:pt x="25" y="54"/>
                            </a:lnTo>
                            <a:lnTo>
                              <a:pt x="30" y="49"/>
                            </a:lnTo>
                            <a:lnTo>
                              <a:pt x="33" y="42"/>
                            </a:lnTo>
                            <a:lnTo>
                              <a:pt x="31" y="40"/>
                            </a:lnTo>
                            <a:lnTo>
                              <a:pt x="29" y="37"/>
                            </a:lnTo>
                            <a:lnTo>
                              <a:pt x="28" y="35"/>
                            </a:lnTo>
                            <a:lnTo>
                              <a:pt x="26" y="29"/>
                            </a:lnTo>
                            <a:lnTo>
                              <a:pt x="25" y="25"/>
                            </a:lnTo>
                            <a:lnTo>
                              <a:pt x="25" y="21"/>
                            </a:lnTo>
                            <a:lnTo>
                              <a:pt x="24" y="15"/>
                            </a:lnTo>
                            <a:lnTo>
                              <a:pt x="24" y="11"/>
                            </a:lnTo>
                            <a:lnTo>
                              <a:pt x="26" y="10"/>
                            </a:lnTo>
                            <a:lnTo>
                              <a:pt x="29" y="9"/>
                            </a:lnTo>
                            <a:lnTo>
                              <a:pt x="31" y="9"/>
                            </a:lnTo>
                            <a:lnTo>
                              <a:pt x="33" y="9"/>
                            </a:lnTo>
                            <a:lnTo>
                              <a:pt x="36" y="10"/>
                            </a:lnTo>
                            <a:lnTo>
                              <a:pt x="38" y="10"/>
                            </a:lnTo>
                            <a:lnTo>
                              <a:pt x="41" y="10"/>
                            </a:lnTo>
                            <a:lnTo>
                              <a:pt x="43" y="11"/>
                            </a:lnTo>
                            <a:lnTo>
                              <a:pt x="48" y="10"/>
                            </a:lnTo>
                            <a:lnTo>
                              <a:pt x="54" y="10"/>
                            </a:lnTo>
                            <a:lnTo>
                              <a:pt x="61" y="7"/>
                            </a:lnTo>
                            <a:lnTo>
                              <a:pt x="67" y="6"/>
                            </a:lnTo>
                            <a:lnTo>
                              <a:pt x="74" y="4"/>
                            </a:lnTo>
                            <a:lnTo>
                              <a:pt x="78" y="3"/>
                            </a:lnTo>
                            <a:lnTo>
                              <a:pt x="82" y="2"/>
                            </a:lnTo>
                            <a:lnTo>
                              <a:pt x="8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45" name="Freeform 250">
                        <a:extLst>
                          <a:ext uri="{FF2B5EF4-FFF2-40B4-BE49-F238E27FC236}">
                            <a16:creationId xmlns:a16="http://schemas.microsoft.com/office/drawing/2014/main" id="{8D832BA2-0841-4C46-B960-D93227418B09}"/>
                          </a:ext>
                        </a:extLst>
                      </p:cNvPr>
                      <p:cNvSpPr>
                        <a:spLocks/>
                      </p:cNvSpPr>
                      <p:nvPr/>
                    </p:nvSpPr>
                    <p:spPr bwMode="gray">
                      <a:xfrm>
                        <a:off x="3175" y="2677"/>
                        <a:ext cx="194" cy="253"/>
                      </a:xfrm>
                      <a:custGeom>
                        <a:avLst/>
                        <a:gdLst>
                          <a:gd name="T0" fmla="*/ 93 w 194"/>
                          <a:gd name="T1" fmla="*/ 6 h 253"/>
                          <a:gd name="T2" fmla="*/ 116 w 194"/>
                          <a:gd name="T3" fmla="*/ 23 h 253"/>
                          <a:gd name="T4" fmla="*/ 136 w 194"/>
                          <a:gd name="T5" fmla="*/ 41 h 253"/>
                          <a:gd name="T6" fmla="*/ 147 w 194"/>
                          <a:gd name="T7" fmla="*/ 57 h 253"/>
                          <a:gd name="T8" fmla="*/ 156 w 194"/>
                          <a:gd name="T9" fmla="*/ 71 h 253"/>
                          <a:gd name="T10" fmla="*/ 171 w 194"/>
                          <a:gd name="T11" fmla="*/ 76 h 253"/>
                          <a:gd name="T12" fmla="*/ 173 w 194"/>
                          <a:gd name="T13" fmla="*/ 79 h 253"/>
                          <a:gd name="T14" fmla="*/ 175 w 194"/>
                          <a:gd name="T15" fmla="*/ 82 h 253"/>
                          <a:gd name="T16" fmla="*/ 175 w 194"/>
                          <a:gd name="T17" fmla="*/ 88 h 253"/>
                          <a:gd name="T18" fmla="*/ 169 w 194"/>
                          <a:gd name="T19" fmla="*/ 99 h 253"/>
                          <a:gd name="T20" fmla="*/ 165 w 194"/>
                          <a:gd name="T21" fmla="*/ 107 h 253"/>
                          <a:gd name="T22" fmla="*/ 165 w 194"/>
                          <a:gd name="T23" fmla="*/ 113 h 253"/>
                          <a:gd name="T24" fmla="*/ 169 w 194"/>
                          <a:gd name="T25" fmla="*/ 117 h 253"/>
                          <a:gd name="T26" fmla="*/ 173 w 194"/>
                          <a:gd name="T27" fmla="*/ 124 h 253"/>
                          <a:gd name="T28" fmla="*/ 172 w 194"/>
                          <a:gd name="T29" fmla="*/ 170 h 253"/>
                          <a:gd name="T30" fmla="*/ 173 w 194"/>
                          <a:gd name="T31" fmla="*/ 177 h 253"/>
                          <a:gd name="T32" fmla="*/ 174 w 194"/>
                          <a:gd name="T33" fmla="*/ 182 h 253"/>
                          <a:gd name="T34" fmla="*/ 174 w 194"/>
                          <a:gd name="T35" fmla="*/ 189 h 253"/>
                          <a:gd name="T36" fmla="*/ 174 w 194"/>
                          <a:gd name="T37" fmla="*/ 196 h 253"/>
                          <a:gd name="T38" fmla="*/ 175 w 194"/>
                          <a:gd name="T39" fmla="*/ 203 h 253"/>
                          <a:gd name="T40" fmla="*/ 181 w 194"/>
                          <a:gd name="T41" fmla="*/ 213 h 253"/>
                          <a:gd name="T42" fmla="*/ 194 w 194"/>
                          <a:gd name="T43" fmla="*/ 225 h 253"/>
                          <a:gd name="T44" fmla="*/ 179 w 194"/>
                          <a:gd name="T45" fmla="*/ 236 h 253"/>
                          <a:gd name="T46" fmla="*/ 153 w 194"/>
                          <a:gd name="T47" fmla="*/ 249 h 253"/>
                          <a:gd name="T48" fmla="*/ 140 w 194"/>
                          <a:gd name="T49" fmla="*/ 253 h 253"/>
                          <a:gd name="T50" fmla="*/ 131 w 194"/>
                          <a:gd name="T51" fmla="*/ 250 h 253"/>
                          <a:gd name="T52" fmla="*/ 123 w 194"/>
                          <a:gd name="T53" fmla="*/ 247 h 253"/>
                          <a:gd name="T54" fmla="*/ 115 w 194"/>
                          <a:gd name="T55" fmla="*/ 249 h 253"/>
                          <a:gd name="T56" fmla="*/ 105 w 194"/>
                          <a:gd name="T57" fmla="*/ 250 h 253"/>
                          <a:gd name="T58" fmla="*/ 95 w 194"/>
                          <a:gd name="T59" fmla="*/ 247 h 253"/>
                          <a:gd name="T60" fmla="*/ 92 w 194"/>
                          <a:gd name="T61" fmla="*/ 234 h 253"/>
                          <a:gd name="T62" fmla="*/ 91 w 194"/>
                          <a:gd name="T63" fmla="*/ 213 h 253"/>
                          <a:gd name="T64" fmla="*/ 86 w 194"/>
                          <a:gd name="T65" fmla="*/ 206 h 253"/>
                          <a:gd name="T66" fmla="*/ 79 w 194"/>
                          <a:gd name="T67" fmla="*/ 204 h 253"/>
                          <a:gd name="T68" fmla="*/ 70 w 194"/>
                          <a:gd name="T69" fmla="*/ 203 h 253"/>
                          <a:gd name="T70" fmla="*/ 58 w 194"/>
                          <a:gd name="T71" fmla="*/ 200 h 253"/>
                          <a:gd name="T72" fmla="*/ 35 w 194"/>
                          <a:gd name="T73" fmla="*/ 187 h 253"/>
                          <a:gd name="T74" fmla="*/ 21 w 194"/>
                          <a:gd name="T75" fmla="*/ 177 h 253"/>
                          <a:gd name="T76" fmla="*/ 21 w 194"/>
                          <a:gd name="T77" fmla="*/ 173 h 253"/>
                          <a:gd name="T78" fmla="*/ 21 w 194"/>
                          <a:gd name="T79" fmla="*/ 167 h 253"/>
                          <a:gd name="T80" fmla="*/ 21 w 194"/>
                          <a:gd name="T81" fmla="*/ 160 h 253"/>
                          <a:gd name="T82" fmla="*/ 17 w 194"/>
                          <a:gd name="T83" fmla="*/ 150 h 253"/>
                          <a:gd name="T84" fmla="*/ 15 w 194"/>
                          <a:gd name="T85" fmla="*/ 142 h 253"/>
                          <a:gd name="T86" fmla="*/ 7 w 194"/>
                          <a:gd name="T87" fmla="*/ 135 h 253"/>
                          <a:gd name="T88" fmla="*/ 2 w 194"/>
                          <a:gd name="T89" fmla="*/ 117 h 253"/>
                          <a:gd name="T90" fmla="*/ 2 w 194"/>
                          <a:gd name="T91" fmla="*/ 99 h 253"/>
                          <a:gd name="T92" fmla="*/ 1 w 194"/>
                          <a:gd name="T93" fmla="*/ 95 h 253"/>
                          <a:gd name="T94" fmla="*/ 0 w 194"/>
                          <a:gd name="T95" fmla="*/ 89 h 253"/>
                          <a:gd name="T96" fmla="*/ 6 w 194"/>
                          <a:gd name="T97" fmla="*/ 83 h 253"/>
                          <a:gd name="T98" fmla="*/ 15 w 194"/>
                          <a:gd name="T99" fmla="*/ 76 h 253"/>
                          <a:gd name="T100" fmla="*/ 23 w 194"/>
                          <a:gd name="T101" fmla="*/ 70 h 253"/>
                          <a:gd name="T102" fmla="*/ 26 w 194"/>
                          <a:gd name="T103" fmla="*/ 30 h 253"/>
                          <a:gd name="T104" fmla="*/ 27 w 194"/>
                          <a:gd name="T105" fmla="*/ 14 h 253"/>
                          <a:gd name="T106" fmla="*/ 26 w 194"/>
                          <a:gd name="T107" fmla="*/ 0 h 2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4"/>
                          <a:gd name="T163" fmla="*/ 0 h 253"/>
                          <a:gd name="T164" fmla="*/ 194 w 194"/>
                          <a:gd name="T165" fmla="*/ 253 h 25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4" h="253">
                            <a:moveTo>
                              <a:pt x="26" y="0"/>
                            </a:moveTo>
                            <a:lnTo>
                              <a:pt x="84" y="0"/>
                            </a:lnTo>
                            <a:lnTo>
                              <a:pt x="93" y="6"/>
                            </a:lnTo>
                            <a:lnTo>
                              <a:pt x="102" y="11"/>
                            </a:lnTo>
                            <a:lnTo>
                              <a:pt x="109" y="17"/>
                            </a:lnTo>
                            <a:lnTo>
                              <a:pt x="116" y="23"/>
                            </a:lnTo>
                            <a:lnTo>
                              <a:pt x="123" y="28"/>
                            </a:lnTo>
                            <a:lnTo>
                              <a:pt x="130" y="34"/>
                            </a:lnTo>
                            <a:lnTo>
                              <a:pt x="136" y="41"/>
                            </a:lnTo>
                            <a:lnTo>
                              <a:pt x="143" y="46"/>
                            </a:lnTo>
                            <a:lnTo>
                              <a:pt x="146" y="52"/>
                            </a:lnTo>
                            <a:lnTo>
                              <a:pt x="147" y="57"/>
                            </a:lnTo>
                            <a:lnTo>
                              <a:pt x="149" y="62"/>
                            </a:lnTo>
                            <a:lnTo>
                              <a:pt x="153" y="67"/>
                            </a:lnTo>
                            <a:lnTo>
                              <a:pt x="156" y="71"/>
                            </a:lnTo>
                            <a:lnTo>
                              <a:pt x="161" y="74"/>
                            </a:lnTo>
                            <a:lnTo>
                              <a:pt x="166" y="76"/>
                            </a:lnTo>
                            <a:lnTo>
                              <a:pt x="171" y="76"/>
                            </a:lnTo>
                            <a:lnTo>
                              <a:pt x="171" y="78"/>
                            </a:lnTo>
                            <a:lnTo>
                              <a:pt x="172" y="79"/>
                            </a:lnTo>
                            <a:lnTo>
                              <a:pt x="173" y="79"/>
                            </a:lnTo>
                            <a:lnTo>
                              <a:pt x="173" y="81"/>
                            </a:lnTo>
                            <a:lnTo>
                              <a:pt x="174" y="82"/>
                            </a:lnTo>
                            <a:lnTo>
                              <a:pt x="175" y="82"/>
                            </a:lnTo>
                            <a:lnTo>
                              <a:pt x="175" y="83"/>
                            </a:lnTo>
                            <a:lnTo>
                              <a:pt x="177" y="85"/>
                            </a:lnTo>
                            <a:lnTo>
                              <a:pt x="175" y="88"/>
                            </a:lnTo>
                            <a:lnTo>
                              <a:pt x="174" y="92"/>
                            </a:lnTo>
                            <a:lnTo>
                              <a:pt x="172" y="95"/>
                            </a:lnTo>
                            <a:lnTo>
                              <a:pt x="169" y="99"/>
                            </a:lnTo>
                            <a:lnTo>
                              <a:pt x="167" y="102"/>
                            </a:lnTo>
                            <a:lnTo>
                              <a:pt x="166" y="104"/>
                            </a:lnTo>
                            <a:lnTo>
                              <a:pt x="165" y="107"/>
                            </a:lnTo>
                            <a:lnTo>
                              <a:pt x="163" y="110"/>
                            </a:lnTo>
                            <a:lnTo>
                              <a:pt x="165" y="111"/>
                            </a:lnTo>
                            <a:lnTo>
                              <a:pt x="165" y="113"/>
                            </a:lnTo>
                            <a:lnTo>
                              <a:pt x="166" y="114"/>
                            </a:lnTo>
                            <a:lnTo>
                              <a:pt x="167" y="115"/>
                            </a:lnTo>
                            <a:lnTo>
                              <a:pt x="169" y="117"/>
                            </a:lnTo>
                            <a:lnTo>
                              <a:pt x="171" y="120"/>
                            </a:lnTo>
                            <a:lnTo>
                              <a:pt x="172" y="121"/>
                            </a:lnTo>
                            <a:lnTo>
                              <a:pt x="173" y="124"/>
                            </a:lnTo>
                            <a:lnTo>
                              <a:pt x="173" y="167"/>
                            </a:lnTo>
                            <a:lnTo>
                              <a:pt x="172" y="168"/>
                            </a:lnTo>
                            <a:lnTo>
                              <a:pt x="172" y="170"/>
                            </a:lnTo>
                            <a:lnTo>
                              <a:pt x="172" y="173"/>
                            </a:lnTo>
                            <a:lnTo>
                              <a:pt x="173" y="174"/>
                            </a:lnTo>
                            <a:lnTo>
                              <a:pt x="173" y="177"/>
                            </a:lnTo>
                            <a:lnTo>
                              <a:pt x="174" y="178"/>
                            </a:lnTo>
                            <a:lnTo>
                              <a:pt x="174" y="180"/>
                            </a:lnTo>
                            <a:lnTo>
                              <a:pt x="174" y="182"/>
                            </a:lnTo>
                            <a:lnTo>
                              <a:pt x="174" y="185"/>
                            </a:lnTo>
                            <a:lnTo>
                              <a:pt x="174" y="188"/>
                            </a:lnTo>
                            <a:lnTo>
                              <a:pt x="174" y="189"/>
                            </a:lnTo>
                            <a:lnTo>
                              <a:pt x="174" y="192"/>
                            </a:lnTo>
                            <a:lnTo>
                              <a:pt x="174" y="193"/>
                            </a:lnTo>
                            <a:lnTo>
                              <a:pt x="174" y="196"/>
                            </a:lnTo>
                            <a:lnTo>
                              <a:pt x="174" y="197"/>
                            </a:lnTo>
                            <a:lnTo>
                              <a:pt x="175" y="200"/>
                            </a:lnTo>
                            <a:lnTo>
                              <a:pt x="175" y="203"/>
                            </a:lnTo>
                            <a:lnTo>
                              <a:pt x="177" y="207"/>
                            </a:lnTo>
                            <a:lnTo>
                              <a:pt x="179" y="210"/>
                            </a:lnTo>
                            <a:lnTo>
                              <a:pt x="181" y="213"/>
                            </a:lnTo>
                            <a:lnTo>
                              <a:pt x="185" y="217"/>
                            </a:lnTo>
                            <a:lnTo>
                              <a:pt x="188" y="221"/>
                            </a:lnTo>
                            <a:lnTo>
                              <a:pt x="194" y="225"/>
                            </a:lnTo>
                            <a:lnTo>
                              <a:pt x="191" y="228"/>
                            </a:lnTo>
                            <a:lnTo>
                              <a:pt x="186" y="232"/>
                            </a:lnTo>
                            <a:lnTo>
                              <a:pt x="179" y="236"/>
                            </a:lnTo>
                            <a:lnTo>
                              <a:pt x="169" y="241"/>
                            </a:lnTo>
                            <a:lnTo>
                              <a:pt x="161" y="246"/>
                            </a:lnTo>
                            <a:lnTo>
                              <a:pt x="153" y="249"/>
                            </a:lnTo>
                            <a:lnTo>
                              <a:pt x="147" y="252"/>
                            </a:lnTo>
                            <a:lnTo>
                              <a:pt x="141" y="253"/>
                            </a:lnTo>
                            <a:lnTo>
                              <a:pt x="140" y="253"/>
                            </a:lnTo>
                            <a:lnTo>
                              <a:pt x="137" y="252"/>
                            </a:lnTo>
                            <a:lnTo>
                              <a:pt x="135" y="252"/>
                            </a:lnTo>
                            <a:lnTo>
                              <a:pt x="131" y="250"/>
                            </a:lnTo>
                            <a:lnTo>
                              <a:pt x="129" y="249"/>
                            </a:lnTo>
                            <a:lnTo>
                              <a:pt x="126" y="249"/>
                            </a:lnTo>
                            <a:lnTo>
                              <a:pt x="123" y="247"/>
                            </a:lnTo>
                            <a:lnTo>
                              <a:pt x="122" y="247"/>
                            </a:lnTo>
                            <a:lnTo>
                              <a:pt x="118" y="247"/>
                            </a:lnTo>
                            <a:lnTo>
                              <a:pt x="115" y="249"/>
                            </a:lnTo>
                            <a:lnTo>
                              <a:pt x="111" y="249"/>
                            </a:lnTo>
                            <a:lnTo>
                              <a:pt x="109" y="250"/>
                            </a:lnTo>
                            <a:lnTo>
                              <a:pt x="105" y="250"/>
                            </a:lnTo>
                            <a:lnTo>
                              <a:pt x="102" y="250"/>
                            </a:lnTo>
                            <a:lnTo>
                              <a:pt x="98" y="249"/>
                            </a:lnTo>
                            <a:lnTo>
                              <a:pt x="95" y="247"/>
                            </a:lnTo>
                            <a:lnTo>
                              <a:pt x="93" y="245"/>
                            </a:lnTo>
                            <a:lnTo>
                              <a:pt x="93" y="239"/>
                            </a:lnTo>
                            <a:lnTo>
                              <a:pt x="92" y="234"/>
                            </a:lnTo>
                            <a:lnTo>
                              <a:pt x="92" y="227"/>
                            </a:lnTo>
                            <a:lnTo>
                              <a:pt x="91" y="220"/>
                            </a:lnTo>
                            <a:lnTo>
                              <a:pt x="91" y="213"/>
                            </a:lnTo>
                            <a:lnTo>
                              <a:pt x="90" y="210"/>
                            </a:lnTo>
                            <a:lnTo>
                              <a:pt x="89" y="208"/>
                            </a:lnTo>
                            <a:lnTo>
                              <a:pt x="86" y="206"/>
                            </a:lnTo>
                            <a:lnTo>
                              <a:pt x="84" y="206"/>
                            </a:lnTo>
                            <a:lnTo>
                              <a:pt x="81" y="204"/>
                            </a:lnTo>
                            <a:lnTo>
                              <a:pt x="79" y="204"/>
                            </a:lnTo>
                            <a:lnTo>
                              <a:pt x="76" y="204"/>
                            </a:lnTo>
                            <a:lnTo>
                              <a:pt x="73" y="204"/>
                            </a:lnTo>
                            <a:lnTo>
                              <a:pt x="70" y="203"/>
                            </a:lnTo>
                            <a:lnTo>
                              <a:pt x="65" y="203"/>
                            </a:lnTo>
                            <a:lnTo>
                              <a:pt x="62" y="201"/>
                            </a:lnTo>
                            <a:lnTo>
                              <a:pt x="58" y="200"/>
                            </a:lnTo>
                            <a:lnTo>
                              <a:pt x="52" y="196"/>
                            </a:lnTo>
                            <a:lnTo>
                              <a:pt x="44" y="192"/>
                            </a:lnTo>
                            <a:lnTo>
                              <a:pt x="35" y="187"/>
                            </a:lnTo>
                            <a:lnTo>
                              <a:pt x="28" y="182"/>
                            </a:lnTo>
                            <a:lnTo>
                              <a:pt x="23" y="180"/>
                            </a:lnTo>
                            <a:lnTo>
                              <a:pt x="21" y="177"/>
                            </a:lnTo>
                            <a:lnTo>
                              <a:pt x="21" y="175"/>
                            </a:lnTo>
                            <a:lnTo>
                              <a:pt x="21" y="174"/>
                            </a:lnTo>
                            <a:lnTo>
                              <a:pt x="21" y="173"/>
                            </a:lnTo>
                            <a:lnTo>
                              <a:pt x="21" y="170"/>
                            </a:lnTo>
                            <a:lnTo>
                              <a:pt x="21" y="168"/>
                            </a:lnTo>
                            <a:lnTo>
                              <a:pt x="21" y="167"/>
                            </a:lnTo>
                            <a:lnTo>
                              <a:pt x="21" y="166"/>
                            </a:lnTo>
                            <a:lnTo>
                              <a:pt x="21" y="164"/>
                            </a:lnTo>
                            <a:lnTo>
                              <a:pt x="21" y="160"/>
                            </a:lnTo>
                            <a:lnTo>
                              <a:pt x="20" y="156"/>
                            </a:lnTo>
                            <a:lnTo>
                              <a:pt x="19" y="153"/>
                            </a:lnTo>
                            <a:lnTo>
                              <a:pt x="17" y="150"/>
                            </a:lnTo>
                            <a:lnTo>
                              <a:pt x="16" y="148"/>
                            </a:lnTo>
                            <a:lnTo>
                              <a:pt x="15" y="145"/>
                            </a:lnTo>
                            <a:lnTo>
                              <a:pt x="15" y="142"/>
                            </a:lnTo>
                            <a:lnTo>
                              <a:pt x="15" y="139"/>
                            </a:lnTo>
                            <a:lnTo>
                              <a:pt x="9" y="138"/>
                            </a:lnTo>
                            <a:lnTo>
                              <a:pt x="7" y="135"/>
                            </a:lnTo>
                            <a:lnTo>
                              <a:pt x="4" y="129"/>
                            </a:lnTo>
                            <a:lnTo>
                              <a:pt x="2" y="122"/>
                            </a:lnTo>
                            <a:lnTo>
                              <a:pt x="2" y="117"/>
                            </a:lnTo>
                            <a:lnTo>
                              <a:pt x="2" y="110"/>
                            </a:lnTo>
                            <a:lnTo>
                              <a:pt x="2" y="104"/>
                            </a:lnTo>
                            <a:lnTo>
                              <a:pt x="2" y="99"/>
                            </a:lnTo>
                            <a:lnTo>
                              <a:pt x="2" y="97"/>
                            </a:lnTo>
                            <a:lnTo>
                              <a:pt x="1" y="96"/>
                            </a:lnTo>
                            <a:lnTo>
                              <a:pt x="1" y="95"/>
                            </a:lnTo>
                            <a:lnTo>
                              <a:pt x="1" y="92"/>
                            </a:lnTo>
                            <a:lnTo>
                              <a:pt x="0" y="90"/>
                            </a:lnTo>
                            <a:lnTo>
                              <a:pt x="0" y="89"/>
                            </a:lnTo>
                            <a:lnTo>
                              <a:pt x="0" y="86"/>
                            </a:lnTo>
                            <a:lnTo>
                              <a:pt x="3" y="85"/>
                            </a:lnTo>
                            <a:lnTo>
                              <a:pt x="6" y="83"/>
                            </a:lnTo>
                            <a:lnTo>
                              <a:pt x="9" y="82"/>
                            </a:lnTo>
                            <a:lnTo>
                              <a:pt x="13" y="79"/>
                            </a:lnTo>
                            <a:lnTo>
                              <a:pt x="15" y="76"/>
                            </a:lnTo>
                            <a:lnTo>
                              <a:pt x="17" y="74"/>
                            </a:lnTo>
                            <a:lnTo>
                              <a:pt x="21" y="71"/>
                            </a:lnTo>
                            <a:lnTo>
                              <a:pt x="23" y="70"/>
                            </a:lnTo>
                            <a:lnTo>
                              <a:pt x="23" y="38"/>
                            </a:lnTo>
                            <a:lnTo>
                              <a:pt x="25" y="34"/>
                            </a:lnTo>
                            <a:lnTo>
                              <a:pt x="26" y="30"/>
                            </a:lnTo>
                            <a:lnTo>
                              <a:pt x="26" y="25"/>
                            </a:lnTo>
                            <a:lnTo>
                              <a:pt x="27" y="20"/>
                            </a:lnTo>
                            <a:lnTo>
                              <a:pt x="27" y="14"/>
                            </a:lnTo>
                            <a:lnTo>
                              <a:pt x="27" y="10"/>
                            </a:lnTo>
                            <a:lnTo>
                              <a:pt x="26" y="4"/>
                            </a:lnTo>
                            <a:lnTo>
                              <a:pt x="26"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46" name="Freeform 251">
                        <a:extLst>
                          <a:ext uri="{FF2B5EF4-FFF2-40B4-BE49-F238E27FC236}">
                            <a16:creationId xmlns:a16="http://schemas.microsoft.com/office/drawing/2014/main" id="{9D386487-33FE-4675-813E-235CB4AB9310}"/>
                          </a:ext>
                        </a:extLst>
                      </p:cNvPr>
                      <p:cNvSpPr>
                        <a:spLocks/>
                      </p:cNvSpPr>
                      <p:nvPr/>
                    </p:nvSpPr>
                    <p:spPr bwMode="gray">
                      <a:xfrm>
                        <a:off x="2857" y="2778"/>
                        <a:ext cx="226" cy="300"/>
                      </a:xfrm>
                      <a:custGeom>
                        <a:avLst/>
                        <a:gdLst>
                          <a:gd name="T0" fmla="*/ 16 w 226"/>
                          <a:gd name="T1" fmla="*/ 286 h 300"/>
                          <a:gd name="T2" fmla="*/ 26 w 226"/>
                          <a:gd name="T3" fmla="*/ 280 h 300"/>
                          <a:gd name="T4" fmla="*/ 44 w 226"/>
                          <a:gd name="T5" fmla="*/ 282 h 300"/>
                          <a:gd name="T6" fmla="*/ 75 w 226"/>
                          <a:gd name="T7" fmla="*/ 293 h 300"/>
                          <a:gd name="T8" fmla="*/ 122 w 226"/>
                          <a:gd name="T9" fmla="*/ 300 h 300"/>
                          <a:gd name="T10" fmla="*/ 191 w 226"/>
                          <a:gd name="T11" fmla="*/ 297 h 300"/>
                          <a:gd name="T12" fmla="*/ 202 w 226"/>
                          <a:gd name="T13" fmla="*/ 293 h 300"/>
                          <a:gd name="T14" fmla="*/ 198 w 226"/>
                          <a:gd name="T15" fmla="*/ 283 h 300"/>
                          <a:gd name="T16" fmla="*/ 190 w 226"/>
                          <a:gd name="T17" fmla="*/ 270 h 300"/>
                          <a:gd name="T18" fmla="*/ 192 w 226"/>
                          <a:gd name="T19" fmla="*/ 186 h 300"/>
                          <a:gd name="T20" fmla="*/ 212 w 226"/>
                          <a:gd name="T21" fmla="*/ 187 h 300"/>
                          <a:gd name="T22" fmla="*/ 223 w 226"/>
                          <a:gd name="T23" fmla="*/ 176 h 300"/>
                          <a:gd name="T24" fmla="*/ 226 w 226"/>
                          <a:gd name="T25" fmla="*/ 147 h 300"/>
                          <a:gd name="T26" fmla="*/ 221 w 226"/>
                          <a:gd name="T27" fmla="*/ 137 h 300"/>
                          <a:gd name="T28" fmla="*/ 216 w 226"/>
                          <a:gd name="T29" fmla="*/ 136 h 300"/>
                          <a:gd name="T30" fmla="*/ 209 w 226"/>
                          <a:gd name="T31" fmla="*/ 134 h 300"/>
                          <a:gd name="T32" fmla="*/ 203 w 226"/>
                          <a:gd name="T33" fmla="*/ 136 h 300"/>
                          <a:gd name="T34" fmla="*/ 192 w 226"/>
                          <a:gd name="T35" fmla="*/ 134 h 300"/>
                          <a:gd name="T36" fmla="*/ 187 w 226"/>
                          <a:gd name="T37" fmla="*/ 125 h 300"/>
                          <a:gd name="T38" fmla="*/ 186 w 226"/>
                          <a:gd name="T39" fmla="*/ 111 h 300"/>
                          <a:gd name="T40" fmla="*/ 184 w 226"/>
                          <a:gd name="T41" fmla="*/ 99 h 300"/>
                          <a:gd name="T42" fmla="*/ 184 w 226"/>
                          <a:gd name="T43" fmla="*/ 88 h 300"/>
                          <a:gd name="T44" fmla="*/ 186 w 226"/>
                          <a:gd name="T45" fmla="*/ 80 h 300"/>
                          <a:gd name="T46" fmla="*/ 186 w 226"/>
                          <a:gd name="T47" fmla="*/ 71 h 300"/>
                          <a:gd name="T48" fmla="*/ 185 w 226"/>
                          <a:gd name="T49" fmla="*/ 57 h 300"/>
                          <a:gd name="T50" fmla="*/ 180 w 226"/>
                          <a:gd name="T51" fmla="*/ 48 h 300"/>
                          <a:gd name="T52" fmla="*/ 150 w 226"/>
                          <a:gd name="T53" fmla="*/ 44 h 300"/>
                          <a:gd name="T54" fmla="*/ 144 w 226"/>
                          <a:gd name="T55" fmla="*/ 50 h 300"/>
                          <a:gd name="T56" fmla="*/ 134 w 226"/>
                          <a:gd name="T57" fmla="*/ 66 h 300"/>
                          <a:gd name="T58" fmla="*/ 109 w 226"/>
                          <a:gd name="T59" fmla="*/ 64 h 300"/>
                          <a:gd name="T60" fmla="*/ 96 w 226"/>
                          <a:gd name="T61" fmla="*/ 33 h 300"/>
                          <a:gd name="T62" fmla="*/ 6 w 226"/>
                          <a:gd name="T63" fmla="*/ 22 h 300"/>
                          <a:gd name="T64" fmla="*/ 9 w 226"/>
                          <a:gd name="T65" fmla="*/ 27 h 300"/>
                          <a:gd name="T66" fmla="*/ 16 w 226"/>
                          <a:gd name="T67" fmla="*/ 36 h 300"/>
                          <a:gd name="T68" fmla="*/ 27 w 226"/>
                          <a:gd name="T69" fmla="*/ 58 h 300"/>
                          <a:gd name="T70" fmla="*/ 31 w 226"/>
                          <a:gd name="T71" fmla="*/ 84 h 300"/>
                          <a:gd name="T72" fmla="*/ 28 w 226"/>
                          <a:gd name="T73" fmla="*/ 93 h 300"/>
                          <a:gd name="T74" fmla="*/ 27 w 226"/>
                          <a:gd name="T75" fmla="*/ 105 h 300"/>
                          <a:gd name="T76" fmla="*/ 34 w 226"/>
                          <a:gd name="T77" fmla="*/ 126 h 300"/>
                          <a:gd name="T78" fmla="*/ 37 w 226"/>
                          <a:gd name="T79" fmla="*/ 150 h 300"/>
                          <a:gd name="T80" fmla="*/ 25 w 226"/>
                          <a:gd name="T81" fmla="*/ 187 h 300"/>
                          <a:gd name="T82" fmla="*/ 10 w 226"/>
                          <a:gd name="T83" fmla="*/ 247 h 300"/>
                          <a:gd name="T84" fmla="*/ 2 w 226"/>
                          <a:gd name="T85" fmla="*/ 262 h 300"/>
                          <a:gd name="T86" fmla="*/ 0 w 226"/>
                          <a:gd name="T87" fmla="*/ 287 h 300"/>
                          <a:gd name="T88" fmla="*/ 14 w 226"/>
                          <a:gd name="T89" fmla="*/ 11 h 300"/>
                          <a:gd name="T90" fmla="*/ 19 w 226"/>
                          <a:gd name="T91" fmla="*/ 9 h 300"/>
                          <a:gd name="T92" fmla="*/ 16 w 226"/>
                          <a:gd name="T93" fmla="*/ 0 h 300"/>
                          <a:gd name="T94" fmla="*/ 12 w 226"/>
                          <a:gd name="T95" fmla="*/ 0 h 3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6"/>
                          <a:gd name="T145" fmla="*/ 0 h 300"/>
                          <a:gd name="T146" fmla="*/ 226 w 226"/>
                          <a:gd name="T147" fmla="*/ 300 h 3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6" h="300">
                            <a:moveTo>
                              <a:pt x="0" y="287"/>
                            </a:moveTo>
                            <a:lnTo>
                              <a:pt x="12" y="289"/>
                            </a:lnTo>
                            <a:lnTo>
                              <a:pt x="14" y="287"/>
                            </a:lnTo>
                            <a:lnTo>
                              <a:pt x="16" y="286"/>
                            </a:lnTo>
                            <a:lnTo>
                              <a:pt x="19" y="284"/>
                            </a:lnTo>
                            <a:lnTo>
                              <a:pt x="21" y="283"/>
                            </a:lnTo>
                            <a:lnTo>
                              <a:pt x="24" y="282"/>
                            </a:lnTo>
                            <a:lnTo>
                              <a:pt x="26" y="280"/>
                            </a:lnTo>
                            <a:lnTo>
                              <a:pt x="30" y="279"/>
                            </a:lnTo>
                            <a:lnTo>
                              <a:pt x="32" y="279"/>
                            </a:lnTo>
                            <a:lnTo>
                              <a:pt x="38" y="280"/>
                            </a:lnTo>
                            <a:lnTo>
                              <a:pt x="44" y="282"/>
                            </a:lnTo>
                            <a:lnTo>
                              <a:pt x="51" y="286"/>
                            </a:lnTo>
                            <a:lnTo>
                              <a:pt x="59" y="289"/>
                            </a:lnTo>
                            <a:lnTo>
                              <a:pt x="66" y="291"/>
                            </a:lnTo>
                            <a:lnTo>
                              <a:pt x="75" y="293"/>
                            </a:lnTo>
                            <a:lnTo>
                              <a:pt x="82" y="293"/>
                            </a:lnTo>
                            <a:lnTo>
                              <a:pt x="88" y="291"/>
                            </a:lnTo>
                            <a:lnTo>
                              <a:pt x="122" y="291"/>
                            </a:lnTo>
                            <a:lnTo>
                              <a:pt x="122" y="300"/>
                            </a:lnTo>
                            <a:lnTo>
                              <a:pt x="183" y="300"/>
                            </a:lnTo>
                            <a:lnTo>
                              <a:pt x="186" y="298"/>
                            </a:lnTo>
                            <a:lnTo>
                              <a:pt x="189" y="297"/>
                            </a:lnTo>
                            <a:lnTo>
                              <a:pt x="191" y="297"/>
                            </a:lnTo>
                            <a:lnTo>
                              <a:pt x="193" y="296"/>
                            </a:lnTo>
                            <a:lnTo>
                              <a:pt x="196" y="294"/>
                            </a:lnTo>
                            <a:lnTo>
                              <a:pt x="198" y="294"/>
                            </a:lnTo>
                            <a:lnTo>
                              <a:pt x="202" y="293"/>
                            </a:lnTo>
                            <a:lnTo>
                              <a:pt x="204" y="291"/>
                            </a:lnTo>
                            <a:lnTo>
                              <a:pt x="203" y="290"/>
                            </a:lnTo>
                            <a:lnTo>
                              <a:pt x="201" y="287"/>
                            </a:lnTo>
                            <a:lnTo>
                              <a:pt x="198" y="283"/>
                            </a:lnTo>
                            <a:lnTo>
                              <a:pt x="197" y="280"/>
                            </a:lnTo>
                            <a:lnTo>
                              <a:pt x="195" y="276"/>
                            </a:lnTo>
                            <a:lnTo>
                              <a:pt x="192" y="273"/>
                            </a:lnTo>
                            <a:lnTo>
                              <a:pt x="190" y="270"/>
                            </a:lnTo>
                            <a:lnTo>
                              <a:pt x="187" y="266"/>
                            </a:lnTo>
                            <a:lnTo>
                              <a:pt x="187" y="186"/>
                            </a:lnTo>
                            <a:lnTo>
                              <a:pt x="189" y="186"/>
                            </a:lnTo>
                            <a:lnTo>
                              <a:pt x="192" y="186"/>
                            </a:lnTo>
                            <a:lnTo>
                              <a:pt x="197" y="187"/>
                            </a:lnTo>
                            <a:lnTo>
                              <a:pt x="203" y="187"/>
                            </a:lnTo>
                            <a:lnTo>
                              <a:pt x="208" y="189"/>
                            </a:lnTo>
                            <a:lnTo>
                              <a:pt x="212" y="187"/>
                            </a:lnTo>
                            <a:lnTo>
                              <a:pt x="217" y="187"/>
                            </a:lnTo>
                            <a:lnTo>
                              <a:pt x="220" y="186"/>
                            </a:lnTo>
                            <a:lnTo>
                              <a:pt x="221" y="182"/>
                            </a:lnTo>
                            <a:lnTo>
                              <a:pt x="223" y="176"/>
                            </a:lnTo>
                            <a:lnTo>
                              <a:pt x="224" y="168"/>
                            </a:lnTo>
                            <a:lnTo>
                              <a:pt x="224" y="161"/>
                            </a:lnTo>
                            <a:lnTo>
                              <a:pt x="226" y="152"/>
                            </a:lnTo>
                            <a:lnTo>
                              <a:pt x="226" y="147"/>
                            </a:lnTo>
                            <a:lnTo>
                              <a:pt x="226" y="143"/>
                            </a:lnTo>
                            <a:lnTo>
                              <a:pt x="226" y="141"/>
                            </a:lnTo>
                            <a:lnTo>
                              <a:pt x="223" y="139"/>
                            </a:lnTo>
                            <a:lnTo>
                              <a:pt x="221" y="137"/>
                            </a:lnTo>
                            <a:lnTo>
                              <a:pt x="220" y="136"/>
                            </a:lnTo>
                            <a:lnTo>
                              <a:pt x="218" y="136"/>
                            </a:lnTo>
                            <a:lnTo>
                              <a:pt x="217" y="136"/>
                            </a:lnTo>
                            <a:lnTo>
                              <a:pt x="216" y="136"/>
                            </a:lnTo>
                            <a:lnTo>
                              <a:pt x="215" y="136"/>
                            </a:lnTo>
                            <a:lnTo>
                              <a:pt x="212" y="133"/>
                            </a:lnTo>
                            <a:lnTo>
                              <a:pt x="210" y="133"/>
                            </a:lnTo>
                            <a:lnTo>
                              <a:pt x="209" y="134"/>
                            </a:lnTo>
                            <a:lnTo>
                              <a:pt x="208" y="134"/>
                            </a:lnTo>
                            <a:lnTo>
                              <a:pt x="206" y="134"/>
                            </a:lnTo>
                            <a:lnTo>
                              <a:pt x="204" y="134"/>
                            </a:lnTo>
                            <a:lnTo>
                              <a:pt x="203" y="136"/>
                            </a:lnTo>
                            <a:lnTo>
                              <a:pt x="201" y="136"/>
                            </a:lnTo>
                            <a:lnTo>
                              <a:pt x="198" y="136"/>
                            </a:lnTo>
                            <a:lnTo>
                              <a:pt x="195" y="136"/>
                            </a:lnTo>
                            <a:lnTo>
                              <a:pt x="192" y="134"/>
                            </a:lnTo>
                            <a:lnTo>
                              <a:pt x="191" y="133"/>
                            </a:lnTo>
                            <a:lnTo>
                              <a:pt x="190" y="130"/>
                            </a:lnTo>
                            <a:lnTo>
                              <a:pt x="189" y="127"/>
                            </a:lnTo>
                            <a:lnTo>
                              <a:pt x="187" y="125"/>
                            </a:lnTo>
                            <a:lnTo>
                              <a:pt x="187" y="120"/>
                            </a:lnTo>
                            <a:lnTo>
                              <a:pt x="187" y="116"/>
                            </a:lnTo>
                            <a:lnTo>
                              <a:pt x="187" y="113"/>
                            </a:lnTo>
                            <a:lnTo>
                              <a:pt x="186" y="111"/>
                            </a:lnTo>
                            <a:lnTo>
                              <a:pt x="186" y="108"/>
                            </a:lnTo>
                            <a:lnTo>
                              <a:pt x="185" y="105"/>
                            </a:lnTo>
                            <a:lnTo>
                              <a:pt x="184" y="102"/>
                            </a:lnTo>
                            <a:lnTo>
                              <a:pt x="184" y="99"/>
                            </a:lnTo>
                            <a:lnTo>
                              <a:pt x="183" y="97"/>
                            </a:lnTo>
                            <a:lnTo>
                              <a:pt x="183" y="94"/>
                            </a:lnTo>
                            <a:lnTo>
                              <a:pt x="183" y="91"/>
                            </a:lnTo>
                            <a:lnTo>
                              <a:pt x="184" y="88"/>
                            </a:lnTo>
                            <a:lnTo>
                              <a:pt x="184" y="87"/>
                            </a:lnTo>
                            <a:lnTo>
                              <a:pt x="185" y="84"/>
                            </a:lnTo>
                            <a:lnTo>
                              <a:pt x="186" y="83"/>
                            </a:lnTo>
                            <a:lnTo>
                              <a:pt x="186" y="80"/>
                            </a:lnTo>
                            <a:lnTo>
                              <a:pt x="187" y="79"/>
                            </a:lnTo>
                            <a:lnTo>
                              <a:pt x="187" y="76"/>
                            </a:lnTo>
                            <a:lnTo>
                              <a:pt x="187" y="72"/>
                            </a:lnTo>
                            <a:lnTo>
                              <a:pt x="186" y="71"/>
                            </a:lnTo>
                            <a:lnTo>
                              <a:pt x="186" y="68"/>
                            </a:lnTo>
                            <a:lnTo>
                              <a:pt x="185" y="64"/>
                            </a:lnTo>
                            <a:lnTo>
                              <a:pt x="185" y="61"/>
                            </a:lnTo>
                            <a:lnTo>
                              <a:pt x="185" y="57"/>
                            </a:lnTo>
                            <a:lnTo>
                              <a:pt x="186" y="54"/>
                            </a:lnTo>
                            <a:lnTo>
                              <a:pt x="187" y="50"/>
                            </a:lnTo>
                            <a:lnTo>
                              <a:pt x="185" y="50"/>
                            </a:lnTo>
                            <a:lnTo>
                              <a:pt x="180" y="48"/>
                            </a:lnTo>
                            <a:lnTo>
                              <a:pt x="173" y="47"/>
                            </a:lnTo>
                            <a:lnTo>
                              <a:pt x="165" y="46"/>
                            </a:lnTo>
                            <a:lnTo>
                              <a:pt x="157" y="44"/>
                            </a:lnTo>
                            <a:lnTo>
                              <a:pt x="150" y="44"/>
                            </a:lnTo>
                            <a:lnTo>
                              <a:pt x="145" y="44"/>
                            </a:lnTo>
                            <a:lnTo>
                              <a:pt x="144" y="44"/>
                            </a:lnTo>
                            <a:lnTo>
                              <a:pt x="144" y="47"/>
                            </a:lnTo>
                            <a:lnTo>
                              <a:pt x="144" y="50"/>
                            </a:lnTo>
                            <a:lnTo>
                              <a:pt x="142" y="54"/>
                            </a:lnTo>
                            <a:lnTo>
                              <a:pt x="141" y="58"/>
                            </a:lnTo>
                            <a:lnTo>
                              <a:pt x="138" y="62"/>
                            </a:lnTo>
                            <a:lnTo>
                              <a:pt x="134" y="66"/>
                            </a:lnTo>
                            <a:lnTo>
                              <a:pt x="127" y="69"/>
                            </a:lnTo>
                            <a:lnTo>
                              <a:pt x="117" y="69"/>
                            </a:lnTo>
                            <a:lnTo>
                              <a:pt x="114" y="68"/>
                            </a:lnTo>
                            <a:lnTo>
                              <a:pt x="109" y="64"/>
                            </a:lnTo>
                            <a:lnTo>
                              <a:pt x="105" y="58"/>
                            </a:lnTo>
                            <a:lnTo>
                              <a:pt x="102" y="50"/>
                            </a:lnTo>
                            <a:lnTo>
                              <a:pt x="98" y="41"/>
                            </a:lnTo>
                            <a:lnTo>
                              <a:pt x="96" y="33"/>
                            </a:lnTo>
                            <a:lnTo>
                              <a:pt x="95" y="25"/>
                            </a:lnTo>
                            <a:lnTo>
                              <a:pt x="95" y="18"/>
                            </a:lnTo>
                            <a:lnTo>
                              <a:pt x="6" y="20"/>
                            </a:lnTo>
                            <a:lnTo>
                              <a:pt x="6" y="22"/>
                            </a:lnTo>
                            <a:lnTo>
                              <a:pt x="7" y="23"/>
                            </a:lnTo>
                            <a:lnTo>
                              <a:pt x="7" y="25"/>
                            </a:lnTo>
                            <a:lnTo>
                              <a:pt x="8" y="26"/>
                            </a:lnTo>
                            <a:lnTo>
                              <a:pt x="9" y="27"/>
                            </a:lnTo>
                            <a:lnTo>
                              <a:pt x="12" y="29"/>
                            </a:lnTo>
                            <a:lnTo>
                              <a:pt x="13" y="30"/>
                            </a:lnTo>
                            <a:lnTo>
                              <a:pt x="14" y="30"/>
                            </a:lnTo>
                            <a:lnTo>
                              <a:pt x="16" y="36"/>
                            </a:lnTo>
                            <a:lnTo>
                              <a:pt x="19" y="41"/>
                            </a:lnTo>
                            <a:lnTo>
                              <a:pt x="21" y="47"/>
                            </a:lnTo>
                            <a:lnTo>
                              <a:pt x="25" y="53"/>
                            </a:lnTo>
                            <a:lnTo>
                              <a:pt x="27" y="58"/>
                            </a:lnTo>
                            <a:lnTo>
                              <a:pt x="30" y="65"/>
                            </a:lnTo>
                            <a:lnTo>
                              <a:pt x="31" y="72"/>
                            </a:lnTo>
                            <a:lnTo>
                              <a:pt x="32" y="81"/>
                            </a:lnTo>
                            <a:lnTo>
                              <a:pt x="31" y="84"/>
                            </a:lnTo>
                            <a:lnTo>
                              <a:pt x="31" y="86"/>
                            </a:lnTo>
                            <a:lnTo>
                              <a:pt x="30" y="88"/>
                            </a:lnTo>
                            <a:lnTo>
                              <a:pt x="30" y="91"/>
                            </a:lnTo>
                            <a:lnTo>
                              <a:pt x="28" y="93"/>
                            </a:lnTo>
                            <a:lnTo>
                              <a:pt x="27" y="94"/>
                            </a:lnTo>
                            <a:lnTo>
                              <a:pt x="27" y="97"/>
                            </a:lnTo>
                            <a:lnTo>
                              <a:pt x="27" y="98"/>
                            </a:lnTo>
                            <a:lnTo>
                              <a:pt x="27" y="105"/>
                            </a:lnTo>
                            <a:lnTo>
                              <a:pt x="28" y="111"/>
                            </a:lnTo>
                            <a:lnTo>
                              <a:pt x="31" y="115"/>
                            </a:lnTo>
                            <a:lnTo>
                              <a:pt x="32" y="120"/>
                            </a:lnTo>
                            <a:lnTo>
                              <a:pt x="34" y="126"/>
                            </a:lnTo>
                            <a:lnTo>
                              <a:pt x="37" y="130"/>
                            </a:lnTo>
                            <a:lnTo>
                              <a:pt x="38" y="136"/>
                            </a:lnTo>
                            <a:lnTo>
                              <a:pt x="38" y="141"/>
                            </a:lnTo>
                            <a:lnTo>
                              <a:pt x="37" y="150"/>
                            </a:lnTo>
                            <a:lnTo>
                              <a:pt x="35" y="159"/>
                            </a:lnTo>
                            <a:lnTo>
                              <a:pt x="32" y="169"/>
                            </a:lnTo>
                            <a:lnTo>
                              <a:pt x="28" y="179"/>
                            </a:lnTo>
                            <a:lnTo>
                              <a:pt x="25" y="187"/>
                            </a:lnTo>
                            <a:lnTo>
                              <a:pt x="20" y="196"/>
                            </a:lnTo>
                            <a:lnTo>
                              <a:pt x="15" y="201"/>
                            </a:lnTo>
                            <a:lnTo>
                              <a:pt x="10" y="205"/>
                            </a:lnTo>
                            <a:lnTo>
                              <a:pt x="10" y="247"/>
                            </a:lnTo>
                            <a:lnTo>
                              <a:pt x="8" y="248"/>
                            </a:lnTo>
                            <a:lnTo>
                              <a:pt x="6" y="252"/>
                            </a:lnTo>
                            <a:lnTo>
                              <a:pt x="3" y="257"/>
                            </a:lnTo>
                            <a:lnTo>
                              <a:pt x="2" y="262"/>
                            </a:lnTo>
                            <a:lnTo>
                              <a:pt x="1" y="268"/>
                            </a:lnTo>
                            <a:lnTo>
                              <a:pt x="0" y="275"/>
                            </a:lnTo>
                            <a:lnTo>
                              <a:pt x="0" y="280"/>
                            </a:lnTo>
                            <a:lnTo>
                              <a:pt x="0" y="287"/>
                            </a:lnTo>
                            <a:lnTo>
                              <a:pt x="8" y="12"/>
                            </a:lnTo>
                            <a:lnTo>
                              <a:pt x="10" y="12"/>
                            </a:lnTo>
                            <a:lnTo>
                              <a:pt x="12" y="11"/>
                            </a:lnTo>
                            <a:lnTo>
                              <a:pt x="14" y="11"/>
                            </a:lnTo>
                            <a:lnTo>
                              <a:pt x="15" y="11"/>
                            </a:lnTo>
                            <a:lnTo>
                              <a:pt x="16" y="9"/>
                            </a:lnTo>
                            <a:lnTo>
                              <a:pt x="18" y="9"/>
                            </a:lnTo>
                            <a:lnTo>
                              <a:pt x="19" y="9"/>
                            </a:lnTo>
                            <a:lnTo>
                              <a:pt x="21" y="9"/>
                            </a:lnTo>
                            <a:lnTo>
                              <a:pt x="21" y="0"/>
                            </a:lnTo>
                            <a:lnTo>
                              <a:pt x="19" y="0"/>
                            </a:lnTo>
                            <a:lnTo>
                              <a:pt x="16" y="0"/>
                            </a:lnTo>
                            <a:lnTo>
                              <a:pt x="15" y="0"/>
                            </a:lnTo>
                            <a:lnTo>
                              <a:pt x="14" y="0"/>
                            </a:lnTo>
                            <a:lnTo>
                              <a:pt x="13" y="0"/>
                            </a:lnTo>
                            <a:lnTo>
                              <a:pt x="12" y="0"/>
                            </a:lnTo>
                            <a:lnTo>
                              <a:pt x="10" y="0"/>
                            </a:lnTo>
                            <a:lnTo>
                              <a:pt x="8" y="12"/>
                            </a:lnTo>
                            <a:lnTo>
                              <a:pt x="0" y="28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47" name="Freeform 252">
                        <a:extLst>
                          <a:ext uri="{FF2B5EF4-FFF2-40B4-BE49-F238E27FC236}">
                            <a16:creationId xmlns:a16="http://schemas.microsoft.com/office/drawing/2014/main" id="{89EB4BFD-60B9-42BC-826F-BE065A26B455}"/>
                          </a:ext>
                        </a:extLst>
                      </p:cNvPr>
                      <p:cNvSpPr>
                        <a:spLocks/>
                      </p:cNvSpPr>
                      <p:nvPr/>
                    </p:nvSpPr>
                    <p:spPr bwMode="gray">
                      <a:xfrm>
                        <a:off x="3042" y="2853"/>
                        <a:ext cx="207" cy="225"/>
                      </a:xfrm>
                      <a:custGeom>
                        <a:avLst/>
                        <a:gdLst>
                          <a:gd name="T0" fmla="*/ 163 w 207"/>
                          <a:gd name="T1" fmla="*/ 5 h 225"/>
                          <a:gd name="T2" fmla="*/ 186 w 207"/>
                          <a:gd name="T3" fmla="*/ 18 h 225"/>
                          <a:gd name="T4" fmla="*/ 199 w 207"/>
                          <a:gd name="T5" fmla="*/ 25 h 225"/>
                          <a:gd name="T6" fmla="*/ 201 w 207"/>
                          <a:gd name="T7" fmla="*/ 30 h 225"/>
                          <a:gd name="T8" fmla="*/ 205 w 207"/>
                          <a:gd name="T9" fmla="*/ 36 h 225"/>
                          <a:gd name="T10" fmla="*/ 207 w 207"/>
                          <a:gd name="T11" fmla="*/ 40 h 225"/>
                          <a:gd name="T12" fmla="*/ 207 w 207"/>
                          <a:gd name="T13" fmla="*/ 46 h 225"/>
                          <a:gd name="T14" fmla="*/ 207 w 207"/>
                          <a:gd name="T15" fmla="*/ 50 h 225"/>
                          <a:gd name="T16" fmla="*/ 206 w 207"/>
                          <a:gd name="T17" fmla="*/ 59 h 225"/>
                          <a:gd name="T18" fmla="*/ 201 w 207"/>
                          <a:gd name="T19" fmla="*/ 68 h 225"/>
                          <a:gd name="T20" fmla="*/ 196 w 207"/>
                          <a:gd name="T21" fmla="*/ 76 h 225"/>
                          <a:gd name="T22" fmla="*/ 143 w 207"/>
                          <a:gd name="T23" fmla="*/ 150 h 225"/>
                          <a:gd name="T24" fmla="*/ 142 w 207"/>
                          <a:gd name="T25" fmla="*/ 157 h 225"/>
                          <a:gd name="T26" fmla="*/ 143 w 207"/>
                          <a:gd name="T27" fmla="*/ 165 h 225"/>
                          <a:gd name="T28" fmla="*/ 142 w 207"/>
                          <a:gd name="T29" fmla="*/ 168 h 225"/>
                          <a:gd name="T30" fmla="*/ 138 w 207"/>
                          <a:gd name="T31" fmla="*/ 170 h 225"/>
                          <a:gd name="T32" fmla="*/ 136 w 207"/>
                          <a:gd name="T33" fmla="*/ 168 h 225"/>
                          <a:gd name="T34" fmla="*/ 130 w 207"/>
                          <a:gd name="T35" fmla="*/ 175 h 225"/>
                          <a:gd name="T36" fmla="*/ 128 w 207"/>
                          <a:gd name="T37" fmla="*/ 176 h 225"/>
                          <a:gd name="T38" fmla="*/ 126 w 207"/>
                          <a:gd name="T39" fmla="*/ 182 h 225"/>
                          <a:gd name="T40" fmla="*/ 126 w 207"/>
                          <a:gd name="T41" fmla="*/ 186 h 225"/>
                          <a:gd name="T42" fmla="*/ 124 w 207"/>
                          <a:gd name="T43" fmla="*/ 189 h 225"/>
                          <a:gd name="T44" fmla="*/ 112 w 207"/>
                          <a:gd name="T45" fmla="*/ 194 h 225"/>
                          <a:gd name="T46" fmla="*/ 99 w 207"/>
                          <a:gd name="T47" fmla="*/ 201 h 225"/>
                          <a:gd name="T48" fmla="*/ 91 w 207"/>
                          <a:gd name="T49" fmla="*/ 211 h 225"/>
                          <a:gd name="T50" fmla="*/ 84 w 207"/>
                          <a:gd name="T51" fmla="*/ 221 h 225"/>
                          <a:gd name="T52" fmla="*/ 76 w 207"/>
                          <a:gd name="T53" fmla="*/ 225 h 225"/>
                          <a:gd name="T54" fmla="*/ 72 w 207"/>
                          <a:gd name="T55" fmla="*/ 225 h 225"/>
                          <a:gd name="T56" fmla="*/ 65 w 207"/>
                          <a:gd name="T57" fmla="*/ 225 h 225"/>
                          <a:gd name="T58" fmla="*/ 59 w 207"/>
                          <a:gd name="T59" fmla="*/ 222 h 225"/>
                          <a:gd name="T60" fmla="*/ 55 w 207"/>
                          <a:gd name="T61" fmla="*/ 216 h 225"/>
                          <a:gd name="T62" fmla="*/ 47 w 207"/>
                          <a:gd name="T63" fmla="*/ 212 h 225"/>
                          <a:gd name="T64" fmla="*/ 41 w 207"/>
                          <a:gd name="T65" fmla="*/ 212 h 225"/>
                          <a:gd name="T66" fmla="*/ 35 w 207"/>
                          <a:gd name="T67" fmla="*/ 214 h 225"/>
                          <a:gd name="T68" fmla="*/ 28 w 207"/>
                          <a:gd name="T69" fmla="*/ 216 h 225"/>
                          <a:gd name="T70" fmla="*/ 14 w 207"/>
                          <a:gd name="T71" fmla="*/ 212 h 225"/>
                          <a:gd name="T72" fmla="*/ 8 w 207"/>
                          <a:gd name="T73" fmla="*/ 201 h 225"/>
                          <a:gd name="T74" fmla="*/ 0 w 207"/>
                          <a:gd name="T75" fmla="*/ 191 h 225"/>
                          <a:gd name="T76" fmla="*/ 5 w 207"/>
                          <a:gd name="T77" fmla="*/ 111 h 225"/>
                          <a:gd name="T78" fmla="*/ 21 w 207"/>
                          <a:gd name="T79" fmla="*/ 112 h 225"/>
                          <a:gd name="T80" fmla="*/ 33 w 207"/>
                          <a:gd name="T81" fmla="*/ 111 h 225"/>
                          <a:gd name="T82" fmla="*/ 39 w 207"/>
                          <a:gd name="T83" fmla="*/ 93 h 225"/>
                          <a:gd name="T84" fmla="*/ 39 w 207"/>
                          <a:gd name="T85" fmla="*/ 72 h 225"/>
                          <a:gd name="T86" fmla="*/ 41 w 207"/>
                          <a:gd name="T87" fmla="*/ 66 h 225"/>
                          <a:gd name="T88" fmla="*/ 47 w 207"/>
                          <a:gd name="T89" fmla="*/ 69 h 225"/>
                          <a:gd name="T90" fmla="*/ 55 w 207"/>
                          <a:gd name="T91" fmla="*/ 68 h 225"/>
                          <a:gd name="T92" fmla="*/ 59 w 207"/>
                          <a:gd name="T93" fmla="*/ 77 h 225"/>
                          <a:gd name="T94" fmla="*/ 65 w 207"/>
                          <a:gd name="T95" fmla="*/ 84 h 225"/>
                          <a:gd name="T96" fmla="*/ 76 w 207"/>
                          <a:gd name="T97" fmla="*/ 86 h 225"/>
                          <a:gd name="T98" fmla="*/ 85 w 207"/>
                          <a:gd name="T99" fmla="*/ 83 h 225"/>
                          <a:gd name="T100" fmla="*/ 92 w 207"/>
                          <a:gd name="T101" fmla="*/ 79 h 225"/>
                          <a:gd name="T102" fmla="*/ 98 w 207"/>
                          <a:gd name="T103" fmla="*/ 76 h 225"/>
                          <a:gd name="T104" fmla="*/ 100 w 207"/>
                          <a:gd name="T105" fmla="*/ 76 h 225"/>
                          <a:gd name="T106" fmla="*/ 104 w 207"/>
                          <a:gd name="T107" fmla="*/ 76 h 225"/>
                          <a:gd name="T108" fmla="*/ 112 w 207"/>
                          <a:gd name="T109" fmla="*/ 70 h 225"/>
                          <a:gd name="T110" fmla="*/ 119 w 207"/>
                          <a:gd name="T111" fmla="*/ 43 h 225"/>
                          <a:gd name="T112" fmla="*/ 126 w 207"/>
                          <a:gd name="T113" fmla="*/ 7 h 225"/>
                          <a:gd name="T114" fmla="*/ 136 w 207"/>
                          <a:gd name="T115" fmla="*/ 3 h 225"/>
                          <a:gd name="T116" fmla="*/ 144 w 207"/>
                          <a:gd name="T117" fmla="*/ 1 h 225"/>
                          <a:gd name="T118" fmla="*/ 156 w 207"/>
                          <a:gd name="T119" fmla="*/ 0 h 2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7"/>
                          <a:gd name="T181" fmla="*/ 0 h 225"/>
                          <a:gd name="T182" fmla="*/ 207 w 207"/>
                          <a:gd name="T183" fmla="*/ 225 h 2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7" h="225">
                            <a:moveTo>
                              <a:pt x="156" y="0"/>
                            </a:moveTo>
                            <a:lnTo>
                              <a:pt x="158" y="3"/>
                            </a:lnTo>
                            <a:lnTo>
                              <a:pt x="163" y="5"/>
                            </a:lnTo>
                            <a:lnTo>
                              <a:pt x="170" y="10"/>
                            </a:lnTo>
                            <a:lnTo>
                              <a:pt x="179" y="14"/>
                            </a:lnTo>
                            <a:lnTo>
                              <a:pt x="186" y="18"/>
                            </a:lnTo>
                            <a:lnTo>
                              <a:pt x="192" y="22"/>
                            </a:lnTo>
                            <a:lnTo>
                              <a:pt x="196" y="23"/>
                            </a:lnTo>
                            <a:lnTo>
                              <a:pt x="199" y="25"/>
                            </a:lnTo>
                            <a:lnTo>
                              <a:pt x="200" y="26"/>
                            </a:lnTo>
                            <a:lnTo>
                              <a:pt x="200" y="28"/>
                            </a:lnTo>
                            <a:lnTo>
                              <a:pt x="201" y="30"/>
                            </a:lnTo>
                            <a:lnTo>
                              <a:pt x="202" y="32"/>
                            </a:lnTo>
                            <a:lnTo>
                              <a:pt x="204" y="35"/>
                            </a:lnTo>
                            <a:lnTo>
                              <a:pt x="205" y="36"/>
                            </a:lnTo>
                            <a:lnTo>
                              <a:pt x="206" y="37"/>
                            </a:lnTo>
                            <a:lnTo>
                              <a:pt x="207" y="37"/>
                            </a:lnTo>
                            <a:lnTo>
                              <a:pt x="207" y="40"/>
                            </a:lnTo>
                            <a:lnTo>
                              <a:pt x="207" y="42"/>
                            </a:lnTo>
                            <a:lnTo>
                              <a:pt x="207" y="44"/>
                            </a:lnTo>
                            <a:lnTo>
                              <a:pt x="207" y="46"/>
                            </a:lnTo>
                            <a:lnTo>
                              <a:pt x="207" y="47"/>
                            </a:lnTo>
                            <a:lnTo>
                              <a:pt x="207" y="49"/>
                            </a:lnTo>
                            <a:lnTo>
                              <a:pt x="207" y="50"/>
                            </a:lnTo>
                            <a:lnTo>
                              <a:pt x="207" y="53"/>
                            </a:lnTo>
                            <a:lnTo>
                              <a:pt x="207" y="57"/>
                            </a:lnTo>
                            <a:lnTo>
                              <a:pt x="206" y="59"/>
                            </a:lnTo>
                            <a:lnTo>
                              <a:pt x="205" y="62"/>
                            </a:lnTo>
                            <a:lnTo>
                              <a:pt x="202" y="65"/>
                            </a:lnTo>
                            <a:lnTo>
                              <a:pt x="201" y="68"/>
                            </a:lnTo>
                            <a:lnTo>
                              <a:pt x="199" y="70"/>
                            </a:lnTo>
                            <a:lnTo>
                              <a:pt x="198" y="73"/>
                            </a:lnTo>
                            <a:lnTo>
                              <a:pt x="196" y="76"/>
                            </a:lnTo>
                            <a:lnTo>
                              <a:pt x="196" y="136"/>
                            </a:lnTo>
                            <a:lnTo>
                              <a:pt x="144" y="149"/>
                            </a:lnTo>
                            <a:lnTo>
                              <a:pt x="143" y="150"/>
                            </a:lnTo>
                            <a:lnTo>
                              <a:pt x="142" y="153"/>
                            </a:lnTo>
                            <a:lnTo>
                              <a:pt x="142" y="154"/>
                            </a:lnTo>
                            <a:lnTo>
                              <a:pt x="142" y="157"/>
                            </a:lnTo>
                            <a:lnTo>
                              <a:pt x="142" y="158"/>
                            </a:lnTo>
                            <a:lnTo>
                              <a:pt x="143" y="161"/>
                            </a:lnTo>
                            <a:lnTo>
                              <a:pt x="143" y="165"/>
                            </a:lnTo>
                            <a:lnTo>
                              <a:pt x="144" y="168"/>
                            </a:lnTo>
                            <a:lnTo>
                              <a:pt x="143" y="168"/>
                            </a:lnTo>
                            <a:lnTo>
                              <a:pt x="142" y="168"/>
                            </a:lnTo>
                            <a:lnTo>
                              <a:pt x="141" y="170"/>
                            </a:lnTo>
                            <a:lnTo>
                              <a:pt x="140" y="170"/>
                            </a:lnTo>
                            <a:lnTo>
                              <a:pt x="138" y="170"/>
                            </a:lnTo>
                            <a:lnTo>
                              <a:pt x="137" y="170"/>
                            </a:lnTo>
                            <a:lnTo>
                              <a:pt x="136" y="170"/>
                            </a:lnTo>
                            <a:lnTo>
                              <a:pt x="136" y="168"/>
                            </a:lnTo>
                            <a:lnTo>
                              <a:pt x="134" y="172"/>
                            </a:lnTo>
                            <a:lnTo>
                              <a:pt x="131" y="173"/>
                            </a:lnTo>
                            <a:lnTo>
                              <a:pt x="130" y="175"/>
                            </a:lnTo>
                            <a:lnTo>
                              <a:pt x="129" y="175"/>
                            </a:lnTo>
                            <a:lnTo>
                              <a:pt x="128" y="175"/>
                            </a:lnTo>
                            <a:lnTo>
                              <a:pt x="128" y="176"/>
                            </a:lnTo>
                            <a:lnTo>
                              <a:pt x="128" y="179"/>
                            </a:lnTo>
                            <a:lnTo>
                              <a:pt x="128" y="180"/>
                            </a:lnTo>
                            <a:lnTo>
                              <a:pt x="126" y="182"/>
                            </a:lnTo>
                            <a:lnTo>
                              <a:pt x="126" y="183"/>
                            </a:lnTo>
                            <a:lnTo>
                              <a:pt x="126" y="184"/>
                            </a:lnTo>
                            <a:lnTo>
                              <a:pt x="126" y="186"/>
                            </a:lnTo>
                            <a:lnTo>
                              <a:pt x="126" y="187"/>
                            </a:lnTo>
                            <a:lnTo>
                              <a:pt x="128" y="187"/>
                            </a:lnTo>
                            <a:lnTo>
                              <a:pt x="124" y="189"/>
                            </a:lnTo>
                            <a:lnTo>
                              <a:pt x="120" y="190"/>
                            </a:lnTo>
                            <a:lnTo>
                              <a:pt x="117" y="191"/>
                            </a:lnTo>
                            <a:lnTo>
                              <a:pt x="112" y="194"/>
                            </a:lnTo>
                            <a:lnTo>
                              <a:pt x="107" y="195"/>
                            </a:lnTo>
                            <a:lnTo>
                              <a:pt x="103" y="198"/>
                            </a:lnTo>
                            <a:lnTo>
                              <a:pt x="99" y="201"/>
                            </a:lnTo>
                            <a:lnTo>
                              <a:pt x="95" y="204"/>
                            </a:lnTo>
                            <a:lnTo>
                              <a:pt x="93" y="207"/>
                            </a:lnTo>
                            <a:lnTo>
                              <a:pt x="91" y="211"/>
                            </a:lnTo>
                            <a:lnTo>
                              <a:pt x="88" y="214"/>
                            </a:lnTo>
                            <a:lnTo>
                              <a:pt x="86" y="218"/>
                            </a:lnTo>
                            <a:lnTo>
                              <a:pt x="84" y="221"/>
                            </a:lnTo>
                            <a:lnTo>
                              <a:pt x="81" y="222"/>
                            </a:lnTo>
                            <a:lnTo>
                              <a:pt x="79" y="223"/>
                            </a:lnTo>
                            <a:lnTo>
                              <a:pt x="76" y="225"/>
                            </a:lnTo>
                            <a:lnTo>
                              <a:pt x="75" y="225"/>
                            </a:lnTo>
                            <a:lnTo>
                              <a:pt x="74" y="225"/>
                            </a:lnTo>
                            <a:lnTo>
                              <a:pt x="72" y="225"/>
                            </a:lnTo>
                            <a:lnTo>
                              <a:pt x="69" y="225"/>
                            </a:lnTo>
                            <a:lnTo>
                              <a:pt x="67" y="225"/>
                            </a:lnTo>
                            <a:lnTo>
                              <a:pt x="65" y="225"/>
                            </a:lnTo>
                            <a:lnTo>
                              <a:pt x="62" y="225"/>
                            </a:lnTo>
                            <a:lnTo>
                              <a:pt x="59" y="225"/>
                            </a:lnTo>
                            <a:lnTo>
                              <a:pt x="59" y="222"/>
                            </a:lnTo>
                            <a:lnTo>
                              <a:pt x="57" y="221"/>
                            </a:lnTo>
                            <a:lnTo>
                              <a:pt x="56" y="218"/>
                            </a:lnTo>
                            <a:lnTo>
                              <a:pt x="55" y="216"/>
                            </a:lnTo>
                            <a:lnTo>
                              <a:pt x="53" y="215"/>
                            </a:lnTo>
                            <a:lnTo>
                              <a:pt x="49" y="214"/>
                            </a:lnTo>
                            <a:lnTo>
                              <a:pt x="47" y="212"/>
                            </a:lnTo>
                            <a:lnTo>
                              <a:pt x="44" y="212"/>
                            </a:lnTo>
                            <a:lnTo>
                              <a:pt x="42" y="212"/>
                            </a:lnTo>
                            <a:lnTo>
                              <a:pt x="41" y="212"/>
                            </a:lnTo>
                            <a:lnTo>
                              <a:pt x="39" y="212"/>
                            </a:lnTo>
                            <a:lnTo>
                              <a:pt x="36" y="214"/>
                            </a:lnTo>
                            <a:lnTo>
                              <a:pt x="35" y="214"/>
                            </a:lnTo>
                            <a:lnTo>
                              <a:pt x="33" y="215"/>
                            </a:lnTo>
                            <a:lnTo>
                              <a:pt x="30" y="216"/>
                            </a:lnTo>
                            <a:lnTo>
                              <a:pt x="28" y="216"/>
                            </a:lnTo>
                            <a:lnTo>
                              <a:pt x="17" y="216"/>
                            </a:lnTo>
                            <a:lnTo>
                              <a:pt x="16" y="215"/>
                            </a:lnTo>
                            <a:lnTo>
                              <a:pt x="14" y="212"/>
                            </a:lnTo>
                            <a:lnTo>
                              <a:pt x="11" y="208"/>
                            </a:lnTo>
                            <a:lnTo>
                              <a:pt x="10" y="205"/>
                            </a:lnTo>
                            <a:lnTo>
                              <a:pt x="8" y="201"/>
                            </a:lnTo>
                            <a:lnTo>
                              <a:pt x="5" y="198"/>
                            </a:lnTo>
                            <a:lnTo>
                              <a:pt x="3" y="195"/>
                            </a:lnTo>
                            <a:lnTo>
                              <a:pt x="0" y="191"/>
                            </a:lnTo>
                            <a:lnTo>
                              <a:pt x="0" y="111"/>
                            </a:lnTo>
                            <a:lnTo>
                              <a:pt x="2" y="111"/>
                            </a:lnTo>
                            <a:lnTo>
                              <a:pt x="5" y="111"/>
                            </a:lnTo>
                            <a:lnTo>
                              <a:pt x="10" y="111"/>
                            </a:lnTo>
                            <a:lnTo>
                              <a:pt x="16" y="112"/>
                            </a:lnTo>
                            <a:lnTo>
                              <a:pt x="21" y="112"/>
                            </a:lnTo>
                            <a:lnTo>
                              <a:pt x="25" y="112"/>
                            </a:lnTo>
                            <a:lnTo>
                              <a:pt x="30" y="111"/>
                            </a:lnTo>
                            <a:lnTo>
                              <a:pt x="33" y="111"/>
                            </a:lnTo>
                            <a:lnTo>
                              <a:pt x="35" y="107"/>
                            </a:lnTo>
                            <a:lnTo>
                              <a:pt x="37" y="100"/>
                            </a:lnTo>
                            <a:lnTo>
                              <a:pt x="39" y="93"/>
                            </a:lnTo>
                            <a:lnTo>
                              <a:pt x="39" y="86"/>
                            </a:lnTo>
                            <a:lnTo>
                              <a:pt x="39" y="79"/>
                            </a:lnTo>
                            <a:lnTo>
                              <a:pt x="39" y="72"/>
                            </a:lnTo>
                            <a:lnTo>
                              <a:pt x="39" y="68"/>
                            </a:lnTo>
                            <a:lnTo>
                              <a:pt x="39" y="64"/>
                            </a:lnTo>
                            <a:lnTo>
                              <a:pt x="41" y="66"/>
                            </a:lnTo>
                            <a:lnTo>
                              <a:pt x="42" y="68"/>
                            </a:lnTo>
                            <a:lnTo>
                              <a:pt x="44" y="68"/>
                            </a:lnTo>
                            <a:lnTo>
                              <a:pt x="47" y="69"/>
                            </a:lnTo>
                            <a:lnTo>
                              <a:pt x="49" y="69"/>
                            </a:lnTo>
                            <a:lnTo>
                              <a:pt x="53" y="69"/>
                            </a:lnTo>
                            <a:lnTo>
                              <a:pt x="55" y="68"/>
                            </a:lnTo>
                            <a:lnTo>
                              <a:pt x="56" y="68"/>
                            </a:lnTo>
                            <a:lnTo>
                              <a:pt x="57" y="73"/>
                            </a:lnTo>
                            <a:lnTo>
                              <a:pt x="59" y="77"/>
                            </a:lnTo>
                            <a:lnTo>
                              <a:pt x="60" y="80"/>
                            </a:lnTo>
                            <a:lnTo>
                              <a:pt x="62" y="83"/>
                            </a:lnTo>
                            <a:lnTo>
                              <a:pt x="65" y="84"/>
                            </a:lnTo>
                            <a:lnTo>
                              <a:pt x="68" y="86"/>
                            </a:lnTo>
                            <a:lnTo>
                              <a:pt x="72" y="86"/>
                            </a:lnTo>
                            <a:lnTo>
                              <a:pt x="76" y="86"/>
                            </a:lnTo>
                            <a:lnTo>
                              <a:pt x="79" y="86"/>
                            </a:lnTo>
                            <a:lnTo>
                              <a:pt x="82" y="84"/>
                            </a:lnTo>
                            <a:lnTo>
                              <a:pt x="85" y="83"/>
                            </a:lnTo>
                            <a:lnTo>
                              <a:pt x="87" y="82"/>
                            </a:lnTo>
                            <a:lnTo>
                              <a:pt x="90" y="80"/>
                            </a:lnTo>
                            <a:lnTo>
                              <a:pt x="92" y="79"/>
                            </a:lnTo>
                            <a:lnTo>
                              <a:pt x="94" y="77"/>
                            </a:lnTo>
                            <a:lnTo>
                              <a:pt x="97" y="76"/>
                            </a:lnTo>
                            <a:lnTo>
                              <a:pt x="98" y="76"/>
                            </a:lnTo>
                            <a:lnTo>
                              <a:pt x="98" y="77"/>
                            </a:lnTo>
                            <a:lnTo>
                              <a:pt x="99" y="77"/>
                            </a:lnTo>
                            <a:lnTo>
                              <a:pt x="100" y="76"/>
                            </a:lnTo>
                            <a:lnTo>
                              <a:pt x="101" y="76"/>
                            </a:lnTo>
                            <a:lnTo>
                              <a:pt x="103" y="76"/>
                            </a:lnTo>
                            <a:lnTo>
                              <a:pt x="104" y="76"/>
                            </a:lnTo>
                            <a:lnTo>
                              <a:pt x="106" y="75"/>
                            </a:lnTo>
                            <a:lnTo>
                              <a:pt x="110" y="73"/>
                            </a:lnTo>
                            <a:lnTo>
                              <a:pt x="112" y="70"/>
                            </a:lnTo>
                            <a:lnTo>
                              <a:pt x="113" y="66"/>
                            </a:lnTo>
                            <a:lnTo>
                              <a:pt x="117" y="57"/>
                            </a:lnTo>
                            <a:lnTo>
                              <a:pt x="119" y="43"/>
                            </a:lnTo>
                            <a:lnTo>
                              <a:pt x="122" y="30"/>
                            </a:lnTo>
                            <a:lnTo>
                              <a:pt x="124" y="18"/>
                            </a:lnTo>
                            <a:lnTo>
                              <a:pt x="126" y="7"/>
                            </a:lnTo>
                            <a:lnTo>
                              <a:pt x="129" y="0"/>
                            </a:lnTo>
                            <a:lnTo>
                              <a:pt x="132" y="1"/>
                            </a:lnTo>
                            <a:lnTo>
                              <a:pt x="136" y="3"/>
                            </a:lnTo>
                            <a:lnTo>
                              <a:pt x="138" y="3"/>
                            </a:lnTo>
                            <a:lnTo>
                              <a:pt x="142" y="1"/>
                            </a:lnTo>
                            <a:lnTo>
                              <a:pt x="144" y="1"/>
                            </a:lnTo>
                            <a:lnTo>
                              <a:pt x="148" y="0"/>
                            </a:lnTo>
                            <a:lnTo>
                              <a:pt x="151" y="0"/>
                            </a:lnTo>
                            <a:lnTo>
                              <a:pt x="156"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48" name="Freeform 253">
                        <a:extLst>
                          <a:ext uri="{FF2B5EF4-FFF2-40B4-BE49-F238E27FC236}">
                            <a16:creationId xmlns:a16="http://schemas.microsoft.com/office/drawing/2014/main" id="{00199C44-0B83-4069-B3F8-7E4CB7CD01B9}"/>
                          </a:ext>
                        </a:extLst>
                      </p:cNvPr>
                      <p:cNvSpPr>
                        <a:spLocks/>
                      </p:cNvSpPr>
                      <p:nvPr/>
                    </p:nvSpPr>
                    <p:spPr bwMode="gray">
                      <a:xfrm>
                        <a:off x="3236" y="2878"/>
                        <a:ext cx="54" cy="179"/>
                      </a:xfrm>
                      <a:custGeom>
                        <a:avLst/>
                        <a:gdLst>
                          <a:gd name="T0" fmla="*/ 5 w 54"/>
                          <a:gd name="T1" fmla="*/ 112 h 179"/>
                          <a:gd name="T2" fmla="*/ 12 w 54"/>
                          <a:gd name="T3" fmla="*/ 117 h 179"/>
                          <a:gd name="T4" fmla="*/ 20 w 54"/>
                          <a:gd name="T5" fmla="*/ 121 h 179"/>
                          <a:gd name="T6" fmla="*/ 26 w 54"/>
                          <a:gd name="T7" fmla="*/ 126 h 179"/>
                          <a:gd name="T8" fmla="*/ 26 w 54"/>
                          <a:gd name="T9" fmla="*/ 136 h 179"/>
                          <a:gd name="T10" fmla="*/ 25 w 54"/>
                          <a:gd name="T11" fmla="*/ 141 h 179"/>
                          <a:gd name="T12" fmla="*/ 23 w 54"/>
                          <a:gd name="T13" fmla="*/ 147 h 179"/>
                          <a:gd name="T14" fmla="*/ 20 w 54"/>
                          <a:gd name="T15" fmla="*/ 151 h 179"/>
                          <a:gd name="T16" fmla="*/ 22 w 54"/>
                          <a:gd name="T17" fmla="*/ 159 h 179"/>
                          <a:gd name="T18" fmla="*/ 25 w 54"/>
                          <a:gd name="T19" fmla="*/ 166 h 179"/>
                          <a:gd name="T20" fmla="*/ 30 w 54"/>
                          <a:gd name="T21" fmla="*/ 172 h 179"/>
                          <a:gd name="T22" fmla="*/ 36 w 54"/>
                          <a:gd name="T23" fmla="*/ 177 h 179"/>
                          <a:gd name="T24" fmla="*/ 38 w 54"/>
                          <a:gd name="T25" fmla="*/ 176 h 179"/>
                          <a:gd name="T26" fmla="*/ 38 w 54"/>
                          <a:gd name="T27" fmla="*/ 170 h 179"/>
                          <a:gd name="T28" fmla="*/ 38 w 54"/>
                          <a:gd name="T29" fmla="*/ 166 h 179"/>
                          <a:gd name="T30" fmla="*/ 38 w 54"/>
                          <a:gd name="T31" fmla="*/ 164 h 179"/>
                          <a:gd name="T32" fmla="*/ 43 w 54"/>
                          <a:gd name="T33" fmla="*/ 162 h 179"/>
                          <a:gd name="T34" fmla="*/ 48 w 54"/>
                          <a:gd name="T35" fmla="*/ 159 h 179"/>
                          <a:gd name="T36" fmla="*/ 52 w 54"/>
                          <a:gd name="T37" fmla="*/ 154 h 179"/>
                          <a:gd name="T38" fmla="*/ 54 w 54"/>
                          <a:gd name="T39" fmla="*/ 147 h 179"/>
                          <a:gd name="T40" fmla="*/ 54 w 54"/>
                          <a:gd name="T41" fmla="*/ 137 h 179"/>
                          <a:gd name="T42" fmla="*/ 51 w 54"/>
                          <a:gd name="T43" fmla="*/ 128 h 179"/>
                          <a:gd name="T44" fmla="*/ 48 w 54"/>
                          <a:gd name="T45" fmla="*/ 119 h 179"/>
                          <a:gd name="T46" fmla="*/ 45 w 54"/>
                          <a:gd name="T47" fmla="*/ 111 h 179"/>
                          <a:gd name="T48" fmla="*/ 44 w 54"/>
                          <a:gd name="T49" fmla="*/ 105 h 179"/>
                          <a:gd name="T50" fmla="*/ 37 w 54"/>
                          <a:gd name="T51" fmla="*/ 97 h 179"/>
                          <a:gd name="T52" fmla="*/ 30 w 54"/>
                          <a:gd name="T53" fmla="*/ 87 h 179"/>
                          <a:gd name="T54" fmla="*/ 25 w 54"/>
                          <a:gd name="T55" fmla="*/ 79 h 179"/>
                          <a:gd name="T56" fmla="*/ 25 w 54"/>
                          <a:gd name="T57" fmla="*/ 73 h 179"/>
                          <a:gd name="T58" fmla="*/ 26 w 54"/>
                          <a:gd name="T59" fmla="*/ 66 h 179"/>
                          <a:gd name="T60" fmla="*/ 29 w 54"/>
                          <a:gd name="T61" fmla="*/ 58 h 179"/>
                          <a:gd name="T62" fmla="*/ 32 w 54"/>
                          <a:gd name="T63" fmla="*/ 51 h 179"/>
                          <a:gd name="T64" fmla="*/ 32 w 54"/>
                          <a:gd name="T65" fmla="*/ 43 h 179"/>
                          <a:gd name="T66" fmla="*/ 31 w 54"/>
                          <a:gd name="T67" fmla="*/ 31 h 179"/>
                          <a:gd name="T68" fmla="*/ 30 w 54"/>
                          <a:gd name="T69" fmla="*/ 17 h 179"/>
                          <a:gd name="T70" fmla="*/ 29 w 54"/>
                          <a:gd name="T71" fmla="*/ 7 h 179"/>
                          <a:gd name="T72" fmla="*/ 25 w 54"/>
                          <a:gd name="T73" fmla="*/ 3 h 179"/>
                          <a:gd name="T74" fmla="*/ 20 w 54"/>
                          <a:gd name="T75" fmla="*/ 1 h 179"/>
                          <a:gd name="T76" fmla="*/ 15 w 54"/>
                          <a:gd name="T77" fmla="*/ 1 h 179"/>
                          <a:gd name="T78" fmla="*/ 8 w 54"/>
                          <a:gd name="T79" fmla="*/ 0 h 179"/>
                          <a:gd name="T80" fmla="*/ 4 w 54"/>
                          <a:gd name="T81" fmla="*/ 1 h 179"/>
                          <a:gd name="T82" fmla="*/ 5 w 54"/>
                          <a:gd name="T83" fmla="*/ 5 h 179"/>
                          <a:gd name="T84" fmla="*/ 8 w 54"/>
                          <a:gd name="T85" fmla="*/ 10 h 179"/>
                          <a:gd name="T86" fmla="*/ 10 w 54"/>
                          <a:gd name="T87" fmla="*/ 12 h 179"/>
                          <a:gd name="T88" fmla="*/ 11 w 54"/>
                          <a:gd name="T89" fmla="*/ 15 h 179"/>
                          <a:gd name="T90" fmla="*/ 11 w 54"/>
                          <a:gd name="T91" fmla="*/ 19 h 179"/>
                          <a:gd name="T92" fmla="*/ 11 w 54"/>
                          <a:gd name="T93" fmla="*/ 22 h 179"/>
                          <a:gd name="T94" fmla="*/ 11 w 54"/>
                          <a:gd name="T95" fmla="*/ 25 h 179"/>
                          <a:gd name="T96" fmla="*/ 11 w 54"/>
                          <a:gd name="T97" fmla="*/ 31 h 179"/>
                          <a:gd name="T98" fmla="*/ 9 w 54"/>
                          <a:gd name="T99" fmla="*/ 36 h 179"/>
                          <a:gd name="T100" fmla="*/ 5 w 54"/>
                          <a:gd name="T101" fmla="*/ 42 h 179"/>
                          <a:gd name="T102" fmla="*/ 2 w 54"/>
                          <a:gd name="T103" fmla="*/ 48 h 179"/>
                          <a:gd name="T104" fmla="*/ 3 w 54"/>
                          <a:gd name="T105" fmla="*/ 108 h 17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4"/>
                          <a:gd name="T160" fmla="*/ 0 h 179"/>
                          <a:gd name="T161" fmla="*/ 54 w 54"/>
                          <a:gd name="T162" fmla="*/ 179 h 17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4" h="179">
                            <a:moveTo>
                              <a:pt x="3" y="108"/>
                            </a:moveTo>
                            <a:lnTo>
                              <a:pt x="5" y="112"/>
                            </a:lnTo>
                            <a:lnTo>
                              <a:pt x="8" y="115"/>
                            </a:lnTo>
                            <a:lnTo>
                              <a:pt x="12" y="117"/>
                            </a:lnTo>
                            <a:lnTo>
                              <a:pt x="17" y="118"/>
                            </a:lnTo>
                            <a:lnTo>
                              <a:pt x="20" y="121"/>
                            </a:lnTo>
                            <a:lnTo>
                              <a:pt x="24" y="122"/>
                            </a:lnTo>
                            <a:lnTo>
                              <a:pt x="26" y="126"/>
                            </a:lnTo>
                            <a:lnTo>
                              <a:pt x="28" y="130"/>
                            </a:lnTo>
                            <a:lnTo>
                              <a:pt x="26" y="136"/>
                            </a:lnTo>
                            <a:lnTo>
                              <a:pt x="26" y="138"/>
                            </a:lnTo>
                            <a:lnTo>
                              <a:pt x="25" y="141"/>
                            </a:lnTo>
                            <a:lnTo>
                              <a:pt x="24" y="144"/>
                            </a:lnTo>
                            <a:lnTo>
                              <a:pt x="23" y="147"/>
                            </a:lnTo>
                            <a:lnTo>
                              <a:pt x="22" y="150"/>
                            </a:lnTo>
                            <a:lnTo>
                              <a:pt x="20" y="151"/>
                            </a:lnTo>
                            <a:lnTo>
                              <a:pt x="20" y="154"/>
                            </a:lnTo>
                            <a:lnTo>
                              <a:pt x="22" y="159"/>
                            </a:lnTo>
                            <a:lnTo>
                              <a:pt x="23" y="162"/>
                            </a:lnTo>
                            <a:lnTo>
                              <a:pt x="25" y="166"/>
                            </a:lnTo>
                            <a:lnTo>
                              <a:pt x="28" y="169"/>
                            </a:lnTo>
                            <a:lnTo>
                              <a:pt x="30" y="172"/>
                            </a:lnTo>
                            <a:lnTo>
                              <a:pt x="34" y="175"/>
                            </a:lnTo>
                            <a:lnTo>
                              <a:pt x="36" y="177"/>
                            </a:lnTo>
                            <a:lnTo>
                              <a:pt x="38" y="179"/>
                            </a:lnTo>
                            <a:lnTo>
                              <a:pt x="38" y="176"/>
                            </a:lnTo>
                            <a:lnTo>
                              <a:pt x="38" y="173"/>
                            </a:lnTo>
                            <a:lnTo>
                              <a:pt x="38" y="170"/>
                            </a:lnTo>
                            <a:lnTo>
                              <a:pt x="38" y="169"/>
                            </a:lnTo>
                            <a:lnTo>
                              <a:pt x="38" y="166"/>
                            </a:lnTo>
                            <a:lnTo>
                              <a:pt x="38" y="165"/>
                            </a:lnTo>
                            <a:lnTo>
                              <a:pt x="38" y="164"/>
                            </a:lnTo>
                            <a:lnTo>
                              <a:pt x="38" y="162"/>
                            </a:lnTo>
                            <a:lnTo>
                              <a:pt x="43" y="162"/>
                            </a:lnTo>
                            <a:lnTo>
                              <a:pt x="45" y="161"/>
                            </a:lnTo>
                            <a:lnTo>
                              <a:pt x="48" y="159"/>
                            </a:lnTo>
                            <a:lnTo>
                              <a:pt x="50" y="157"/>
                            </a:lnTo>
                            <a:lnTo>
                              <a:pt x="52" y="154"/>
                            </a:lnTo>
                            <a:lnTo>
                              <a:pt x="52" y="150"/>
                            </a:lnTo>
                            <a:lnTo>
                              <a:pt x="54" y="147"/>
                            </a:lnTo>
                            <a:lnTo>
                              <a:pt x="54" y="141"/>
                            </a:lnTo>
                            <a:lnTo>
                              <a:pt x="54" y="137"/>
                            </a:lnTo>
                            <a:lnTo>
                              <a:pt x="52" y="130"/>
                            </a:lnTo>
                            <a:lnTo>
                              <a:pt x="51" y="128"/>
                            </a:lnTo>
                            <a:lnTo>
                              <a:pt x="50" y="124"/>
                            </a:lnTo>
                            <a:lnTo>
                              <a:pt x="48" y="119"/>
                            </a:lnTo>
                            <a:lnTo>
                              <a:pt x="46" y="115"/>
                            </a:lnTo>
                            <a:lnTo>
                              <a:pt x="45" y="111"/>
                            </a:lnTo>
                            <a:lnTo>
                              <a:pt x="45" y="105"/>
                            </a:lnTo>
                            <a:lnTo>
                              <a:pt x="44" y="105"/>
                            </a:lnTo>
                            <a:lnTo>
                              <a:pt x="42" y="101"/>
                            </a:lnTo>
                            <a:lnTo>
                              <a:pt x="37" y="97"/>
                            </a:lnTo>
                            <a:lnTo>
                              <a:pt x="34" y="93"/>
                            </a:lnTo>
                            <a:lnTo>
                              <a:pt x="30" y="87"/>
                            </a:lnTo>
                            <a:lnTo>
                              <a:pt x="28" y="83"/>
                            </a:lnTo>
                            <a:lnTo>
                              <a:pt x="25" y="79"/>
                            </a:lnTo>
                            <a:lnTo>
                              <a:pt x="25" y="76"/>
                            </a:lnTo>
                            <a:lnTo>
                              <a:pt x="25" y="73"/>
                            </a:lnTo>
                            <a:lnTo>
                              <a:pt x="25" y="71"/>
                            </a:lnTo>
                            <a:lnTo>
                              <a:pt x="26" y="66"/>
                            </a:lnTo>
                            <a:lnTo>
                              <a:pt x="28" y="62"/>
                            </a:lnTo>
                            <a:lnTo>
                              <a:pt x="29" y="58"/>
                            </a:lnTo>
                            <a:lnTo>
                              <a:pt x="30" y="54"/>
                            </a:lnTo>
                            <a:lnTo>
                              <a:pt x="32" y="51"/>
                            </a:lnTo>
                            <a:lnTo>
                              <a:pt x="34" y="48"/>
                            </a:lnTo>
                            <a:lnTo>
                              <a:pt x="32" y="43"/>
                            </a:lnTo>
                            <a:lnTo>
                              <a:pt x="31" y="38"/>
                            </a:lnTo>
                            <a:lnTo>
                              <a:pt x="31" y="31"/>
                            </a:lnTo>
                            <a:lnTo>
                              <a:pt x="30" y="24"/>
                            </a:lnTo>
                            <a:lnTo>
                              <a:pt x="30" y="17"/>
                            </a:lnTo>
                            <a:lnTo>
                              <a:pt x="29" y="11"/>
                            </a:lnTo>
                            <a:lnTo>
                              <a:pt x="29" y="7"/>
                            </a:lnTo>
                            <a:lnTo>
                              <a:pt x="28" y="5"/>
                            </a:lnTo>
                            <a:lnTo>
                              <a:pt x="25" y="3"/>
                            </a:lnTo>
                            <a:lnTo>
                              <a:pt x="23" y="3"/>
                            </a:lnTo>
                            <a:lnTo>
                              <a:pt x="20" y="1"/>
                            </a:lnTo>
                            <a:lnTo>
                              <a:pt x="18" y="1"/>
                            </a:lnTo>
                            <a:lnTo>
                              <a:pt x="15" y="1"/>
                            </a:lnTo>
                            <a:lnTo>
                              <a:pt x="11" y="1"/>
                            </a:lnTo>
                            <a:lnTo>
                              <a:pt x="8" y="0"/>
                            </a:lnTo>
                            <a:lnTo>
                              <a:pt x="3" y="0"/>
                            </a:lnTo>
                            <a:lnTo>
                              <a:pt x="4" y="1"/>
                            </a:lnTo>
                            <a:lnTo>
                              <a:pt x="4" y="3"/>
                            </a:lnTo>
                            <a:lnTo>
                              <a:pt x="5" y="5"/>
                            </a:lnTo>
                            <a:lnTo>
                              <a:pt x="6" y="7"/>
                            </a:lnTo>
                            <a:lnTo>
                              <a:pt x="8" y="10"/>
                            </a:lnTo>
                            <a:lnTo>
                              <a:pt x="9" y="11"/>
                            </a:lnTo>
                            <a:lnTo>
                              <a:pt x="10" y="12"/>
                            </a:lnTo>
                            <a:lnTo>
                              <a:pt x="11" y="12"/>
                            </a:lnTo>
                            <a:lnTo>
                              <a:pt x="11" y="15"/>
                            </a:lnTo>
                            <a:lnTo>
                              <a:pt x="11" y="17"/>
                            </a:lnTo>
                            <a:lnTo>
                              <a:pt x="11" y="19"/>
                            </a:lnTo>
                            <a:lnTo>
                              <a:pt x="11" y="21"/>
                            </a:lnTo>
                            <a:lnTo>
                              <a:pt x="11" y="22"/>
                            </a:lnTo>
                            <a:lnTo>
                              <a:pt x="11" y="24"/>
                            </a:lnTo>
                            <a:lnTo>
                              <a:pt x="11" y="25"/>
                            </a:lnTo>
                            <a:lnTo>
                              <a:pt x="11" y="28"/>
                            </a:lnTo>
                            <a:lnTo>
                              <a:pt x="11" y="31"/>
                            </a:lnTo>
                            <a:lnTo>
                              <a:pt x="10" y="33"/>
                            </a:lnTo>
                            <a:lnTo>
                              <a:pt x="9" y="36"/>
                            </a:lnTo>
                            <a:lnTo>
                              <a:pt x="6" y="39"/>
                            </a:lnTo>
                            <a:lnTo>
                              <a:pt x="5" y="42"/>
                            </a:lnTo>
                            <a:lnTo>
                              <a:pt x="3" y="44"/>
                            </a:lnTo>
                            <a:lnTo>
                              <a:pt x="2" y="48"/>
                            </a:lnTo>
                            <a:lnTo>
                              <a:pt x="0" y="51"/>
                            </a:lnTo>
                            <a:lnTo>
                              <a:pt x="3" y="10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49" name="Freeform 254">
                        <a:extLst>
                          <a:ext uri="{FF2B5EF4-FFF2-40B4-BE49-F238E27FC236}">
                            <a16:creationId xmlns:a16="http://schemas.microsoft.com/office/drawing/2014/main" id="{F1BD122F-B289-4227-9C0C-FB230D828119}"/>
                          </a:ext>
                        </a:extLst>
                      </p:cNvPr>
                      <p:cNvSpPr>
                        <a:spLocks/>
                      </p:cNvSpPr>
                      <p:nvPr/>
                    </p:nvSpPr>
                    <p:spPr bwMode="gray">
                      <a:xfrm>
                        <a:off x="3183" y="2903"/>
                        <a:ext cx="186" cy="387"/>
                      </a:xfrm>
                      <a:custGeom>
                        <a:avLst/>
                        <a:gdLst>
                          <a:gd name="T0" fmla="*/ 1 w 186"/>
                          <a:gd name="T1" fmla="*/ 111 h 387"/>
                          <a:gd name="T2" fmla="*/ 1 w 186"/>
                          <a:gd name="T3" fmla="*/ 100 h 387"/>
                          <a:gd name="T4" fmla="*/ 60 w 186"/>
                          <a:gd name="T5" fmla="*/ 91 h 387"/>
                          <a:gd name="T6" fmla="*/ 77 w 186"/>
                          <a:gd name="T7" fmla="*/ 96 h 387"/>
                          <a:gd name="T8" fmla="*/ 79 w 186"/>
                          <a:gd name="T9" fmla="*/ 112 h 387"/>
                          <a:gd name="T10" fmla="*/ 75 w 186"/>
                          <a:gd name="T11" fmla="*/ 124 h 387"/>
                          <a:gd name="T12" fmla="*/ 76 w 186"/>
                          <a:gd name="T13" fmla="*/ 136 h 387"/>
                          <a:gd name="T14" fmla="*/ 87 w 186"/>
                          <a:gd name="T15" fmla="*/ 149 h 387"/>
                          <a:gd name="T16" fmla="*/ 91 w 186"/>
                          <a:gd name="T17" fmla="*/ 147 h 387"/>
                          <a:gd name="T18" fmla="*/ 91 w 186"/>
                          <a:gd name="T19" fmla="*/ 139 h 387"/>
                          <a:gd name="T20" fmla="*/ 97 w 186"/>
                          <a:gd name="T21" fmla="*/ 135 h 387"/>
                          <a:gd name="T22" fmla="*/ 104 w 186"/>
                          <a:gd name="T23" fmla="*/ 124 h 387"/>
                          <a:gd name="T24" fmla="*/ 104 w 186"/>
                          <a:gd name="T25" fmla="*/ 105 h 387"/>
                          <a:gd name="T26" fmla="*/ 98 w 186"/>
                          <a:gd name="T27" fmla="*/ 89 h 387"/>
                          <a:gd name="T28" fmla="*/ 94 w 186"/>
                          <a:gd name="T29" fmla="*/ 75 h 387"/>
                          <a:gd name="T30" fmla="*/ 81 w 186"/>
                          <a:gd name="T31" fmla="*/ 57 h 387"/>
                          <a:gd name="T32" fmla="*/ 78 w 186"/>
                          <a:gd name="T33" fmla="*/ 45 h 387"/>
                          <a:gd name="T34" fmla="*/ 83 w 186"/>
                          <a:gd name="T35" fmla="*/ 28 h 387"/>
                          <a:gd name="T36" fmla="*/ 94 w 186"/>
                          <a:gd name="T37" fmla="*/ 22 h 387"/>
                          <a:gd name="T38" fmla="*/ 107 w 186"/>
                          <a:gd name="T39" fmla="*/ 21 h 387"/>
                          <a:gd name="T40" fmla="*/ 118 w 186"/>
                          <a:gd name="T41" fmla="*/ 21 h 387"/>
                          <a:gd name="T42" fmla="*/ 129 w 186"/>
                          <a:gd name="T43" fmla="*/ 24 h 387"/>
                          <a:gd name="T44" fmla="*/ 145 w 186"/>
                          <a:gd name="T45" fmla="*/ 22 h 387"/>
                          <a:gd name="T46" fmla="*/ 178 w 186"/>
                          <a:gd name="T47" fmla="*/ 6 h 387"/>
                          <a:gd name="T48" fmla="*/ 185 w 186"/>
                          <a:gd name="T49" fmla="*/ 6 h 387"/>
                          <a:gd name="T50" fmla="*/ 185 w 186"/>
                          <a:gd name="T51" fmla="*/ 11 h 387"/>
                          <a:gd name="T52" fmla="*/ 186 w 186"/>
                          <a:gd name="T53" fmla="*/ 39 h 387"/>
                          <a:gd name="T54" fmla="*/ 186 w 186"/>
                          <a:gd name="T55" fmla="*/ 72 h 387"/>
                          <a:gd name="T56" fmla="*/ 184 w 186"/>
                          <a:gd name="T57" fmla="*/ 105 h 387"/>
                          <a:gd name="T58" fmla="*/ 163 w 186"/>
                          <a:gd name="T59" fmla="*/ 143 h 387"/>
                          <a:gd name="T60" fmla="*/ 128 w 186"/>
                          <a:gd name="T61" fmla="*/ 164 h 387"/>
                          <a:gd name="T62" fmla="*/ 113 w 186"/>
                          <a:gd name="T63" fmla="*/ 177 h 387"/>
                          <a:gd name="T64" fmla="*/ 91 w 186"/>
                          <a:gd name="T65" fmla="*/ 199 h 387"/>
                          <a:gd name="T66" fmla="*/ 73 w 186"/>
                          <a:gd name="T67" fmla="*/ 221 h 387"/>
                          <a:gd name="T68" fmla="*/ 72 w 186"/>
                          <a:gd name="T69" fmla="*/ 238 h 387"/>
                          <a:gd name="T70" fmla="*/ 78 w 186"/>
                          <a:gd name="T71" fmla="*/ 250 h 387"/>
                          <a:gd name="T72" fmla="*/ 82 w 186"/>
                          <a:gd name="T73" fmla="*/ 257 h 387"/>
                          <a:gd name="T74" fmla="*/ 78 w 186"/>
                          <a:gd name="T75" fmla="*/ 263 h 387"/>
                          <a:gd name="T76" fmla="*/ 79 w 186"/>
                          <a:gd name="T77" fmla="*/ 273 h 387"/>
                          <a:gd name="T78" fmla="*/ 83 w 186"/>
                          <a:gd name="T79" fmla="*/ 284 h 387"/>
                          <a:gd name="T80" fmla="*/ 84 w 186"/>
                          <a:gd name="T81" fmla="*/ 299 h 387"/>
                          <a:gd name="T82" fmla="*/ 84 w 186"/>
                          <a:gd name="T83" fmla="*/ 307 h 387"/>
                          <a:gd name="T84" fmla="*/ 81 w 186"/>
                          <a:gd name="T85" fmla="*/ 317 h 387"/>
                          <a:gd name="T86" fmla="*/ 63 w 186"/>
                          <a:gd name="T87" fmla="*/ 339 h 387"/>
                          <a:gd name="T88" fmla="*/ 45 w 186"/>
                          <a:gd name="T89" fmla="*/ 346 h 387"/>
                          <a:gd name="T90" fmla="*/ 31 w 186"/>
                          <a:gd name="T91" fmla="*/ 350 h 387"/>
                          <a:gd name="T92" fmla="*/ 28 w 186"/>
                          <a:gd name="T93" fmla="*/ 361 h 387"/>
                          <a:gd name="T94" fmla="*/ 31 w 186"/>
                          <a:gd name="T95" fmla="*/ 367 h 387"/>
                          <a:gd name="T96" fmla="*/ 28 w 186"/>
                          <a:gd name="T97" fmla="*/ 387 h 387"/>
                          <a:gd name="T98" fmla="*/ 24 w 186"/>
                          <a:gd name="T99" fmla="*/ 385 h 387"/>
                          <a:gd name="T100" fmla="*/ 23 w 186"/>
                          <a:gd name="T101" fmla="*/ 306 h 387"/>
                          <a:gd name="T102" fmla="*/ 14 w 186"/>
                          <a:gd name="T103" fmla="*/ 289 h 387"/>
                          <a:gd name="T104" fmla="*/ 15 w 186"/>
                          <a:gd name="T105" fmla="*/ 274 h 387"/>
                          <a:gd name="T106" fmla="*/ 30 w 186"/>
                          <a:gd name="T107" fmla="*/ 262 h 387"/>
                          <a:gd name="T108" fmla="*/ 33 w 186"/>
                          <a:gd name="T109" fmla="*/ 253 h 387"/>
                          <a:gd name="T110" fmla="*/ 32 w 186"/>
                          <a:gd name="T111" fmla="*/ 241 h 387"/>
                          <a:gd name="T112" fmla="*/ 39 w 186"/>
                          <a:gd name="T113" fmla="*/ 231 h 387"/>
                          <a:gd name="T114" fmla="*/ 52 w 186"/>
                          <a:gd name="T115" fmla="*/ 214 h 387"/>
                          <a:gd name="T116" fmla="*/ 53 w 186"/>
                          <a:gd name="T117" fmla="*/ 188 h 387"/>
                          <a:gd name="T118" fmla="*/ 51 w 186"/>
                          <a:gd name="T119" fmla="*/ 158 h 387"/>
                          <a:gd name="T120" fmla="*/ 37 w 186"/>
                          <a:gd name="T121" fmla="*/ 139 h 387"/>
                          <a:gd name="T122" fmla="*/ 13 w 186"/>
                          <a:gd name="T123" fmla="*/ 126 h 3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6"/>
                          <a:gd name="T187" fmla="*/ 0 h 387"/>
                          <a:gd name="T188" fmla="*/ 186 w 186"/>
                          <a:gd name="T189" fmla="*/ 387 h 3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6" h="387">
                            <a:moveTo>
                              <a:pt x="5" y="121"/>
                            </a:moveTo>
                            <a:lnTo>
                              <a:pt x="3" y="117"/>
                            </a:lnTo>
                            <a:lnTo>
                              <a:pt x="2" y="114"/>
                            </a:lnTo>
                            <a:lnTo>
                              <a:pt x="1" y="111"/>
                            </a:lnTo>
                            <a:lnTo>
                              <a:pt x="1" y="108"/>
                            </a:lnTo>
                            <a:lnTo>
                              <a:pt x="0" y="105"/>
                            </a:lnTo>
                            <a:lnTo>
                              <a:pt x="0" y="103"/>
                            </a:lnTo>
                            <a:lnTo>
                              <a:pt x="1" y="100"/>
                            </a:lnTo>
                            <a:lnTo>
                              <a:pt x="2" y="99"/>
                            </a:lnTo>
                            <a:lnTo>
                              <a:pt x="54" y="85"/>
                            </a:lnTo>
                            <a:lnTo>
                              <a:pt x="57" y="88"/>
                            </a:lnTo>
                            <a:lnTo>
                              <a:pt x="60" y="91"/>
                            </a:lnTo>
                            <a:lnTo>
                              <a:pt x="64" y="92"/>
                            </a:lnTo>
                            <a:lnTo>
                              <a:pt x="69" y="93"/>
                            </a:lnTo>
                            <a:lnTo>
                              <a:pt x="73" y="95"/>
                            </a:lnTo>
                            <a:lnTo>
                              <a:pt x="77" y="96"/>
                            </a:lnTo>
                            <a:lnTo>
                              <a:pt x="79" y="101"/>
                            </a:lnTo>
                            <a:lnTo>
                              <a:pt x="81" y="105"/>
                            </a:lnTo>
                            <a:lnTo>
                              <a:pt x="79" y="110"/>
                            </a:lnTo>
                            <a:lnTo>
                              <a:pt x="79" y="112"/>
                            </a:lnTo>
                            <a:lnTo>
                              <a:pt x="78" y="115"/>
                            </a:lnTo>
                            <a:lnTo>
                              <a:pt x="77" y="118"/>
                            </a:lnTo>
                            <a:lnTo>
                              <a:pt x="76" y="121"/>
                            </a:lnTo>
                            <a:lnTo>
                              <a:pt x="75" y="124"/>
                            </a:lnTo>
                            <a:lnTo>
                              <a:pt x="73" y="125"/>
                            </a:lnTo>
                            <a:lnTo>
                              <a:pt x="73" y="128"/>
                            </a:lnTo>
                            <a:lnTo>
                              <a:pt x="75" y="133"/>
                            </a:lnTo>
                            <a:lnTo>
                              <a:pt x="76" y="136"/>
                            </a:lnTo>
                            <a:lnTo>
                              <a:pt x="78" y="140"/>
                            </a:lnTo>
                            <a:lnTo>
                              <a:pt x="81" y="143"/>
                            </a:lnTo>
                            <a:lnTo>
                              <a:pt x="83" y="146"/>
                            </a:lnTo>
                            <a:lnTo>
                              <a:pt x="87" y="149"/>
                            </a:lnTo>
                            <a:lnTo>
                              <a:pt x="89" y="151"/>
                            </a:lnTo>
                            <a:lnTo>
                              <a:pt x="91" y="153"/>
                            </a:lnTo>
                            <a:lnTo>
                              <a:pt x="91" y="150"/>
                            </a:lnTo>
                            <a:lnTo>
                              <a:pt x="91" y="147"/>
                            </a:lnTo>
                            <a:lnTo>
                              <a:pt x="91" y="144"/>
                            </a:lnTo>
                            <a:lnTo>
                              <a:pt x="91" y="143"/>
                            </a:lnTo>
                            <a:lnTo>
                              <a:pt x="91" y="140"/>
                            </a:lnTo>
                            <a:lnTo>
                              <a:pt x="91" y="139"/>
                            </a:lnTo>
                            <a:lnTo>
                              <a:pt x="91" y="138"/>
                            </a:lnTo>
                            <a:lnTo>
                              <a:pt x="91" y="136"/>
                            </a:lnTo>
                            <a:lnTo>
                              <a:pt x="95" y="136"/>
                            </a:lnTo>
                            <a:lnTo>
                              <a:pt x="97" y="135"/>
                            </a:lnTo>
                            <a:lnTo>
                              <a:pt x="100" y="133"/>
                            </a:lnTo>
                            <a:lnTo>
                              <a:pt x="102" y="131"/>
                            </a:lnTo>
                            <a:lnTo>
                              <a:pt x="104" y="128"/>
                            </a:lnTo>
                            <a:lnTo>
                              <a:pt x="104" y="124"/>
                            </a:lnTo>
                            <a:lnTo>
                              <a:pt x="106" y="121"/>
                            </a:lnTo>
                            <a:lnTo>
                              <a:pt x="106" y="115"/>
                            </a:lnTo>
                            <a:lnTo>
                              <a:pt x="106" y="111"/>
                            </a:lnTo>
                            <a:lnTo>
                              <a:pt x="104" y="105"/>
                            </a:lnTo>
                            <a:lnTo>
                              <a:pt x="103" y="103"/>
                            </a:lnTo>
                            <a:lnTo>
                              <a:pt x="102" y="99"/>
                            </a:lnTo>
                            <a:lnTo>
                              <a:pt x="100" y="93"/>
                            </a:lnTo>
                            <a:lnTo>
                              <a:pt x="98" y="89"/>
                            </a:lnTo>
                            <a:lnTo>
                              <a:pt x="97" y="85"/>
                            </a:lnTo>
                            <a:lnTo>
                              <a:pt x="97" y="79"/>
                            </a:lnTo>
                            <a:lnTo>
                              <a:pt x="96" y="79"/>
                            </a:lnTo>
                            <a:lnTo>
                              <a:pt x="94" y="75"/>
                            </a:lnTo>
                            <a:lnTo>
                              <a:pt x="90" y="71"/>
                            </a:lnTo>
                            <a:lnTo>
                              <a:pt x="87" y="67"/>
                            </a:lnTo>
                            <a:lnTo>
                              <a:pt x="83" y="61"/>
                            </a:lnTo>
                            <a:lnTo>
                              <a:pt x="81" y="57"/>
                            </a:lnTo>
                            <a:lnTo>
                              <a:pt x="78" y="53"/>
                            </a:lnTo>
                            <a:lnTo>
                              <a:pt x="78" y="50"/>
                            </a:lnTo>
                            <a:lnTo>
                              <a:pt x="78" y="47"/>
                            </a:lnTo>
                            <a:lnTo>
                              <a:pt x="78" y="45"/>
                            </a:lnTo>
                            <a:lnTo>
                              <a:pt x="79" y="40"/>
                            </a:lnTo>
                            <a:lnTo>
                              <a:pt x="81" y="36"/>
                            </a:lnTo>
                            <a:lnTo>
                              <a:pt x="82" y="32"/>
                            </a:lnTo>
                            <a:lnTo>
                              <a:pt x="83" y="28"/>
                            </a:lnTo>
                            <a:lnTo>
                              <a:pt x="85" y="25"/>
                            </a:lnTo>
                            <a:lnTo>
                              <a:pt x="87" y="22"/>
                            </a:lnTo>
                            <a:lnTo>
                              <a:pt x="90" y="22"/>
                            </a:lnTo>
                            <a:lnTo>
                              <a:pt x="94" y="22"/>
                            </a:lnTo>
                            <a:lnTo>
                              <a:pt x="97" y="22"/>
                            </a:lnTo>
                            <a:lnTo>
                              <a:pt x="101" y="22"/>
                            </a:lnTo>
                            <a:lnTo>
                              <a:pt x="103" y="21"/>
                            </a:lnTo>
                            <a:lnTo>
                              <a:pt x="107" y="21"/>
                            </a:lnTo>
                            <a:lnTo>
                              <a:pt x="110" y="19"/>
                            </a:lnTo>
                            <a:lnTo>
                              <a:pt x="114" y="19"/>
                            </a:lnTo>
                            <a:lnTo>
                              <a:pt x="115" y="19"/>
                            </a:lnTo>
                            <a:lnTo>
                              <a:pt x="118" y="21"/>
                            </a:lnTo>
                            <a:lnTo>
                              <a:pt x="121" y="21"/>
                            </a:lnTo>
                            <a:lnTo>
                              <a:pt x="123" y="22"/>
                            </a:lnTo>
                            <a:lnTo>
                              <a:pt x="127" y="24"/>
                            </a:lnTo>
                            <a:lnTo>
                              <a:pt x="129" y="24"/>
                            </a:lnTo>
                            <a:lnTo>
                              <a:pt x="132" y="25"/>
                            </a:lnTo>
                            <a:lnTo>
                              <a:pt x="133" y="25"/>
                            </a:lnTo>
                            <a:lnTo>
                              <a:pt x="138" y="24"/>
                            </a:lnTo>
                            <a:lnTo>
                              <a:pt x="145" y="22"/>
                            </a:lnTo>
                            <a:lnTo>
                              <a:pt x="153" y="18"/>
                            </a:lnTo>
                            <a:lnTo>
                              <a:pt x="161" y="14"/>
                            </a:lnTo>
                            <a:lnTo>
                              <a:pt x="171" y="10"/>
                            </a:lnTo>
                            <a:lnTo>
                              <a:pt x="178" y="6"/>
                            </a:lnTo>
                            <a:lnTo>
                              <a:pt x="183" y="3"/>
                            </a:lnTo>
                            <a:lnTo>
                              <a:pt x="186" y="0"/>
                            </a:lnTo>
                            <a:lnTo>
                              <a:pt x="185" y="3"/>
                            </a:lnTo>
                            <a:lnTo>
                              <a:pt x="185" y="6"/>
                            </a:lnTo>
                            <a:lnTo>
                              <a:pt x="185" y="7"/>
                            </a:lnTo>
                            <a:lnTo>
                              <a:pt x="185" y="8"/>
                            </a:lnTo>
                            <a:lnTo>
                              <a:pt x="185" y="10"/>
                            </a:lnTo>
                            <a:lnTo>
                              <a:pt x="185" y="11"/>
                            </a:lnTo>
                            <a:lnTo>
                              <a:pt x="185" y="14"/>
                            </a:lnTo>
                            <a:lnTo>
                              <a:pt x="186" y="17"/>
                            </a:lnTo>
                            <a:lnTo>
                              <a:pt x="186" y="29"/>
                            </a:lnTo>
                            <a:lnTo>
                              <a:pt x="186" y="39"/>
                            </a:lnTo>
                            <a:lnTo>
                              <a:pt x="186" y="49"/>
                            </a:lnTo>
                            <a:lnTo>
                              <a:pt x="186" y="56"/>
                            </a:lnTo>
                            <a:lnTo>
                              <a:pt x="186" y="64"/>
                            </a:lnTo>
                            <a:lnTo>
                              <a:pt x="186" y="72"/>
                            </a:lnTo>
                            <a:lnTo>
                              <a:pt x="186" y="81"/>
                            </a:lnTo>
                            <a:lnTo>
                              <a:pt x="186" y="89"/>
                            </a:lnTo>
                            <a:lnTo>
                              <a:pt x="185" y="99"/>
                            </a:lnTo>
                            <a:lnTo>
                              <a:pt x="184" y="105"/>
                            </a:lnTo>
                            <a:lnTo>
                              <a:pt x="182" y="112"/>
                            </a:lnTo>
                            <a:lnTo>
                              <a:pt x="179" y="119"/>
                            </a:lnTo>
                            <a:lnTo>
                              <a:pt x="172" y="132"/>
                            </a:lnTo>
                            <a:lnTo>
                              <a:pt x="163" y="143"/>
                            </a:lnTo>
                            <a:lnTo>
                              <a:pt x="152" y="153"/>
                            </a:lnTo>
                            <a:lnTo>
                              <a:pt x="141" y="160"/>
                            </a:lnTo>
                            <a:lnTo>
                              <a:pt x="134" y="163"/>
                            </a:lnTo>
                            <a:lnTo>
                              <a:pt x="128" y="164"/>
                            </a:lnTo>
                            <a:lnTo>
                              <a:pt x="122" y="165"/>
                            </a:lnTo>
                            <a:lnTo>
                              <a:pt x="116" y="165"/>
                            </a:lnTo>
                            <a:lnTo>
                              <a:pt x="115" y="171"/>
                            </a:lnTo>
                            <a:lnTo>
                              <a:pt x="113" y="177"/>
                            </a:lnTo>
                            <a:lnTo>
                              <a:pt x="110" y="181"/>
                            </a:lnTo>
                            <a:lnTo>
                              <a:pt x="107" y="185"/>
                            </a:lnTo>
                            <a:lnTo>
                              <a:pt x="100" y="192"/>
                            </a:lnTo>
                            <a:lnTo>
                              <a:pt x="91" y="199"/>
                            </a:lnTo>
                            <a:lnTo>
                              <a:pt x="84" y="206"/>
                            </a:lnTo>
                            <a:lnTo>
                              <a:pt x="78" y="213"/>
                            </a:lnTo>
                            <a:lnTo>
                              <a:pt x="75" y="217"/>
                            </a:lnTo>
                            <a:lnTo>
                              <a:pt x="73" y="221"/>
                            </a:lnTo>
                            <a:lnTo>
                              <a:pt x="72" y="227"/>
                            </a:lnTo>
                            <a:lnTo>
                              <a:pt x="71" y="234"/>
                            </a:lnTo>
                            <a:lnTo>
                              <a:pt x="72" y="235"/>
                            </a:lnTo>
                            <a:lnTo>
                              <a:pt x="72" y="238"/>
                            </a:lnTo>
                            <a:lnTo>
                              <a:pt x="73" y="241"/>
                            </a:lnTo>
                            <a:lnTo>
                              <a:pt x="76" y="245"/>
                            </a:lnTo>
                            <a:lnTo>
                              <a:pt x="77" y="248"/>
                            </a:lnTo>
                            <a:lnTo>
                              <a:pt x="78" y="250"/>
                            </a:lnTo>
                            <a:lnTo>
                              <a:pt x="81" y="252"/>
                            </a:lnTo>
                            <a:lnTo>
                              <a:pt x="82" y="253"/>
                            </a:lnTo>
                            <a:lnTo>
                              <a:pt x="82" y="255"/>
                            </a:lnTo>
                            <a:lnTo>
                              <a:pt x="82" y="257"/>
                            </a:lnTo>
                            <a:lnTo>
                              <a:pt x="81" y="259"/>
                            </a:lnTo>
                            <a:lnTo>
                              <a:pt x="81" y="260"/>
                            </a:lnTo>
                            <a:lnTo>
                              <a:pt x="79" y="262"/>
                            </a:lnTo>
                            <a:lnTo>
                              <a:pt x="78" y="263"/>
                            </a:lnTo>
                            <a:lnTo>
                              <a:pt x="78" y="264"/>
                            </a:lnTo>
                            <a:lnTo>
                              <a:pt x="78" y="266"/>
                            </a:lnTo>
                            <a:lnTo>
                              <a:pt x="78" y="270"/>
                            </a:lnTo>
                            <a:lnTo>
                              <a:pt x="79" y="273"/>
                            </a:lnTo>
                            <a:lnTo>
                              <a:pt x="79" y="275"/>
                            </a:lnTo>
                            <a:lnTo>
                              <a:pt x="81" y="278"/>
                            </a:lnTo>
                            <a:lnTo>
                              <a:pt x="82" y="281"/>
                            </a:lnTo>
                            <a:lnTo>
                              <a:pt x="83" y="284"/>
                            </a:lnTo>
                            <a:lnTo>
                              <a:pt x="84" y="287"/>
                            </a:lnTo>
                            <a:lnTo>
                              <a:pt x="84" y="292"/>
                            </a:lnTo>
                            <a:lnTo>
                              <a:pt x="84" y="296"/>
                            </a:lnTo>
                            <a:lnTo>
                              <a:pt x="84" y="299"/>
                            </a:lnTo>
                            <a:lnTo>
                              <a:pt x="84" y="302"/>
                            </a:lnTo>
                            <a:lnTo>
                              <a:pt x="84" y="303"/>
                            </a:lnTo>
                            <a:lnTo>
                              <a:pt x="84" y="306"/>
                            </a:lnTo>
                            <a:lnTo>
                              <a:pt x="84" y="307"/>
                            </a:lnTo>
                            <a:lnTo>
                              <a:pt x="84" y="309"/>
                            </a:lnTo>
                            <a:lnTo>
                              <a:pt x="84" y="310"/>
                            </a:lnTo>
                            <a:lnTo>
                              <a:pt x="83" y="313"/>
                            </a:lnTo>
                            <a:lnTo>
                              <a:pt x="81" y="317"/>
                            </a:lnTo>
                            <a:lnTo>
                              <a:pt x="77" y="322"/>
                            </a:lnTo>
                            <a:lnTo>
                              <a:pt x="72" y="328"/>
                            </a:lnTo>
                            <a:lnTo>
                              <a:pt x="68" y="334"/>
                            </a:lnTo>
                            <a:lnTo>
                              <a:pt x="63" y="339"/>
                            </a:lnTo>
                            <a:lnTo>
                              <a:pt x="58" y="342"/>
                            </a:lnTo>
                            <a:lnTo>
                              <a:pt x="54" y="345"/>
                            </a:lnTo>
                            <a:lnTo>
                              <a:pt x="51" y="346"/>
                            </a:lnTo>
                            <a:lnTo>
                              <a:pt x="45" y="346"/>
                            </a:lnTo>
                            <a:lnTo>
                              <a:pt x="40" y="348"/>
                            </a:lnTo>
                            <a:lnTo>
                              <a:pt x="37" y="348"/>
                            </a:lnTo>
                            <a:lnTo>
                              <a:pt x="33" y="349"/>
                            </a:lnTo>
                            <a:lnTo>
                              <a:pt x="31" y="350"/>
                            </a:lnTo>
                            <a:lnTo>
                              <a:pt x="28" y="353"/>
                            </a:lnTo>
                            <a:lnTo>
                              <a:pt x="28" y="357"/>
                            </a:lnTo>
                            <a:lnTo>
                              <a:pt x="28" y="359"/>
                            </a:lnTo>
                            <a:lnTo>
                              <a:pt x="28" y="361"/>
                            </a:lnTo>
                            <a:lnTo>
                              <a:pt x="28" y="363"/>
                            </a:lnTo>
                            <a:lnTo>
                              <a:pt x="30" y="364"/>
                            </a:lnTo>
                            <a:lnTo>
                              <a:pt x="30" y="366"/>
                            </a:lnTo>
                            <a:lnTo>
                              <a:pt x="31" y="367"/>
                            </a:lnTo>
                            <a:lnTo>
                              <a:pt x="31" y="368"/>
                            </a:lnTo>
                            <a:lnTo>
                              <a:pt x="32" y="370"/>
                            </a:lnTo>
                            <a:lnTo>
                              <a:pt x="30" y="387"/>
                            </a:lnTo>
                            <a:lnTo>
                              <a:pt x="28" y="387"/>
                            </a:lnTo>
                            <a:lnTo>
                              <a:pt x="27" y="387"/>
                            </a:lnTo>
                            <a:lnTo>
                              <a:pt x="26" y="385"/>
                            </a:lnTo>
                            <a:lnTo>
                              <a:pt x="25" y="385"/>
                            </a:lnTo>
                            <a:lnTo>
                              <a:pt x="24" y="385"/>
                            </a:lnTo>
                            <a:lnTo>
                              <a:pt x="24" y="384"/>
                            </a:lnTo>
                            <a:lnTo>
                              <a:pt x="24" y="320"/>
                            </a:lnTo>
                            <a:lnTo>
                              <a:pt x="24" y="311"/>
                            </a:lnTo>
                            <a:lnTo>
                              <a:pt x="23" y="306"/>
                            </a:lnTo>
                            <a:lnTo>
                              <a:pt x="20" y="302"/>
                            </a:lnTo>
                            <a:lnTo>
                              <a:pt x="18" y="297"/>
                            </a:lnTo>
                            <a:lnTo>
                              <a:pt x="17" y="295"/>
                            </a:lnTo>
                            <a:lnTo>
                              <a:pt x="14" y="289"/>
                            </a:lnTo>
                            <a:lnTo>
                              <a:pt x="13" y="284"/>
                            </a:lnTo>
                            <a:lnTo>
                              <a:pt x="13" y="275"/>
                            </a:lnTo>
                            <a:lnTo>
                              <a:pt x="14" y="275"/>
                            </a:lnTo>
                            <a:lnTo>
                              <a:pt x="15" y="274"/>
                            </a:lnTo>
                            <a:lnTo>
                              <a:pt x="19" y="271"/>
                            </a:lnTo>
                            <a:lnTo>
                              <a:pt x="23" y="269"/>
                            </a:lnTo>
                            <a:lnTo>
                              <a:pt x="26" y="264"/>
                            </a:lnTo>
                            <a:lnTo>
                              <a:pt x="30" y="262"/>
                            </a:lnTo>
                            <a:lnTo>
                              <a:pt x="31" y="260"/>
                            </a:lnTo>
                            <a:lnTo>
                              <a:pt x="32" y="259"/>
                            </a:lnTo>
                            <a:lnTo>
                              <a:pt x="33" y="256"/>
                            </a:lnTo>
                            <a:lnTo>
                              <a:pt x="33" y="253"/>
                            </a:lnTo>
                            <a:lnTo>
                              <a:pt x="33" y="250"/>
                            </a:lnTo>
                            <a:lnTo>
                              <a:pt x="32" y="248"/>
                            </a:lnTo>
                            <a:lnTo>
                              <a:pt x="32" y="243"/>
                            </a:lnTo>
                            <a:lnTo>
                              <a:pt x="32" y="241"/>
                            </a:lnTo>
                            <a:lnTo>
                              <a:pt x="33" y="238"/>
                            </a:lnTo>
                            <a:lnTo>
                              <a:pt x="34" y="236"/>
                            </a:lnTo>
                            <a:lnTo>
                              <a:pt x="37" y="234"/>
                            </a:lnTo>
                            <a:lnTo>
                              <a:pt x="39" y="231"/>
                            </a:lnTo>
                            <a:lnTo>
                              <a:pt x="43" y="227"/>
                            </a:lnTo>
                            <a:lnTo>
                              <a:pt x="45" y="224"/>
                            </a:lnTo>
                            <a:lnTo>
                              <a:pt x="50" y="218"/>
                            </a:lnTo>
                            <a:lnTo>
                              <a:pt x="52" y="214"/>
                            </a:lnTo>
                            <a:lnTo>
                              <a:pt x="53" y="209"/>
                            </a:lnTo>
                            <a:lnTo>
                              <a:pt x="54" y="203"/>
                            </a:lnTo>
                            <a:lnTo>
                              <a:pt x="54" y="195"/>
                            </a:lnTo>
                            <a:lnTo>
                              <a:pt x="53" y="188"/>
                            </a:lnTo>
                            <a:lnTo>
                              <a:pt x="53" y="181"/>
                            </a:lnTo>
                            <a:lnTo>
                              <a:pt x="52" y="172"/>
                            </a:lnTo>
                            <a:lnTo>
                              <a:pt x="52" y="165"/>
                            </a:lnTo>
                            <a:lnTo>
                              <a:pt x="51" y="158"/>
                            </a:lnTo>
                            <a:lnTo>
                              <a:pt x="51" y="150"/>
                            </a:lnTo>
                            <a:lnTo>
                              <a:pt x="50" y="140"/>
                            </a:lnTo>
                            <a:lnTo>
                              <a:pt x="44" y="140"/>
                            </a:lnTo>
                            <a:lnTo>
                              <a:pt x="37" y="139"/>
                            </a:lnTo>
                            <a:lnTo>
                              <a:pt x="31" y="136"/>
                            </a:lnTo>
                            <a:lnTo>
                              <a:pt x="25" y="133"/>
                            </a:lnTo>
                            <a:lnTo>
                              <a:pt x="19" y="129"/>
                            </a:lnTo>
                            <a:lnTo>
                              <a:pt x="13" y="126"/>
                            </a:lnTo>
                            <a:lnTo>
                              <a:pt x="8" y="124"/>
                            </a:lnTo>
                            <a:lnTo>
                              <a:pt x="5" y="12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50" name="Freeform 255">
                        <a:extLst>
                          <a:ext uri="{FF2B5EF4-FFF2-40B4-BE49-F238E27FC236}">
                            <a16:creationId xmlns:a16="http://schemas.microsoft.com/office/drawing/2014/main" id="{9FCA59ED-1C32-40DE-BCC7-3C06EE8780DC}"/>
                          </a:ext>
                        </a:extLst>
                      </p:cNvPr>
                      <p:cNvSpPr>
                        <a:spLocks/>
                      </p:cNvSpPr>
                      <p:nvPr/>
                    </p:nvSpPr>
                    <p:spPr bwMode="gray">
                      <a:xfrm>
                        <a:off x="3102" y="3020"/>
                        <a:ext cx="136" cy="159"/>
                      </a:xfrm>
                      <a:custGeom>
                        <a:avLst/>
                        <a:gdLst>
                          <a:gd name="T0" fmla="*/ 88 w 136"/>
                          <a:gd name="T1" fmla="*/ 3 h 159"/>
                          <a:gd name="T2" fmla="*/ 99 w 136"/>
                          <a:gd name="T3" fmla="*/ 11 h 159"/>
                          <a:gd name="T4" fmla="*/ 113 w 136"/>
                          <a:gd name="T5" fmla="*/ 18 h 159"/>
                          <a:gd name="T6" fmla="*/ 126 w 136"/>
                          <a:gd name="T7" fmla="*/ 22 h 159"/>
                          <a:gd name="T8" fmla="*/ 133 w 136"/>
                          <a:gd name="T9" fmla="*/ 32 h 159"/>
                          <a:gd name="T10" fmla="*/ 134 w 136"/>
                          <a:gd name="T11" fmla="*/ 48 h 159"/>
                          <a:gd name="T12" fmla="*/ 135 w 136"/>
                          <a:gd name="T13" fmla="*/ 64 h 159"/>
                          <a:gd name="T14" fmla="*/ 136 w 136"/>
                          <a:gd name="T15" fmla="*/ 78 h 159"/>
                          <a:gd name="T16" fmla="*/ 136 w 136"/>
                          <a:gd name="T17" fmla="*/ 92 h 159"/>
                          <a:gd name="T18" fmla="*/ 132 w 136"/>
                          <a:gd name="T19" fmla="*/ 103 h 159"/>
                          <a:gd name="T20" fmla="*/ 127 w 136"/>
                          <a:gd name="T21" fmla="*/ 112 h 159"/>
                          <a:gd name="T22" fmla="*/ 121 w 136"/>
                          <a:gd name="T23" fmla="*/ 120 h 159"/>
                          <a:gd name="T24" fmla="*/ 119 w 136"/>
                          <a:gd name="T25" fmla="*/ 125 h 159"/>
                          <a:gd name="T26" fmla="*/ 116 w 136"/>
                          <a:gd name="T27" fmla="*/ 129 h 159"/>
                          <a:gd name="T28" fmla="*/ 116 w 136"/>
                          <a:gd name="T29" fmla="*/ 134 h 159"/>
                          <a:gd name="T30" fmla="*/ 116 w 136"/>
                          <a:gd name="T31" fmla="*/ 140 h 159"/>
                          <a:gd name="T32" fmla="*/ 114 w 136"/>
                          <a:gd name="T33" fmla="*/ 144 h 159"/>
                          <a:gd name="T34" fmla="*/ 110 w 136"/>
                          <a:gd name="T35" fmla="*/ 148 h 159"/>
                          <a:gd name="T36" fmla="*/ 103 w 136"/>
                          <a:gd name="T37" fmla="*/ 155 h 159"/>
                          <a:gd name="T38" fmla="*/ 97 w 136"/>
                          <a:gd name="T39" fmla="*/ 159 h 159"/>
                          <a:gd name="T40" fmla="*/ 60 w 136"/>
                          <a:gd name="T41" fmla="*/ 150 h 159"/>
                          <a:gd name="T42" fmla="*/ 50 w 136"/>
                          <a:gd name="T43" fmla="*/ 143 h 159"/>
                          <a:gd name="T44" fmla="*/ 43 w 136"/>
                          <a:gd name="T45" fmla="*/ 132 h 159"/>
                          <a:gd name="T46" fmla="*/ 35 w 136"/>
                          <a:gd name="T47" fmla="*/ 118 h 159"/>
                          <a:gd name="T48" fmla="*/ 26 w 136"/>
                          <a:gd name="T49" fmla="*/ 107 h 159"/>
                          <a:gd name="T50" fmla="*/ 18 w 136"/>
                          <a:gd name="T51" fmla="*/ 99 h 159"/>
                          <a:gd name="T52" fmla="*/ 9 w 136"/>
                          <a:gd name="T53" fmla="*/ 87 h 159"/>
                          <a:gd name="T54" fmla="*/ 2 w 136"/>
                          <a:gd name="T55" fmla="*/ 75 h 159"/>
                          <a:gd name="T56" fmla="*/ 0 w 136"/>
                          <a:gd name="T57" fmla="*/ 57 h 159"/>
                          <a:gd name="T58" fmla="*/ 6 w 136"/>
                          <a:gd name="T59" fmla="*/ 57 h 159"/>
                          <a:gd name="T60" fmla="*/ 9 w 136"/>
                          <a:gd name="T61" fmla="*/ 57 h 159"/>
                          <a:gd name="T62" fmla="*/ 13 w 136"/>
                          <a:gd name="T63" fmla="*/ 57 h 159"/>
                          <a:gd name="T64" fmla="*/ 15 w 136"/>
                          <a:gd name="T65" fmla="*/ 57 h 159"/>
                          <a:gd name="T66" fmla="*/ 20 w 136"/>
                          <a:gd name="T67" fmla="*/ 54 h 159"/>
                          <a:gd name="T68" fmla="*/ 25 w 136"/>
                          <a:gd name="T69" fmla="*/ 50 h 159"/>
                          <a:gd name="T70" fmla="*/ 30 w 136"/>
                          <a:gd name="T71" fmla="*/ 43 h 159"/>
                          <a:gd name="T72" fmla="*/ 35 w 136"/>
                          <a:gd name="T73" fmla="*/ 35 h 159"/>
                          <a:gd name="T74" fmla="*/ 43 w 136"/>
                          <a:gd name="T75" fmla="*/ 29 h 159"/>
                          <a:gd name="T76" fmla="*/ 52 w 136"/>
                          <a:gd name="T77" fmla="*/ 25 h 159"/>
                          <a:gd name="T78" fmla="*/ 60 w 136"/>
                          <a:gd name="T79" fmla="*/ 21 h 159"/>
                          <a:gd name="T80" fmla="*/ 68 w 136"/>
                          <a:gd name="T81" fmla="*/ 18 h 159"/>
                          <a:gd name="T82" fmla="*/ 66 w 136"/>
                          <a:gd name="T83" fmla="*/ 17 h 159"/>
                          <a:gd name="T84" fmla="*/ 66 w 136"/>
                          <a:gd name="T85" fmla="*/ 14 h 159"/>
                          <a:gd name="T86" fmla="*/ 68 w 136"/>
                          <a:gd name="T87" fmla="*/ 11 h 159"/>
                          <a:gd name="T88" fmla="*/ 68 w 136"/>
                          <a:gd name="T89" fmla="*/ 7 h 159"/>
                          <a:gd name="T90" fmla="*/ 69 w 136"/>
                          <a:gd name="T91" fmla="*/ 6 h 159"/>
                          <a:gd name="T92" fmla="*/ 71 w 136"/>
                          <a:gd name="T93" fmla="*/ 4 h 159"/>
                          <a:gd name="T94" fmla="*/ 76 w 136"/>
                          <a:gd name="T95" fmla="*/ 0 h 159"/>
                          <a:gd name="T96" fmla="*/ 78 w 136"/>
                          <a:gd name="T97" fmla="*/ 1 h 159"/>
                          <a:gd name="T98" fmla="*/ 81 w 136"/>
                          <a:gd name="T99" fmla="*/ 1 h 159"/>
                          <a:gd name="T100" fmla="*/ 83 w 136"/>
                          <a:gd name="T101" fmla="*/ 1 h 1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6"/>
                          <a:gd name="T154" fmla="*/ 0 h 159"/>
                          <a:gd name="T155" fmla="*/ 136 w 136"/>
                          <a:gd name="T156" fmla="*/ 159 h 1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6" h="159">
                            <a:moveTo>
                              <a:pt x="84" y="0"/>
                            </a:moveTo>
                            <a:lnTo>
                              <a:pt x="88" y="3"/>
                            </a:lnTo>
                            <a:lnTo>
                              <a:pt x="93" y="7"/>
                            </a:lnTo>
                            <a:lnTo>
                              <a:pt x="99" y="11"/>
                            </a:lnTo>
                            <a:lnTo>
                              <a:pt x="107" y="14"/>
                            </a:lnTo>
                            <a:lnTo>
                              <a:pt x="113" y="18"/>
                            </a:lnTo>
                            <a:lnTo>
                              <a:pt x="120" y="21"/>
                            </a:lnTo>
                            <a:lnTo>
                              <a:pt x="126" y="22"/>
                            </a:lnTo>
                            <a:lnTo>
                              <a:pt x="132" y="22"/>
                            </a:lnTo>
                            <a:lnTo>
                              <a:pt x="133" y="32"/>
                            </a:lnTo>
                            <a:lnTo>
                              <a:pt x="133" y="41"/>
                            </a:lnTo>
                            <a:lnTo>
                              <a:pt x="134" y="48"/>
                            </a:lnTo>
                            <a:lnTo>
                              <a:pt x="134" y="55"/>
                            </a:lnTo>
                            <a:lnTo>
                              <a:pt x="135" y="64"/>
                            </a:lnTo>
                            <a:lnTo>
                              <a:pt x="135" y="71"/>
                            </a:lnTo>
                            <a:lnTo>
                              <a:pt x="136" y="78"/>
                            </a:lnTo>
                            <a:lnTo>
                              <a:pt x="136" y="86"/>
                            </a:lnTo>
                            <a:lnTo>
                              <a:pt x="136" y="92"/>
                            </a:lnTo>
                            <a:lnTo>
                              <a:pt x="134" y="97"/>
                            </a:lnTo>
                            <a:lnTo>
                              <a:pt x="132" y="103"/>
                            </a:lnTo>
                            <a:lnTo>
                              <a:pt x="129" y="107"/>
                            </a:lnTo>
                            <a:lnTo>
                              <a:pt x="127" y="112"/>
                            </a:lnTo>
                            <a:lnTo>
                              <a:pt x="123" y="115"/>
                            </a:lnTo>
                            <a:lnTo>
                              <a:pt x="121" y="120"/>
                            </a:lnTo>
                            <a:lnTo>
                              <a:pt x="120" y="122"/>
                            </a:lnTo>
                            <a:lnTo>
                              <a:pt x="119" y="125"/>
                            </a:lnTo>
                            <a:lnTo>
                              <a:pt x="117" y="127"/>
                            </a:lnTo>
                            <a:lnTo>
                              <a:pt x="116" y="129"/>
                            </a:lnTo>
                            <a:lnTo>
                              <a:pt x="116" y="132"/>
                            </a:lnTo>
                            <a:lnTo>
                              <a:pt x="116" y="134"/>
                            </a:lnTo>
                            <a:lnTo>
                              <a:pt x="116" y="137"/>
                            </a:lnTo>
                            <a:lnTo>
                              <a:pt x="116" y="140"/>
                            </a:lnTo>
                            <a:lnTo>
                              <a:pt x="115" y="143"/>
                            </a:lnTo>
                            <a:lnTo>
                              <a:pt x="114" y="144"/>
                            </a:lnTo>
                            <a:lnTo>
                              <a:pt x="113" y="146"/>
                            </a:lnTo>
                            <a:lnTo>
                              <a:pt x="110" y="148"/>
                            </a:lnTo>
                            <a:lnTo>
                              <a:pt x="107" y="153"/>
                            </a:lnTo>
                            <a:lnTo>
                              <a:pt x="103" y="155"/>
                            </a:lnTo>
                            <a:lnTo>
                              <a:pt x="100" y="158"/>
                            </a:lnTo>
                            <a:lnTo>
                              <a:pt x="97" y="159"/>
                            </a:lnTo>
                            <a:lnTo>
                              <a:pt x="65" y="155"/>
                            </a:lnTo>
                            <a:lnTo>
                              <a:pt x="60" y="150"/>
                            </a:lnTo>
                            <a:lnTo>
                              <a:pt x="55" y="147"/>
                            </a:lnTo>
                            <a:lnTo>
                              <a:pt x="50" y="143"/>
                            </a:lnTo>
                            <a:lnTo>
                              <a:pt x="45" y="139"/>
                            </a:lnTo>
                            <a:lnTo>
                              <a:pt x="43" y="132"/>
                            </a:lnTo>
                            <a:lnTo>
                              <a:pt x="39" y="126"/>
                            </a:lnTo>
                            <a:lnTo>
                              <a:pt x="35" y="118"/>
                            </a:lnTo>
                            <a:lnTo>
                              <a:pt x="31" y="112"/>
                            </a:lnTo>
                            <a:lnTo>
                              <a:pt x="26" y="107"/>
                            </a:lnTo>
                            <a:lnTo>
                              <a:pt x="23" y="103"/>
                            </a:lnTo>
                            <a:lnTo>
                              <a:pt x="18" y="99"/>
                            </a:lnTo>
                            <a:lnTo>
                              <a:pt x="14" y="93"/>
                            </a:lnTo>
                            <a:lnTo>
                              <a:pt x="9" y="87"/>
                            </a:lnTo>
                            <a:lnTo>
                              <a:pt x="6" y="82"/>
                            </a:lnTo>
                            <a:lnTo>
                              <a:pt x="2" y="75"/>
                            </a:lnTo>
                            <a:lnTo>
                              <a:pt x="1" y="67"/>
                            </a:lnTo>
                            <a:lnTo>
                              <a:pt x="0" y="57"/>
                            </a:lnTo>
                            <a:lnTo>
                              <a:pt x="4" y="57"/>
                            </a:lnTo>
                            <a:lnTo>
                              <a:pt x="6" y="57"/>
                            </a:lnTo>
                            <a:lnTo>
                              <a:pt x="8" y="57"/>
                            </a:lnTo>
                            <a:lnTo>
                              <a:pt x="9" y="57"/>
                            </a:lnTo>
                            <a:lnTo>
                              <a:pt x="12" y="57"/>
                            </a:lnTo>
                            <a:lnTo>
                              <a:pt x="13" y="57"/>
                            </a:lnTo>
                            <a:lnTo>
                              <a:pt x="14" y="57"/>
                            </a:lnTo>
                            <a:lnTo>
                              <a:pt x="15" y="57"/>
                            </a:lnTo>
                            <a:lnTo>
                              <a:pt x="18" y="55"/>
                            </a:lnTo>
                            <a:lnTo>
                              <a:pt x="20" y="54"/>
                            </a:lnTo>
                            <a:lnTo>
                              <a:pt x="23" y="53"/>
                            </a:lnTo>
                            <a:lnTo>
                              <a:pt x="25" y="50"/>
                            </a:lnTo>
                            <a:lnTo>
                              <a:pt x="27" y="46"/>
                            </a:lnTo>
                            <a:lnTo>
                              <a:pt x="30" y="43"/>
                            </a:lnTo>
                            <a:lnTo>
                              <a:pt x="32" y="38"/>
                            </a:lnTo>
                            <a:lnTo>
                              <a:pt x="35" y="35"/>
                            </a:lnTo>
                            <a:lnTo>
                              <a:pt x="39" y="32"/>
                            </a:lnTo>
                            <a:lnTo>
                              <a:pt x="43" y="29"/>
                            </a:lnTo>
                            <a:lnTo>
                              <a:pt x="47" y="26"/>
                            </a:lnTo>
                            <a:lnTo>
                              <a:pt x="52" y="25"/>
                            </a:lnTo>
                            <a:lnTo>
                              <a:pt x="57" y="22"/>
                            </a:lnTo>
                            <a:lnTo>
                              <a:pt x="60" y="21"/>
                            </a:lnTo>
                            <a:lnTo>
                              <a:pt x="64" y="20"/>
                            </a:lnTo>
                            <a:lnTo>
                              <a:pt x="68" y="18"/>
                            </a:lnTo>
                            <a:lnTo>
                              <a:pt x="66" y="18"/>
                            </a:lnTo>
                            <a:lnTo>
                              <a:pt x="66" y="17"/>
                            </a:lnTo>
                            <a:lnTo>
                              <a:pt x="66" y="15"/>
                            </a:lnTo>
                            <a:lnTo>
                              <a:pt x="66" y="14"/>
                            </a:lnTo>
                            <a:lnTo>
                              <a:pt x="66" y="13"/>
                            </a:lnTo>
                            <a:lnTo>
                              <a:pt x="68" y="11"/>
                            </a:lnTo>
                            <a:lnTo>
                              <a:pt x="68" y="10"/>
                            </a:lnTo>
                            <a:lnTo>
                              <a:pt x="68" y="7"/>
                            </a:lnTo>
                            <a:lnTo>
                              <a:pt x="68" y="6"/>
                            </a:lnTo>
                            <a:lnTo>
                              <a:pt x="69" y="6"/>
                            </a:lnTo>
                            <a:lnTo>
                              <a:pt x="70" y="6"/>
                            </a:lnTo>
                            <a:lnTo>
                              <a:pt x="71" y="4"/>
                            </a:lnTo>
                            <a:lnTo>
                              <a:pt x="74" y="3"/>
                            </a:lnTo>
                            <a:lnTo>
                              <a:pt x="76" y="0"/>
                            </a:lnTo>
                            <a:lnTo>
                              <a:pt x="77" y="1"/>
                            </a:lnTo>
                            <a:lnTo>
                              <a:pt x="78" y="1"/>
                            </a:lnTo>
                            <a:lnTo>
                              <a:pt x="80" y="3"/>
                            </a:lnTo>
                            <a:lnTo>
                              <a:pt x="81" y="1"/>
                            </a:lnTo>
                            <a:lnTo>
                              <a:pt x="82" y="1"/>
                            </a:lnTo>
                            <a:lnTo>
                              <a:pt x="83" y="1"/>
                            </a:lnTo>
                            <a:lnTo>
                              <a:pt x="84"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51" name="Freeform 256">
                        <a:extLst>
                          <a:ext uri="{FF2B5EF4-FFF2-40B4-BE49-F238E27FC236}">
                            <a16:creationId xmlns:a16="http://schemas.microsoft.com/office/drawing/2014/main" id="{B2CE3DB2-11DA-4EDE-A134-D050AB2E207C}"/>
                          </a:ext>
                        </a:extLst>
                      </p:cNvPr>
                      <p:cNvSpPr>
                        <a:spLocks/>
                      </p:cNvSpPr>
                      <p:nvPr/>
                    </p:nvSpPr>
                    <p:spPr bwMode="gray">
                      <a:xfrm>
                        <a:off x="2857" y="3055"/>
                        <a:ext cx="247" cy="282"/>
                      </a:xfrm>
                      <a:custGeom>
                        <a:avLst/>
                        <a:gdLst>
                          <a:gd name="T0" fmla="*/ 243 w 247"/>
                          <a:gd name="T1" fmla="*/ 15 h 282"/>
                          <a:gd name="T2" fmla="*/ 234 w 247"/>
                          <a:gd name="T3" fmla="*/ 8 h 282"/>
                          <a:gd name="T4" fmla="*/ 226 w 247"/>
                          <a:gd name="T5" fmla="*/ 8 h 282"/>
                          <a:gd name="T6" fmla="*/ 217 w 247"/>
                          <a:gd name="T7" fmla="*/ 12 h 282"/>
                          <a:gd name="T8" fmla="*/ 198 w 247"/>
                          <a:gd name="T9" fmla="*/ 15 h 282"/>
                          <a:gd name="T10" fmla="*/ 189 w 247"/>
                          <a:gd name="T11" fmla="*/ 18 h 282"/>
                          <a:gd name="T12" fmla="*/ 122 w 247"/>
                          <a:gd name="T13" fmla="*/ 12 h 282"/>
                          <a:gd name="T14" fmla="*/ 66 w 247"/>
                          <a:gd name="T15" fmla="*/ 12 h 282"/>
                          <a:gd name="T16" fmla="*/ 38 w 247"/>
                          <a:gd name="T17" fmla="*/ 1 h 282"/>
                          <a:gd name="T18" fmla="*/ 24 w 247"/>
                          <a:gd name="T19" fmla="*/ 3 h 282"/>
                          <a:gd name="T20" fmla="*/ 14 w 247"/>
                          <a:gd name="T21" fmla="*/ 8 h 282"/>
                          <a:gd name="T22" fmla="*/ 0 w 247"/>
                          <a:gd name="T23" fmla="*/ 14 h 282"/>
                          <a:gd name="T24" fmla="*/ 0 w 247"/>
                          <a:gd name="T25" fmla="*/ 19 h 282"/>
                          <a:gd name="T26" fmla="*/ 2 w 247"/>
                          <a:gd name="T27" fmla="*/ 25 h 282"/>
                          <a:gd name="T28" fmla="*/ 6 w 247"/>
                          <a:gd name="T29" fmla="*/ 28 h 282"/>
                          <a:gd name="T30" fmla="*/ 16 w 247"/>
                          <a:gd name="T31" fmla="*/ 75 h 282"/>
                          <a:gd name="T32" fmla="*/ 38 w 247"/>
                          <a:gd name="T33" fmla="*/ 114 h 282"/>
                          <a:gd name="T34" fmla="*/ 43 w 247"/>
                          <a:gd name="T35" fmla="*/ 117 h 282"/>
                          <a:gd name="T36" fmla="*/ 49 w 247"/>
                          <a:gd name="T37" fmla="*/ 117 h 282"/>
                          <a:gd name="T38" fmla="*/ 47 w 247"/>
                          <a:gd name="T39" fmla="*/ 122 h 282"/>
                          <a:gd name="T40" fmla="*/ 49 w 247"/>
                          <a:gd name="T41" fmla="*/ 129 h 282"/>
                          <a:gd name="T42" fmla="*/ 46 w 247"/>
                          <a:gd name="T43" fmla="*/ 139 h 282"/>
                          <a:gd name="T44" fmla="*/ 44 w 247"/>
                          <a:gd name="T45" fmla="*/ 151 h 282"/>
                          <a:gd name="T46" fmla="*/ 49 w 247"/>
                          <a:gd name="T47" fmla="*/ 176 h 282"/>
                          <a:gd name="T48" fmla="*/ 52 w 247"/>
                          <a:gd name="T49" fmla="*/ 202 h 282"/>
                          <a:gd name="T50" fmla="*/ 57 w 247"/>
                          <a:gd name="T51" fmla="*/ 235 h 282"/>
                          <a:gd name="T52" fmla="*/ 71 w 247"/>
                          <a:gd name="T53" fmla="*/ 269 h 282"/>
                          <a:gd name="T54" fmla="*/ 75 w 247"/>
                          <a:gd name="T55" fmla="*/ 272 h 282"/>
                          <a:gd name="T56" fmla="*/ 79 w 247"/>
                          <a:gd name="T57" fmla="*/ 278 h 282"/>
                          <a:gd name="T58" fmla="*/ 80 w 247"/>
                          <a:gd name="T59" fmla="*/ 271 h 282"/>
                          <a:gd name="T60" fmla="*/ 82 w 247"/>
                          <a:gd name="T61" fmla="*/ 265 h 282"/>
                          <a:gd name="T62" fmla="*/ 97 w 247"/>
                          <a:gd name="T63" fmla="*/ 276 h 282"/>
                          <a:gd name="T64" fmla="*/ 111 w 247"/>
                          <a:gd name="T65" fmla="*/ 282 h 282"/>
                          <a:gd name="T66" fmla="*/ 128 w 247"/>
                          <a:gd name="T67" fmla="*/ 278 h 282"/>
                          <a:gd name="T68" fmla="*/ 138 w 247"/>
                          <a:gd name="T69" fmla="*/ 262 h 282"/>
                          <a:gd name="T70" fmla="*/ 140 w 247"/>
                          <a:gd name="T71" fmla="*/ 204 h 282"/>
                          <a:gd name="T72" fmla="*/ 141 w 247"/>
                          <a:gd name="T73" fmla="*/ 186 h 282"/>
                          <a:gd name="T74" fmla="*/ 141 w 247"/>
                          <a:gd name="T75" fmla="*/ 172 h 282"/>
                          <a:gd name="T76" fmla="*/ 139 w 247"/>
                          <a:gd name="T77" fmla="*/ 158 h 282"/>
                          <a:gd name="T78" fmla="*/ 141 w 247"/>
                          <a:gd name="T79" fmla="*/ 142 h 282"/>
                          <a:gd name="T80" fmla="*/ 151 w 247"/>
                          <a:gd name="T81" fmla="*/ 128 h 282"/>
                          <a:gd name="T82" fmla="*/ 160 w 247"/>
                          <a:gd name="T83" fmla="*/ 105 h 282"/>
                          <a:gd name="T84" fmla="*/ 165 w 247"/>
                          <a:gd name="T85" fmla="*/ 73 h 282"/>
                          <a:gd name="T86" fmla="*/ 166 w 247"/>
                          <a:gd name="T87" fmla="*/ 51 h 282"/>
                          <a:gd name="T88" fmla="*/ 161 w 247"/>
                          <a:gd name="T89" fmla="*/ 43 h 282"/>
                          <a:gd name="T90" fmla="*/ 163 w 247"/>
                          <a:gd name="T91" fmla="*/ 33 h 282"/>
                          <a:gd name="T92" fmla="*/ 178 w 247"/>
                          <a:gd name="T93" fmla="*/ 31 h 282"/>
                          <a:gd name="T94" fmla="*/ 202 w 247"/>
                          <a:gd name="T95" fmla="*/ 26 h 282"/>
                          <a:gd name="T96" fmla="*/ 229 w 247"/>
                          <a:gd name="T97" fmla="*/ 24 h 2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82"/>
                          <a:gd name="T149" fmla="*/ 247 w 247"/>
                          <a:gd name="T150" fmla="*/ 282 h 2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82">
                            <a:moveTo>
                              <a:pt x="247" y="22"/>
                            </a:moveTo>
                            <a:lnTo>
                              <a:pt x="246" y="21"/>
                            </a:lnTo>
                            <a:lnTo>
                              <a:pt x="245" y="18"/>
                            </a:lnTo>
                            <a:lnTo>
                              <a:pt x="243" y="15"/>
                            </a:lnTo>
                            <a:lnTo>
                              <a:pt x="241" y="14"/>
                            </a:lnTo>
                            <a:lnTo>
                              <a:pt x="239" y="11"/>
                            </a:lnTo>
                            <a:lnTo>
                              <a:pt x="236" y="10"/>
                            </a:lnTo>
                            <a:lnTo>
                              <a:pt x="234" y="8"/>
                            </a:lnTo>
                            <a:lnTo>
                              <a:pt x="231" y="8"/>
                            </a:lnTo>
                            <a:lnTo>
                              <a:pt x="229" y="8"/>
                            </a:lnTo>
                            <a:lnTo>
                              <a:pt x="228" y="8"/>
                            </a:lnTo>
                            <a:lnTo>
                              <a:pt x="226" y="8"/>
                            </a:lnTo>
                            <a:lnTo>
                              <a:pt x="223" y="10"/>
                            </a:lnTo>
                            <a:lnTo>
                              <a:pt x="222" y="10"/>
                            </a:lnTo>
                            <a:lnTo>
                              <a:pt x="220" y="11"/>
                            </a:lnTo>
                            <a:lnTo>
                              <a:pt x="217" y="12"/>
                            </a:lnTo>
                            <a:lnTo>
                              <a:pt x="215" y="12"/>
                            </a:lnTo>
                            <a:lnTo>
                              <a:pt x="204" y="12"/>
                            </a:lnTo>
                            <a:lnTo>
                              <a:pt x="202" y="14"/>
                            </a:lnTo>
                            <a:lnTo>
                              <a:pt x="198" y="15"/>
                            </a:lnTo>
                            <a:lnTo>
                              <a:pt x="196" y="15"/>
                            </a:lnTo>
                            <a:lnTo>
                              <a:pt x="193" y="17"/>
                            </a:lnTo>
                            <a:lnTo>
                              <a:pt x="191" y="18"/>
                            </a:lnTo>
                            <a:lnTo>
                              <a:pt x="189" y="18"/>
                            </a:lnTo>
                            <a:lnTo>
                              <a:pt x="186" y="19"/>
                            </a:lnTo>
                            <a:lnTo>
                              <a:pt x="182" y="21"/>
                            </a:lnTo>
                            <a:lnTo>
                              <a:pt x="122" y="21"/>
                            </a:lnTo>
                            <a:lnTo>
                              <a:pt x="122" y="12"/>
                            </a:lnTo>
                            <a:lnTo>
                              <a:pt x="88" y="12"/>
                            </a:lnTo>
                            <a:lnTo>
                              <a:pt x="82" y="14"/>
                            </a:lnTo>
                            <a:lnTo>
                              <a:pt x="75" y="14"/>
                            </a:lnTo>
                            <a:lnTo>
                              <a:pt x="66" y="12"/>
                            </a:lnTo>
                            <a:lnTo>
                              <a:pt x="58" y="10"/>
                            </a:lnTo>
                            <a:lnTo>
                              <a:pt x="51" y="7"/>
                            </a:lnTo>
                            <a:lnTo>
                              <a:pt x="44" y="3"/>
                            </a:lnTo>
                            <a:lnTo>
                              <a:pt x="38" y="1"/>
                            </a:lnTo>
                            <a:lnTo>
                              <a:pt x="32" y="0"/>
                            </a:lnTo>
                            <a:lnTo>
                              <a:pt x="30" y="0"/>
                            </a:lnTo>
                            <a:lnTo>
                              <a:pt x="26" y="1"/>
                            </a:lnTo>
                            <a:lnTo>
                              <a:pt x="24" y="3"/>
                            </a:lnTo>
                            <a:lnTo>
                              <a:pt x="21" y="4"/>
                            </a:lnTo>
                            <a:lnTo>
                              <a:pt x="19" y="5"/>
                            </a:lnTo>
                            <a:lnTo>
                              <a:pt x="16" y="7"/>
                            </a:lnTo>
                            <a:lnTo>
                              <a:pt x="14" y="8"/>
                            </a:lnTo>
                            <a:lnTo>
                              <a:pt x="12" y="10"/>
                            </a:lnTo>
                            <a:lnTo>
                              <a:pt x="1" y="10"/>
                            </a:lnTo>
                            <a:lnTo>
                              <a:pt x="1" y="12"/>
                            </a:lnTo>
                            <a:lnTo>
                              <a:pt x="0" y="14"/>
                            </a:lnTo>
                            <a:lnTo>
                              <a:pt x="0" y="15"/>
                            </a:lnTo>
                            <a:lnTo>
                              <a:pt x="0" y="17"/>
                            </a:lnTo>
                            <a:lnTo>
                              <a:pt x="0" y="18"/>
                            </a:lnTo>
                            <a:lnTo>
                              <a:pt x="0" y="19"/>
                            </a:lnTo>
                            <a:lnTo>
                              <a:pt x="0" y="21"/>
                            </a:lnTo>
                            <a:lnTo>
                              <a:pt x="0" y="22"/>
                            </a:lnTo>
                            <a:lnTo>
                              <a:pt x="1" y="24"/>
                            </a:lnTo>
                            <a:lnTo>
                              <a:pt x="2" y="25"/>
                            </a:lnTo>
                            <a:lnTo>
                              <a:pt x="2" y="26"/>
                            </a:lnTo>
                            <a:lnTo>
                              <a:pt x="3" y="26"/>
                            </a:lnTo>
                            <a:lnTo>
                              <a:pt x="5" y="28"/>
                            </a:lnTo>
                            <a:lnTo>
                              <a:pt x="6" y="28"/>
                            </a:lnTo>
                            <a:lnTo>
                              <a:pt x="7" y="37"/>
                            </a:lnTo>
                            <a:lnTo>
                              <a:pt x="9" y="49"/>
                            </a:lnTo>
                            <a:lnTo>
                              <a:pt x="13" y="61"/>
                            </a:lnTo>
                            <a:lnTo>
                              <a:pt x="16" y="75"/>
                            </a:lnTo>
                            <a:lnTo>
                              <a:pt x="22" y="86"/>
                            </a:lnTo>
                            <a:lnTo>
                              <a:pt x="27" y="97"/>
                            </a:lnTo>
                            <a:lnTo>
                              <a:pt x="33" y="107"/>
                            </a:lnTo>
                            <a:lnTo>
                              <a:pt x="38" y="114"/>
                            </a:lnTo>
                            <a:lnTo>
                              <a:pt x="39" y="115"/>
                            </a:lnTo>
                            <a:lnTo>
                              <a:pt x="40" y="115"/>
                            </a:lnTo>
                            <a:lnTo>
                              <a:pt x="41" y="115"/>
                            </a:lnTo>
                            <a:lnTo>
                              <a:pt x="43" y="117"/>
                            </a:lnTo>
                            <a:lnTo>
                              <a:pt x="44" y="117"/>
                            </a:lnTo>
                            <a:lnTo>
                              <a:pt x="45" y="117"/>
                            </a:lnTo>
                            <a:lnTo>
                              <a:pt x="47" y="117"/>
                            </a:lnTo>
                            <a:lnTo>
                              <a:pt x="49" y="117"/>
                            </a:lnTo>
                            <a:lnTo>
                              <a:pt x="47" y="118"/>
                            </a:lnTo>
                            <a:lnTo>
                              <a:pt x="47" y="119"/>
                            </a:lnTo>
                            <a:lnTo>
                              <a:pt x="47" y="121"/>
                            </a:lnTo>
                            <a:lnTo>
                              <a:pt x="47" y="122"/>
                            </a:lnTo>
                            <a:lnTo>
                              <a:pt x="47" y="125"/>
                            </a:lnTo>
                            <a:lnTo>
                              <a:pt x="49" y="126"/>
                            </a:lnTo>
                            <a:lnTo>
                              <a:pt x="49" y="128"/>
                            </a:lnTo>
                            <a:lnTo>
                              <a:pt x="49" y="129"/>
                            </a:lnTo>
                            <a:lnTo>
                              <a:pt x="49" y="132"/>
                            </a:lnTo>
                            <a:lnTo>
                              <a:pt x="47" y="135"/>
                            </a:lnTo>
                            <a:lnTo>
                              <a:pt x="47" y="136"/>
                            </a:lnTo>
                            <a:lnTo>
                              <a:pt x="46" y="139"/>
                            </a:lnTo>
                            <a:lnTo>
                              <a:pt x="45" y="142"/>
                            </a:lnTo>
                            <a:lnTo>
                              <a:pt x="45" y="144"/>
                            </a:lnTo>
                            <a:lnTo>
                              <a:pt x="44" y="147"/>
                            </a:lnTo>
                            <a:lnTo>
                              <a:pt x="44" y="151"/>
                            </a:lnTo>
                            <a:lnTo>
                              <a:pt x="45" y="158"/>
                            </a:lnTo>
                            <a:lnTo>
                              <a:pt x="45" y="165"/>
                            </a:lnTo>
                            <a:lnTo>
                              <a:pt x="47" y="171"/>
                            </a:lnTo>
                            <a:lnTo>
                              <a:pt x="49" y="176"/>
                            </a:lnTo>
                            <a:lnTo>
                              <a:pt x="50" y="182"/>
                            </a:lnTo>
                            <a:lnTo>
                              <a:pt x="51" y="188"/>
                            </a:lnTo>
                            <a:lnTo>
                              <a:pt x="52" y="195"/>
                            </a:lnTo>
                            <a:lnTo>
                              <a:pt x="52" y="202"/>
                            </a:lnTo>
                            <a:lnTo>
                              <a:pt x="53" y="210"/>
                            </a:lnTo>
                            <a:lnTo>
                              <a:pt x="53" y="219"/>
                            </a:lnTo>
                            <a:lnTo>
                              <a:pt x="54" y="228"/>
                            </a:lnTo>
                            <a:lnTo>
                              <a:pt x="57" y="235"/>
                            </a:lnTo>
                            <a:lnTo>
                              <a:pt x="59" y="243"/>
                            </a:lnTo>
                            <a:lnTo>
                              <a:pt x="63" y="251"/>
                            </a:lnTo>
                            <a:lnTo>
                              <a:pt x="66" y="260"/>
                            </a:lnTo>
                            <a:lnTo>
                              <a:pt x="71" y="269"/>
                            </a:lnTo>
                            <a:lnTo>
                              <a:pt x="72" y="271"/>
                            </a:lnTo>
                            <a:lnTo>
                              <a:pt x="72" y="272"/>
                            </a:lnTo>
                            <a:lnTo>
                              <a:pt x="73" y="272"/>
                            </a:lnTo>
                            <a:lnTo>
                              <a:pt x="75" y="272"/>
                            </a:lnTo>
                            <a:lnTo>
                              <a:pt x="76" y="272"/>
                            </a:lnTo>
                            <a:lnTo>
                              <a:pt x="77" y="272"/>
                            </a:lnTo>
                            <a:lnTo>
                              <a:pt x="78" y="275"/>
                            </a:lnTo>
                            <a:lnTo>
                              <a:pt x="79" y="278"/>
                            </a:lnTo>
                            <a:lnTo>
                              <a:pt x="79" y="276"/>
                            </a:lnTo>
                            <a:lnTo>
                              <a:pt x="79" y="275"/>
                            </a:lnTo>
                            <a:lnTo>
                              <a:pt x="80" y="274"/>
                            </a:lnTo>
                            <a:lnTo>
                              <a:pt x="80" y="271"/>
                            </a:lnTo>
                            <a:lnTo>
                              <a:pt x="80" y="269"/>
                            </a:lnTo>
                            <a:lnTo>
                              <a:pt x="82" y="268"/>
                            </a:lnTo>
                            <a:lnTo>
                              <a:pt x="82" y="267"/>
                            </a:lnTo>
                            <a:lnTo>
                              <a:pt x="82" y="265"/>
                            </a:lnTo>
                            <a:lnTo>
                              <a:pt x="90" y="265"/>
                            </a:lnTo>
                            <a:lnTo>
                              <a:pt x="92" y="269"/>
                            </a:lnTo>
                            <a:lnTo>
                              <a:pt x="95" y="272"/>
                            </a:lnTo>
                            <a:lnTo>
                              <a:pt x="97" y="276"/>
                            </a:lnTo>
                            <a:lnTo>
                              <a:pt x="101" y="278"/>
                            </a:lnTo>
                            <a:lnTo>
                              <a:pt x="104" y="281"/>
                            </a:lnTo>
                            <a:lnTo>
                              <a:pt x="108" y="282"/>
                            </a:lnTo>
                            <a:lnTo>
                              <a:pt x="111" y="282"/>
                            </a:lnTo>
                            <a:lnTo>
                              <a:pt x="116" y="282"/>
                            </a:lnTo>
                            <a:lnTo>
                              <a:pt x="120" y="282"/>
                            </a:lnTo>
                            <a:lnTo>
                              <a:pt x="125" y="281"/>
                            </a:lnTo>
                            <a:lnTo>
                              <a:pt x="128" y="278"/>
                            </a:lnTo>
                            <a:lnTo>
                              <a:pt x="130" y="275"/>
                            </a:lnTo>
                            <a:lnTo>
                              <a:pt x="133" y="271"/>
                            </a:lnTo>
                            <a:lnTo>
                              <a:pt x="135" y="267"/>
                            </a:lnTo>
                            <a:lnTo>
                              <a:pt x="138" y="262"/>
                            </a:lnTo>
                            <a:lnTo>
                              <a:pt x="139" y="257"/>
                            </a:lnTo>
                            <a:lnTo>
                              <a:pt x="139" y="215"/>
                            </a:lnTo>
                            <a:lnTo>
                              <a:pt x="140" y="210"/>
                            </a:lnTo>
                            <a:lnTo>
                              <a:pt x="140" y="204"/>
                            </a:lnTo>
                            <a:lnTo>
                              <a:pt x="140" y="200"/>
                            </a:lnTo>
                            <a:lnTo>
                              <a:pt x="140" y="195"/>
                            </a:lnTo>
                            <a:lnTo>
                              <a:pt x="141" y="190"/>
                            </a:lnTo>
                            <a:lnTo>
                              <a:pt x="141" y="186"/>
                            </a:lnTo>
                            <a:lnTo>
                              <a:pt x="142" y="183"/>
                            </a:lnTo>
                            <a:lnTo>
                              <a:pt x="144" y="181"/>
                            </a:lnTo>
                            <a:lnTo>
                              <a:pt x="142" y="176"/>
                            </a:lnTo>
                            <a:lnTo>
                              <a:pt x="141" y="172"/>
                            </a:lnTo>
                            <a:lnTo>
                              <a:pt x="140" y="168"/>
                            </a:lnTo>
                            <a:lnTo>
                              <a:pt x="140" y="165"/>
                            </a:lnTo>
                            <a:lnTo>
                              <a:pt x="139" y="161"/>
                            </a:lnTo>
                            <a:lnTo>
                              <a:pt x="139" y="158"/>
                            </a:lnTo>
                            <a:lnTo>
                              <a:pt x="139" y="154"/>
                            </a:lnTo>
                            <a:lnTo>
                              <a:pt x="139" y="149"/>
                            </a:lnTo>
                            <a:lnTo>
                              <a:pt x="140" y="146"/>
                            </a:lnTo>
                            <a:lnTo>
                              <a:pt x="141" y="142"/>
                            </a:lnTo>
                            <a:lnTo>
                              <a:pt x="142" y="139"/>
                            </a:lnTo>
                            <a:lnTo>
                              <a:pt x="145" y="135"/>
                            </a:lnTo>
                            <a:lnTo>
                              <a:pt x="147" y="130"/>
                            </a:lnTo>
                            <a:lnTo>
                              <a:pt x="151" y="128"/>
                            </a:lnTo>
                            <a:lnTo>
                              <a:pt x="154" y="125"/>
                            </a:lnTo>
                            <a:lnTo>
                              <a:pt x="158" y="123"/>
                            </a:lnTo>
                            <a:lnTo>
                              <a:pt x="159" y="115"/>
                            </a:lnTo>
                            <a:lnTo>
                              <a:pt x="160" y="105"/>
                            </a:lnTo>
                            <a:lnTo>
                              <a:pt x="161" y="97"/>
                            </a:lnTo>
                            <a:lnTo>
                              <a:pt x="163" y="89"/>
                            </a:lnTo>
                            <a:lnTo>
                              <a:pt x="164" y="80"/>
                            </a:lnTo>
                            <a:lnTo>
                              <a:pt x="165" y="73"/>
                            </a:lnTo>
                            <a:lnTo>
                              <a:pt x="166" y="64"/>
                            </a:lnTo>
                            <a:lnTo>
                              <a:pt x="167" y="56"/>
                            </a:lnTo>
                            <a:lnTo>
                              <a:pt x="166" y="53"/>
                            </a:lnTo>
                            <a:lnTo>
                              <a:pt x="166" y="51"/>
                            </a:lnTo>
                            <a:lnTo>
                              <a:pt x="165" y="50"/>
                            </a:lnTo>
                            <a:lnTo>
                              <a:pt x="164" y="47"/>
                            </a:lnTo>
                            <a:lnTo>
                              <a:pt x="163" y="46"/>
                            </a:lnTo>
                            <a:lnTo>
                              <a:pt x="161" y="43"/>
                            </a:lnTo>
                            <a:lnTo>
                              <a:pt x="160" y="40"/>
                            </a:lnTo>
                            <a:lnTo>
                              <a:pt x="160" y="37"/>
                            </a:lnTo>
                            <a:lnTo>
                              <a:pt x="161" y="35"/>
                            </a:lnTo>
                            <a:lnTo>
                              <a:pt x="163" y="33"/>
                            </a:lnTo>
                            <a:lnTo>
                              <a:pt x="166" y="32"/>
                            </a:lnTo>
                            <a:lnTo>
                              <a:pt x="170" y="32"/>
                            </a:lnTo>
                            <a:lnTo>
                              <a:pt x="173" y="31"/>
                            </a:lnTo>
                            <a:lnTo>
                              <a:pt x="178" y="31"/>
                            </a:lnTo>
                            <a:lnTo>
                              <a:pt x="182" y="31"/>
                            </a:lnTo>
                            <a:lnTo>
                              <a:pt x="187" y="31"/>
                            </a:lnTo>
                            <a:lnTo>
                              <a:pt x="195" y="28"/>
                            </a:lnTo>
                            <a:lnTo>
                              <a:pt x="202" y="26"/>
                            </a:lnTo>
                            <a:lnTo>
                              <a:pt x="208" y="25"/>
                            </a:lnTo>
                            <a:lnTo>
                              <a:pt x="215" y="24"/>
                            </a:lnTo>
                            <a:lnTo>
                              <a:pt x="222" y="24"/>
                            </a:lnTo>
                            <a:lnTo>
                              <a:pt x="229" y="24"/>
                            </a:lnTo>
                            <a:lnTo>
                              <a:pt x="237" y="22"/>
                            </a:lnTo>
                            <a:lnTo>
                              <a:pt x="245" y="22"/>
                            </a:lnTo>
                            <a:lnTo>
                              <a:pt x="247" y="2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52" name="Freeform 257">
                        <a:extLst>
                          <a:ext uri="{FF2B5EF4-FFF2-40B4-BE49-F238E27FC236}">
                            <a16:creationId xmlns:a16="http://schemas.microsoft.com/office/drawing/2014/main" id="{B408D076-C2E5-44AC-AB41-CE6893913447}"/>
                          </a:ext>
                        </a:extLst>
                      </p:cNvPr>
                      <p:cNvSpPr>
                        <a:spLocks/>
                      </p:cNvSpPr>
                      <p:nvPr/>
                    </p:nvSpPr>
                    <p:spPr bwMode="gray">
                      <a:xfrm>
                        <a:off x="2995" y="3077"/>
                        <a:ext cx="171" cy="215"/>
                      </a:xfrm>
                      <a:custGeom>
                        <a:avLst/>
                        <a:gdLst>
                          <a:gd name="T0" fmla="*/ 6 w 171"/>
                          <a:gd name="T1" fmla="*/ 167 h 215"/>
                          <a:gd name="T2" fmla="*/ 9 w 171"/>
                          <a:gd name="T3" fmla="*/ 168 h 215"/>
                          <a:gd name="T4" fmla="*/ 12 w 171"/>
                          <a:gd name="T5" fmla="*/ 169 h 215"/>
                          <a:gd name="T6" fmla="*/ 14 w 171"/>
                          <a:gd name="T7" fmla="*/ 171 h 215"/>
                          <a:gd name="T8" fmla="*/ 15 w 171"/>
                          <a:gd name="T9" fmla="*/ 175 h 215"/>
                          <a:gd name="T10" fmla="*/ 15 w 171"/>
                          <a:gd name="T11" fmla="*/ 183 h 215"/>
                          <a:gd name="T12" fmla="*/ 15 w 171"/>
                          <a:gd name="T13" fmla="*/ 190 h 215"/>
                          <a:gd name="T14" fmla="*/ 15 w 171"/>
                          <a:gd name="T15" fmla="*/ 197 h 215"/>
                          <a:gd name="T16" fmla="*/ 15 w 171"/>
                          <a:gd name="T17" fmla="*/ 204 h 215"/>
                          <a:gd name="T18" fmla="*/ 18 w 171"/>
                          <a:gd name="T19" fmla="*/ 211 h 215"/>
                          <a:gd name="T20" fmla="*/ 21 w 171"/>
                          <a:gd name="T21" fmla="*/ 214 h 215"/>
                          <a:gd name="T22" fmla="*/ 27 w 171"/>
                          <a:gd name="T23" fmla="*/ 215 h 215"/>
                          <a:gd name="T24" fmla="*/ 33 w 171"/>
                          <a:gd name="T25" fmla="*/ 215 h 215"/>
                          <a:gd name="T26" fmla="*/ 38 w 171"/>
                          <a:gd name="T27" fmla="*/ 211 h 215"/>
                          <a:gd name="T28" fmla="*/ 44 w 171"/>
                          <a:gd name="T29" fmla="*/ 203 h 215"/>
                          <a:gd name="T30" fmla="*/ 50 w 171"/>
                          <a:gd name="T31" fmla="*/ 187 h 215"/>
                          <a:gd name="T32" fmla="*/ 56 w 171"/>
                          <a:gd name="T33" fmla="*/ 179 h 215"/>
                          <a:gd name="T34" fmla="*/ 60 w 171"/>
                          <a:gd name="T35" fmla="*/ 176 h 215"/>
                          <a:gd name="T36" fmla="*/ 67 w 171"/>
                          <a:gd name="T37" fmla="*/ 176 h 215"/>
                          <a:gd name="T38" fmla="*/ 73 w 171"/>
                          <a:gd name="T39" fmla="*/ 179 h 215"/>
                          <a:gd name="T40" fmla="*/ 79 w 171"/>
                          <a:gd name="T41" fmla="*/ 182 h 215"/>
                          <a:gd name="T42" fmla="*/ 85 w 171"/>
                          <a:gd name="T43" fmla="*/ 185 h 215"/>
                          <a:gd name="T44" fmla="*/ 95 w 171"/>
                          <a:gd name="T45" fmla="*/ 185 h 215"/>
                          <a:gd name="T46" fmla="*/ 102 w 171"/>
                          <a:gd name="T47" fmla="*/ 181 h 215"/>
                          <a:gd name="T48" fmla="*/ 106 w 171"/>
                          <a:gd name="T49" fmla="*/ 172 h 215"/>
                          <a:gd name="T50" fmla="*/ 109 w 171"/>
                          <a:gd name="T51" fmla="*/ 160 h 215"/>
                          <a:gd name="T52" fmla="*/ 116 w 171"/>
                          <a:gd name="T53" fmla="*/ 147 h 215"/>
                          <a:gd name="T54" fmla="*/ 130 w 171"/>
                          <a:gd name="T55" fmla="*/ 132 h 215"/>
                          <a:gd name="T56" fmla="*/ 148 w 171"/>
                          <a:gd name="T57" fmla="*/ 117 h 215"/>
                          <a:gd name="T58" fmla="*/ 165 w 171"/>
                          <a:gd name="T59" fmla="*/ 104 h 215"/>
                          <a:gd name="T60" fmla="*/ 168 w 171"/>
                          <a:gd name="T61" fmla="*/ 92 h 215"/>
                          <a:gd name="T62" fmla="*/ 158 w 171"/>
                          <a:gd name="T63" fmla="*/ 85 h 215"/>
                          <a:gd name="T64" fmla="*/ 151 w 171"/>
                          <a:gd name="T65" fmla="*/ 74 h 215"/>
                          <a:gd name="T66" fmla="*/ 143 w 171"/>
                          <a:gd name="T67" fmla="*/ 61 h 215"/>
                          <a:gd name="T68" fmla="*/ 135 w 171"/>
                          <a:gd name="T69" fmla="*/ 49 h 215"/>
                          <a:gd name="T70" fmla="*/ 126 w 171"/>
                          <a:gd name="T71" fmla="*/ 41 h 215"/>
                          <a:gd name="T72" fmla="*/ 117 w 171"/>
                          <a:gd name="T73" fmla="*/ 31 h 215"/>
                          <a:gd name="T74" fmla="*/ 110 w 171"/>
                          <a:gd name="T75" fmla="*/ 17 h 215"/>
                          <a:gd name="T76" fmla="*/ 108 w 171"/>
                          <a:gd name="T77" fmla="*/ 0 h 215"/>
                          <a:gd name="T78" fmla="*/ 92 w 171"/>
                          <a:gd name="T79" fmla="*/ 2 h 215"/>
                          <a:gd name="T80" fmla="*/ 77 w 171"/>
                          <a:gd name="T81" fmla="*/ 2 h 215"/>
                          <a:gd name="T82" fmla="*/ 63 w 171"/>
                          <a:gd name="T83" fmla="*/ 4 h 215"/>
                          <a:gd name="T84" fmla="*/ 48 w 171"/>
                          <a:gd name="T85" fmla="*/ 9 h 215"/>
                          <a:gd name="T86" fmla="*/ 39 w 171"/>
                          <a:gd name="T87" fmla="*/ 9 h 215"/>
                          <a:gd name="T88" fmla="*/ 31 w 171"/>
                          <a:gd name="T89" fmla="*/ 10 h 215"/>
                          <a:gd name="T90" fmla="*/ 24 w 171"/>
                          <a:gd name="T91" fmla="*/ 11 h 215"/>
                          <a:gd name="T92" fmla="*/ 21 w 171"/>
                          <a:gd name="T93" fmla="*/ 15 h 215"/>
                          <a:gd name="T94" fmla="*/ 22 w 171"/>
                          <a:gd name="T95" fmla="*/ 21 h 215"/>
                          <a:gd name="T96" fmla="*/ 25 w 171"/>
                          <a:gd name="T97" fmla="*/ 25 h 215"/>
                          <a:gd name="T98" fmla="*/ 27 w 171"/>
                          <a:gd name="T99" fmla="*/ 29 h 215"/>
                          <a:gd name="T100" fmla="*/ 28 w 171"/>
                          <a:gd name="T101" fmla="*/ 34 h 215"/>
                          <a:gd name="T102" fmla="*/ 26 w 171"/>
                          <a:gd name="T103" fmla="*/ 50 h 215"/>
                          <a:gd name="T104" fmla="*/ 24 w 171"/>
                          <a:gd name="T105" fmla="*/ 67 h 215"/>
                          <a:gd name="T106" fmla="*/ 21 w 171"/>
                          <a:gd name="T107" fmla="*/ 83 h 215"/>
                          <a:gd name="T108" fmla="*/ 19 w 171"/>
                          <a:gd name="T109" fmla="*/ 101 h 215"/>
                          <a:gd name="T110" fmla="*/ 12 w 171"/>
                          <a:gd name="T111" fmla="*/ 106 h 215"/>
                          <a:gd name="T112" fmla="*/ 6 w 171"/>
                          <a:gd name="T113" fmla="*/ 113 h 215"/>
                          <a:gd name="T114" fmla="*/ 2 w 171"/>
                          <a:gd name="T115" fmla="*/ 120 h 215"/>
                          <a:gd name="T116" fmla="*/ 0 w 171"/>
                          <a:gd name="T117" fmla="*/ 127 h 215"/>
                          <a:gd name="T118" fmla="*/ 1 w 171"/>
                          <a:gd name="T119" fmla="*/ 136 h 215"/>
                          <a:gd name="T120" fmla="*/ 2 w 171"/>
                          <a:gd name="T121" fmla="*/ 145 h 215"/>
                          <a:gd name="T122" fmla="*/ 3 w 171"/>
                          <a:gd name="T123" fmla="*/ 152 h 215"/>
                          <a:gd name="T124" fmla="*/ 0 w 171"/>
                          <a:gd name="T125" fmla="*/ 159 h 21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1"/>
                          <a:gd name="T190" fmla="*/ 0 h 215"/>
                          <a:gd name="T191" fmla="*/ 171 w 171"/>
                          <a:gd name="T192" fmla="*/ 215 h 21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1" h="215">
                            <a:moveTo>
                              <a:pt x="5" y="165"/>
                            </a:moveTo>
                            <a:lnTo>
                              <a:pt x="6" y="167"/>
                            </a:lnTo>
                            <a:lnTo>
                              <a:pt x="8" y="167"/>
                            </a:lnTo>
                            <a:lnTo>
                              <a:pt x="9" y="168"/>
                            </a:lnTo>
                            <a:lnTo>
                              <a:pt x="11" y="169"/>
                            </a:lnTo>
                            <a:lnTo>
                              <a:pt x="12" y="169"/>
                            </a:lnTo>
                            <a:lnTo>
                              <a:pt x="13" y="169"/>
                            </a:lnTo>
                            <a:lnTo>
                              <a:pt x="14" y="171"/>
                            </a:lnTo>
                            <a:lnTo>
                              <a:pt x="15" y="171"/>
                            </a:lnTo>
                            <a:lnTo>
                              <a:pt x="15" y="175"/>
                            </a:lnTo>
                            <a:lnTo>
                              <a:pt x="15" y="179"/>
                            </a:lnTo>
                            <a:lnTo>
                              <a:pt x="15" y="183"/>
                            </a:lnTo>
                            <a:lnTo>
                              <a:pt x="15" y="186"/>
                            </a:lnTo>
                            <a:lnTo>
                              <a:pt x="15" y="190"/>
                            </a:lnTo>
                            <a:lnTo>
                              <a:pt x="15" y="193"/>
                            </a:lnTo>
                            <a:lnTo>
                              <a:pt x="15" y="197"/>
                            </a:lnTo>
                            <a:lnTo>
                              <a:pt x="15" y="200"/>
                            </a:lnTo>
                            <a:lnTo>
                              <a:pt x="15" y="204"/>
                            </a:lnTo>
                            <a:lnTo>
                              <a:pt x="16" y="208"/>
                            </a:lnTo>
                            <a:lnTo>
                              <a:pt x="18" y="211"/>
                            </a:lnTo>
                            <a:lnTo>
                              <a:pt x="19" y="213"/>
                            </a:lnTo>
                            <a:lnTo>
                              <a:pt x="21" y="214"/>
                            </a:lnTo>
                            <a:lnTo>
                              <a:pt x="24" y="215"/>
                            </a:lnTo>
                            <a:lnTo>
                              <a:pt x="27" y="215"/>
                            </a:lnTo>
                            <a:lnTo>
                              <a:pt x="30" y="215"/>
                            </a:lnTo>
                            <a:lnTo>
                              <a:pt x="33" y="215"/>
                            </a:lnTo>
                            <a:lnTo>
                              <a:pt x="36" y="214"/>
                            </a:lnTo>
                            <a:lnTo>
                              <a:pt x="38" y="211"/>
                            </a:lnTo>
                            <a:lnTo>
                              <a:pt x="40" y="208"/>
                            </a:lnTo>
                            <a:lnTo>
                              <a:pt x="44" y="203"/>
                            </a:lnTo>
                            <a:lnTo>
                              <a:pt x="47" y="196"/>
                            </a:lnTo>
                            <a:lnTo>
                              <a:pt x="50" y="187"/>
                            </a:lnTo>
                            <a:lnTo>
                              <a:pt x="53" y="182"/>
                            </a:lnTo>
                            <a:lnTo>
                              <a:pt x="56" y="179"/>
                            </a:lnTo>
                            <a:lnTo>
                              <a:pt x="58" y="176"/>
                            </a:lnTo>
                            <a:lnTo>
                              <a:pt x="60" y="176"/>
                            </a:lnTo>
                            <a:lnTo>
                              <a:pt x="63" y="175"/>
                            </a:lnTo>
                            <a:lnTo>
                              <a:pt x="67" y="176"/>
                            </a:lnTo>
                            <a:lnTo>
                              <a:pt x="71" y="176"/>
                            </a:lnTo>
                            <a:lnTo>
                              <a:pt x="73" y="179"/>
                            </a:lnTo>
                            <a:lnTo>
                              <a:pt x="77" y="181"/>
                            </a:lnTo>
                            <a:lnTo>
                              <a:pt x="79" y="182"/>
                            </a:lnTo>
                            <a:lnTo>
                              <a:pt x="82" y="183"/>
                            </a:lnTo>
                            <a:lnTo>
                              <a:pt x="85" y="185"/>
                            </a:lnTo>
                            <a:lnTo>
                              <a:pt x="89" y="185"/>
                            </a:lnTo>
                            <a:lnTo>
                              <a:pt x="95" y="185"/>
                            </a:lnTo>
                            <a:lnTo>
                              <a:pt x="100" y="183"/>
                            </a:lnTo>
                            <a:lnTo>
                              <a:pt x="102" y="181"/>
                            </a:lnTo>
                            <a:lnTo>
                              <a:pt x="104" y="176"/>
                            </a:lnTo>
                            <a:lnTo>
                              <a:pt x="106" y="172"/>
                            </a:lnTo>
                            <a:lnTo>
                              <a:pt x="108" y="168"/>
                            </a:lnTo>
                            <a:lnTo>
                              <a:pt x="109" y="160"/>
                            </a:lnTo>
                            <a:lnTo>
                              <a:pt x="113" y="154"/>
                            </a:lnTo>
                            <a:lnTo>
                              <a:pt x="116" y="147"/>
                            </a:lnTo>
                            <a:lnTo>
                              <a:pt x="122" y="139"/>
                            </a:lnTo>
                            <a:lnTo>
                              <a:pt x="130" y="132"/>
                            </a:lnTo>
                            <a:lnTo>
                              <a:pt x="140" y="124"/>
                            </a:lnTo>
                            <a:lnTo>
                              <a:pt x="148" y="117"/>
                            </a:lnTo>
                            <a:lnTo>
                              <a:pt x="158" y="110"/>
                            </a:lnTo>
                            <a:lnTo>
                              <a:pt x="165" y="104"/>
                            </a:lnTo>
                            <a:lnTo>
                              <a:pt x="171" y="99"/>
                            </a:lnTo>
                            <a:lnTo>
                              <a:pt x="168" y="92"/>
                            </a:lnTo>
                            <a:lnTo>
                              <a:pt x="163" y="89"/>
                            </a:lnTo>
                            <a:lnTo>
                              <a:pt x="158" y="85"/>
                            </a:lnTo>
                            <a:lnTo>
                              <a:pt x="153" y="81"/>
                            </a:lnTo>
                            <a:lnTo>
                              <a:pt x="151" y="74"/>
                            </a:lnTo>
                            <a:lnTo>
                              <a:pt x="147" y="68"/>
                            </a:lnTo>
                            <a:lnTo>
                              <a:pt x="143" y="61"/>
                            </a:lnTo>
                            <a:lnTo>
                              <a:pt x="140" y="55"/>
                            </a:lnTo>
                            <a:lnTo>
                              <a:pt x="135" y="49"/>
                            </a:lnTo>
                            <a:lnTo>
                              <a:pt x="132" y="45"/>
                            </a:lnTo>
                            <a:lnTo>
                              <a:pt x="126" y="41"/>
                            </a:lnTo>
                            <a:lnTo>
                              <a:pt x="122" y="35"/>
                            </a:lnTo>
                            <a:lnTo>
                              <a:pt x="117" y="31"/>
                            </a:lnTo>
                            <a:lnTo>
                              <a:pt x="114" y="24"/>
                            </a:lnTo>
                            <a:lnTo>
                              <a:pt x="110" y="17"/>
                            </a:lnTo>
                            <a:lnTo>
                              <a:pt x="109" y="10"/>
                            </a:lnTo>
                            <a:lnTo>
                              <a:pt x="108" y="0"/>
                            </a:lnTo>
                            <a:lnTo>
                              <a:pt x="100" y="0"/>
                            </a:lnTo>
                            <a:lnTo>
                              <a:pt x="92" y="2"/>
                            </a:lnTo>
                            <a:lnTo>
                              <a:pt x="84" y="2"/>
                            </a:lnTo>
                            <a:lnTo>
                              <a:pt x="77" y="2"/>
                            </a:lnTo>
                            <a:lnTo>
                              <a:pt x="70" y="3"/>
                            </a:lnTo>
                            <a:lnTo>
                              <a:pt x="63" y="4"/>
                            </a:lnTo>
                            <a:lnTo>
                              <a:pt x="56" y="6"/>
                            </a:lnTo>
                            <a:lnTo>
                              <a:pt x="48" y="9"/>
                            </a:lnTo>
                            <a:lnTo>
                              <a:pt x="44" y="9"/>
                            </a:lnTo>
                            <a:lnTo>
                              <a:pt x="39" y="9"/>
                            </a:lnTo>
                            <a:lnTo>
                              <a:pt x="34" y="9"/>
                            </a:lnTo>
                            <a:lnTo>
                              <a:pt x="31" y="10"/>
                            </a:lnTo>
                            <a:lnTo>
                              <a:pt x="27" y="10"/>
                            </a:lnTo>
                            <a:lnTo>
                              <a:pt x="24" y="11"/>
                            </a:lnTo>
                            <a:lnTo>
                              <a:pt x="22" y="13"/>
                            </a:lnTo>
                            <a:lnTo>
                              <a:pt x="21" y="15"/>
                            </a:lnTo>
                            <a:lnTo>
                              <a:pt x="21" y="18"/>
                            </a:lnTo>
                            <a:lnTo>
                              <a:pt x="22" y="21"/>
                            </a:lnTo>
                            <a:lnTo>
                              <a:pt x="24" y="24"/>
                            </a:lnTo>
                            <a:lnTo>
                              <a:pt x="25" y="25"/>
                            </a:lnTo>
                            <a:lnTo>
                              <a:pt x="26" y="28"/>
                            </a:lnTo>
                            <a:lnTo>
                              <a:pt x="27" y="29"/>
                            </a:lnTo>
                            <a:lnTo>
                              <a:pt x="27" y="31"/>
                            </a:lnTo>
                            <a:lnTo>
                              <a:pt x="28" y="34"/>
                            </a:lnTo>
                            <a:lnTo>
                              <a:pt x="27" y="42"/>
                            </a:lnTo>
                            <a:lnTo>
                              <a:pt x="26" y="50"/>
                            </a:lnTo>
                            <a:lnTo>
                              <a:pt x="25" y="58"/>
                            </a:lnTo>
                            <a:lnTo>
                              <a:pt x="24" y="67"/>
                            </a:lnTo>
                            <a:lnTo>
                              <a:pt x="22" y="75"/>
                            </a:lnTo>
                            <a:lnTo>
                              <a:pt x="21" y="83"/>
                            </a:lnTo>
                            <a:lnTo>
                              <a:pt x="20" y="93"/>
                            </a:lnTo>
                            <a:lnTo>
                              <a:pt x="19" y="101"/>
                            </a:lnTo>
                            <a:lnTo>
                              <a:pt x="15" y="103"/>
                            </a:lnTo>
                            <a:lnTo>
                              <a:pt x="12" y="106"/>
                            </a:lnTo>
                            <a:lnTo>
                              <a:pt x="8" y="108"/>
                            </a:lnTo>
                            <a:lnTo>
                              <a:pt x="6" y="113"/>
                            </a:lnTo>
                            <a:lnTo>
                              <a:pt x="3" y="117"/>
                            </a:lnTo>
                            <a:lnTo>
                              <a:pt x="2" y="120"/>
                            </a:lnTo>
                            <a:lnTo>
                              <a:pt x="1" y="124"/>
                            </a:lnTo>
                            <a:lnTo>
                              <a:pt x="0" y="127"/>
                            </a:lnTo>
                            <a:lnTo>
                              <a:pt x="0" y="132"/>
                            </a:lnTo>
                            <a:lnTo>
                              <a:pt x="1" y="136"/>
                            </a:lnTo>
                            <a:lnTo>
                              <a:pt x="2" y="140"/>
                            </a:lnTo>
                            <a:lnTo>
                              <a:pt x="2" y="145"/>
                            </a:lnTo>
                            <a:lnTo>
                              <a:pt x="3" y="147"/>
                            </a:lnTo>
                            <a:lnTo>
                              <a:pt x="3" y="152"/>
                            </a:lnTo>
                            <a:lnTo>
                              <a:pt x="2" y="154"/>
                            </a:lnTo>
                            <a:lnTo>
                              <a:pt x="0" y="159"/>
                            </a:lnTo>
                            <a:lnTo>
                              <a:pt x="5" y="16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53" name="Freeform 258">
                        <a:extLst>
                          <a:ext uri="{FF2B5EF4-FFF2-40B4-BE49-F238E27FC236}">
                            <a16:creationId xmlns:a16="http://schemas.microsoft.com/office/drawing/2014/main" id="{96258D3F-C4A2-4013-9C07-3DAB849AC5C6}"/>
                          </a:ext>
                        </a:extLst>
                      </p:cNvPr>
                      <p:cNvSpPr>
                        <a:spLocks/>
                      </p:cNvSpPr>
                      <p:nvPr/>
                    </p:nvSpPr>
                    <p:spPr bwMode="gray">
                      <a:xfrm>
                        <a:off x="3401" y="2932"/>
                        <a:ext cx="139" cy="326"/>
                      </a:xfrm>
                      <a:custGeom>
                        <a:avLst/>
                        <a:gdLst>
                          <a:gd name="T0" fmla="*/ 33 w 139"/>
                          <a:gd name="T1" fmla="*/ 103 h 326"/>
                          <a:gd name="T2" fmla="*/ 42 w 139"/>
                          <a:gd name="T3" fmla="*/ 97 h 326"/>
                          <a:gd name="T4" fmla="*/ 51 w 139"/>
                          <a:gd name="T5" fmla="*/ 95 h 326"/>
                          <a:gd name="T6" fmla="*/ 58 w 139"/>
                          <a:gd name="T7" fmla="*/ 90 h 326"/>
                          <a:gd name="T8" fmla="*/ 66 w 139"/>
                          <a:gd name="T9" fmla="*/ 85 h 326"/>
                          <a:gd name="T10" fmla="*/ 71 w 139"/>
                          <a:gd name="T11" fmla="*/ 80 h 326"/>
                          <a:gd name="T12" fmla="*/ 71 w 139"/>
                          <a:gd name="T13" fmla="*/ 74 h 326"/>
                          <a:gd name="T14" fmla="*/ 72 w 139"/>
                          <a:gd name="T15" fmla="*/ 71 h 326"/>
                          <a:gd name="T16" fmla="*/ 76 w 139"/>
                          <a:gd name="T17" fmla="*/ 71 h 326"/>
                          <a:gd name="T18" fmla="*/ 80 w 139"/>
                          <a:gd name="T19" fmla="*/ 71 h 326"/>
                          <a:gd name="T20" fmla="*/ 91 w 139"/>
                          <a:gd name="T21" fmla="*/ 66 h 326"/>
                          <a:gd name="T22" fmla="*/ 105 w 139"/>
                          <a:gd name="T23" fmla="*/ 42 h 326"/>
                          <a:gd name="T24" fmla="*/ 115 w 139"/>
                          <a:gd name="T25" fmla="*/ 9 h 326"/>
                          <a:gd name="T26" fmla="*/ 121 w 139"/>
                          <a:gd name="T27" fmla="*/ 11 h 326"/>
                          <a:gd name="T28" fmla="*/ 130 w 139"/>
                          <a:gd name="T29" fmla="*/ 23 h 326"/>
                          <a:gd name="T30" fmla="*/ 139 w 139"/>
                          <a:gd name="T31" fmla="*/ 31 h 326"/>
                          <a:gd name="T32" fmla="*/ 136 w 139"/>
                          <a:gd name="T33" fmla="*/ 45 h 326"/>
                          <a:gd name="T34" fmla="*/ 137 w 139"/>
                          <a:gd name="T35" fmla="*/ 60 h 326"/>
                          <a:gd name="T36" fmla="*/ 139 w 139"/>
                          <a:gd name="T37" fmla="*/ 78 h 326"/>
                          <a:gd name="T38" fmla="*/ 133 w 139"/>
                          <a:gd name="T39" fmla="*/ 92 h 326"/>
                          <a:gd name="T40" fmla="*/ 127 w 139"/>
                          <a:gd name="T41" fmla="*/ 104 h 326"/>
                          <a:gd name="T42" fmla="*/ 126 w 139"/>
                          <a:gd name="T43" fmla="*/ 113 h 326"/>
                          <a:gd name="T44" fmla="*/ 122 w 139"/>
                          <a:gd name="T45" fmla="*/ 120 h 326"/>
                          <a:gd name="T46" fmla="*/ 117 w 139"/>
                          <a:gd name="T47" fmla="*/ 124 h 326"/>
                          <a:gd name="T48" fmla="*/ 111 w 139"/>
                          <a:gd name="T49" fmla="*/ 150 h 326"/>
                          <a:gd name="T50" fmla="*/ 101 w 139"/>
                          <a:gd name="T51" fmla="*/ 174 h 326"/>
                          <a:gd name="T52" fmla="*/ 96 w 139"/>
                          <a:gd name="T53" fmla="*/ 198 h 326"/>
                          <a:gd name="T54" fmla="*/ 89 w 139"/>
                          <a:gd name="T55" fmla="*/ 228 h 326"/>
                          <a:gd name="T56" fmla="*/ 78 w 139"/>
                          <a:gd name="T57" fmla="*/ 253 h 326"/>
                          <a:gd name="T58" fmla="*/ 71 w 139"/>
                          <a:gd name="T59" fmla="*/ 257 h 326"/>
                          <a:gd name="T60" fmla="*/ 66 w 139"/>
                          <a:gd name="T61" fmla="*/ 298 h 326"/>
                          <a:gd name="T62" fmla="*/ 48 w 139"/>
                          <a:gd name="T63" fmla="*/ 321 h 326"/>
                          <a:gd name="T64" fmla="*/ 27 w 139"/>
                          <a:gd name="T65" fmla="*/ 326 h 326"/>
                          <a:gd name="T66" fmla="*/ 24 w 139"/>
                          <a:gd name="T67" fmla="*/ 323 h 326"/>
                          <a:gd name="T68" fmla="*/ 21 w 139"/>
                          <a:gd name="T69" fmla="*/ 320 h 326"/>
                          <a:gd name="T70" fmla="*/ 10 w 139"/>
                          <a:gd name="T71" fmla="*/ 314 h 326"/>
                          <a:gd name="T72" fmla="*/ 2 w 139"/>
                          <a:gd name="T73" fmla="*/ 298 h 326"/>
                          <a:gd name="T74" fmla="*/ 0 w 139"/>
                          <a:gd name="T75" fmla="*/ 275 h 326"/>
                          <a:gd name="T76" fmla="*/ 1 w 139"/>
                          <a:gd name="T77" fmla="*/ 270 h 326"/>
                          <a:gd name="T78" fmla="*/ 3 w 139"/>
                          <a:gd name="T79" fmla="*/ 267 h 326"/>
                          <a:gd name="T80" fmla="*/ 3 w 139"/>
                          <a:gd name="T81" fmla="*/ 263 h 326"/>
                          <a:gd name="T82" fmla="*/ 1 w 139"/>
                          <a:gd name="T83" fmla="*/ 260 h 326"/>
                          <a:gd name="T84" fmla="*/ 0 w 139"/>
                          <a:gd name="T85" fmla="*/ 256 h 326"/>
                          <a:gd name="T86" fmla="*/ 1 w 139"/>
                          <a:gd name="T87" fmla="*/ 245 h 326"/>
                          <a:gd name="T88" fmla="*/ 2 w 139"/>
                          <a:gd name="T89" fmla="*/ 237 h 326"/>
                          <a:gd name="T90" fmla="*/ 6 w 139"/>
                          <a:gd name="T91" fmla="*/ 228 h 326"/>
                          <a:gd name="T92" fmla="*/ 19 w 139"/>
                          <a:gd name="T93" fmla="*/ 210 h 326"/>
                          <a:gd name="T94" fmla="*/ 25 w 139"/>
                          <a:gd name="T95" fmla="*/ 188 h 326"/>
                          <a:gd name="T96" fmla="*/ 24 w 139"/>
                          <a:gd name="T97" fmla="*/ 170 h 326"/>
                          <a:gd name="T98" fmla="*/ 19 w 139"/>
                          <a:gd name="T99" fmla="*/ 156 h 326"/>
                          <a:gd name="T100" fmla="*/ 15 w 139"/>
                          <a:gd name="T101" fmla="*/ 142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9"/>
                          <a:gd name="T154" fmla="*/ 0 h 326"/>
                          <a:gd name="T155" fmla="*/ 139 w 139"/>
                          <a:gd name="T156" fmla="*/ 326 h 3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9" h="326">
                            <a:moveTo>
                              <a:pt x="28" y="104"/>
                            </a:moveTo>
                            <a:lnTo>
                              <a:pt x="31" y="104"/>
                            </a:lnTo>
                            <a:lnTo>
                              <a:pt x="33" y="103"/>
                            </a:lnTo>
                            <a:lnTo>
                              <a:pt x="36" y="102"/>
                            </a:lnTo>
                            <a:lnTo>
                              <a:pt x="40" y="99"/>
                            </a:lnTo>
                            <a:lnTo>
                              <a:pt x="42" y="97"/>
                            </a:lnTo>
                            <a:lnTo>
                              <a:pt x="45" y="96"/>
                            </a:lnTo>
                            <a:lnTo>
                              <a:pt x="47" y="95"/>
                            </a:lnTo>
                            <a:lnTo>
                              <a:pt x="51" y="95"/>
                            </a:lnTo>
                            <a:lnTo>
                              <a:pt x="53" y="93"/>
                            </a:lnTo>
                            <a:lnTo>
                              <a:pt x="55" y="93"/>
                            </a:lnTo>
                            <a:lnTo>
                              <a:pt x="58" y="90"/>
                            </a:lnTo>
                            <a:lnTo>
                              <a:pt x="60" y="89"/>
                            </a:lnTo>
                            <a:lnTo>
                              <a:pt x="64" y="86"/>
                            </a:lnTo>
                            <a:lnTo>
                              <a:pt x="66" y="85"/>
                            </a:lnTo>
                            <a:lnTo>
                              <a:pt x="69" y="83"/>
                            </a:lnTo>
                            <a:lnTo>
                              <a:pt x="71" y="82"/>
                            </a:lnTo>
                            <a:lnTo>
                              <a:pt x="71" y="80"/>
                            </a:lnTo>
                            <a:lnTo>
                              <a:pt x="71" y="77"/>
                            </a:lnTo>
                            <a:lnTo>
                              <a:pt x="71" y="75"/>
                            </a:lnTo>
                            <a:lnTo>
                              <a:pt x="71" y="74"/>
                            </a:lnTo>
                            <a:lnTo>
                              <a:pt x="71" y="73"/>
                            </a:lnTo>
                            <a:lnTo>
                              <a:pt x="71" y="71"/>
                            </a:lnTo>
                            <a:lnTo>
                              <a:pt x="72" y="71"/>
                            </a:lnTo>
                            <a:lnTo>
                              <a:pt x="73" y="71"/>
                            </a:lnTo>
                            <a:lnTo>
                              <a:pt x="75" y="71"/>
                            </a:lnTo>
                            <a:lnTo>
                              <a:pt x="76" y="71"/>
                            </a:lnTo>
                            <a:lnTo>
                              <a:pt x="77" y="71"/>
                            </a:lnTo>
                            <a:lnTo>
                              <a:pt x="78" y="71"/>
                            </a:lnTo>
                            <a:lnTo>
                              <a:pt x="80" y="71"/>
                            </a:lnTo>
                            <a:lnTo>
                              <a:pt x="84" y="70"/>
                            </a:lnTo>
                            <a:lnTo>
                              <a:pt x="88" y="69"/>
                            </a:lnTo>
                            <a:lnTo>
                              <a:pt x="91" y="66"/>
                            </a:lnTo>
                            <a:lnTo>
                              <a:pt x="94" y="62"/>
                            </a:lnTo>
                            <a:lnTo>
                              <a:pt x="100" y="53"/>
                            </a:lnTo>
                            <a:lnTo>
                              <a:pt x="105" y="42"/>
                            </a:lnTo>
                            <a:lnTo>
                              <a:pt x="109" y="29"/>
                            </a:lnTo>
                            <a:lnTo>
                              <a:pt x="112" y="18"/>
                            </a:lnTo>
                            <a:lnTo>
                              <a:pt x="115" y="9"/>
                            </a:lnTo>
                            <a:lnTo>
                              <a:pt x="117" y="0"/>
                            </a:lnTo>
                            <a:lnTo>
                              <a:pt x="118" y="6"/>
                            </a:lnTo>
                            <a:lnTo>
                              <a:pt x="121" y="11"/>
                            </a:lnTo>
                            <a:lnTo>
                              <a:pt x="123" y="16"/>
                            </a:lnTo>
                            <a:lnTo>
                              <a:pt x="127" y="20"/>
                            </a:lnTo>
                            <a:lnTo>
                              <a:pt x="130" y="23"/>
                            </a:lnTo>
                            <a:lnTo>
                              <a:pt x="133" y="27"/>
                            </a:lnTo>
                            <a:lnTo>
                              <a:pt x="136" y="28"/>
                            </a:lnTo>
                            <a:lnTo>
                              <a:pt x="139" y="31"/>
                            </a:lnTo>
                            <a:lnTo>
                              <a:pt x="137" y="35"/>
                            </a:lnTo>
                            <a:lnTo>
                              <a:pt x="136" y="39"/>
                            </a:lnTo>
                            <a:lnTo>
                              <a:pt x="136" y="45"/>
                            </a:lnTo>
                            <a:lnTo>
                              <a:pt x="136" y="49"/>
                            </a:lnTo>
                            <a:lnTo>
                              <a:pt x="137" y="55"/>
                            </a:lnTo>
                            <a:lnTo>
                              <a:pt x="137" y="60"/>
                            </a:lnTo>
                            <a:lnTo>
                              <a:pt x="139" y="66"/>
                            </a:lnTo>
                            <a:lnTo>
                              <a:pt x="139" y="73"/>
                            </a:lnTo>
                            <a:lnTo>
                              <a:pt x="139" y="78"/>
                            </a:lnTo>
                            <a:lnTo>
                              <a:pt x="136" y="83"/>
                            </a:lnTo>
                            <a:lnTo>
                              <a:pt x="135" y="88"/>
                            </a:lnTo>
                            <a:lnTo>
                              <a:pt x="133" y="92"/>
                            </a:lnTo>
                            <a:lnTo>
                              <a:pt x="130" y="96"/>
                            </a:lnTo>
                            <a:lnTo>
                              <a:pt x="128" y="100"/>
                            </a:lnTo>
                            <a:lnTo>
                              <a:pt x="127" y="104"/>
                            </a:lnTo>
                            <a:lnTo>
                              <a:pt x="126" y="110"/>
                            </a:lnTo>
                            <a:lnTo>
                              <a:pt x="126" y="111"/>
                            </a:lnTo>
                            <a:lnTo>
                              <a:pt x="126" y="113"/>
                            </a:lnTo>
                            <a:lnTo>
                              <a:pt x="124" y="115"/>
                            </a:lnTo>
                            <a:lnTo>
                              <a:pt x="123" y="118"/>
                            </a:lnTo>
                            <a:lnTo>
                              <a:pt x="122" y="120"/>
                            </a:lnTo>
                            <a:lnTo>
                              <a:pt x="121" y="122"/>
                            </a:lnTo>
                            <a:lnTo>
                              <a:pt x="118" y="124"/>
                            </a:lnTo>
                            <a:lnTo>
                              <a:pt x="117" y="124"/>
                            </a:lnTo>
                            <a:lnTo>
                              <a:pt x="116" y="134"/>
                            </a:lnTo>
                            <a:lnTo>
                              <a:pt x="115" y="142"/>
                            </a:lnTo>
                            <a:lnTo>
                              <a:pt x="111" y="150"/>
                            </a:lnTo>
                            <a:lnTo>
                              <a:pt x="108" y="159"/>
                            </a:lnTo>
                            <a:lnTo>
                              <a:pt x="103" y="166"/>
                            </a:lnTo>
                            <a:lnTo>
                              <a:pt x="101" y="174"/>
                            </a:lnTo>
                            <a:lnTo>
                              <a:pt x="98" y="182"/>
                            </a:lnTo>
                            <a:lnTo>
                              <a:pt x="97" y="192"/>
                            </a:lnTo>
                            <a:lnTo>
                              <a:pt x="96" y="198"/>
                            </a:lnTo>
                            <a:lnTo>
                              <a:pt x="95" y="207"/>
                            </a:lnTo>
                            <a:lnTo>
                              <a:pt x="92" y="217"/>
                            </a:lnTo>
                            <a:lnTo>
                              <a:pt x="89" y="228"/>
                            </a:lnTo>
                            <a:lnTo>
                              <a:pt x="84" y="240"/>
                            </a:lnTo>
                            <a:lnTo>
                              <a:pt x="80" y="249"/>
                            </a:lnTo>
                            <a:lnTo>
                              <a:pt x="78" y="253"/>
                            </a:lnTo>
                            <a:lnTo>
                              <a:pt x="76" y="256"/>
                            </a:lnTo>
                            <a:lnTo>
                              <a:pt x="73" y="257"/>
                            </a:lnTo>
                            <a:lnTo>
                              <a:pt x="71" y="257"/>
                            </a:lnTo>
                            <a:lnTo>
                              <a:pt x="71" y="273"/>
                            </a:lnTo>
                            <a:lnTo>
                              <a:pt x="69" y="286"/>
                            </a:lnTo>
                            <a:lnTo>
                              <a:pt x="66" y="298"/>
                            </a:lnTo>
                            <a:lnTo>
                              <a:pt x="61" y="307"/>
                            </a:lnTo>
                            <a:lnTo>
                              <a:pt x="55" y="316"/>
                            </a:lnTo>
                            <a:lnTo>
                              <a:pt x="48" y="321"/>
                            </a:lnTo>
                            <a:lnTo>
                              <a:pt x="39" y="324"/>
                            </a:lnTo>
                            <a:lnTo>
                              <a:pt x="28" y="326"/>
                            </a:lnTo>
                            <a:lnTo>
                              <a:pt x="27" y="326"/>
                            </a:lnTo>
                            <a:lnTo>
                              <a:pt x="26" y="326"/>
                            </a:lnTo>
                            <a:lnTo>
                              <a:pt x="25" y="324"/>
                            </a:lnTo>
                            <a:lnTo>
                              <a:pt x="24" y="323"/>
                            </a:lnTo>
                            <a:lnTo>
                              <a:pt x="22" y="323"/>
                            </a:lnTo>
                            <a:lnTo>
                              <a:pt x="22" y="321"/>
                            </a:lnTo>
                            <a:lnTo>
                              <a:pt x="21" y="320"/>
                            </a:lnTo>
                            <a:lnTo>
                              <a:pt x="21" y="317"/>
                            </a:lnTo>
                            <a:lnTo>
                              <a:pt x="15" y="317"/>
                            </a:lnTo>
                            <a:lnTo>
                              <a:pt x="10" y="314"/>
                            </a:lnTo>
                            <a:lnTo>
                              <a:pt x="6" y="310"/>
                            </a:lnTo>
                            <a:lnTo>
                              <a:pt x="3" y="305"/>
                            </a:lnTo>
                            <a:lnTo>
                              <a:pt x="2" y="298"/>
                            </a:lnTo>
                            <a:lnTo>
                              <a:pt x="1" y="291"/>
                            </a:lnTo>
                            <a:lnTo>
                              <a:pt x="0" y="282"/>
                            </a:lnTo>
                            <a:lnTo>
                              <a:pt x="0" y="275"/>
                            </a:lnTo>
                            <a:lnTo>
                              <a:pt x="0" y="273"/>
                            </a:lnTo>
                            <a:lnTo>
                              <a:pt x="1" y="271"/>
                            </a:lnTo>
                            <a:lnTo>
                              <a:pt x="1" y="270"/>
                            </a:lnTo>
                            <a:lnTo>
                              <a:pt x="2" y="268"/>
                            </a:lnTo>
                            <a:lnTo>
                              <a:pt x="3" y="268"/>
                            </a:lnTo>
                            <a:lnTo>
                              <a:pt x="3" y="267"/>
                            </a:lnTo>
                            <a:lnTo>
                              <a:pt x="4" y="266"/>
                            </a:lnTo>
                            <a:lnTo>
                              <a:pt x="4" y="263"/>
                            </a:lnTo>
                            <a:lnTo>
                              <a:pt x="3" y="263"/>
                            </a:lnTo>
                            <a:lnTo>
                              <a:pt x="3" y="261"/>
                            </a:lnTo>
                            <a:lnTo>
                              <a:pt x="2" y="261"/>
                            </a:lnTo>
                            <a:lnTo>
                              <a:pt x="1" y="260"/>
                            </a:lnTo>
                            <a:lnTo>
                              <a:pt x="1" y="259"/>
                            </a:lnTo>
                            <a:lnTo>
                              <a:pt x="1" y="257"/>
                            </a:lnTo>
                            <a:lnTo>
                              <a:pt x="0" y="256"/>
                            </a:lnTo>
                            <a:lnTo>
                              <a:pt x="0" y="252"/>
                            </a:lnTo>
                            <a:lnTo>
                              <a:pt x="1" y="247"/>
                            </a:lnTo>
                            <a:lnTo>
                              <a:pt x="1" y="245"/>
                            </a:lnTo>
                            <a:lnTo>
                              <a:pt x="2" y="242"/>
                            </a:lnTo>
                            <a:lnTo>
                              <a:pt x="2" y="240"/>
                            </a:lnTo>
                            <a:lnTo>
                              <a:pt x="2" y="237"/>
                            </a:lnTo>
                            <a:lnTo>
                              <a:pt x="1" y="234"/>
                            </a:lnTo>
                            <a:lnTo>
                              <a:pt x="0" y="230"/>
                            </a:lnTo>
                            <a:lnTo>
                              <a:pt x="6" y="228"/>
                            </a:lnTo>
                            <a:lnTo>
                              <a:pt x="10" y="224"/>
                            </a:lnTo>
                            <a:lnTo>
                              <a:pt x="15" y="217"/>
                            </a:lnTo>
                            <a:lnTo>
                              <a:pt x="19" y="210"/>
                            </a:lnTo>
                            <a:lnTo>
                              <a:pt x="21" y="202"/>
                            </a:lnTo>
                            <a:lnTo>
                              <a:pt x="24" y="195"/>
                            </a:lnTo>
                            <a:lnTo>
                              <a:pt x="25" y="188"/>
                            </a:lnTo>
                            <a:lnTo>
                              <a:pt x="26" y="182"/>
                            </a:lnTo>
                            <a:lnTo>
                              <a:pt x="25" y="175"/>
                            </a:lnTo>
                            <a:lnTo>
                              <a:pt x="24" y="170"/>
                            </a:lnTo>
                            <a:lnTo>
                              <a:pt x="22" y="164"/>
                            </a:lnTo>
                            <a:lnTo>
                              <a:pt x="20" y="160"/>
                            </a:lnTo>
                            <a:lnTo>
                              <a:pt x="19" y="156"/>
                            </a:lnTo>
                            <a:lnTo>
                              <a:pt x="16" y="152"/>
                            </a:lnTo>
                            <a:lnTo>
                              <a:pt x="15" y="148"/>
                            </a:lnTo>
                            <a:lnTo>
                              <a:pt x="15" y="142"/>
                            </a:lnTo>
                            <a:lnTo>
                              <a:pt x="28" y="10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54" name="Freeform 259">
                        <a:extLst>
                          <a:ext uri="{FF2B5EF4-FFF2-40B4-BE49-F238E27FC236}">
                            <a16:creationId xmlns:a16="http://schemas.microsoft.com/office/drawing/2014/main" id="{3273687D-5C75-4BE3-AA02-D837B4F78B07}"/>
                          </a:ext>
                        </a:extLst>
                      </p:cNvPr>
                      <p:cNvSpPr>
                        <a:spLocks/>
                      </p:cNvSpPr>
                      <p:nvPr/>
                    </p:nvSpPr>
                    <p:spPr bwMode="gray">
                      <a:xfrm>
                        <a:off x="3172" y="2709"/>
                        <a:ext cx="26" cy="51"/>
                      </a:xfrm>
                      <a:custGeom>
                        <a:avLst/>
                        <a:gdLst>
                          <a:gd name="T0" fmla="*/ 26 w 26"/>
                          <a:gd name="T1" fmla="*/ 2 h 51"/>
                          <a:gd name="T2" fmla="*/ 26 w 26"/>
                          <a:gd name="T3" fmla="*/ 41 h 51"/>
                          <a:gd name="T4" fmla="*/ 24 w 26"/>
                          <a:gd name="T5" fmla="*/ 43 h 51"/>
                          <a:gd name="T6" fmla="*/ 21 w 26"/>
                          <a:gd name="T7" fmla="*/ 45 h 51"/>
                          <a:gd name="T8" fmla="*/ 18 w 26"/>
                          <a:gd name="T9" fmla="*/ 45 h 51"/>
                          <a:gd name="T10" fmla="*/ 14 w 26"/>
                          <a:gd name="T11" fmla="*/ 47 h 51"/>
                          <a:gd name="T12" fmla="*/ 12 w 26"/>
                          <a:gd name="T13" fmla="*/ 47 h 51"/>
                          <a:gd name="T14" fmla="*/ 8 w 26"/>
                          <a:gd name="T15" fmla="*/ 48 h 51"/>
                          <a:gd name="T16" fmla="*/ 4 w 26"/>
                          <a:gd name="T17" fmla="*/ 50 h 51"/>
                          <a:gd name="T18" fmla="*/ 0 w 26"/>
                          <a:gd name="T19" fmla="*/ 51 h 51"/>
                          <a:gd name="T20" fmla="*/ 3 w 26"/>
                          <a:gd name="T21" fmla="*/ 17 h 51"/>
                          <a:gd name="T22" fmla="*/ 5 w 26"/>
                          <a:gd name="T23" fmla="*/ 15 h 51"/>
                          <a:gd name="T24" fmla="*/ 7 w 26"/>
                          <a:gd name="T25" fmla="*/ 11 h 51"/>
                          <a:gd name="T26" fmla="*/ 10 w 26"/>
                          <a:gd name="T27" fmla="*/ 9 h 51"/>
                          <a:gd name="T28" fmla="*/ 13 w 26"/>
                          <a:gd name="T29" fmla="*/ 4 h 51"/>
                          <a:gd name="T30" fmla="*/ 15 w 26"/>
                          <a:gd name="T31" fmla="*/ 3 h 51"/>
                          <a:gd name="T32" fmla="*/ 20 w 26"/>
                          <a:gd name="T33" fmla="*/ 0 h 51"/>
                          <a:gd name="T34" fmla="*/ 22 w 26"/>
                          <a:gd name="T35" fmla="*/ 0 h 51"/>
                          <a:gd name="T36" fmla="*/ 26 w 26"/>
                          <a:gd name="T37" fmla="*/ 2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51"/>
                          <a:gd name="T59" fmla="*/ 26 w 26"/>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51">
                            <a:moveTo>
                              <a:pt x="26" y="2"/>
                            </a:moveTo>
                            <a:lnTo>
                              <a:pt x="26" y="41"/>
                            </a:lnTo>
                            <a:lnTo>
                              <a:pt x="24" y="43"/>
                            </a:lnTo>
                            <a:lnTo>
                              <a:pt x="21" y="45"/>
                            </a:lnTo>
                            <a:lnTo>
                              <a:pt x="18" y="45"/>
                            </a:lnTo>
                            <a:lnTo>
                              <a:pt x="14" y="47"/>
                            </a:lnTo>
                            <a:lnTo>
                              <a:pt x="12" y="47"/>
                            </a:lnTo>
                            <a:lnTo>
                              <a:pt x="8" y="48"/>
                            </a:lnTo>
                            <a:lnTo>
                              <a:pt x="4" y="50"/>
                            </a:lnTo>
                            <a:lnTo>
                              <a:pt x="0" y="51"/>
                            </a:lnTo>
                            <a:lnTo>
                              <a:pt x="3" y="17"/>
                            </a:lnTo>
                            <a:lnTo>
                              <a:pt x="5" y="15"/>
                            </a:lnTo>
                            <a:lnTo>
                              <a:pt x="7" y="11"/>
                            </a:lnTo>
                            <a:lnTo>
                              <a:pt x="10" y="9"/>
                            </a:lnTo>
                            <a:lnTo>
                              <a:pt x="13" y="4"/>
                            </a:lnTo>
                            <a:lnTo>
                              <a:pt x="15" y="3"/>
                            </a:lnTo>
                            <a:lnTo>
                              <a:pt x="20" y="0"/>
                            </a:lnTo>
                            <a:lnTo>
                              <a:pt x="22" y="0"/>
                            </a:lnTo>
                            <a:lnTo>
                              <a:pt x="26" y="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55" name="Freeform 260">
                        <a:extLst>
                          <a:ext uri="{FF2B5EF4-FFF2-40B4-BE49-F238E27FC236}">
                            <a16:creationId xmlns:a16="http://schemas.microsoft.com/office/drawing/2014/main" id="{926C7297-FCEC-41CC-A0C5-1D3BE7692D1C}"/>
                          </a:ext>
                        </a:extLst>
                      </p:cNvPr>
                      <p:cNvSpPr>
                        <a:spLocks/>
                      </p:cNvSpPr>
                      <p:nvPr/>
                    </p:nvSpPr>
                    <p:spPr bwMode="gray">
                      <a:xfrm>
                        <a:off x="3164" y="2677"/>
                        <a:ext cx="39" cy="50"/>
                      </a:xfrm>
                      <a:custGeom>
                        <a:avLst/>
                        <a:gdLst>
                          <a:gd name="T0" fmla="*/ 36 w 39"/>
                          <a:gd name="T1" fmla="*/ 0 h 50"/>
                          <a:gd name="T2" fmla="*/ 36 w 39"/>
                          <a:gd name="T3" fmla="*/ 4 h 50"/>
                          <a:gd name="T4" fmla="*/ 36 w 39"/>
                          <a:gd name="T5" fmla="*/ 9 h 50"/>
                          <a:gd name="T6" fmla="*/ 38 w 39"/>
                          <a:gd name="T7" fmla="*/ 14 h 50"/>
                          <a:gd name="T8" fmla="*/ 38 w 39"/>
                          <a:gd name="T9" fmla="*/ 18 h 50"/>
                          <a:gd name="T10" fmla="*/ 39 w 39"/>
                          <a:gd name="T11" fmla="*/ 22 h 50"/>
                          <a:gd name="T12" fmla="*/ 39 w 39"/>
                          <a:gd name="T13" fmla="*/ 25 h 50"/>
                          <a:gd name="T14" fmla="*/ 39 w 39"/>
                          <a:gd name="T15" fmla="*/ 29 h 50"/>
                          <a:gd name="T16" fmla="*/ 39 w 39"/>
                          <a:gd name="T17" fmla="*/ 32 h 50"/>
                          <a:gd name="T18" fmla="*/ 35 w 39"/>
                          <a:gd name="T19" fmla="*/ 31 h 50"/>
                          <a:gd name="T20" fmla="*/ 32 w 39"/>
                          <a:gd name="T21" fmla="*/ 32 h 50"/>
                          <a:gd name="T22" fmla="*/ 26 w 39"/>
                          <a:gd name="T23" fmla="*/ 33 h 50"/>
                          <a:gd name="T24" fmla="*/ 22 w 39"/>
                          <a:gd name="T25" fmla="*/ 38 h 50"/>
                          <a:gd name="T26" fmla="*/ 19 w 39"/>
                          <a:gd name="T27" fmla="*/ 41 h 50"/>
                          <a:gd name="T28" fmla="*/ 15 w 39"/>
                          <a:gd name="T29" fmla="*/ 44 h 50"/>
                          <a:gd name="T30" fmla="*/ 12 w 39"/>
                          <a:gd name="T31" fmla="*/ 48 h 50"/>
                          <a:gd name="T32" fmla="*/ 8 w 39"/>
                          <a:gd name="T33" fmla="*/ 50 h 50"/>
                          <a:gd name="T34" fmla="*/ 7 w 39"/>
                          <a:gd name="T35" fmla="*/ 48 h 50"/>
                          <a:gd name="T36" fmla="*/ 6 w 39"/>
                          <a:gd name="T37" fmla="*/ 47 h 50"/>
                          <a:gd name="T38" fmla="*/ 5 w 39"/>
                          <a:gd name="T39" fmla="*/ 44 h 50"/>
                          <a:gd name="T40" fmla="*/ 2 w 39"/>
                          <a:gd name="T41" fmla="*/ 41 h 50"/>
                          <a:gd name="T42" fmla="*/ 1 w 39"/>
                          <a:gd name="T43" fmla="*/ 38 h 50"/>
                          <a:gd name="T44" fmla="*/ 0 w 39"/>
                          <a:gd name="T45" fmla="*/ 36 h 50"/>
                          <a:gd name="T46" fmla="*/ 0 w 39"/>
                          <a:gd name="T47" fmla="*/ 35 h 50"/>
                          <a:gd name="T48" fmla="*/ 1 w 39"/>
                          <a:gd name="T49" fmla="*/ 31 h 50"/>
                          <a:gd name="T50" fmla="*/ 2 w 39"/>
                          <a:gd name="T51" fmla="*/ 28 h 50"/>
                          <a:gd name="T52" fmla="*/ 6 w 39"/>
                          <a:gd name="T53" fmla="*/ 24 h 50"/>
                          <a:gd name="T54" fmla="*/ 8 w 39"/>
                          <a:gd name="T55" fmla="*/ 19 h 50"/>
                          <a:gd name="T56" fmla="*/ 13 w 39"/>
                          <a:gd name="T57" fmla="*/ 17 h 50"/>
                          <a:gd name="T58" fmla="*/ 15 w 39"/>
                          <a:gd name="T59" fmla="*/ 14 h 50"/>
                          <a:gd name="T60" fmla="*/ 18 w 39"/>
                          <a:gd name="T61" fmla="*/ 10 h 50"/>
                          <a:gd name="T62" fmla="*/ 18 w 39"/>
                          <a:gd name="T63" fmla="*/ 9 h 50"/>
                          <a:gd name="T64" fmla="*/ 19 w 39"/>
                          <a:gd name="T65" fmla="*/ 9 h 50"/>
                          <a:gd name="T66" fmla="*/ 20 w 39"/>
                          <a:gd name="T67" fmla="*/ 9 h 50"/>
                          <a:gd name="T68" fmla="*/ 21 w 39"/>
                          <a:gd name="T69" fmla="*/ 9 h 50"/>
                          <a:gd name="T70" fmla="*/ 22 w 39"/>
                          <a:gd name="T71" fmla="*/ 9 h 50"/>
                          <a:gd name="T72" fmla="*/ 23 w 39"/>
                          <a:gd name="T73" fmla="*/ 9 h 50"/>
                          <a:gd name="T74" fmla="*/ 25 w 39"/>
                          <a:gd name="T75" fmla="*/ 9 h 50"/>
                          <a:gd name="T76" fmla="*/ 26 w 39"/>
                          <a:gd name="T77" fmla="*/ 9 h 50"/>
                          <a:gd name="T78" fmla="*/ 27 w 39"/>
                          <a:gd name="T79" fmla="*/ 9 h 50"/>
                          <a:gd name="T80" fmla="*/ 28 w 39"/>
                          <a:gd name="T81" fmla="*/ 7 h 50"/>
                          <a:gd name="T82" fmla="*/ 32 w 39"/>
                          <a:gd name="T83" fmla="*/ 7 h 50"/>
                          <a:gd name="T84" fmla="*/ 33 w 39"/>
                          <a:gd name="T85" fmla="*/ 6 h 50"/>
                          <a:gd name="T86" fmla="*/ 34 w 39"/>
                          <a:gd name="T87" fmla="*/ 4 h 50"/>
                          <a:gd name="T88" fmla="*/ 35 w 39"/>
                          <a:gd name="T89" fmla="*/ 3 h 50"/>
                          <a:gd name="T90" fmla="*/ 36 w 39"/>
                          <a:gd name="T91" fmla="*/ 2 h 50"/>
                          <a:gd name="T92" fmla="*/ 36 w 39"/>
                          <a:gd name="T93" fmla="*/ 0 h 5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
                          <a:gd name="T142" fmla="*/ 0 h 50"/>
                          <a:gd name="T143" fmla="*/ 39 w 39"/>
                          <a:gd name="T144" fmla="*/ 50 h 5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 h="50">
                            <a:moveTo>
                              <a:pt x="36" y="0"/>
                            </a:moveTo>
                            <a:lnTo>
                              <a:pt x="36" y="4"/>
                            </a:lnTo>
                            <a:lnTo>
                              <a:pt x="36" y="9"/>
                            </a:lnTo>
                            <a:lnTo>
                              <a:pt x="38" y="14"/>
                            </a:lnTo>
                            <a:lnTo>
                              <a:pt x="38" y="18"/>
                            </a:lnTo>
                            <a:lnTo>
                              <a:pt x="39" y="22"/>
                            </a:lnTo>
                            <a:lnTo>
                              <a:pt x="39" y="25"/>
                            </a:lnTo>
                            <a:lnTo>
                              <a:pt x="39" y="29"/>
                            </a:lnTo>
                            <a:lnTo>
                              <a:pt x="39" y="32"/>
                            </a:lnTo>
                            <a:lnTo>
                              <a:pt x="35" y="31"/>
                            </a:lnTo>
                            <a:lnTo>
                              <a:pt x="32" y="32"/>
                            </a:lnTo>
                            <a:lnTo>
                              <a:pt x="26" y="33"/>
                            </a:lnTo>
                            <a:lnTo>
                              <a:pt x="22" y="38"/>
                            </a:lnTo>
                            <a:lnTo>
                              <a:pt x="19" y="41"/>
                            </a:lnTo>
                            <a:lnTo>
                              <a:pt x="15" y="44"/>
                            </a:lnTo>
                            <a:lnTo>
                              <a:pt x="12" y="48"/>
                            </a:lnTo>
                            <a:lnTo>
                              <a:pt x="8" y="50"/>
                            </a:lnTo>
                            <a:lnTo>
                              <a:pt x="7" y="48"/>
                            </a:lnTo>
                            <a:lnTo>
                              <a:pt x="6" y="47"/>
                            </a:lnTo>
                            <a:lnTo>
                              <a:pt x="5" y="44"/>
                            </a:lnTo>
                            <a:lnTo>
                              <a:pt x="2" y="41"/>
                            </a:lnTo>
                            <a:lnTo>
                              <a:pt x="1" y="38"/>
                            </a:lnTo>
                            <a:lnTo>
                              <a:pt x="0" y="36"/>
                            </a:lnTo>
                            <a:lnTo>
                              <a:pt x="0" y="35"/>
                            </a:lnTo>
                            <a:lnTo>
                              <a:pt x="1" y="31"/>
                            </a:lnTo>
                            <a:lnTo>
                              <a:pt x="2" y="28"/>
                            </a:lnTo>
                            <a:lnTo>
                              <a:pt x="6" y="24"/>
                            </a:lnTo>
                            <a:lnTo>
                              <a:pt x="8" y="19"/>
                            </a:lnTo>
                            <a:lnTo>
                              <a:pt x="13" y="17"/>
                            </a:lnTo>
                            <a:lnTo>
                              <a:pt x="15" y="14"/>
                            </a:lnTo>
                            <a:lnTo>
                              <a:pt x="18" y="10"/>
                            </a:lnTo>
                            <a:lnTo>
                              <a:pt x="18" y="9"/>
                            </a:lnTo>
                            <a:lnTo>
                              <a:pt x="19" y="9"/>
                            </a:lnTo>
                            <a:lnTo>
                              <a:pt x="20" y="9"/>
                            </a:lnTo>
                            <a:lnTo>
                              <a:pt x="21" y="9"/>
                            </a:lnTo>
                            <a:lnTo>
                              <a:pt x="22" y="9"/>
                            </a:lnTo>
                            <a:lnTo>
                              <a:pt x="23" y="9"/>
                            </a:lnTo>
                            <a:lnTo>
                              <a:pt x="25" y="9"/>
                            </a:lnTo>
                            <a:lnTo>
                              <a:pt x="26" y="9"/>
                            </a:lnTo>
                            <a:lnTo>
                              <a:pt x="27" y="9"/>
                            </a:lnTo>
                            <a:lnTo>
                              <a:pt x="28" y="7"/>
                            </a:lnTo>
                            <a:lnTo>
                              <a:pt x="32" y="7"/>
                            </a:lnTo>
                            <a:lnTo>
                              <a:pt x="33" y="6"/>
                            </a:lnTo>
                            <a:lnTo>
                              <a:pt x="34" y="4"/>
                            </a:lnTo>
                            <a:lnTo>
                              <a:pt x="35" y="3"/>
                            </a:lnTo>
                            <a:lnTo>
                              <a:pt x="36" y="2"/>
                            </a:lnTo>
                            <a:lnTo>
                              <a:pt x="36"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56" name="Freeform 261">
                        <a:extLst>
                          <a:ext uri="{FF2B5EF4-FFF2-40B4-BE49-F238E27FC236}">
                            <a16:creationId xmlns:a16="http://schemas.microsoft.com/office/drawing/2014/main" id="{17BE5E41-AC7B-4DD9-8FE3-EA9703C495E9}"/>
                          </a:ext>
                        </a:extLst>
                      </p:cNvPr>
                      <p:cNvSpPr>
                        <a:spLocks/>
                      </p:cNvSpPr>
                      <p:nvPr/>
                    </p:nvSpPr>
                    <p:spPr bwMode="gray">
                      <a:xfrm>
                        <a:off x="2562" y="2308"/>
                        <a:ext cx="125" cy="125"/>
                      </a:xfrm>
                      <a:custGeom>
                        <a:avLst/>
                        <a:gdLst>
                          <a:gd name="T0" fmla="*/ 2 w 125"/>
                          <a:gd name="T1" fmla="*/ 104 h 125"/>
                          <a:gd name="T2" fmla="*/ 4 w 125"/>
                          <a:gd name="T3" fmla="*/ 93 h 125"/>
                          <a:gd name="T4" fmla="*/ 4 w 125"/>
                          <a:gd name="T5" fmla="*/ 85 h 125"/>
                          <a:gd name="T6" fmla="*/ 6 w 125"/>
                          <a:gd name="T7" fmla="*/ 75 h 125"/>
                          <a:gd name="T8" fmla="*/ 8 w 125"/>
                          <a:gd name="T9" fmla="*/ 66 h 125"/>
                          <a:gd name="T10" fmla="*/ 15 w 125"/>
                          <a:gd name="T11" fmla="*/ 61 h 125"/>
                          <a:gd name="T12" fmla="*/ 22 w 125"/>
                          <a:gd name="T13" fmla="*/ 55 h 125"/>
                          <a:gd name="T14" fmla="*/ 29 w 125"/>
                          <a:gd name="T15" fmla="*/ 53 h 125"/>
                          <a:gd name="T16" fmla="*/ 35 w 125"/>
                          <a:gd name="T17" fmla="*/ 47 h 125"/>
                          <a:gd name="T18" fmla="*/ 39 w 125"/>
                          <a:gd name="T19" fmla="*/ 39 h 125"/>
                          <a:gd name="T20" fmla="*/ 42 w 125"/>
                          <a:gd name="T21" fmla="*/ 28 h 125"/>
                          <a:gd name="T22" fmla="*/ 47 w 125"/>
                          <a:gd name="T23" fmla="*/ 21 h 125"/>
                          <a:gd name="T24" fmla="*/ 56 w 125"/>
                          <a:gd name="T25" fmla="*/ 19 h 125"/>
                          <a:gd name="T26" fmla="*/ 66 w 125"/>
                          <a:gd name="T27" fmla="*/ 14 h 125"/>
                          <a:gd name="T28" fmla="*/ 77 w 125"/>
                          <a:gd name="T29" fmla="*/ 6 h 125"/>
                          <a:gd name="T30" fmla="*/ 91 w 125"/>
                          <a:gd name="T31" fmla="*/ 0 h 125"/>
                          <a:gd name="T32" fmla="*/ 103 w 125"/>
                          <a:gd name="T33" fmla="*/ 10 h 125"/>
                          <a:gd name="T34" fmla="*/ 106 w 125"/>
                          <a:gd name="T35" fmla="*/ 22 h 125"/>
                          <a:gd name="T36" fmla="*/ 113 w 125"/>
                          <a:gd name="T37" fmla="*/ 29 h 125"/>
                          <a:gd name="T38" fmla="*/ 119 w 125"/>
                          <a:gd name="T39" fmla="*/ 37 h 125"/>
                          <a:gd name="T40" fmla="*/ 122 w 125"/>
                          <a:gd name="T41" fmla="*/ 47 h 125"/>
                          <a:gd name="T42" fmla="*/ 123 w 125"/>
                          <a:gd name="T43" fmla="*/ 57 h 125"/>
                          <a:gd name="T44" fmla="*/ 123 w 125"/>
                          <a:gd name="T45" fmla="*/ 68 h 125"/>
                          <a:gd name="T46" fmla="*/ 124 w 125"/>
                          <a:gd name="T47" fmla="*/ 78 h 125"/>
                          <a:gd name="T48" fmla="*/ 123 w 125"/>
                          <a:gd name="T49" fmla="*/ 86 h 125"/>
                          <a:gd name="T50" fmla="*/ 121 w 125"/>
                          <a:gd name="T51" fmla="*/ 87 h 125"/>
                          <a:gd name="T52" fmla="*/ 118 w 125"/>
                          <a:gd name="T53" fmla="*/ 90 h 125"/>
                          <a:gd name="T54" fmla="*/ 116 w 125"/>
                          <a:gd name="T55" fmla="*/ 92 h 125"/>
                          <a:gd name="T56" fmla="*/ 112 w 125"/>
                          <a:gd name="T57" fmla="*/ 93 h 125"/>
                          <a:gd name="T58" fmla="*/ 107 w 125"/>
                          <a:gd name="T59" fmla="*/ 90 h 125"/>
                          <a:gd name="T60" fmla="*/ 103 w 125"/>
                          <a:gd name="T61" fmla="*/ 89 h 125"/>
                          <a:gd name="T62" fmla="*/ 98 w 125"/>
                          <a:gd name="T63" fmla="*/ 89 h 125"/>
                          <a:gd name="T64" fmla="*/ 47 w 125"/>
                          <a:gd name="T65" fmla="*/ 93 h 125"/>
                          <a:gd name="T66" fmla="*/ 47 w 125"/>
                          <a:gd name="T67" fmla="*/ 102 h 125"/>
                          <a:gd name="T68" fmla="*/ 47 w 125"/>
                          <a:gd name="T69" fmla="*/ 109 h 125"/>
                          <a:gd name="T70" fmla="*/ 47 w 125"/>
                          <a:gd name="T71" fmla="*/ 116 h 125"/>
                          <a:gd name="T72" fmla="*/ 47 w 125"/>
                          <a:gd name="T73" fmla="*/ 125 h 125"/>
                          <a:gd name="T74" fmla="*/ 43 w 125"/>
                          <a:gd name="T75" fmla="*/ 123 h 125"/>
                          <a:gd name="T76" fmla="*/ 39 w 125"/>
                          <a:gd name="T77" fmla="*/ 120 h 125"/>
                          <a:gd name="T78" fmla="*/ 35 w 125"/>
                          <a:gd name="T79" fmla="*/ 118 h 125"/>
                          <a:gd name="T80" fmla="*/ 29 w 125"/>
                          <a:gd name="T81" fmla="*/ 116 h 125"/>
                          <a:gd name="T82" fmla="*/ 28 w 125"/>
                          <a:gd name="T83" fmla="*/ 119 h 125"/>
                          <a:gd name="T84" fmla="*/ 27 w 125"/>
                          <a:gd name="T85" fmla="*/ 122 h 125"/>
                          <a:gd name="T86" fmla="*/ 25 w 125"/>
                          <a:gd name="T87" fmla="*/ 123 h 125"/>
                          <a:gd name="T88" fmla="*/ 21 w 125"/>
                          <a:gd name="T89" fmla="*/ 123 h 125"/>
                          <a:gd name="T90" fmla="*/ 16 w 125"/>
                          <a:gd name="T91" fmla="*/ 120 h 125"/>
                          <a:gd name="T92" fmla="*/ 11 w 125"/>
                          <a:gd name="T93" fmla="*/ 118 h 125"/>
                          <a:gd name="T94" fmla="*/ 4 w 125"/>
                          <a:gd name="T95" fmla="*/ 115 h 125"/>
                          <a:gd name="T96" fmla="*/ 0 w 125"/>
                          <a:gd name="T97" fmla="*/ 109 h 1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5"/>
                          <a:gd name="T148" fmla="*/ 0 h 125"/>
                          <a:gd name="T149" fmla="*/ 125 w 125"/>
                          <a:gd name="T150" fmla="*/ 125 h 1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5" h="125">
                            <a:moveTo>
                              <a:pt x="0" y="109"/>
                            </a:moveTo>
                            <a:lnTo>
                              <a:pt x="2" y="104"/>
                            </a:lnTo>
                            <a:lnTo>
                              <a:pt x="3" y="100"/>
                            </a:lnTo>
                            <a:lnTo>
                              <a:pt x="4" y="93"/>
                            </a:lnTo>
                            <a:lnTo>
                              <a:pt x="4" y="89"/>
                            </a:lnTo>
                            <a:lnTo>
                              <a:pt x="4" y="85"/>
                            </a:lnTo>
                            <a:lnTo>
                              <a:pt x="4" y="80"/>
                            </a:lnTo>
                            <a:lnTo>
                              <a:pt x="6" y="75"/>
                            </a:lnTo>
                            <a:lnTo>
                              <a:pt x="6" y="71"/>
                            </a:lnTo>
                            <a:lnTo>
                              <a:pt x="8" y="66"/>
                            </a:lnTo>
                            <a:lnTo>
                              <a:pt x="11" y="64"/>
                            </a:lnTo>
                            <a:lnTo>
                              <a:pt x="15" y="61"/>
                            </a:lnTo>
                            <a:lnTo>
                              <a:pt x="19" y="58"/>
                            </a:lnTo>
                            <a:lnTo>
                              <a:pt x="22" y="55"/>
                            </a:lnTo>
                            <a:lnTo>
                              <a:pt x="26" y="54"/>
                            </a:lnTo>
                            <a:lnTo>
                              <a:pt x="29" y="53"/>
                            </a:lnTo>
                            <a:lnTo>
                              <a:pt x="33" y="51"/>
                            </a:lnTo>
                            <a:lnTo>
                              <a:pt x="35" y="47"/>
                            </a:lnTo>
                            <a:lnTo>
                              <a:pt x="36" y="43"/>
                            </a:lnTo>
                            <a:lnTo>
                              <a:pt x="39" y="39"/>
                            </a:lnTo>
                            <a:lnTo>
                              <a:pt x="40" y="33"/>
                            </a:lnTo>
                            <a:lnTo>
                              <a:pt x="42" y="28"/>
                            </a:lnTo>
                            <a:lnTo>
                              <a:pt x="45" y="24"/>
                            </a:lnTo>
                            <a:lnTo>
                              <a:pt x="47" y="21"/>
                            </a:lnTo>
                            <a:lnTo>
                              <a:pt x="49" y="19"/>
                            </a:lnTo>
                            <a:lnTo>
                              <a:pt x="56" y="19"/>
                            </a:lnTo>
                            <a:lnTo>
                              <a:pt x="61" y="17"/>
                            </a:lnTo>
                            <a:lnTo>
                              <a:pt x="66" y="14"/>
                            </a:lnTo>
                            <a:lnTo>
                              <a:pt x="71" y="10"/>
                            </a:lnTo>
                            <a:lnTo>
                              <a:pt x="77" y="6"/>
                            </a:lnTo>
                            <a:lnTo>
                              <a:pt x="83" y="3"/>
                            </a:lnTo>
                            <a:lnTo>
                              <a:pt x="91" y="0"/>
                            </a:lnTo>
                            <a:lnTo>
                              <a:pt x="102" y="0"/>
                            </a:lnTo>
                            <a:lnTo>
                              <a:pt x="103" y="10"/>
                            </a:lnTo>
                            <a:lnTo>
                              <a:pt x="104" y="17"/>
                            </a:lnTo>
                            <a:lnTo>
                              <a:pt x="106" y="22"/>
                            </a:lnTo>
                            <a:lnTo>
                              <a:pt x="110" y="26"/>
                            </a:lnTo>
                            <a:lnTo>
                              <a:pt x="113" y="29"/>
                            </a:lnTo>
                            <a:lnTo>
                              <a:pt x="116" y="33"/>
                            </a:lnTo>
                            <a:lnTo>
                              <a:pt x="119" y="37"/>
                            </a:lnTo>
                            <a:lnTo>
                              <a:pt x="121" y="41"/>
                            </a:lnTo>
                            <a:lnTo>
                              <a:pt x="122" y="47"/>
                            </a:lnTo>
                            <a:lnTo>
                              <a:pt x="123" y="51"/>
                            </a:lnTo>
                            <a:lnTo>
                              <a:pt x="123" y="57"/>
                            </a:lnTo>
                            <a:lnTo>
                              <a:pt x="123" y="62"/>
                            </a:lnTo>
                            <a:lnTo>
                              <a:pt x="123" y="68"/>
                            </a:lnTo>
                            <a:lnTo>
                              <a:pt x="123" y="72"/>
                            </a:lnTo>
                            <a:lnTo>
                              <a:pt x="124" y="78"/>
                            </a:lnTo>
                            <a:lnTo>
                              <a:pt x="125" y="83"/>
                            </a:lnTo>
                            <a:lnTo>
                              <a:pt x="123" y="86"/>
                            </a:lnTo>
                            <a:lnTo>
                              <a:pt x="122" y="87"/>
                            </a:lnTo>
                            <a:lnTo>
                              <a:pt x="121" y="87"/>
                            </a:lnTo>
                            <a:lnTo>
                              <a:pt x="119" y="89"/>
                            </a:lnTo>
                            <a:lnTo>
                              <a:pt x="118" y="90"/>
                            </a:lnTo>
                            <a:lnTo>
                              <a:pt x="117" y="90"/>
                            </a:lnTo>
                            <a:lnTo>
                              <a:pt x="116" y="92"/>
                            </a:lnTo>
                            <a:lnTo>
                              <a:pt x="115" y="93"/>
                            </a:lnTo>
                            <a:lnTo>
                              <a:pt x="112" y="93"/>
                            </a:lnTo>
                            <a:lnTo>
                              <a:pt x="110" y="92"/>
                            </a:lnTo>
                            <a:lnTo>
                              <a:pt x="107" y="90"/>
                            </a:lnTo>
                            <a:lnTo>
                              <a:pt x="105" y="90"/>
                            </a:lnTo>
                            <a:lnTo>
                              <a:pt x="103" y="89"/>
                            </a:lnTo>
                            <a:lnTo>
                              <a:pt x="100" y="89"/>
                            </a:lnTo>
                            <a:lnTo>
                              <a:pt x="98" y="89"/>
                            </a:lnTo>
                            <a:lnTo>
                              <a:pt x="90" y="93"/>
                            </a:lnTo>
                            <a:lnTo>
                              <a:pt x="47" y="93"/>
                            </a:lnTo>
                            <a:lnTo>
                              <a:pt x="47" y="98"/>
                            </a:lnTo>
                            <a:lnTo>
                              <a:pt x="47" y="102"/>
                            </a:lnTo>
                            <a:lnTo>
                              <a:pt x="47" y="106"/>
                            </a:lnTo>
                            <a:lnTo>
                              <a:pt x="47" y="109"/>
                            </a:lnTo>
                            <a:lnTo>
                              <a:pt x="47" y="112"/>
                            </a:lnTo>
                            <a:lnTo>
                              <a:pt x="47" y="116"/>
                            </a:lnTo>
                            <a:lnTo>
                              <a:pt x="47" y="120"/>
                            </a:lnTo>
                            <a:lnTo>
                              <a:pt x="47" y="125"/>
                            </a:lnTo>
                            <a:lnTo>
                              <a:pt x="45" y="125"/>
                            </a:lnTo>
                            <a:lnTo>
                              <a:pt x="43" y="123"/>
                            </a:lnTo>
                            <a:lnTo>
                              <a:pt x="41" y="122"/>
                            </a:lnTo>
                            <a:lnTo>
                              <a:pt x="39" y="120"/>
                            </a:lnTo>
                            <a:lnTo>
                              <a:pt x="37" y="119"/>
                            </a:lnTo>
                            <a:lnTo>
                              <a:pt x="35" y="118"/>
                            </a:lnTo>
                            <a:lnTo>
                              <a:pt x="33" y="118"/>
                            </a:lnTo>
                            <a:lnTo>
                              <a:pt x="29" y="116"/>
                            </a:lnTo>
                            <a:lnTo>
                              <a:pt x="29" y="118"/>
                            </a:lnTo>
                            <a:lnTo>
                              <a:pt x="28" y="119"/>
                            </a:lnTo>
                            <a:lnTo>
                              <a:pt x="28" y="120"/>
                            </a:lnTo>
                            <a:lnTo>
                              <a:pt x="27" y="122"/>
                            </a:lnTo>
                            <a:lnTo>
                              <a:pt x="26" y="123"/>
                            </a:lnTo>
                            <a:lnTo>
                              <a:pt x="25" y="123"/>
                            </a:lnTo>
                            <a:lnTo>
                              <a:pt x="23" y="125"/>
                            </a:lnTo>
                            <a:lnTo>
                              <a:pt x="21" y="123"/>
                            </a:lnTo>
                            <a:lnTo>
                              <a:pt x="19" y="123"/>
                            </a:lnTo>
                            <a:lnTo>
                              <a:pt x="16" y="120"/>
                            </a:lnTo>
                            <a:lnTo>
                              <a:pt x="15" y="119"/>
                            </a:lnTo>
                            <a:lnTo>
                              <a:pt x="11" y="118"/>
                            </a:lnTo>
                            <a:lnTo>
                              <a:pt x="9" y="116"/>
                            </a:lnTo>
                            <a:lnTo>
                              <a:pt x="4" y="115"/>
                            </a:lnTo>
                            <a:lnTo>
                              <a:pt x="0" y="115"/>
                            </a:lnTo>
                            <a:lnTo>
                              <a:pt x="0" y="10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57" name="Freeform 262">
                        <a:extLst>
                          <a:ext uri="{FF2B5EF4-FFF2-40B4-BE49-F238E27FC236}">
                            <a16:creationId xmlns:a16="http://schemas.microsoft.com/office/drawing/2014/main" id="{23AE1B5C-11AB-4E72-ACD8-75DC9F0AB327}"/>
                          </a:ext>
                        </a:extLst>
                      </p:cNvPr>
                      <p:cNvSpPr>
                        <a:spLocks/>
                      </p:cNvSpPr>
                      <p:nvPr/>
                    </p:nvSpPr>
                    <p:spPr bwMode="gray">
                      <a:xfrm>
                        <a:off x="2346" y="2268"/>
                        <a:ext cx="115" cy="105"/>
                      </a:xfrm>
                      <a:custGeom>
                        <a:avLst/>
                        <a:gdLst>
                          <a:gd name="T0" fmla="*/ 59 w 115"/>
                          <a:gd name="T1" fmla="*/ 96 h 105"/>
                          <a:gd name="T2" fmla="*/ 39 w 115"/>
                          <a:gd name="T3" fmla="*/ 96 h 105"/>
                          <a:gd name="T4" fmla="*/ 22 w 115"/>
                          <a:gd name="T5" fmla="*/ 102 h 105"/>
                          <a:gd name="T6" fmla="*/ 7 w 115"/>
                          <a:gd name="T7" fmla="*/ 103 h 105"/>
                          <a:gd name="T8" fmla="*/ 8 w 115"/>
                          <a:gd name="T9" fmla="*/ 96 h 105"/>
                          <a:gd name="T10" fmla="*/ 11 w 115"/>
                          <a:gd name="T11" fmla="*/ 89 h 105"/>
                          <a:gd name="T12" fmla="*/ 25 w 115"/>
                          <a:gd name="T13" fmla="*/ 88 h 105"/>
                          <a:gd name="T14" fmla="*/ 38 w 115"/>
                          <a:gd name="T15" fmla="*/ 85 h 105"/>
                          <a:gd name="T16" fmla="*/ 51 w 115"/>
                          <a:gd name="T17" fmla="*/ 84 h 105"/>
                          <a:gd name="T18" fmla="*/ 59 w 115"/>
                          <a:gd name="T19" fmla="*/ 85 h 105"/>
                          <a:gd name="T20" fmla="*/ 67 w 115"/>
                          <a:gd name="T21" fmla="*/ 85 h 105"/>
                          <a:gd name="T22" fmla="*/ 68 w 115"/>
                          <a:gd name="T23" fmla="*/ 77 h 105"/>
                          <a:gd name="T24" fmla="*/ 61 w 115"/>
                          <a:gd name="T25" fmla="*/ 74 h 105"/>
                          <a:gd name="T26" fmla="*/ 50 w 115"/>
                          <a:gd name="T27" fmla="*/ 73 h 105"/>
                          <a:gd name="T28" fmla="*/ 36 w 115"/>
                          <a:gd name="T29" fmla="*/ 73 h 105"/>
                          <a:gd name="T30" fmla="*/ 20 w 115"/>
                          <a:gd name="T31" fmla="*/ 74 h 105"/>
                          <a:gd name="T32" fmla="*/ 11 w 115"/>
                          <a:gd name="T33" fmla="*/ 76 h 105"/>
                          <a:gd name="T34" fmla="*/ 12 w 115"/>
                          <a:gd name="T35" fmla="*/ 70 h 105"/>
                          <a:gd name="T36" fmla="*/ 14 w 115"/>
                          <a:gd name="T37" fmla="*/ 66 h 105"/>
                          <a:gd name="T38" fmla="*/ 12 w 115"/>
                          <a:gd name="T39" fmla="*/ 63 h 105"/>
                          <a:gd name="T40" fmla="*/ 7 w 115"/>
                          <a:gd name="T41" fmla="*/ 62 h 105"/>
                          <a:gd name="T42" fmla="*/ 4 w 115"/>
                          <a:gd name="T43" fmla="*/ 59 h 105"/>
                          <a:gd name="T44" fmla="*/ 1 w 115"/>
                          <a:gd name="T45" fmla="*/ 55 h 105"/>
                          <a:gd name="T46" fmla="*/ 0 w 115"/>
                          <a:gd name="T47" fmla="*/ 52 h 105"/>
                          <a:gd name="T48" fmla="*/ 1 w 115"/>
                          <a:gd name="T49" fmla="*/ 44 h 105"/>
                          <a:gd name="T50" fmla="*/ 8 w 115"/>
                          <a:gd name="T51" fmla="*/ 31 h 105"/>
                          <a:gd name="T52" fmla="*/ 14 w 115"/>
                          <a:gd name="T53" fmla="*/ 18 h 105"/>
                          <a:gd name="T54" fmla="*/ 17 w 115"/>
                          <a:gd name="T55" fmla="*/ 16 h 105"/>
                          <a:gd name="T56" fmla="*/ 17 w 115"/>
                          <a:gd name="T57" fmla="*/ 12 h 105"/>
                          <a:gd name="T58" fmla="*/ 31 w 115"/>
                          <a:gd name="T59" fmla="*/ 8 h 105"/>
                          <a:gd name="T60" fmla="*/ 49 w 115"/>
                          <a:gd name="T61" fmla="*/ 2 h 105"/>
                          <a:gd name="T62" fmla="*/ 57 w 115"/>
                          <a:gd name="T63" fmla="*/ 2 h 105"/>
                          <a:gd name="T64" fmla="*/ 64 w 115"/>
                          <a:gd name="T65" fmla="*/ 8 h 105"/>
                          <a:gd name="T66" fmla="*/ 73 w 115"/>
                          <a:gd name="T67" fmla="*/ 9 h 105"/>
                          <a:gd name="T68" fmla="*/ 78 w 115"/>
                          <a:gd name="T69" fmla="*/ 25 h 105"/>
                          <a:gd name="T70" fmla="*/ 88 w 115"/>
                          <a:gd name="T71" fmla="*/ 40 h 105"/>
                          <a:gd name="T72" fmla="*/ 97 w 115"/>
                          <a:gd name="T73" fmla="*/ 48 h 105"/>
                          <a:gd name="T74" fmla="*/ 113 w 115"/>
                          <a:gd name="T75" fmla="*/ 94 h 105"/>
                          <a:gd name="T76" fmla="*/ 113 w 115"/>
                          <a:gd name="T77" fmla="*/ 99 h 105"/>
                          <a:gd name="T78" fmla="*/ 115 w 115"/>
                          <a:gd name="T79" fmla="*/ 103 h 105"/>
                          <a:gd name="T80" fmla="*/ 112 w 115"/>
                          <a:gd name="T81" fmla="*/ 103 h 105"/>
                          <a:gd name="T82" fmla="*/ 95 w 115"/>
                          <a:gd name="T83" fmla="*/ 99 h 105"/>
                          <a:gd name="T84" fmla="*/ 69 w 115"/>
                          <a:gd name="T85" fmla="*/ 99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
                          <a:gd name="T130" fmla="*/ 0 h 105"/>
                          <a:gd name="T131" fmla="*/ 115 w 115"/>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 h="105">
                            <a:moveTo>
                              <a:pt x="69" y="99"/>
                            </a:moveTo>
                            <a:lnTo>
                              <a:pt x="64" y="98"/>
                            </a:lnTo>
                            <a:lnTo>
                              <a:pt x="59" y="96"/>
                            </a:lnTo>
                            <a:lnTo>
                              <a:pt x="53" y="96"/>
                            </a:lnTo>
                            <a:lnTo>
                              <a:pt x="46" y="96"/>
                            </a:lnTo>
                            <a:lnTo>
                              <a:pt x="39" y="96"/>
                            </a:lnTo>
                            <a:lnTo>
                              <a:pt x="33" y="98"/>
                            </a:lnTo>
                            <a:lnTo>
                              <a:pt x="26" y="99"/>
                            </a:lnTo>
                            <a:lnTo>
                              <a:pt x="22" y="102"/>
                            </a:lnTo>
                            <a:lnTo>
                              <a:pt x="11" y="105"/>
                            </a:lnTo>
                            <a:lnTo>
                              <a:pt x="8" y="103"/>
                            </a:lnTo>
                            <a:lnTo>
                              <a:pt x="7" y="103"/>
                            </a:lnTo>
                            <a:lnTo>
                              <a:pt x="7" y="101"/>
                            </a:lnTo>
                            <a:lnTo>
                              <a:pt x="7" y="99"/>
                            </a:lnTo>
                            <a:lnTo>
                              <a:pt x="8" y="96"/>
                            </a:lnTo>
                            <a:lnTo>
                              <a:pt x="10" y="94"/>
                            </a:lnTo>
                            <a:lnTo>
                              <a:pt x="10" y="91"/>
                            </a:lnTo>
                            <a:lnTo>
                              <a:pt x="11" y="89"/>
                            </a:lnTo>
                            <a:lnTo>
                              <a:pt x="16" y="89"/>
                            </a:lnTo>
                            <a:lnTo>
                              <a:pt x="20" y="88"/>
                            </a:lnTo>
                            <a:lnTo>
                              <a:pt x="25" y="88"/>
                            </a:lnTo>
                            <a:lnTo>
                              <a:pt x="30" y="87"/>
                            </a:lnTo>
                            <a:lnTo>
                              <a:pt x="33" y="85"/>
                            </a:lnTo>
                            <a:lnTo>
                              <a:pt x="38" y="85"/>
                            </a:lnTo>
                            <a:lnTo>
                              <a:pt x="43" y="85"/>
                            </a:lnTo>
                            <a:lnTo>
                              <a:pt x="48" y="84"/>
                            </a:lnTo>
                            <a:lnTo>
                              <a:pt x="51" y="84"/>
                            </a:lnTo>
                            <a:lnTo>
                              <a:pt x="53" y="85"/>
                            </a:lnTo>
                            <a:lnTo>
                              <a:pt x="57" y="85"/>
                            </a:lnTo>
                            <a:lnTo>
                              <a:pt x="59" y="85"/>
                            </a:lnTo>
                            <a:lnTo>
                              <a:pt x="62" y="85"/>
                            </a:lnTo>
                            <a:lnTo>
                              <a:pt x="64" y="85"/>
                            </a:lnTo>
                            <a:lnTo>
                              <a:pt x="67" y="85"/>
                            </a:lnTo>
                            <a:lnTo>
                              <a:pt x="69" y="84"/>
                            </a:lnTo>
                            <a:lnTo>
                              <a:pt x="69" y="81"/>
                            </a:lnTo>
                            <a:lnTo>
                              <a:pt x="68" y="77"/>
                            </a:lnTo>
                            <a:lnTo>
                              <a:pt x="65" y="76"/>
                            </a:lnTo>
                            <a:lnTo>
                              <a:pt x="63" y="74"/>
                            </a:lnTo>
                            <a:lnTo>
                              <a:pt x="61" y="74"/>
                            </a:lnTo>
                            <a:lnTo>
                              <a:pt x="57" y="73"/>
                            </a:lnTo>
                            <a:lnTo>
                              <a:pt x="53" y="73"/>
                            </a:lnTo>
                            <a:lnTo>
                              <a:pt x="50" y="73"/>
                            </a:lnTo>
                            <a:lnTo>
                              <a:pt x="44" y="73"/>
                            </a:lnTo>
                            <a:lnTo>
                              <a:pt x="39" y="73"/>
                            </a:lnTo>
                            <a:lnTo>
                              <a:pt x="36" y="73"/>
                            </a:lnTo>
                            <a:lnTo>
                              <a:pt x="31" y="73"/>
                            </a:lnTo>
                            <a:lnTo>
                              <a:pt x="25" y="73"/>
                            </a:lnTo>
                            <a:lnTo>
                              <a:pt x="20" y="74"/>
                            </a:lnTo>
                            <a:lnTo>
                              <a:pt x="16" y="76"/>
                            </a:lnTo>
                            <a:lnTo>
                              <a:pt x="11" y="80"/>
                            </a:lnTo>
                            <a:lnTo>
                              <a:pt x="11" y="76"/>
                            </a:lnTo>
                            <a:lnTo>
                              <a:pt x="12" y="73"/>
                            </a:lnTo>
                            <a:lnTo>
                              <a:pt x="12" y="72"/>
                            </a:lnTo>
                            <a:lnTo>
                              <a:pt x="12" y="70"/>
                            </a:lnTo>
                            <a:lnTo>
                              <a:pt x="13" y="69"/>
                            </a:lnTo>
                            <a:lnTo>
                              <a:pt x="13" y="67"/>
                            </a:lnTo>
                            <a:lnTo>
                              <a:pt x="14" y="66"/>
                            </a:lnTo>
                            <a:lnTo>
                              <a:pt x="14" y="65"/>
                            </a:lnTo>
                            <a:lnTo>
                              <a:pt x="13" y="63"/>
                            </a:lnTo>
                            <a:lnTo>
                              <a:pt x="12" y="63"/>
                            </a:lnTo>
                            <a:lnTo>
                              <a:pt x="10" y="62"/>
                            </a:lnTo>
                            <a:lnTo>
                              <a:pt x="8" y="62"/>
                            </a:lnTo>
                            <a:lnTo>
                              <a:pt x="7" y="62"/>
                            </a:lnTo>
                            <a:lnTo>
                              <a:pt x="6" y="60"/>
                            </a:lnTo>
                            <a:lnTo>
                              <a:pt x="4" y="60"/>
                            </a:lnTo>
                            <a:lnTo>
                              <a:pt x="4" y="59"/>
                            </a:lnTo>
                            <a:lnTo>
                              <a:pt x="4" y="56"/>
                            </a:lnTo>
                            <a:lnTo>
                              <a:pt x="2" y="56"/>
                            </a:lnTo>
                            <a:lnTo>
                              <a:pt x="1" y="55"/>
                            </a:lnTo>
                            <a:lnTo>
                              <a:pt x="1" y="54"/>
                            </a:lnTo>
                            <a:lnTo>
                              <a:pt x="0" y="54"/>
                            </a:lnTo>
                            <a:lnTo>
                              <a:pt x="0" y="52"/>
                            </a:lnTo>
                            <a:lnTo>
                              <a:pt x="0" y="51"/>
                            </a:lnTo>
                            <a:lnTo>
                              <a:pt x="0" y="48"/>
                            </a:lnTo>
                            <a:lnTo>
                              <a:pt x="1" y="44"/>
                            </a:lnTo>
                            <a:lnTo>
                              <a:pt x="4" y="40"/>
                            </a:lnTo>
                            <a:lnTo>
                              <a:pt x="6" y="35"/>
                            </a:lnTo>
                            <a:lnTo>
                              <a:pt x="8" y="31"/>
                            </a:lnTo>
                            <a:lnTo>
                              <a:pt x="11" y="27"/>
                            </a:lnTo>
                            <a:lnTo>
                              <a:pt x="13" y="22"/>
                            </a:lnTo>
                            <a:lnTo>
                              <a:pt x="14" y="18"/>
                            </a:lnTo>
                            <a:lnTo>
                              <a:pt x="16" y="15"/>
                            </a:lnTo>
                            <a:lnTo>
                              <a:pt x="17" y="15"/>
                            </a:lnTo>
                            <a:lnTo>
                              <a:pt x="17" y="16"/>
                            </a:lnTo>
                            <a:lnTo>
                              <a:pt x="17" y="18"/>
                            </a:lnTo>
                            <a:lnTo>
                              <a:pt x="17" y="16"/>
                            </a:lnTo>
                            <a:lnTo>
                              <a:pt x="17" y="12"/>
                            </a:lnTo>
                            <a:lnTo>
                              <a:pt x="19" y="12"/>
                            </a:lnTo>
                            <a:lnTo>
                              <a:pt x="24" y="11"/>
                            </a:lnTo>
                            <a:lnTo>
                              <a:pt x="31" y="8"/>
                            </a:lnTo>
                            <a:lnTo>
                              <a:pt x="38" y="7"/>
                            </a:lnTo>
                            <a:lnTo>
                              <a:pt x="44" y="4"/>
                            </a:lnTo>
                            <a:lnTo>
                              <a:pt x="49" y="2"/>
                            </a:lnTo>
                            <a:lnTo>
                              <a:pt x="52" y="1"/>
                            </a:lnTo>
                            <a:lnTo>
                              <a:pt x="55" y="0"/>
                            </a:lnTo>
                            <a:lnTo>
                              <a:pt x="57" y="2"/>
                            </a:lnTo>
                            <a:lnTo>
                              <a:pt x="59" y="5"/>
                            </a:lnTo>
                            <a:lnTo>
                              <a:pt x="62" y="7"/>
                            </a:lnTo>
                            <a:lnTo>
                              <a:pt x="64" y="8"/>
                            </a:lnTo>
                            <a:lnTo>
                              <a:pt x="67" y="8"/>
                            </a:lnTo>
                            <a:lnTo>
                              <a:pt x="69" y="9"/>
                            </a:lnTo>
                            <a:lnTo>
                              <a:pt x="73" y="9"/>
                            </a:lnTo>
                            <a:lnTo>
                              <a:pt x="76" y="9"/>
                            </a:lnTo>
                            <a:lnTo>
                              <a:pt x="76" y="18"/>
                            </a:lnTo>
                            <a:lnTo>
                              <a:pt x="78" y="25"/>
                            </a:lnTo>
                            <a:lnTo>
                              <a:pt x="81" y="31"/>
                            </a:lnTo>
                            <a:lnTo>
                              <a:pt x="83" y="35"/>
                            </a:lnTo>
                            <a:lnTo>
                              <a:pt x="88" y="40"/>
                            </a:lnTo>
                            <a:lnTo>
                              <a:pt x="91" y="42"/>
                            </a:lnTo>
                            <a:lnTo>
                              <a:pt x="95" y="45"/>
                            </a:lnTo>
                            <a:lnTo>
                              <a:pt x="97" y="48"/>
                            </a:lnTo>
                            <a:lnTo>
                              <a:pt x="97" y="82"/>
                            </a:lnTo>
                            <a:lnTo>
                              <a:pt x="113" y="92"/>
                            </a:lnTo>
                            <a:lnTo>
                              <a:pt x="113" y="94"/>
                            </a:lnTo>
                            <a:lnTo>
                              <a:pt x="113" y="95"/>
                            </a:lnTo>
                            <a:lnTo>
                              <a:pt x="113" y="96"/>
                            </a:lnTo>
                            <a:lnTo>
                              <a:pt x="113" y="99"/>
                            </a:lnTo>
                            <a:lnTo>
                              <a:pt x="114" y="101"/>
                            </a:lnTo>
                            <a:lnTo>
                              <a:pt x="114" y="103"/>
                            </a:lnTo>
                            <a:lnTo>
                              <a:pt x="115" y="103"/>
                            </a:lnTo>
                            <a:lnTo>
                              <a:pt x="115" y="105"/>
                            </a:lnTo>
                            <a:lnTo>
                              <a:pt x="114" y="103"/>
                            </a:lnTo>
                            <a:lnTo>
                              <a:pt x="112" y="103"/>
                            </a:lnTo>
                            <a:lnTo>
                              <a:pt x="107" y="102"/>
                            </a:lnTo>
                            <a:lnTo>
                              <a:pt x="101" y="101"/>
                            </a:lnTo>
                            <a:lnTo>
                              <a:pt x="95" y="99"/>
                            </a:lnTo>
                            <a:lnTo>
                              <a:pt x="87" y="99"/>
                            </a:lnTo>
                            <a:lnTo>
                              <a:pt x="77" y="99"/>
                            </a:lnTo>
                            <a:lnTo>
                              <a:pt x="69" y="9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58" name="Freeform 263">
                        <a:extLst>
                          <a:ext uri="{FF2B5EF4-FFF2-40B4-BE49-F238E27FC236}">
                            <a16:creationId xmlns:a16="http://schemas.microsoft.com/office/drawing/2014/main" id="{7A704595-8C88-452B-B33A-DBC143629D0A}"/>
                          </a:ext>
                        </a:extLst>
                      </p:cNvPr>
                      <p:cNvSpPr>
                        <a:spLocks/>
                      </p:cNvSpPr>
                      <p:nvPr/>
                    </p:nvSpPr>
                    <p:spPr bwMode="gray">
                      <a:xfrm>
                        <a:off x="2360" y="2364"/>
                        <a:ext cx="58" cy="46"/>
                      </a:xfrm>
                      <a:custGeom>
                        <a:avLst/>
                        <a:gdLst>
                          <a:gd name="T0" fmla="*/ 58 w 58"/>
                          <a:gd name="T1" fmla="*/ 4 h 46"/>
                          <a:gd name="T2" fmla="*/ 56 w 58"/>
                          <a:gd name="T3" fmla="*/ 9 h 46"/>
                          <a:gd name="T4" fmla="*/ 52 w 58"/>
                          <a:gd name="T5" fmla="*/ 16 h 46"/>
                          <a:gd name="T6" fmla="*/ 49 w 58"/>
                          <a:gd name="T7" fmla="*/ 22 h 46"/>
                          <a:gd name="T8" fmla="*/ 45 w 58"/>
                          <a:gd name="T9" fmla="*/ 27 h 46"/>
                          <a:gd name="T10" fmla="*/ 41 w 58"/>
                          <a:gd name="T11" fmla="*/ 31 h 46"/>
                          <a:gd name="T12" fmla="*/ 37 w 58"/>
                          <a:gd name="T13" fmla="*/ 38 h 46"/>
                          <a:gd name="T14" fmla="*/ 32 w 58"/>
                          <a:gd name="T15" fmla="*/ 42 h 46"/>
                          <a:gd name="T16" fmla="*/ 28 w 58"/>
                          <a:gd name="T17" fmla="*/ 46 h 46"/>
                          <a:gd name="T18" fmla="*/ 26 w 58"/>
                          <a:gd name="T19" fmla="*/ 44 h 46"/>
                          <a:gd name="T20" fmla="*/ 25 w 58"/>
                          <a:gd name="T21" fmla="*/ 41 h 46"/>
                          <a:gd name="T22" fmla="*/ 24 w 58"/>
                          <a:gd name="T23" fmla="*/ 38 h 46"/>
                          <a:gd name="T24" fmla="*/ 23 w 58"/>
                          <a:gd name="T25" fmla="*/ 35 h 46"/>
                          <a:gd name="T26" fmla="*/ 23 w 58"/>
                          <a:gd name="T27" fmla="*/ 31 h 46"/>
                          <a:gd name="T28" fmla="*/ 22 w 58"/>
                          <a:gd name="T29" fmla="*/ 29 h 46"/>
                          <a:gd name="T30" fmla="*/ 20 w 58"/>
                          <a:gd name="T31" fmla="*/ 27 h 46"/>
                          <a:gd name="T32" fmla="*/ 19 w 58"/>
                          <a:gd name="T33" fmla="*/ 24 h 46"/>
                          <a:gd name="T34" fmla="*/ 13 w 58"/>
                          <a:gd name="T35" fmla="*/ 19 h 46"/>
                          <a:gd name="T36" fmla="*/ 10 w 58"/>
                          <a:gd name="T37" fmla="*/ 16 h 46"/>
                          <a:gd name="T38" fmla="*/ 8 w 58"/>
                          <a:gd name="T39" fmla="*/ 13 h 46"/>
                          <a:gd name="T40" fmla="*/ 6 w 58"/>
                          <a:gd name="T41" fmla="*/ 13 h 46"/>
                          <a:gd name="T42" fmla="*/ 6 w 58"/>
                          <a:gd name="T43" fmla="*/ 12 h 46"/>
                          <a:gd name="T44" fmla="*/ 5 w 58"/>
                          <a:gd name="T45" fmla="*/ 12 h 46"/>
                          <a:gd name="T46" fmla="*/ 3 w 58"/>
                          <a:gd name="T47" fmla="*/ 9 h 46"/>
                          <a:gd name="T48" fmla="*/ 0 w 58"/>
                          <a:gd name="T49" fmla="*/ 9 h 46"/>
                          <a:gd name="T50" fmla="*/ 8 w 58"/>
                          <a:gd name="T51" fmla="*/ 7 h 46"/>
                          <a:gd name="T52" fmla="*/ 11 w 58"/>
                          <a:gd name="T53" fmla="*/ 4 h 46"/>
                          <a:gd name="T54" fmla="*/ 17 w 58"/>
                          <a:gd name="T55" fmla="*/ 3 h 46"/>
                          <a:gd name="T56" fmla="*/ 23 w 58"/>
                          <a:gd name="T57" fmla="*/ 1 h 46"/>
                          <a:gd name="T58" fmla="*/ 29 w 58"/>
                          <a:gd name="T59" fmla="*/ 0 h 46"/>
                          <a:gd name="T60" fmla="*/ 35 w 58"/>
                          <a:gd name="T61" fmla="*/ 0 h 46"/>
                          <a:gd name="T62" fmla="*/ 42 w 58"/>
                          <a:gd name="T63" fmla="*/ 1 h 46"/>
                          <a:gd name="T64" fmla="*/ 50 w 58"/>
                          <a:gd name="T65" fmla="*/ 3 h 46"/>
                          <a:gd name="T66" fmla="*/ 58 w 58"/>
                          <a:gd name="T67" fmla="*/ 4 h 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46"/>
                          <a:gd name="T104" fmla="*/ 58 w 58"/>
                          <a:gd name="T105" fmla="*/ 46 h 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46">
                            <a:moveTo>
                              <a:pt x="58" y="4"/>
                            </a:moveTo>
                            <a:lnTo>
                              <a:pt x="56" y="9"/>
                            </a:lnTo>
                            <a:lnTo>
                              <a:pt x="52" y="16"/>
                            </a:lnTo>
                            <a:lnTo>
                              <a:pt x="49" y="22"/>
                            </a:lnTo>
                            <a:lnTo>
                              <a:pt x="45" y="27"/>
                            </a:lnTo>
                            <a:lnTo>
                              <a:pt x="41" y="31"/>
                            </a:lnTo>
                            <a:lnTo>
                              <a:pt x="37" y="38"/>
                            </a:lnTo>
                            <a:lnTo>
                              <a:pt x="32" y="42"/>
                            </a:lnTo>
                            <a:lnTo>
                              <a:pt x="28" y="46"/>
                            </a:lnTo>
                            <a:lnTo>
                              <a:pt x="26" y="44"/>
                            </a:lnTo>
                            <a:lnTo>
                              <a:pt x="25" y="41"/>
                            </a:lnTo>
                            <a:lnTo>
                              <a:pt x="24" y="38"/>
                            </a:lnTo>
                            <a:lnTo>
                              <a:pt x="23" y="35"/>
                            </a:lnTo>
                            <a:lnTo>
                              <a:pt x="23" y="31"/>
                            </a:lnTo>
                            <a:lnTo>
                              <a:pt x="22" y="29"/>
                            </a:lnTo>
                            <a:lnTo>
                              <a:pt x="20" y="27"/>
                            </a:lnTo>
                            <a:lnTo>
                              <a:pt x="19" y="24"/>
                            </a:lnTo>
                            <a:lnTo>
                              <a:pt x="13" y="19"/>
                            </a:lnTo>
                            <a:lnTo>
                              <a:pt x="10" y="16"/>
                            </a:lnTo>
                            <a:lnTo>
                              <a:pt x="8" y="13"/>
                            </a:lnTo>
                            <a:lnTo>
                              <a:pt x="6" y="13"/>
                            </a:lnTo>
                            <a:lnTo>
                              <a:pt x="6" y="12"/>
                            </a:lnTo>
                            <a:lnTo>
                              <a:pt x="5" y="12"/>
                            </a:lnTo>
                            <a:lnTo>
                              <a:pt x="3" y="9"/>
                            </a:lnTo>
                            <a:lnTo>
                              <a:pt x="0" y="9"/>
                            </a:lnTo>
                            <a:lnTo>
                              <a:pt x="8" y="7"/>
                            </a:lnTo>
                            <a:lnTo>
                              <a:pt x="11" y="4"/>
                            </a:lnTo>
                            <a:lnTo>
                              <a:pt x="17" y="3"/>
                            </a:lnTo>
                            <a:lnTo>
                              <a:pt x="23" y="1"/>
                            </a:lnTo>
                            <a:lnTo>
                              <a:pt x="29" y="0"/>
                            </a:lnTo>
                            <a:lnTo>
                              <a:pt x="35" y="0"/>
                            </a:lnTo>
                            <a:lnTo>
                              <a:pt x="42" y="1"/>
                            </a:lnTo>
                            <a:lnTo>
                              <a:pt x="50" y="3"/>
                            </a:lnTo>
                            <a:lnTo>
                              <a:pt x="58" y="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59" name="Freeform 264">
                        <a:extLst>
                          <a:ext uri="{FF2B5EF4-FFF2-40B4-BE49-F238E27FC236}">
                            <a16:creationId xmlns:a16="http://schemas.microsoft.com/office/drawing/2014/main" id="{53F5C856-D90D-431E-8BDE-5D580E033ECC}"/>
                          </a:ext>
                        </a:extLst>
                      </p:cNvPr>
                      <p:cNvSpPr>
                        <a:spLocks/>
                      </p:cNvSpPr>
                      <p:nvPr/>
                    </p:nvSpPr>
                    <p:spPr bwMode="gray">
                      <a:xfrm>
                        <a:off x="2387" y="2365"/>
                        <a:ext cx="133" cy="118"/>
                      </a:xfrm>
                      <a:custGeom>
                        <a:avLst/>
                        <a:gdLst>
                          <a:gd name="T0" fmla="*/ 59 w 133"/>
                          <a:gd name="T1" fmla="*/ 4 h 118"/>
                          <a:gd name="T2" fmla="*/ 67 w 133"/>
                          <a:gd name="T3" fmla="*/ 6 h 118"/>
                          <a:gd name="T4" fmla="*/ 70 w 133"/>
                          <a:gd name="T5" fmla="*/ 8 h 118"/>
                          <a:gd name="T6" fmla="*/ 74 w 133"/>
                          <a:gd name="T7" fmla="*/ 11 h 118"/>
                          <a:gd name="T8" fmla="*/ 80 w 133"/>
                          <a:gd name="T9" fmla="*/ 13 h 118"/>
                          <a:gd name="T10" fmla="*/ 84 w 133"/>
                          <a:gd name="T11" fmla="*/ 14 h 118"/>
                          <a:gd name="T12" fmla="*/ 87 w 133"/>
                          <a:gd name="T13" fmla="*/ 15 h 118"/>
                          <a:gd name="T14" fmla="*/ 92 w 133"/>
                          <a:gd name="T15" fmla="*/ 15 h 118"/>
                          <a:gd name="T16" fmla="*/ 96 w 133"/>
                          <a:gd name="T17" fmla="*/ 14 h 118"/>
                          <a:gd name="T18" fmla="*/ 102 w 133"/>
                          <a:gd name="T19" fmla="*/ 11 h 118"/>
                          <a:gd name="T20" fmla="*/ 104 w 133"/>
                          <a:gd name="T21" fmla="*/ 8 h 118"/>
                          <a:gd name="T22" fmla="*/ 113 w 133"/>
                          <a:gd name="T23" fmla="*/ 13 h 118"/>
                          <a:gd name="T24" fmla="*/ 117 w 133"/>
                          <a:gd name="T25" fmla="*/ 22 h 118"/>
                          <a:gd name="T26" fmla="*/ 122 w 133"/>
                          <a:gd name="T27" fmla="*/ 30 h 118"/>
                          <a:gd name="T28" fmla="*/ 128 w 133"/>
                          <a:gd name="T29" fmla="*/ 36 h 118"/>
                          <a:gd name="T30" fmla="*/ 131 w 133"/>
                          <a:gd name="T31" fmla="*/ 39 h 118"/>
                          <a:gd name="T32" fmla="*/ 131 w 133"/>
                          <a:gd name="T33" fmla="*/ 44 h 118"/>
                          <a:gd name="T34" fmla="*/ 131 w 133"/>
                          <a:gd name="T35" fmla="*/ 48 h 118"/>
                          <a:gd name="T36" fmla="*/ 131 w 133"/>
                          <a:gd name="T37" fmla="*/ 51 h 118"/>
                          <a:gd name="T38" fmla="*/ 129 w 133"/>
                          <a:gd name="T39" fmla="*/ 60 h 118"/>
                          <a:gd name="T40" fmla="*/ 128 w 133"/>
                          <a:gd name="T41" fmla="*/ 69 h 118"/>
                          <a:gd name="T42" fmla="*/ 130 w 133"/>
                          <a:gd name="T43" fmla="*/ 78 h 118"/>
                          <a:gd name="T44" fmla="*/ 131 w 133"/>
                          <a:gd name="T45" fmla="*/ 89 h 118"/>
                          <a:gd name="T46" fmla="*/ 131 w 133"/>
                          <a:gd name="T47" fmla="*/ 100 h 118"/>
                          <a:gd name="T48" fmla="*/ 133 w 133"/>
                          <a:gd name="T49" fmla="*/ 105 h 118"/>
                          <a:gd name="T50" fmla="*/ 131 w 133"/>
                          <a:gd name="T51" fmla="*/ 111 h 118"/>
                          <a:gd name="T52" fmla="*/ 129 w 133"/>
                          <a:gd name="T53" fmla="*/ 115 h 118"/>
                          <a:gd name="T54" fmla="*/ 121 w 133"/>
                          <a:gd name="T55" fmla="*/ 118 h 118"/>
                          <a:gd name="T56" fmla="*/ 113 w 133"/>
                          <a:gd name="T57" fmla="*/ 116 h 118"/>
                          <a:gd name="T58" fmla="*/ 108 w 133"/>
                          <a:gd name="T59" fmla="*/ 112 h 118"/>
                          <a:gd name="T60" fmla="*/ 103 w 133"/>
                          <a:gd name="T61" fmla="*/ 107 h 118"/>
                          <a:gd name="T62" fmla="*/ 98 w 133"/>
                          <a:gd name="T63" fmla="*/ 100 h 118"/>
                          <a:gd name="T64" fmla="*/ 95 w 133"/>
                          <a:gd name="T65" fmla="*/ 100 h 118"/>
                          <a:gd name="T66" fmla="*/ 92 w 133"/>
                          <a:gd name="T67" fmla="*/ 100 h 118"/>
                          <a:gd name="T68" fmla="*/ 90 w 133"/>
                          <a:gd name="T69" fmla="*/ 98 h 118"/>
                          <a:gd name="T70" fmla="*/ 86 w 133"/>
                          <a:gd name="T71" fmla="*/ 97 h 118"/>
                          <a:gd name="T72" fmla="*/ 85 w 133"/>
                          <a:gd name="T73" fmla="*/ 85 h 118"/>
                          <a:gd name="T74" fmla="*/ 82 w 133"/>
                          <a:gd name="T75" fmla="*/ 75 h 118"/>
                          <a:gd name="T76" fmla="*/ 74 w 133"/>
                          <a:gd name="T77" fmla="*/ 67 h 118"/>
                          <a:gd name="T78" fmla="*/ 65 w 133"/>
                          <a:gd name="T79" fmla="*/ 64 h 118"/>
                          <a:gd name="T80" fmla="*/ 54 w 133"/>
                          <a:gd name="T81" fmla="*/ 67 h 118"/>
                          <a:gd name="T82" fmla="*/ 47 w 133"/>
                          <a:gd name="T83" fmla="*/ 72 h 118"/>
                          <a:gd name="T84" fmla="*/ 40 w 133"/>
                          <a:gd name="T85" fmla="*/ 79 h 118"/>
                          <a:gd name="T86" fmla="*/ 32 w 133"/>
                          <a:gd name="T87" fmla="*/ 90 h 118"/>
                          <a:gd name="T88" fmla="*/ 28 w 133"/>
                          <a:gd name="T89" fmla="*/ 75 h 118"/>
                          <a:gd name="T90" fmla="*/ 20 w 133"/>
                          <a:gd name="T91" fmla="*/ 64 h 118"/>
                          <a:gd name="T92" fmla="*/ 10 w 133"/>
                          <a:gd name="T93" fmla="*/ 54 h 118"/>
                          <a:gd name="T94" fmla="*/ 0 w 133"/>
                          <a:gd name="T95" fmla="*/ 44 h 118"/>
                          <a:gd name="T96" fmla="*/ 9 w 133"/>
                          <a:gd name="T97" fmla="*/ 35 h 118"/>
                          <a:gd name="T98" fmla="*/ 17 w 133"/>
                          <a:gd name="T99" fmla="*/ 24 h 118"/>
                          <a:gd name="T100" fmla="*/ 26 w 133"/>
                          <a:gd name="T101" fmla="*/ 11 h 118"/>
                          <a:gd name="T102" fmla="*/ 32 w 133"/>
                          <a:gd name="T103" fmla="*/ 0 h 1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3"/>
                          <a:gd name="T157" fmla="*/ 0 h 118"/>
                          <a:gd name="T158" fmla="*/ 133 w 133"/>
                          <a:gd name="T159" fmla="*/ 118 h 11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3" h="118">
                            <a:moveTo>
                              <a:pt x="54" y="3"/>
                            </a:moveTo>
                            <a:lnTo>
                              <a:pt x="59" y="4"/>
                            </a:lnTo>
                            <a:lnTo>
                              <a:pt x="64" y="6"/>
                            </a:lnTo>
                            <a:lnTo>
                              <a:pt x="67" y="6"/>
                            </a:lnTo>
                            <a:lnTo>
                              <a:pt x="68" y="7"/>
                            </a:lnTo>
                            <a:lnTo>
                              <a:pt x="70" y="8"/>
                            </a:lnTo>
                            <a:lnTo>
                              <a:pt x="71" y="10"/>
                            </a:lnTo>
                            <a:lnTo>
                              <a:pt x="74" y="11"/>
                            </a:lnTo>
                            <a:lnTo>
                              <a:pt x="78" y="13"/>
                            </a:lnTo>
                            <a:lnTo>
                              <a:pt x="80" y="13"/>
                            </a:lnTo>
                            <a:lnTo>
                              <a:pt x="83" y="14"/>
                            </a:lnTo>
                            <a:lnTo>
                              <a:pt x="84" y="14"/>
                            </a:lnTo>
                            <a:lnTo>
                              <a:pt x="86" y="15"/>
                            </a:lnTo>
                            <a:lnTo>
                              <a:pt x="87" y="15"/>
                            </a:lnTo>
                            <a:lnTo>
                              <a:pt x="90" y="15"/>
                            </a:lnTo>
                            <a:lnTo>
                              <a:pt x="92" y="15"/>
                            </a:lnTo>
                            <a:lnTo>
                              <a:pt x="93" y="14"/>
                            </a:lnTo>
                            <a:lnTo>
                              <a:pt x="96" y="14"/>
                            </a:lnTo>
                            <a:lnTo>
                              <a:pt x="98" y="13"/>
                            </a:lnTo>
                            <a:lnTo>
                              <a:pt x="102" y="11"/>
                            </a:lnTo>
                            <a:lnTo>
                              <a:pt x="103" y="10"/>
                            </a:lnTo>
                            <a:lnTo>
                              <a:pt x="104" y="8"/>
                            </a:lnTo>
                            <a:lnTo>
                              <a:pt x="112" y="8"/>
                            </a:lnTo>
                            <a:lnTo>
                              <a:pt x="113" y="13"/>
                            </a:lnTo>
                            <a:lnTo>
                              <a:pt x="115" y="17"/>
                            </a:lnTo>
                            <a:lnTo>
                              <a:pt x="117" y="22"/>
                            </a:lnTo>
                            <a:lnTo>
                              <a:pt x="118" y="27"/>
                            </a:lnTo>
                            <a:lnTo>
                              <a:pt x="122" y="30"/>
                            </a:lnTo>
                            <a:lnTo>
                              <a:pt x="124" y="33"/>
                            </a:lnTo>
                            <a:lnTo>
                              <a:pt x="128" y="36"/>
                            </a:lnTo>
                            <a:lnTo>
                              <a:pt x="131" y="36"/>
                            </a:lnTo>
                            <a:lnTo>
                              <a:pt x="131" y="39"/>
                            </a:lnTo>
                            <a:lnTo>
                              <a:pt x="131" y="42"/>
                            </a:lnTo>
                            <a:lnTo>
                              <a:pt x="131" y="44"/>
                            </a:lnTo>
                            <a:lnTo>
                              <a:pt x="131" y="46"/>
                            </a:lnTo>
                            <a:lnTo>
                              <a:pt x="131" y="48"/>
                            </a:lnTo>
                            <a:lnTo>
                              <a:pt x="131" y="50"/>
                            </a:lnTo>
                            <a:lnTo>
                              <a:pt x="131" y="51"/>
                            </a:lnTo>
                            <a:lnTo>
                              <a:pt x="131" y="54"/>
                            </a:lnTo>
                            <a:lnTo>
                              <a:pt x="129" y="60"/>
                            </a:lnTo>
                            <a:lnTo>
                              <a:pt x="128" y="65"/>
                            </a:lnTo>
                            <a:lnTo>
                              <a:pt x="128" y="69"/>
                            </a:lnTo>
                            <a:lnTo>
                              <a:pt x="129" y="74"/>
                            </a:lnTo>
                            <a:lnTo>
                              <a:pt x="130" y="78"/>
                            </a:lnTo>
                            <a:lnTo>
                              <a:pt x="131" y="82"/>
                            </a:lnTo>
                            <a:lnTo>
                              <a:pt x="131" y="89"/>
                            </a:lnTo>
                            <a:lnTo>
                              <a:pt x="131" y="97"/>
                            </a:lnTo>
                            <a:lnTo>
                              <a:pt x="131" y="100"/>
                            </a:lnTo>
                            <a:lnTo>
                              <a:pt x="131" y="102"/>
                            </a:lnTo>
                            <a:lnTo>
                              <a:pt x="133" y="105"/>
                            </a:lnTo>
                            <a:lnTo>
                              <a:pt x="131" y="108"/>
                            </a:lnTo>
                            <a:lnTo>
                              <a:pt x="131" y="111"/>
                            </a:lnTo>
                            <a:lnTo>
                              <a:pt x="131" y="114"/>
                            </a:lnTo>
                            <a:lnTo>
                              <a:pt x="129" y="115"/>
                            </a:lnTo>
                            <a:lnTo>
                              <a:pt x="128" y="118"/>
                            </a:lnTo>
                            <a:lnTo>
                              <a:pt x="121" y="118"/>
                            </a:lnTo>
                            <a:lnTo>
                              <a:pt x="117" y="118"/>
                            </a:lnTo>
                            <a:lnTo>
                              <a:pt x="113" y="116"/>
                            </a:lnTo>
                            <a:lnTo>
                              <a:pt x="110" y="115"/>
                            </a:lnTo>
                            <a:lnTo>
                              <a:pt x="108" y="112"/>
                            </a:lnTo>
                            <a:lnTo>
                              <a:pt x="104" y="109"/>
                            </a:lnTo>
                            <a:lnTo>
                              <a:pt x="103" y="107"/>
                            </a:lnTo>
                            <a:lnTo>
                              <a:pt x="99" y="102"/>
                            </a:lnTo>
                            <a:lnTo>
                              <a:pt x="98" y="100"/>
                            </a:lnTo>
                            <a:lnTo>
                              <a:pt x="97" y="100"/>
                            </a:lnTo>
                            <a:lnTo>
                              <a:pt x="95" y="100"/>
                            </a:lnTo>
                            <a:lnTo>
                              <a:pt x="93" y="100"/>
                            </a:lnTo>
                            <a:lnTo>
                              <a:pt x="92" y="100"/>
                            </a:lnTo>
                            <a:lnTo>
                              <a:pt x="91" y="100"/>
                            </a:lnTo>
                            <a:lnTo>
                              <a:pt x="90" y="98"/>
                            </a:lnTo>
                            <a:lnTo>
                              <a:pt x="87" y="98"/>
                            </a:lnTo>
                            <a:lnTo>
                              <a:pt x="86" y="97"/>
                            </a:lnTo>
                            <a:lnTo>
                              <a:pt x="85" y="91"/>
                            </a:lnTo>
                            <a:lnTo>
                              <a:pt x="85" y="85"/>
                            </a:lnTo>
                            <a:lnTo>
                              <a:pt x="84" y="79"/>
                            </a:lnTo>
                            <a:lnTo>
                              <a:pt x="82" y="75"/>
                            </a:lnTo>
                            <a:lnTo>
                              <a:pt x="79" y="71"/>
                            </a:lnTo>
                            <a:lnTo>
                              <a:pt x="74" y="67"/>
                            </a:lnTo>
                            <a:lnTo>
                              <a:pt x="71" y="65"/>
                            </a:lnTo>
                            <a:lnTo>
                              <a:pt x="65" y="64"/>
                            </a:lnTo>
                            <a:lnTo>
                              <a:pt x="59" y="64"/>
                            </a:lnTo>
                            <a:lnTo>
                              <a:pt x="54" y="67"/>
                            </a:lnTo>
                            <a:lnTo>
                              <a:pt x="51" y="68"/>
                            </a:lnTo>
                            <a:lnTo>
                              <a:pt x="47" y="72"/>
                            </a:lnTo>
                            <a:lnTo>
                              <a:pt x="43" y="75"/>
                            </a:lnTo>
                            <a:lnTo>
                              <a:pt x="40" y="79"/>
                            </a:lnTo>
                            <a:lnTo>
                              <a:pt x="36" y="85"/>
                            </a:lnTo>
                            <a:lnTo>
                              <a:pt x="32" y="90"/>
                            </a:lnTo>
                            <a:lnTo>
                              <a:pt x="31" y="81"/>
                            </a:lnTo>
                            <a:lnTo>
                              <a:pt x="28" y="75"/>
                            </a:lnTo>
                            <a:lnTo>
                              <a:pt x="25" y="68"/>
                            </a:lnTo>
                            <a:lnTo>
                              <a:pt x="20" y="64"/>
                            </a:lnTo>
                            <a:lnTo>
                              <a:pt x="15" y="58"/>
                            </a:lnTo>
                            <a:lnTo>
                              <a:pt x="10" y="54"/>
                            </a:lnTo>
                            <a:lnTo>
                              <a:pt x="4" y="48"/>
                            </a:lnTo>
                            <a:lnTo>
                              <a:pt x="0" y="44"/>
                            </a:lnTo>
                            <a:lnTo>
                              <a:pt x="4" y="40"/>
                            </a:lnTo>
                            <a:lnTo>
                              <a:pt x="9" y="35"/>
                            </a:lnTo>
                            <a:lnTo>
                              <a:pt x="14" y="30"/>
                            </a:lnTo>
                            <a:lnTo>
                              <a:pt x="17" y="24"/>
                            </a:lnTo>
                            <a:lnTo>
                              <a:pt x="22" y="18"/>
                            </a:lnTo>
                            <a:lnTo>
                              <a:pt x="26" y="11"/>
                            </a:lnTo>
                            <a:lnTo>
                              <a:pt x="28" y="6"/>
                            </a:lnTo>
                            <a:lnTo>
                              <a:pt x="32" y="0"/>
                            </a:lnTo>
                            <a:lnTo>
                              <a:pt x="54" y="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60" name="Freeform 265">
                        <a:extLst>
                          <a:ext uri="{FF2B5EF4-FFF2-40B4-BE49-F238E27FC236}">
                            <a16:creationId xmlns:a16="http://schemas.microsoft.com/office/drawing/2014/main" id="{16C977EA-0620-4178-8004-014D0088562B}"/>
                          </a:ext>
                        </a:extLst>
                      </p:cNvPr>
                      <p:cNvSpPr>
                        <a:spLocks/>
                      </p:cNvSpPr>
                      <p:nvPr/>
                    </p:nvSpPr>
                    <p:spPr bwMode="gray">
                      <a:xfrm>
                        <a:off x="2419" y="2428"/>
                        <a:ext cx="55" cy="77"/>
                      </a:xfrm>
                      <a:custGeom>
                        <a:avLst/>
                        <a:gdLst>
                          <a:gd name="T0" fmla="*/ 0 w 55"/>
                          <a:gd name="T1" fmla="*/ 26 h 77"/>
                          <a:gd name="T2" fmla="*/ 3 w 55"/>
                          <a:gd name="T3" fmla="*/ 22 h 77"/>
                          <a:gd name="T4" fmla="*/ 7 w 55"/>
                          <a:gd name="T5" fmla="*/ 15 h 77"/>
                          <a:gd name="T6" fmla="*/ 10 w 55"/>
                          <a:gd name="T7" fmla="*/ 11 h 77"/>
                          <a:gd name="T8" fmla="*/ 15 w 55"/>
                          <a:gd name="T9" fmla="*/ 8 h 77"/>
                          <a:gd name="T10" fmla="*/ 19 w 55"/>
                          <a:gd name="T11" fmla="*/ 4 h 77"/>
                          <a:gd name="T12" fmla="*/ 22 w 55"/>
                          <a:gd name="T13" fmla="*/ 3 h 77"/>
                          <a:gd name="T14" fmla="*/ 27 w 55"/>
                          <a:gd name="T15" fmla="*/ 0 h 77"/>
                          <a:gd name="T16" fmla="*/ 33 w 55"/>
                          <a:gd name="T17" fmla="*/ 0 h 77"/>
                          <a:gd name="T18" fmla="*/ 39 w 55"/>
                          <a:gd name="T19" fmla="*/ 1 h 77"/>
                          <a:gd name="T20" fmla="*/ 43 w 55"/>
                          <a:gd name="T21" fmla="*/ 3 h 77"/>
                          <a:gd name="T22" fmla="*/ 48 w 55"/>
                          <a:gd name="T23" fmla="*/ 7 h 77"/>
                          <a:gd name="T24" fmla="*/ 51 w 55"/>
                          <a:gd name="T25" fmla="*/ 11 h 77"/>
                          <a:gd name="T26" fmla="*/ 53 w 55"/>
                          <a:gd name="T27" fmla="*/ 15 h 77"/>
                          <a:gd name="T28" fmla="*/ 54 w 55"/>
                          <a:gd name="T29" fmla="*/ 22 h 77"/>
                          <a:gd name="T30" fmla="*/ 54 w 55"/>
                          <a:gd name="T31" fmla="*/ 27 h 77"/>
                          <a:gd name="T32" fmla="*/ 55 w 55"/>
                          <a:gd name="T33" fmla="*/ 33 h 77"/>
                          <a:gd name="T34" fmla="*/ 53 w 55"/>
                          <a:gd name="T35" fmla="*/ 38 h 77"/>
                          <a:gd name="T36" fmla="*/ 51 w 55"/>
                          <a:gd name="T37" fmla="*/ 44 h 77"/>
                          <a:gd name="T38" fmla="*/ 49 w 55"/>
                          <a:gd name="T39" fmla="*/ 48 h 77"/>
                          <a:gd name="T40" fmla="*/ 47 w 55"/>
                          <a:gd name="T41" fmla="*/ 52 h 77"/>
                          <a:gd name="T42" fmla="*/ 45 w 55"/>
                          <a:gd name="T43" fmla="*/ 59 h 77"/>
                          <a:gd name="T44" fmla="*/ 40 w 55"/>
                          <a:gd name="T45" fmla="*/ 63 h 77"/>
                          <a:gd name="T46" fmla="*/ 36 w 55"/>
                          <a:gd name="T47" fmla="*/ 70 h 77"/>
                          <a:gd name="T48" fmla="*/ 30 w 55"/>
                          <a:gd name="T49" fmla="*/ 77 h 77"/>
                          <a:gd name="T50" fmla="*/ 22 w 55"/>
                          <a:gd name="T51" fmla="*/ 70 h 77"/>
                          <a:gd name="T52" fmla="*/ 17 w 55"/>
                          <a:gd name="T53" fmla="*/ 65 h 77"/>
                          <a:gd name="T54" fmla="*/ 12 w 55"/>
                          <a:gd name="T55" fmla="*/ 60 h 77"/>
                          <a:gd name="T56" fmla="*/ 9 w 55"/>
                          <a:gd name="T57" fmla="*/ 54 h 77"/>
                          <a:gd name="T58" fmla="*/ 7 w 55"/>
                          <a:gd name="T59" fmla="*/ 48 h 77"/>
                          <a:gd name="T60" fmla="*/ 4 w 55"/>
                          <a:gd name="T61" fmla="*/ 41 h 77"/>
                          <a:gd name="T62" fmla="*/ 2 w 55"/>
                          <a:gd name="T63" fmla="*/ 34 h 77"/>
                          <a:gd name="T64" fmla="*/ 0 w 55"/>
                          <a:gd name="T65" fmla="*/ 2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
                          <a:gd name="T100" fmla="*/ 0 h 77"/>
                          <a:gd name="T101" fmla="*/ 55 w 55"/>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 h="77">
                            <a:moveTo>
                              <a:pt x="0" y="26"/>
                            </a:moveTo>
                            <a:lnTo>
                              <a:pt x="3" y="22"/>
                            </a:lnTo>
                            <a:lnTo>
                              <a:pt x="7" y="15"/>
                            </a:lnTo>
                            <a:lnTo>
                              <a:pt x="10" y="11"/>
                            </a:lnTo>
                            <a:lnTo>
                              <a:pt x="15" y="8"/>
                            </a:lnTo>
                            <a:lnTo>
                              <a:pt x="19" y="4"/>
                            </a:lnTo>
                            <a:lnTo>
                              <a:pt x="22" y="3"/>
                            </a:lnTo>
                            <a:lnTo>
                              <a:pt x="27" y="0"/>
                            </a:lnTo>
                            <a:lnTo>
                              <a:pt x="33" y="0"/>
                            </a:lnTo>
                            <a:lnTo>
                              <a:pt x="39" y="1"/>
                            </a:lnTo>
                            <a:lnTo>
                              <a:pt x="43" y="3"/>
                            </a:lnTo>
                            <a:lnTo>
                              <a:pt x="48" y="7"/>
                            </a:lnTo>
                            <a:lnTo>
                              <a:pt x="51" y="11"/>
                            </a:lnTo>
                            <a:lnTo>
                              <a:pt x="53" y="15"/>
                            </a:lnTo>
                            <a:lnTo>
                              <a:pt x="54" y="22"/>
                            </a:lnTo>
                            <a:lnTo>
                              <a:pt x="54" y="27"/>
                            </a:lnTo>
                            <a:lnTo>
                              <a:pt x="55" y="33"/>
                            </a:lnTo>
                            <a:lnTo>
                              <a:pt x="53" y="38"/>
                            </a:lnTo>
                            <a:lnTo>
                              <a:pt x="51" y="44"/>
                            </a:lnTo>
                            <a:lnTo>
                              <a:pt x="49" y="48"/>
                            </a:lnTo>
                            <a:lnTo>
                              <a:pt x="47" y="52"/>
                            </a:lnTo>
                            <a:lnTo>
                              <a:pt x="45" y="59"/>
                            </a:lnTo>
                            <a:lnTo>
                              <a:pt x="40" y="63"/>
                            </a:lnTo>
                            <a:lnTo>
                              <a:pt x="36" y="70"/>
                            </a:lnTo>
                            <a:lnTo>
                              <a:pt x="30" y="77"/>
                            </a:lnTo>
                            <a:lnTo>
                              <a:pt x="22" y="70"/>
                            </a:lnTo>
                            <a:lnTo>
                              <a:pt x="17" y="65"/>
                            </a:lnTo>
                            <a:lnTo>
                              <a:pt x="12" y="60"/>
                            </a:lnTo>
                            <a:lnTo>
                              <a:pt x="9" y="54"/>
                            </a:lnTo>
                            <a:lnTo>
                              <a:pt x="7" y="48"/>
                            </a:lnTo>
                            <a:lnTo>
                              <a:pt x="4" y="41"/>
                            </a:lnTo>
                            <a:lnTo>
                              <a:pt x="2" y="34"/>
                            </a:lnTo>
                            <a:lnTo>
                              <a:pt x="0" y="2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61" name="Freeform 266">
                        <a:extLst>
                          <a:ext uri="{FF2B5EF4-FFF2-40B4-BE49-F238E27FC236}">
                            <a16:creationId xmlns:a16="http://schemas.microsoft.com/office/drawing/2014/main" id="{320C1454-A1D9-43D6-9A8A-4E6E0400F785}"/>
                          </a:ext>
                        </a:extLst>
                      </p:cNvPr>
                      <p:cNvSpPr>
                        <a:spLocks/>
                      </p:cNvSpPr>
                      <p:nvPr/>
                    </p:nvSpPr>
                    <p:spPr bwMode="gray">
                      <a:xfrm>
                        <a:off x="2451" y="2463"/>
                        <a:ext cx="72" cy="102"/>
                      </a:xfrm>
                      <a:custGeom>
                        <a:avLst/>
                        <a:gdLst>
                          <a:gd name="T0" fmla="*/ 22 w 72"/>
                          <a:gd name="T1" fmla="*/ 0 h 102"/>
                          <a:gd name="T2" fmla="*/ 23 w 72"/>
                          <a:gd name="T3" fmla="*/ 1 h 102"/>
                          <a:gd name="T4" fmla="*/ 26 w 72"/>
                          <a:gd name="T5" fmla="*/ 1 h 102"/>
                          <a:gd name="T6" fmla="*/ 27 w 72"/>
                          <a:gd name="T7" fmla="*/ 1 h 102"/>
                          <a:gd name="T8" fmla="*/ 28 w 72"/>
                          <a:gd name="T9" fmla="*/ 1 h 102"/>
                          <a:gd name="T10" fmla="*/ 29 w 72"/>
                          <a:gd name="T11" fmla="*/ 1 h 102"/>
                          <a:gd name="T12" fmla="*/ 31 w 72"/>
                          <a:gd name="T13" fmla="*/ 0 h 102"/>
                          <a:gd name="T14" fmla="*/ 33 w 72"/>
                          <a:gd name="T15" fmla="*/ 0 h 102"/>
                          <a:gd name="T16" fmla="*/ 34 w 72"/>
                          <a:gd name="T17" fmla="*/ 0 h 102"/>
                          <a:gd name="T18" fmla="*/ 35 w 72"/>
                          <a:gd name="T19" fmla="*/ 2 h 102"/>
                          <a:gd name="T20" fmla="*/ 38 w 72"/>
                          <a:gd name="T21" fmla="*/ 7 h 102"/>
                          <a:gd name="T22" fmla="*/ 39 w 72"/>
                          <a:gd name="T23" fmla="*/ 9 h 102"/>
                          <a:gd name="T24" fmla="*/ 41 w 72"/>
                          <a:gd name="T25" fmla="*/ 14 h 102"/>
                          <a:gd name="T26" fmla="*/ 45 w 72"/>
                          <a:gd name="T27" fmla="*/ 16 h 102"/>
                          <a:gd name="T28" fmla="*/ 47 w 72"/>
                          <a:gd name="T29" fmla="*/ 19 h 102"/>
                          <a:gd name="T30" fmla="*/ 51 w 72"/>
                          <a:gd name="T31" fmla="*/ 21 h 102"/>
                          <a:gd name="T32" fmla="*/ 53 w 72"/>
                          <a:gd name="T33" fmla="*/ 19 h 102"/>
                          <a:gd name="T34" fmla="*/ 57 w 72"/>
                          <a:gd name="T35" fmla="*/ 31 h 102"/>
                          <a:gd name="T36" fmla="*/ 58 w 72"/>
                          <a:gd name="T37" fmla="*/ 35 h 102"/>
                          <a:gd name="T38" fmla="*/ 60 w 72"/>
                          <a:gd name="T39" fmla="*/ 41 h 102"/>
                          <a:gd name="T40" fmla="*/ 63 w 72"/>
                          <a:gd name="T41" fmla="*/ 47 h 102"/>
                          <a:gd name="T42" fmla="*/ 65 w 72"/>
                          <a:gd name="T43" fmla="*/ 51 h 102"/>
                          <a:gd name="T44" fmla="*/ 67 w 72"/>
                          <a:gd name="T45" fmla="*/ 56 h 102"/>
                          <a:gd name="T46" fmla="*/ 70 w 72"/>
                          <a:gd name="T47" fmla="*/ 63 h 102"/>
                          <a:gd name="T48" fmla="*/ 71 w 72"/>
                          <a:gd name="T49" fmla="*/ 72 h 102"/>
                          <a:gd name="T50" fmla="*/ 72 w 72"/>
                          <a:gd name="T51" fmla="*/ 82 h 102"/>
                          <a:gd name="T52" fmla="*/ 72 w 72"/>
                          <a:gd name="T53" fmla="*/ 84 h 102"/>
                          <a:gd name="T54" fmla="*/ 72 w 72"/>
                          <a:gd name="T55" fmla="*/ 87 h 102"/>
                          <a:gd name="T56" fmla="*/ 71 w 72"/>
                          <a:gd name="T57" fmla="*/ 89 h 102"/>
                          <a:gd name="T58" fmla="*/ 71 w 72"/>
                          <a:gd name="T59" fmla="*/ 92 h 102"/>
                          <a:gd name="T60" fmla="*/ 71 w 72"/>
                          <a:gd name="T61" fmla="*/ 94 h 102"/>
                          <a:gd name="T62" fmla="*/ 70 w 72"/>
                          <a:gd name="T63" fmla="*/ 96 h 102"/>
                          <a:gd name="T64" fmla="*/ 70 w 72"/>
                          <a:gd name="T65" fmla="*/ 99 h 102"/>
                          <a:gd name="T66" fmla="*/ 70 w 72"/>
                          <a:gd name="T67" fmla="*/ 102 h 102"/>
                          <a:gd name="T68" fmla="*/ 66 w 72"/>
                          <a:gd name="T69" fmla="*/ 101 h 102"/>
                          <a:gd name="T70" fmla="*/ 61 w 72"/>
                          <a:gd name="T71" fmla="*/ 98 h 102"/>
                          <a:gd name="T72" fmla="*/ 53 w 72"/>
                          <a:gd name="T73" fmla="*/ 92 h 102"/>
                          <a:gd name="T74" fmla="*/ 46 w 72"/>
                          <a:gd name="T75" fmla="*/ 85 h 102"/>
                          <a:gd name="T76" fmla="*/ 38 w 72"/>
                          <a:gd name="T77" fmla="*/ 77 h 102"/>
                          <a:gd name="T78" fmla="*/ 31 w 72"/>
                          <a:gd name="T79" fmla="*/ 68 h 102"/>
                          <a:gd name="T80" fmla="*/ 23 w 72"/>
                          <a:gd name="T81" fmla="*/ 59 h 102"/>
                          <a:gd name="T82" fmla="*/ 17 w 72"/>
                          <a:gd name="T83" fmla="*/ 54 h 102"/>
                          <a:gd name="T84" fmla="*/ 14 w 72"/>
                          <a:gd name="T85" fmla="*/ 51 h 102"/>
                          <a:gd name="T86" fmla="*/ 13 w 72"/>
                          <a:gd name="T87" fmla="*/ 49 h 102"/>
                          <a:gd name="T88" fmla="*/ 11 w 72"/>
                          <a:gd name="T89" fmla="*/ 48 h 102"/>
                          <a:gd name="T90" fmla="*/ 8 w 72"/>
                          <a:gd name="T91" fmla="*/ 47 h 102"/>
                          <a:gd name="T92" fmla="*/ 6 w 72"/>
                          <a:gd name="T93" fmla="*/ 44 h 102"/>
                          <a:gd name="T94" fmla="*/ 3 w 72"/>
                          <a:gd name="T95" fmla="*/ 42 h 102"/>
                          <a:gd name="T96" fmla="*/ 1 w 72"/>
                          <a:gd name="T97" fmla="*/ 42 h 102"/>
                          <a:gd name="T98" fmla="*/ 0 w 72"/>
                          <a:gd name="T99" fmla="*/ 41 h 102"/>
                          <a:gd name="T100" fmla="*/ 6 w 72"/>
                          <a:gd name="T101" fmla="*/ 31 h 102"/>
                          <a:gd name="T102" fmla="*/ 11 w 72"/>
                          <a:gd name="T103" fmla="*/ 26 h 102"/>
                          <a:gd name="T104" fmla="*/ 14 w 72"/>
                          <a:gd name="T105" fmla="*/ 19 h 102"/>
                          <a:gd name="T106" fmla="*/ 17 w 72"/>
                          <a:gd name="T107" fmla="*/ 16 h 102"/>
                          <a:gd name="T108" fmla="*/ 19 w 72"/>
                          <a:gd name="T109" fmla="*/ 12 h 102"/>
                          <a:gd name="T110" fmla="*/ 20 w 72"/>
                          <a:gd name="T111" fmla="*/ 9 h 102"/>
                          <a:gd name="T112" fmla="*/ 21 w 72"/>
                          <a:gd name="T113" fmla="*/ 5 h 102"/>
                          <a:gd name="T114" fmla="*/ 22 w 72"/>
                          <a:gd name="T115" fmla="*/ 0 h 10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2"/>
                          <a:gd name="T175" fmla="*/ 0 h 102"/>
                          <a:gd name="T176" fmla="*/ 72 w 72"/>
                          <a:gd name="T177" fmla="*/ 102 h 10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2" h="102">
                            <a:moveTo>
                              <a:pt x="22" y="0"/>
                            </a:moveTo>
                            <a:lnTo>
                              <a:pt x="23" y="1"/>
                            </a:lnTo>
                            <a:lnTo>
                              <a:pt x="26" y="1"/>
                            </a:lnTo>
                            <a:lnTo>
                              <a:pt x="27" y="1"/>
                            </a:lnTo>
                            <a:lnTo>
                              <a:pt x="28" y="1"/>
                            </a:lnTo>
                            <a:lnTo>
                              <a:pt x="29" y="1"/>
                            </a:lnTo>
                            <a:lnTo>
                              <a:pt x="31" y="0"/>
                            </a:lnTo>
                            <a:lnTo>
                              <a:pt x="33" y="0"/>
                            </a:lnTo>
                            <a:lnTo>
                              <a:pt x="34" y="0"/>
                            </a:lnTo>
                            <a:lnTo>
                              <a:pt x="35" y="2"/>
                            </a:lnTo>
                            <a:lnTo>
                              <a:pt x="38" y="7"/>
                            </a:lnTo>
                            <a:lnTo>
                              <a:pt x="39" y="9"/>
                            </a:lnTo>
                            <a:lnTo>
                              <a:pt x="41" y="14"/>
                            </a:lnTo>
                            <a:lnTo>
                              <a:pt x="45" y="16"/>
                            </a:lnTo>
                            <a:lnTo>
                              <a:pt x="47" y="19"/>
                            </a:lnTo>
                            <a:lnTo>
                              <a:pt x="51" y="21"/>
                            </a:lnTo>
                            <a:lnTo>
                              <a:pt x="53" y="19"/>
                            </a:lnTo>
                            <a:lnTo>
                              <a:pt x="57" y="31"/>
                            </a:lnTo>
                            <a:lnTo>
                              <a:pt x="58" y="35"/>
                            </a:lnTo>
                            <a:lnTo>
                              <a:pt x="60" y="41"/>
                            </a:lnTo>
                            <a:lnTo>
                              <a:pt x="63" y="47"/>
                            </a:lnTo>
                            <a:lnTo>
                              <a:pt x="65" y="51"/>
                            </a:lnTo>
                            <a:lnTo>
                              <a:pt x="67" y="56"/>
                            </a:lnTo>
                            <a:lnTo>
                              <a:pt x="70" y="63"/>
                            </a:lnTo>
                            <a:lnTo>
                              <a:pt x="71" y="72"/>
                            </a:lnTo>
                            <a:lnTo>
                              <a:pt x="72" y="82"/>
                            </a:lnTo>
                            <a:lnTo>
                              <a:pt x="72" y="84"/>
                            </a:lnTo>
                            <a:lnTo>
                              <a:pt x="72" y="87"/>
                            </a:lnTo>
                            <a:lnTo>
                              <a:pt x="71" y="89"/>
                            </a:lnTo>
                            <a:lnTo>
                              <a:pt x="71" y="92"/>
                            </a:lnTo>
                            <a:lnTo>
                              <a:pt x="71" y="94"/>
                            </a:lnTo>
                            <a:lnTo>
                              <a:pt x="70" y="96"/>
                            </a:lnTo>
                            <a:lnTo>
                              <a:pt x="70" y="99"/>
                            </a:lnTo>
                            <a:lnTo>
                              <a:pt x="70" y="102"/>
                            </a:lnTo>
                            <a:lnTo>
                              <a:pt x="66" y="101"/>
                            </a:lnTo>
                            <a:lnTo>
                              <a:pt x="61" y="98"/>
                            </a:lnTo>
                            <a:lnTo>
                              <a:pt x="53" y="92"/>
                            </a:lnTo>
                            <a:lnTo>
                              <a:pt x="46" y="85"/>
                            </a:lnTo>
                            <a:lnTo>
                              <a:pt x="38" y="77"/>
                            </a:lnTo>
                            <a:lnTo>
                              <a:pt x="31" y="68"/>
                            </a:lnTo>
                            <a:lnTo>
                              <a:pt x="23" y="59"/>
                            </a:lnTo>
                            <a:lnTo>
                              <a:pt x="17" y="54"/>
                            </a:lnTo>
                            <a:lnTo>
                              <a:pt x="14" y="51"/>
                            </a:lnTo>
                            <a:lnTo>
                              <a:pt x="13" y="49"/>
                            </a:lnTo>
                            <a:lnTo>
                              <a:pt x="11" y="48"/>
                            </a:lnTo>
                            <a:lnTo>
                              <a:pt x="8" y="47"/>
                            </a:lnTo>
                            <a:lnTo>
                              <a:pt x="6" y="44"/>
                            </a:lnTo>
                            <a:lnTo>
                              <a:pt x="3" y="42"/>
                            </a:lnTo>
                            <a:lnTo>
                              <a:pt x="1" y="42"/>
                            </a:lnTo>
                            <a:lnTo>
                              <a:pt x="0" y="41"/>
                            </a:lnTo>
                            <a:lnTo>
                              <a:pt x="6" y="31"/>
                            </a:lnTo>
                            <a:lnTo>
                              <a:pt x="11" y="26"/>
                            </a:lnTo>
                            <a:lnTo>
                              <a:pt x="14" y="19"/>
                            </a:lnTo>
                            <a:lnTo>
                              <a:pt x="17" y="16"/>
                            </a:lnTo>
                            <a:lnTo>
                              <a:pt x="19" y="12"/>
                            </a:lnTo>
                            <a:lnTo>
                              <a:pt x="20" y="9"/>
                            </a:lnTo>
                            <a:lnTo>
                              <a:pt x="21" y="5"/>
                            </a:lnTo>
                            <a:lnTo>
                              <a:pt x="22"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62" name="Freeform 267">
                        <a:extLst>
                          <a:ext uri="{FF2B5EF4-FFF2-40B4-BE49-F238E27FC236}">
                            <a16:creationId xmlns:a16="http://schemas.microsoft.com/office/drawing/2014/main" id="{5F19C31D-0243-4585-94B7-A8950C3158E3}"/>
                          </a:ext>
                        </a:extLst>
                      </p:cNvPr>
                      <p:cNvSpPr>
                        <a:spLocks/>
                      </p:cNvSpPr>
                      <p:nvPr/>
                    </p:nvSpPr>
                    <p:spPr bwMode="gray">
                      <a:xfrm>
                        <a:off x="2506" y="2408"/>
                        <a:ext cx="111" cy="157"/>
                      </a:xfrm>
                      <a:custGeom>
                        <a:avLst/>
                        <a:gdLst>
                          <a:gd name="T0" fmla="*/ 15 w 111"/>
                          <a:gd name="T1" fmla="*/ 154 h 157"/>
                          <a:gd name="T2" fmla="*/ 15 w 111"/>
                          <a:gd name="T3" fmla="*/ 149 h 157"/>
                          <a:gd name="T4" fmla="*/ 15 w 111"/>
                          <a:gd name="T5" fmla="*/ 144 h 157"/>
                          <a:gd name="T6" fmla="*/ 15 w 111"/>
                          <a:gd name="T7" fmla="*/ 139 h 157"/>
                          <a:gd name="T8" fmla="*/ 14 w 111"/>
                          <a:gd name="T9" fmla="*/ 128 h 157"/>
                          <a:gd name="T10" fmla="*/ 10 w 111"/>
                          <a:gd name="T11" fmla="*/ 111 h 157"/>
                          <a:gd name="T12" fmla="*/ 6 w 111"/>
                          <a:gd name="T13" fmla="*/ 102 h 157"/>
                          <a:gd name="T14" fmla="*/ 1 w 111"/>
                          <a:gd name="T15" fmla="*/ 90 h 157"/>
                          <a:gd name="T16" fmla="*/ 0 w 111"/>
                          <a:gd name="T17" fmla="*/ 74 h 157"/>
                          <a:gd name="T18" fmla="*/ 8 w 111"/>
                          <a:gd name="T19" fmla="*/ 71 h 157"/>
                          <a:gd name="T20" fmla="*/ 10 w 111"/>
                          <a:gd name="T21" fmla="*/ 67 h 157"/>
                          <a:gd name="T22" fmla="*/ 12 w 111"/>
                          <a:gd name="T23" fmla="*/ 61 h 157"/>
                          <a:gd name="T24" fmla="*/ 10 w 111"/>
                          <a:gd name="T25" fmla="*/ 56 h 157"/>
                          <a:gd name="T26" fmla="*/ 10 w 111"/>
                          <a:gd name="T27" fmla="*/ 49 h 157"/>
                          <a:gd name="T28" fmla="*/ 9 w 111"/>
                          <a:gd name="T29" fmla="*/ 37 h 157"/>
                          <a:gd name="T30" fmla="*/ 8 w 111"/>
                          <a:gd name="T31" fmla="*/ 24 h 157"/>
                          <a:gd name="T32" fmla="*/ 9 w 111"/>
                          <a:gd name="T33" fmla="*/ 14 h 157"/>
                          <a:gd name="T34" fmla="*/ 35 w 111"/>
                          <a:gd name="T35" fmla="*/ 10 h 157"/>
                          <a:gd name="T36" fmla="*/ 36 w 111"/>
                          <a:gd name="T37" fmla="*/ 6 h 157"/>
                          <a:gd name="T38" fmla="*/ 38 w 111"/>
                          <a:gd name="T39" fmla="*/ 3 h 157"/>
                          <a:gd name="T40" fmla="*/ 40 w 111"/>
                          <a:gd name="T41" fmla="*/ 0 h 157"/>
                          <a:gd name="T42" fmla="*/ 42 w 111"/>
                          <a:gd name="T43" fmla="*/ 2 h 157"/>
                          <a:gd name="T44" fmla="*/ 42 w 111"/>
                          <a:gd name="T45" fmla="*/ 4 h 157"/>
                          <a:gd name="T46" fmla="*/ 42 w 111"/>
                          <a:gd name="T47" fmla="*/ 9 h 157"/>
                          <a:gd name="T48" fmla="*/ 41 w 111"/>
                          <a:gd name="T49" fmla="*/ 13 h 157"/>
                          <a:gd name="T50" fmla="*/ 46 w 111"/>
                          <a:gd name="T51" fmla="*/ 13 h 157"/>
                          <a:gd name="T52" fmla="*/ 51 w 111"/>
                          <a:gd name="T53" fmla="*/ 13 h 157"/>
                          <a:gd name="T54" fmla="*/ 54 w 111"/>
                          <a:gd name="T55" fmla="*/ 13 h 157"/>
                          <a:gd name="T56" fmla="*/ 61 w 111"/>
                          <a:gd name="T57" fmla="*/ 13 h 157"/>
                          <a:gd name="T58" fmla="*/ 68 w 111"/>
                          <a:gd name="T59" fmla="*/ 16 h 157"/>
                          <a:gd name="T60" fmla="*/ 73 w 111"/>
                          <a:gd name="T61" fmla="*/ 18 h 157"/>
                          <a:gd name="T62" fmla="*/ 78 w 111"/>
                          <a:gd name="T63" fmla="*/ 21 h 157"/>
                          <a:gd name="T64" fmla="*/ 82 w 111"/>
                          <a:gd name="T65" fmla="*/ 21 h 157"/>
                          <a:gd name="T66" fmla="*/ 85 w 111"/>
                          <a:gd name="T67" fmla="*/ 20 h 157"/>
                          <a:gd name="T68" fmla="*/ 86 w 111"/>
                          <a:gd name="T69" fmla="*/ 17 h 157"/>
                          <a:gd name="T70" fmla="*/ 87 w 111"/>
                          <a:gd name="T71" fmla="*/ 14 h 157"/>
                          <a:gd name="T72" fmla="*/ 92 w 111"/>
                          <a:gd name="T73" fmla="*/ 16 h 157"/>
                          <a:gd name="T74" fmla="*/ 96 w 111"/>
                          <a:gd name="T75" fmla="*/ 18 h 157"/>
                          <a:gd name="T76" fmla="*/ 100 w 111"/>
                          <a:gd name="T77" fmla="*/ 21 h 157"/>
                          <a:gd name="T78" fmla="*/ 104 w 111"/>
                          <a:gd name="T79" fmla="*/ 23 h 157"/>
                          <a:gd name="T80" fmla="*/ 109 w 111"/>
                          <a:gd name="T81" fmla="*/ 64 h 157"/>
                          <a:gd name="T82" fmla="*/ 104 w 111"/>
                          <a:gd name="T83" fmla="*/ 72 h 157"/>
                          <a:gd name="T84" fmla="*/ 99 w 111"/>
                          <a:gd name="T85" fmla="*/ 81 h 157"/>
                          <a:gd name="T86" fmla="*/ 97 w 111"/>
                          <a:gd name="T87" fmla="*/ 92 h 157"/>
                          <a:gd name="T88" fmla="*/ 97 w 111"/>
                          <a:gd name="T89" fmla="*/ 102 h 157"/>
                          <a:gd name="T90" fmla="*/ 99 w 111"/>
                          <a:gd name="T91" fmla="*/ 109 h 157"/>
                          <a:gd name="T92" fmla="*/ 102 w 111"/>
                          <a:gd name="T93" fmla="*/ 116 h 157"/>
                          <a:gd name="T94" fmla="*/ 104 w 111"/>
                          <a:gd name="T95" fmla="*/ 122 h 157"/>
                          <a:gd name="T96" fmla="*/ 104 w 111"/>
                          <a:gd name="T97" fmla="*/ 126 h 157"/>
                          <a:gd name="T98" fmla="*/ 103 w 111"/>
                          <a:gd name="T99" fmla="*/ 131 h 157"/>
                          <a:gd name="T100" fmla="*/ 102 w 111"/>
                          <a:gd name="T101" fmla="*/ 135 h 157"/>
                          <a:gd name="T102" fmla="*/ 100 w 111"/>
                          <a:gd name="T103" fmla="*/ 140 h 157"/>
                          <a:gd name="T104" fmla="*/ 97 w 111"/>
                          <a:gd name="T105" fmla="*/ 142 h 157"/>
                          <a:gd name="T106" fmla="*/ 92 w 111"/>
                          <a:gd name="T107" fmla="*/ 139 h 157"/>
                          <a:gd name="T108" fmla="*/ 88 w 111"/>
                          <a:gd name="T109" fmla="*/ 135 h 157"/>
                          <a:gd name="T110" fmla="*/ 85 w 111"/>
                          <a:gd name="T111" fmla="*/ 132 h 157"/>
                          <a:gd name="T112" fmla="*/ 72 w 111"/>
                          <a:gd name="T113" fmla="*/ 132 h 157"/>
                          <a:gd name="T114" fmla="*/ 55 w 111"/>
                          <a:gd name="T115" fmla="*/ 136 h 157"/>
                          <a:gd name="T116" fmla="*/ 39 w 111"/>
                          <a:gd name="T117" fmla="*/ 142 h 157"/>
                          <a:gd name="T118" fmla="*/ 25 w 111"/>
                          <a:gd name="T119" fmla="*/ 149 h 157"/>
                          <a:gd name="T120" fmla="*/ 15 w 111"/>
                          <a:gd name="T121" fmla="*/ 157 h 1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1"/>
                          <a:gd name="T184" fmla="*/ 0 h 157"/>
                          <a:gd name="T185" fmla="*/ 111 w 111"/>
                          <a:gd name="T186" fmla="*/ 157 h 15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1" h="157">
                            <a:moveTo>
                              <a:pt x="15" y="157"/>
                            </a:moveTo>
                            <a:lnTo>
                              <a:pt x="15" y="154"/>
                            </a:lnTo>
                            <a:lnTo>
                              <a:pt x="15" y="151"/>
                            </a:lnTo>
                            <a:lnTo>
                              <a:pt x="15" y="149"/>
                            </a:lnTo>
                            <a:lnTo>
                              <a:pt x="15" y="147"/>
                            </a:lnTo>
                            <a:lnTo>
                              <a:pt x="15" y="144"/>
                            </a:lnTo>
                            <a:lnTo>
                              <a:pt x="15" y="142"/>
                            </a:lnTo>
                            <a:lnTo>
                              <a:pt x="15" y="139"/>
                            </a:lnTo>
                            <a:lnTo>
                              <a:pt x="15" y="137"/>
                            </a:lnTo>
                            <a:lnTo>
                              <a:pt x="14" y="128"/>
                            </a:lnTo>
                            <a:lnTo>
                              <a:pt x="13" y="119"/>
                            </a:lnTo>
                            <a:lnTo>
                              <a:pt x="10" y="111"/>
                            </a:lnTo>
                            <a:lnTo>
                              <a:pt x="8" y="106"/>
                            </a:lnTo>
                            <a:lnTo>
                              <a:pt x="6" y="102"/>
                            </a:lnTo>
                            <a:lnTo>
                              <a:pt x="3" y="96"/>
                            </a:lnTo>
                            <a:lnTo>
                              <a:pt x="1" y="90"/>
                            </a:lnTo>
                            <a:lnTo>
                              <a:pt x="0" y="86"/>
                            </a:lnTo>
                            <a:lnTo>
                              <a:pt x="0" y="74"/>
                            </a:lnTo>
                            <a:lnTo>
                              <a:pt x="7" y="74"/>
                            </a:lnTo>
                            <a:lnTo>
                              <a:pt x="8" y="71"/>
                            </a:lnTo>
                            <a:lnTo>
                              <a:pt x="10" y="70"/>
                            </a:lnTo>
                            <a:lnTo>
                              <a:pt x="10" y="67"/>
                            </a:lnTo>
                            <a:lnTo>
                              <a:pt x="10" y="64"/>
                            </a:lnTo>
                            <a:lnTo>
                              <a:pt x="12" y="61"/>
                            </a:lnTo>
                            <a:lnTo>
                              <a:pt x="10" y="58"/>
                            </a:lnTo>
                            <a:lnTo>
                              <a:pt x="10" y="56"/>
                            </a:lnTo>
                            <a:lnTo>
                              <a:pt x="10" y="53"/>
                            </a:lnTo>
                            <a:lnTo>
                              <a:pt x="10" y="49"/>
                            </a:lnTo>
                            <a:lnTo>
                              <a:pt x="10" y="43"/>
                            </a:lnTo>
                            <a:lnTo>
                              <a:pt x="9" y="37"/>
                            </a:lnTo>
                            <a:lnTo>
                              <a:pt x="8" y="30"/>
                            </a:lnTo>
                            <a:lnTo>
                              <a:pt x="8" y="24"/>
                            </a:lnTo>
                            <a:lnTo>
                              <a:pt x="8" y="18"/>
                            </a:lnTo>
                            <a:lnTo>
                              <a:pt x="9" y="14"/>
                            </a:lnTo>
                            <a:lnTo>
                              <a:pt x="10" y="10"/>
                            </a:lnTo>
                            <a:lnTo>
                              <a:pt x="35" y="10"/>
                            </a:lnTo>
                            <a:lnTo>
                              <a:pt x="35" y="7"/>
                            </a:lnTo>
                            <a:lnTo>
                              <a:pt x="36" y="6"/>
                            </a:lnTo>
                            <a:lnTo>
                              <a:pt x="36" y="4"/>
                            </a:lnTo>
                            <a:lnTo>
                              <a:pt x="38" y="3"/>
                            </a:lnTo>
                            <a:lnTo>
                              <a:pt x="39" y="2"/>
                            </a:lnTo>
                            <a:lnTo>
                              <a:pt x="40" y="0"/>
                            </a:lnTo>
                            <a:lnTo>
                              <a:pt x="41" y="0"/>
                            </a:lnTo>
                            <a:lnTo>
                              <a:pt x="42" y="2"/>
                            </a:lnTo>
                            <a:lnTo>
                              <a:pt x="42" y="3"/>
                            </a:lnTo>
                            <a:lnTo>
                              <a:pt x="42" y="4"/>
                            </a:lnTo>
                            <a:lnTo>
                              <a:pt x="42" y="7"/>
                            </a:lnTo>
                            <a:lnTo>
                              <a:pt x="42" y="9"/>
                            </a:lnTo>
                            <a:lnTo>
                              <a:pt x="42" y="10"/>
                            </a:lnTo>
                            <a:lnTo>
                              <a:pt x="41" y="13"/>
                            </a:lnTo>
                            <a:lnTo>
                              <a:pt x="43" y="13"/>
                            </a:lnTo>
                            <a:lnTo>
                              <a:pt x="46" y="13"/>
                            </a:lnTo>
                            <a:lnTo>
                              <a:pt x="48" y="13"/>
                            </a:lnTo>
                            <a:lnTo>
                              <a:pt x="51" y="13"/>
                            </a:lnTo>
                            <a:lnTo>
                              <a:pt x="53" y="13"/>
                            </a:lnTo>
                            <a:lnTo>
                              <a:pt x="54" y="13"/>
                            </a:lnTo>
                            <a:lnTo>
                              <a:pt x="57" y="13"/>
                            </a:lnTo>
                            <a:lnTo>
                              <a:pt x="61" y="13"/>
                            </a:lnTo>
                            <a:lnTo>
                              <a:pt x="66" y="14"/>
                            </a:lnTo>
                            <a:lnTo>
                              <a:pt x="68" y="16"/>
                            </a:lnTo>
                            <a:lnTo>
                              <a:pt x="72" y="17"/>
                            </a:lnTo>
                            <a:lnTo>
                              <a:pt x="73" y="18"/>
                            </a:lnTo>
                            <a:lnTo>
                              <a:pt x="76" y="21"/>
                            </a:lnTo>
                            <a:lnTo>
                              <a:pt x="78" y="21"/>
                            </a:lnTo>
                            <a:lnTo>
                              <a:pt x="80" y="23"/>
                            </a:lnTo>
                            <a:lnTo>
                              <a:pt x="82" y="21"/>
                            </a:lnTo>
                            <a:lnTo>
                              <a:pt x="84" y="21"/>
                            </a:lnTo>
                            <a:lnTo>
                              <a:pt x="85" y="20"/>
                            </a:lnTo>
                            <a:lnTo>
                              <a:pt x="86" y="18"/>
                            </a:lnTo>
                            <a:lnTo>
                              <a:pt x="86" y="17"/>
                            </a:lnTo>
                            <a:lnTo>
                              <a:pt x="87" y="16"/>
                            </a:lnTo>
                            <a:lnTo>
                              <a:pt x="87" y="14"/>
                            </a:lnTo>
                            <a:lnTo>
                              <a:pt x="90" y="16"/>
                            </a:lnTo>
                            <a:lnTo>
                              <a:pt x="92" y="16"/>
                            </a:lnTo>
                            <a:lnTo>
                              <a:pt x="94" y="17"/>
                            </a:lnTo>
                            <a:lnTo>
                              <a:pt x="96" y="18"/>
                            </a:lnTo>
                            <a:lnTo>
                              <a:pt x="98" y="20"/>
                            </a:lnTo>
                            <a:lnTo>
                              <a:pt x="100" y="21"/>
                            </a:lnTo>
                            <a:lnTo>
                              <a:pt x="102" y="23"/>
                            </a:lnTo>
                            <a:lnTo>
                              <a:pt x="104" y="23"/>
                            </a:lnTo>
                            <a:lnTo>
                              <a:pt x="111" y="58"/>
                            </a:lnTo>
                            <a:lnTo>
                              <a:pt x="109" y="64"/>
                            </a:lnTo>
                            <a:lnTo>
                              <a:pt x="106" y="68"/>
                            </a:lnTo>
                            <a:lnTo>
                              <a:pt x="104" y="72"/>
                            </a:lnTo>
                            <a:lnTo>
                              <a:pt x="102" y="77"/>
                            </a:lnTo>
                            <a:lnTo>
                              <a:pt x="99" y="81"/>
                            </a:lnTo>
                            <a:lnTo>
                              <a:pt x="98" y="86"/>
                            </a:lnTo>
                            <a:lnTo>
                              <a:pt x="97" y="92"/>
                            </a:lnTo>
                            <a:lnTo>
                              <a:pt x="96" y="99"/>
                            </a:lnTo>
                            <a:lnTo>
                              <a:pt x="97" y="102"/>
                            </a:lnTo>
                            <a:lnTo>
                              <a:pt x="97" y="104"/>
                            </a:lnTo>
                            <a:lnTo>
                              <a:pt x="99" y="109"/>
                            </a:lnTo>
                            <a:lnTo>
                              <a:pt x="100" y="111"/>
                            </a:lnTo>
                            <a:lnTo>
                              <a:pt x="102" y="116"/>
                            </a:lnTo>
                            <a:lnTo>
                              <a:pt x="103" y="119"/>
                            </a:lnTo>
                            <a:lnTo>
                              <a:pt x="104" y="122"/>
                            </a:lnTo>
                            <a:lnTo>
                              <a:pt x="104" y="125"/>
                            </a:lnTo>
                            <a:lnTo>
                              <a:pt x="104" y="126"/>
                            </a:lnTo>
                            <a:lnTo>
                              <a:pt x="104" y="129"/>
                            </a:lnTo>
                            <a:lnTo>
                              <a:pt x="103" y="131"/>
                            </a:lnTo>
                            <a:lnTo>
                              <a:pt x="103" y="133"/>
                            </a:lnTo>
                            <a:lnTo>
                              <a:pt x="102" y="135"/>
                            </a:lnTo>
                            <a:lnTo>
                              <a:pt x="100" y="137"/>
                            </a:lnTo>
                            <a:lnTo>
                              <a:pt x="100" y="140"/>
                            </a:lnTo>
                            <a:lnTo>
                              <a:pt x="100" y="142"/>
                            </a:lnTo>
                            <a:lnTo>
                              <a:pt x="97" y="142"/>
                            </a:lnTo>
                            <a:lnTo>
                              <a:pt x="94" y="140"/>
                            </a:lnTo>
                            <a:lnTo>
                              <a:pt x="92" y="139"/>
                            </a:lnTo>
                            <a:lnTo>
                              <a:pt x="91" y="137"/>
                            </a:lnTo>
                            <a:lnTo>
                              <a:pt x="88" y="135"/>
                            </a:lnTo>
                            <a:lnTo>
                              <a:pt x="87" y="133"/>
                            </a:lnTo>
                            <a:lnTo>
                              <a:pt x="85" y="132"/>
                            </a:lnTo>
                            <a:lnTo>
                              <a:pt x="80" y="132"/>
                            </a:lnTo>
                            <a:lnTo>
                              <a:pt x="72" y="132"/>
                            </a:lnTo>
                            <a:lnTo>
                              <a:pt x="64" y="133"/>
                            </a:lnTo>
                            <a:lnTo>
                              <a:pt x="55" y="136"/>
                            </a:lnTo>
                            <a:lnTo>
                              <a:pt x="47" y="139"/>
                            </a:lnTo>
                            <a:lnTo>
                              <a:pt x="39" y="142"/>
                            </a:lnTo>
                            <a:lnTo>
                              <a:pt x="32" y="146"/>
                            </a:lnTo>
                            <a:lnTo>
                              <a:pt x="25" y="149"/>
                            </a:lnTo>
                            <a:lnTo>
                              <a:pt x="19" y="151"/>
                            </a:lnTo>
                            <a:lnTo>
                              <a:pt x="15" y="15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63" name="Freeform 268">
                        <a:extLst>
                          <a:ext uri="{FF2B5EF4-FFF2-40B4-BE49-F238E27FC236}">
                            <a16:creationId xmlns:a16="http://schemas.microsoft.com/office/drawing/2014/main" id="{AF24A24D-6FB3-4843-9A71-41E772D7B2F6}"/>
                          </a:ext>
                        </a:extLst>
                      </p:cNvPr>
                      <p:cNvSpPr>
                        <a:spLocks/>
                      </p:cNvSpPr>
                      <p:nvPr/>
                    </p:nvSpPr>
                    <p:spPr bwMode="gray">
                      <a:xfrm>
                        <a:off x="2357" y="2340"/>
                        <a:ext cx="59" cy="17"/>
                      </a:xfrm>
                      <a:custGeom>
                        <a:avLst/>
                        <a:gdLst>
                          <a:gd name="T0" fmla="*/ 0 w 59"/>
                          <a:gd name="T1" fmla="*/ 9 h 17"/>
                          <a:gd name="T2" fmla="*/ 5 w 59"/>
                          <a:gd name="T3" fmla="*/ 7 h 17"/>
                          <a:gd name="T4" fmla="*/ 9 w 59"/>
                          <a:gd name="T5" fmla="*/ 5 h 17"/>
                          <a:gd name="T6" fmla="*/ 14 w 59"/>
                          <a:gd name="T7" fmla="*/ 3 h 17"/>
                          <a:gd name="T8" fmla="*/ 20 w 59"/>
                          <a:gd name="T9" fmla="*/ 3 h 17"/>
                          <a:gd name="T10" fmla="*/ 25 w 59"/>
                          <a:gd name="T11" fmla="*/ 1 h 17"/>
                          <a:gd name="T12" fmla="*/ 28 w 59"/>
                          <a:gd name="T13" fmla="*/ 1 h 17"/>
                          <a:gd name="T14" fmla="*/ 33 w 59"/>
                          <a:gd name="T15" fmla="*/ 0 h 17"/>
                          <a:gd name="T16" fmla="*/ 39 w 59"/>
                          <a:gd name="T17" fmla="*/ 0 h 17"/>
                          <a:gd name="T18" fmla="*/ 42 w 59"/>
                          <a:gd name="T19" fmla="*/ 0 h 17"/>
                          <a:gd name="T20" fmla="*/ 47 w 59"/>
                          <a:gd name="T21" fmla="*/ 0 h 17"/>
                          <a:gd name="T22" fmla="*/ 51 w 59"/>
                          <a:gd name="T23" fmla="*/ 1 h 17"/>
                          <a:gd name="T24" fmla="*/ 53 w 59"/>
                          <a:gd name="T25" fmla="*/ 1 h 17"/>
                          <a:gd name="T26" fmla="*/ 55 w 59"/>
                          <a:gd name="T27" fmla="*/ 3 h 17"/>
                          <a:gd name="T28" fmla="*/ 58 w 59"/>
                          <a:gd name="T29" fmla="*/ 5 h 17"/>
                          <a:gd name="T30" fmla="*/ 59 w 59"/>
                          <a:gd name="T31" fmla="*/ 8 h 17"/>
                          <a:gd name="T32" fmla="*/ 59 w 59"/>
                          <a:gd name="T33" fmla="*/ 11 h 17"/>
                          <a:gd name="T34" fmla="*/ 57 w 59"/>
                          <a:gd name="T35" fmla="*/ 12 h 17"/>
                          <a:gd name="T36" fmla="*/ 54 w 59"/>
                          <a:gd name="T37" fmla="*/ 12 h 17"/>
                          <a:gd name="T38" fmla="*/ 52 w 59"/>
                          <a:gd name="T39" fmla="*/ 12 h 17"/>
                          <a:gd name="T40" fmla="*/ 49 w 59"/>
                          <a:gd name="T41" fmla="*/ 12 h 17"/>
                          <a:gd name="T42" fmla="*/ 47 w 59"/>
                          <a:gd name="T43" fmla="*/ 12 h 17"/>
                          <a:gd name="T44" fmla="*/ 42 w 59"/>
                          <a:gd name="T45" fmla="*/ 12 h 17"/>
                          <a:gd name="T46" fmla="*/ 40 w 59"/>
                          <a:gd name="T47" fmla="*/ 11 h 17"/>
                          <a:gd name="T48" fmla="*/ 37 w 59"/>
                          <a:gd name="T49" fmla="*/ 11 h 17"/>
                          <a:gd name="T50" fmla="*/ 32 w 59"/>
                          <a:gd name="T51" fmla="*/ 12 h 17"/>
                          <a:gd name="T52" fmla="*/ 27 w 59"/>
                          <a:gd name="T53" fmla="*/ 12 h 17"/>
                          <a:gd name="T54" fmla="*/ 22 w 59"/>
                          <a:gd name="T55" fmla="*/ 12 h 17"/>
                          <a:gd name="T56" fmla="*/ 19 w 59"/>
                          <a:gd name="T57" fmla="*/ 15 h 17"/>
                          <a:gd name="T58" fmla="*/ 14 w 59"/>
                          <a:gd name="T59" fmla="*/ 16 h 17"/>
                          <a:gd name="T60" fmla="*/ 9 w 59"/>
                          <a:gd name="T61" fmla="*/ 16 h 17"/>
                          <a:gd name="T62" fmla="*/ 5 w 59"/>
                          <a:gd name="T63" fmla="*/ 17 h 17"/>
                          <a:gd name="T64" fmla="*/ 0 w 59"/>
                          <a:gd name="T65" fmla="*/ 17 h 17"/>
                          <a:gd name="T66" fmla="*/ 0 w 59"/>
                          <a:gd name="T67" fmla="*/ 16 h 17"/>
                          <a:gd name="T68" fmla="*/ 0 w 59"/>
                          <a:gd name="T69" fmla="*/ 15 h 17"/>
                          <a:gd name="T70" fmla="*/ 0 w 59"/>
                          <a:gd name="T71" fmla="*/ 12 h 17"/>
                          <a:gd name="T72" fmla="*/ 0 w 59"/>
                          <a:gd name="T73" fmla="*/ 11 h 17"/>
                          <a:gd name="T74" fmla="*/ 0 w 59"/>
                          <a:gd name="T75" fmla="*/ 9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9"/>
                          <a:gd name="T115" fmla="*/ 0 h 17"/>
                          <a:gd name="T116" fmla="*/ 59 w 59"/>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9" h="17">
                            <a:moveTo>
                              <a:pt x="0" y="9"/>
                            </a:moveTo>
                            <a:lnTo>
                              <a:pt x="5" y="7"/>
                            </a:lnTo>
                            <a:lnTo>
                              <a:pt x="9" y="5"/>
                            </a:lnTo>
                            <a:lnTo>
                              <a:pt x="14" y="3"/>
                            </a:lnTo>
                            <a:lnTo>
                              <a:pt x="20" y="3"/>
                            </a:lnTo>
                            <a:lnTo>
                              <a:pt x="25" y="1"/>
                            </a:lnTo>
                            <a:lnTo>
                              <a:pt x="28" y="1"/>
                            </a:lnTo>
                            <a:lnTo>
                              <a:pt x="33" y="0"/>
                            </a:lnTo>
                            <a:lnTo>
                              <a:pt x="39" y="0"/>
                            </a:lnTo>
                            <a:lnTo>
                              <a:pt x="42" y="0"/>
                            </a:lnTo>
                            <a:lnTo>
                              <a:pt x="47" y="0"/>
                            </a:lnTo>
                            <a:lnTo>
                              <a:pt x="51" y="1"/>
                            </a:lnTo>
                            <a:lnTo>
                              <a:pt x="53" y="1"/>
                            </a:lnTo>
                            <a:lnTo>
                              <a:pt x="55" y="3"/>
                            </a:lnTo>
                            <a:lnTo>
                              <a:pt x="58" y="5"/>
                            </a:lnTo>
                            <a:lnTo>
                              <a:pt x="59" y="8"/>
                            </a:lnTo>
                            <a:lnTo>
                              <a:pt x="59" y="11"/>
                            </a:lnTo>
                            <a:lnTo>
                              <a:pt x="57" y="12"/>
                            </a:lnTo>
                            <a:lnTo>
                              <a:pt x="54" y="12"/>
                            </a:lnTo>
                            <a:lnTo>
                              <a:pt x="52" y="12"/>
                            </a:lnTo>
                            <a:lnTo>
                              <a:pt x="49" y="12"/>
                            </a:lnTo>
                            <a:lnTo>
                              <a:pt x="47" y="12"/>
                            </a:lnTo>
                            <a:lnTo>
                              <a:pt x="42" y="12"/>
                            </a:lnTo>
                            <a:lnTo>
                              <a:pt x="40" y="11"/>
                            </a:lnTo>
                            <a:lnTo>
                              <a:pt x="37" y="11"/>
                            </a:lnTo>
                            <a:lnTo>
                              <a:pt x="32" y="12"/>
                            </a:lnTo>
                            <a:lnTo>
                              <a:pt x="27" y="12"/>
                            </a:lnTo>
                            <a:lnTo>
                              <a:pt x="22" y="12"/>
                            </a:lnTo>
                            <a:lnTo>
                              <a:pt x="19" y="15"/>
                            </a:lnTo>
                            <a:lnTo>
                              <a:pt x="14" y="16"/>
                            </a:lnTo>
                            <a:lnTo>
                              <a:pt x="9" y="16"/>
                            </a:lnTo>
                            <a:lnTo>
                              <a:pt x="5" y="17"/>
                            </a:lnTo>
                            <a:lnTo>
                              <a:pt x="0" y="17"/>
                            </a:lnTo>
                            <a:lnTo>
                              <a:pt x="0" y="16"/>
                            </a:lnTo>
                            <a:lnTo>
                              <a:pt x="0" y="15"/>
                            </a:lnTo>
                            <a:lnTo>
                              <a:pt x="0" y="12"/>
                            </a:lnTo>
                            <a:lnTo>
                              <a:pt x="0" y="11"/>
                            </a:lnTo>
                            <a:lnTo>
                              <a:pt x="0" y="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64" name="Freeform 269">
                        <a:extLst>
                          <a:ext uri="{FF2B5EF4-FFF2-40B4-BE49-F238E27FC236}">
                            <a16:creationId xmlns:a16="http://schemas.microsoft.com/office/drawing/2014/main" id="{3486C3C3-8FCA-49A4-9224-A5C320425C44}"/>
                          </a:ext>
                        </a:extLst>
                      </p:cNvPr>
                      <p:cNvSpPr>
                        <a:spLocks/>
                      </p:cNvSpPr>
                      <p:nvPr/>
                    </p:nvSpPr>
                    <p:spPr bwMode="gray">
                      <a:xfrm>
                        <a:off x="3189" y="3258"/>
                        <a:ext cx="17" cy="32"/>
                      </a:xfrm>
                      <a:custGeom>
                        <a:avLst/>
                        <a:gdLst>
                          <a:gd name="T0" fmla="*/ 2 w 17"/>
                          <a:gd name="T1" fmla="*/ 0 h 32"/>
                          <a:gd name="T2" fmla="*/ 2 w 17"/>
                          <a:gd name="T3" fmla="*/ 6 h 32"/>
                          <a:gd name="T4" fmla="*/ 1 w 17"/>
                          <a:gd name="T5" fmla="*/ 11 h 32"/>
                          <a:gd name="T6" fmla="*/ 1 w 17"/>
                          <a:gd name="T7" fmla="*/ 15 h 32"/>
                          <a:gd name="T8" fmla="*/ 0 w 17"/>
                          <a:gd name="T9" fmla="*/ 18 h 32"/>
                          <a:gd name="T10" fmla="*/ 0 w 17"/>
                          <a:gd name="T11" fmla="*/ 21 h 32"/>
                          <a:gd name="T12" fmla="*/ 1 w 17"/>
                          <a:gd name="T13" fmla="*/ 25 h 32"/>
                          <a:gd name="T14" fmla="*/ 1 w 17"/>
                          <a:gd name="T15" fmla="*/ 26 h 32"/>
                          <a:gd name="T16" fmla="*/ 2 w 17"/>
                          <a:gd name="T17" fmla="*/ 29 h 32"/>
                          <a:gd name="T18" fmla="*/ 17 w 17"/>
                          <a:gd name="T19" fmla="*/ 32 h 32"/>
                          <a:gd name="T20" fmla="*/ 17 w 17"/>
                          <a:gd name="T21" fmla="*/ 27 h 32"/>
                          <a:gd name="T22" fmla="*/ 17 w 17"/>
                          <a:gd name="T23" fmla="*/ 22 h 32"/>
                          <a:gd name="T24" fmla="*/ 17 w 17"/>
                          <a:gd name="T25" fmla="*/ 18 h 32"/>
                          <a:gd name="T26" fmla="*/ 17 w 17"/>
                          <a:gd name="T27" fmla="*/ 15 h 32"/>
                          <a:gd name="T28" fmla="*/ 17 w 17"/>
                          <a:gd name="T29" fmla="*/ 12 h 32"/>
                          <a:gd name="T30" fmla="*/ 17 w 17"/>
                          <a:gd name="T31" fmla="*/ 7 h 32"/>
                          <a:gd name="T32" fmla="*/ 17 w 17"/>
                          <a:gd name="T33" fmla="*/ 4 h 32"/>
                          <a:gd name="T34" fmla="*/ 17 w 17"/>
                          <a:gd name="T35" fmla="*/ 0 h 32"/>
                          <a:gd name="T36" fmla="*/ 15 w 17"/>
                          <a:gd name="T37" fmla="*/ 0 h 32"/>
                          <a:gd name="T38" fmla="*/ 12 w 17"/>
                          <a:gd name="T39" fmla="*/ 0 h 32"/>
                          <a:gd name="T40" fmla="*/ 9 w 17"/>
                          <a:gd name="T41" fmla="*/ 0 h 32"/>
                          <a:gd name="T42" fmla="*/ 8 w 17"/>
                          <a:gd name="T43" fmla="*/ 0 h 32"/>
                          <a:gd name="T44" fmla="*/ 6 w 17"/>
                          <a:gd name="T45" fmla="*/ 0 h 32"/>
                          <a:gd name="T46" fmla="*/ 3 w 17"/>
                          <a:gd name="T47" fmla="*/ 0 h 32"/>
                          <a:gd name="T48" fmla="*/ 2 w 17"/>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32"/>
                          <a:gd name="T77" fmla="*/ 17 w 17"/>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32">
                            <a:moveTo>
                              <a:pt x="2" y="0"/>
                            </a:moveTo>
                            <a:lnTo>
                              <a:pt x="2" y="6"/>
                            </a:lnTo>
                            <a:lnTo>
                              <a:pt x="1" y="11"/>
                            </a:lnTo>
                            <a:lnTo>
                              <a:pt x="1" y="15"/>
                            </a:lnTo>
                            <a:lnTo>
                              <a:pt x="0" y="18"/>
                            </a:lnTo>
                            <a:lnTo>
                              <a:pt x="0" y="21"/>
                            </a:lnTo>
                            <a:lnTo>
                              <a:pt x="1" y="25"/>
                            </a:lnTo>
                            <a:lnTo>
                              <a:pt x="1" y="26"/>
                            </a:lnTo>
                            <a:lnTo>
                              <a:pt x="2" y="29"/>
                            </a:lnTo>
                            <a:lnTo>
                              <a:pt x="17" y="32"/>
                            </a:lnTo>
                            <a:lnTo>
                              <a:pt x="17" y="27"/>
                            </a:lnTo>
                            <a:lnTo>
                              <a:pt x="17" y="22"/>
                            </a:lnTo>
                            <a:lnTo>
                              <a:pt x="17" y="18"/>
                            </a:lnTo>
                            <a:lnTo>
                              <a:pt x="17" y="15"/>
                            </a:lnTo>
                            <a:lnTo>
                              <a:pt x="17" y="12"/>
                            </a:lnTo>
                            <a:lnTo>
                              <a:pt x="17" y="7"/>
                            </a:lnTo>
                            <a:lnTo>
                              <a:pt x="17" y="4"/>
                            </a:lnTo>
                            <a:lnTo>
                              <a:pt x="17" y="0"/>
                            </a:lnTo>
                            <a:lnTo>
                              <a:pt x="15" y="0"/>
                            </a:lnTo>
                            <a:lnTo>
                              <a:pt x="12" y="0"/>
                            </a:lnTo>
                            <a:lnTo>
                              <a:pt x="9" y="0"/>
                            </a:lnTo>
                            <a:lnTo>
                              <a:pt x="8" y="0"/>
                            </a:lnTo>
                            <a:lnTo>
                              <a:pt x="6" y="0"/>
                            </a:lnTo>
                            <a:lnTo>
                              <a:pt x="3" y="0"/>
                            </a:lnTo>
                            <a:lnTo>
                              <a:pt x="2"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65" name="Freeform 270">
                        <a:extLst>
                          <a:ext uri="{FF2B5EF4-FFF2-40B4-BE49-F238E27FC236}">
                            <a16:creationId xmlns:a16="http://schemas.microsoft.com/office/drawing/2014/main" id="{185F04D6-4916-4E32-9DBA-F14696DCF9BF}"/>
                          </a:ext>
                        </a:extLst>
                      </p:cNvPr>
                      <p:cNvSpPr>
                        <a:spLocks/>
                      </p:cNvSpPr>
                      <p:nvPr/>
                    </p:nvSpPr>
                    <p:spPr bwMode="gray">
                      <a:xfrm>
                        <a:off x="3114" y="3331"/>
                        <a:ext cx="44" cy="41"/>
                      </a:xfrm>
                      <a:custGeom>
                        <a:avLst/>
                        <a:gdLst>
                          <a:gd name="T0" fmla="*/ 1 w 44"/>
                          <a:gd name="T1" fmla="*/ 23 h 41"/>
                          <a:gd name="T2" fmla="*/ 5 w 44"/>
                          <a:gd name="T3" fmla="*/ 22 h 41"/>
                          <a:gd name="T4" fmla="*/ 8 w 44"/>
                          <a:gd name="T5" fmla="*/ 19 h 41"/>
                          <a:gd name="T6" fmla="*/ 13 w 44"/>
                          <a:gd name="T7" fmla="*/ 16 h 41"/>
                          <a:gd name="T8" fmla="*/ 15 w 44"/>
                          <a:gd name="T9" fmla="*/ 12 h 41"/>
                          <a:gd name="T10" fmla="*/ 19 w 44"/>
                          <a:gd name="T11" fmla="*/ 7 h 41"/>
                          <a:gd name="T12" fmla="*/ 21 w 44"/>
                          <a:gd name="T13" fmla="*/ 3 h 41"/>
                          <a:gd name="T14" fmla="*/ 25 w 44"/>
                          <a:gd name="T15" fmla="*/ 0 h 41"/>
                          <a:gd name="T16" fmla="*/ 29 w 44"/>
                          <a:gd name="T17" fmla="*/ 0 h 41"/>
                          <a:gd name="T18" fmla="*/ 32 w 44"/>
                          <a:gd name="T19" fmla="*/ 0 h 41"/>
                          <a:gd name="T20" fmla="*/ 35 w 44"/>
                          <a:gd name="T21" fmla="*/ 1 h 41"/>
                          <a:gd name="T22" fmla="*/ 38 w 44"/>
                          <a:gd name="T23" fmla="*/ 3 h 41"/>
                          <a:gd name="T24" fmla="*/ 39 w 44"/>
                          <a:gd name="T25" fmla="*/ 4 h 41"/>
                          <a:gd name="T26" fmla="*/ 41 w 44"/>
                          <a:gd name="T27" fmla="*/ 7 h 41"/>
                          <a:gd name="T28" fmla="*/ 42 w 44"/>
                          <a:gd name="T29" fmla="*/ 8 h 41"/>
                          <a:gd name="T30" fmla="*/ 44 w 44"/>
                          <a:gd name="T31" fmla="*/ 12 h 41"/>
                          <a:gd name="T32" fmla="*/ 44 w 44"/>
                          <a:gd name="T33" fmla="*/ 15 h 41"/>
                          <a:gd name="T34" fmla="*/ 42 w 44"/>
                          <a:gd name="T35" fmla="*/ 17 h 41"/>
                          <a:gd name="T36" fmla="*/ 40 w 44"/>
                          <a:gd name="T37" fmla="*/ 22 h 41"/>
                          <a:gd name="T38" fmla="*/ 36 w 44"/>
                          <a:gd name="T39" fmla="*/ 26 h 41"/>
                          <a:gd name="T40" fmla="*/ 32 w 44"/>
                          <a:gd name="T41" fmla="*/ 30 h 41"/>
                          <a:gd name="T42" fmla="*/ 27 w 44"/>
                          <a:gd name="T43" fmla="*/ 35 h 41"/>
                          <a:gd name="T44" fmla="*/ 23 w 44"/>
                          <a:gd name="T45" fmla="*/ 38 h 41"/>
                          <a:gd name="T46" fmla="*/ 20 w 44"/>
                          <a:gd name="T47" fmla="*/ 41 h 41"/>
                          <a:gd name="T48" fmla="*/ 16 w 44"/>
                          <a:gd name="T49" fmla="*/ 41 h 41"/>
                          <a:gd name="T50" fmla="*/ 15 w 44"/>
                          <a:gd name="T51" fmla="*/ 41 h 41"/>
                          <a:gd name="T52" fmla="*/ 13 w 44"/>
                          <a:gd name="T53" fmla="*/ 38 h 41"/>
                          <a:gd name="T54" fmla="*/ 9 w 44"/>
                          <a:gd name="T55" fmla="*/ 35 h 41"/>
                          <a:gd name="T56" fmla="*/ 6 w 44"/>
                          <a:gd name="T57" fmla="*/ 32 h 41"/>
                          <a:gd name="T58" fmla="*/ 3 w 44"/>
                          <a:gd name="T59" fmla="*/ 29 h 41"/>
                          <a:gd name="T60" fmla="*/ 1 w 44"/>
                          <a:gd name="T61" fmla="*/ 26 h 41"/>
                          <a:gd name="T62" fmla="*/ 0 w 44"/>
                          <a:gd name="T63" fmla="*/ 23 h 41"/>
                          <a:gd name="T64" fmla="*/ 1 w 44"/>
                          <a:gd name="T65" fmla="*/ 23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41"/>
                          <a:gd name="T101" fmla="*/ 44 w 44"/>
                          <a:gd name="T102" fmla="*/ 41 h 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41">
                            <a:moveTo>
                              <a:pt x="1" y="23"/>
                            </a:moveTo>
                            <a:lnTo>
                              <a:pt x="5" y="22"/>
                            </a:lnTo>
                            <a:lnTo>
                              <a:pt x="8" y="19"/>
                            </a:lnTo>
                            <a:lnTo>
                              <a:pt x="13" y="16"/>
                            </a:lnTo>
                            <a:lnTo>
                              <a:pt x="15" y="12"/>
                            </a:lnTo>
                            <a:lnTo>
                              <a:pt x="19" y="7"/>
                            </a:lnTo>
                            <a:lnTo>
                              <a:pt x="21" y="3"/>
                            </a:lnTo>
                            <a:lnTo>
                              <a:pt x="25" y="0"/>
                            </a:lnTo>
                            <a:lnTo>
                              <a:pt x="29" y="0"/>
                            </a:lnTo>
                            <a:lnTo>
                              <a:pt x="32" y="0"/>
                            </a:lnTo>
                            <a:lnTo>
                              <a:pt x="35" y="1"/>
                            </a:lnTo>
                            <a:lnTo>
                              <a:pt x="38" y="3"/>
                            </a:lnTo>
                            <a:lnTo>
                              <a:pt x="39" y="4"/>
                            </a:lnTo>
                            <a:lnTo>
                              <a:pt x="41" y="7"/>
                            </a:lnTo>
                            <a:lnTo>
                              <a:pt x="42" y="8"/>
                            </a:lnTo>
                            <a:lnTo>
                              <a:pt x="44" y="12"/>
                            </a:lnTo>
                            <a:lnTo>
                              <a:pt x="44" y="15"/>
                            </a:lnTo>
                            <a:lnTo>
                              <a:pt x="42" y="17"/>
                            </a:lnTo>
                            <a:lnTo>
                              <a:pt x="40" y="22"/>
                            </a:lnTo>
                            <a:lnTo>
                              <a:pt x="36" y="26"/>
                            </a:lnTo>
                            <a:lnTo>
                              <a:pt x="32" y="30"/>
                            </a:lnTo>
                            <a:lnTo>
                              <a:pt x="27" y="35"/>
                            </a:lnTo>
                            <a:lnTo>
                              <a:pt x="23" y="38"/>
                            </a:lnTo>
                            <a:lnTo>
                              <a:pt x="20" y="41"/>
                            </a:lnTo>
                            <a:lnTo>
                              <a:pt x="16" y="41"/>
                            </a:lnTo>
                            <a:lnTo>
                              <a:pt x="15" y="41"/>
                            </a:lnTo>
                            <a:lnTo>
                              <a:pt x="13" y="38"/>
                            </a:lnTo>
                            <a:lnTo>
                              <a:pt x="9" y="35"/>
                            </a:lnTo>
                            <a:lnTo>
                              <a:pt x="6" y="32"/>
                            </a:lnTo>
                            <a:lnTo>
                              <a:pt x="3" y="29"/>
                            </a:lnTo>
                            <a:lnTo>
                              <a:pt x="1" y="26"/>
                            </a:lnTo>
                            <a:lnTo>
                              <a:pt x="0" y="23"/>
                            </a:lnTo>
                            <a:lnTo>
                              <a:pt x="1" y="2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66" name="Freeform 271">
                        <a:extLst>
                          <a:ext uri="{FF2B5EF4-FFF2-40B4-BE49-F238E27FC236}">
                            <a16:creationId xmlns:a16="http://schemas.microsoft.com/office/drawing/2014/main" id="{1265DA61-0B2E-45EB-AD78-BF508B326AA0}"/>
                          </a:ext>
                        </a:extLst>
                      </p:cNvPr>
                      <p:cNvSpPr>
                        <a:spLocks/>
                      </p:cNvSpPr>
                      <p:nvPr/>
                    </p:nvSpPr>
                    <p:spPr bwMode="gray">
                      <a:xfrm>
                        <a:off x="3383" y="2371"/>
                        <a:ext cx="172" cy="321"/>
                      </a:xfrm>
                      <a:custGeom>
                        <a:avLst/>
                        <a:gdLst>
                          <a:gd name="T0" fmla="*/ 27 w 172"/>
                          <a:gd name="T1" fmla="*/ 26 h 321"/>
                          <a:gd name="T2" fmla="*/ 31 w 172"/>
                          <a:gd name="T3" fmla="*/ 23 h 321"/>
                          <a:gd name="T4" fmla="*/ 36 w 172"/>
                          <a:gd name="T5" fmla="*/ 22 h 321"/>
                          <a:gd name="T6" fmla="*/ 40 w 172"/>
                          <a:gd name="T7" fmla="*/ 30 h 321"/>
                          <a:gd name="T8" fmla="*/ 47 w 172"/>
                          <a:gd name="T9" fmla="*/ 36 h 321"/>
                          <a:gd name="T10" fmla="*/ 56 w 172"/>
                          <a:gd name="T11" fmla="*/ 36 h 321"/>
                          <a:gd name="T12" fmla="*/ 70 w 172"/>
                          <a:gd name="T13" fmla="*/ 35 h 321"/>
                          <a:gd name="T14" fmla="*/ 83 w 172"/>
                          <a:gd name="T15" fmla="*/ 32 h 321"/>
                          <a:gd name="T16" fmla="*/ 91 w 172"/>
                          <a:gd name="T17" fmla="*/ 30 h 321"/>
                          <a:gd name="T18" fmla="*/ 93 w 172"/>
                          <a:gd name="T19" fmla="*/ 26 h 321"/>
                          <a:gd name="T20" fmla="*/ 100 w 172"/>
                          <a:gd name="T21" fmla="*/ 23 h 321"/>
                          <a:gd name="T22" fmla="*/ 128 w 172"/>
                          <a:gd name="T23" fmla="*/ 18 h 321"/>
                          <a:gd name="T24" fmla="*/ 155 w 172"/>
                          <a:gd name="T25" fmla="*/ 5 h 321"/>
                          <a:gd name="T26" fmla="*/ 165 w 172"/>
                          <a:gd name="T27" fmla="*/ 7 h 321"/>
                          <a:gd name="T28" fmla="*/ 170 w 172"/>
                          <a:gd name="T29" fmla="*/ 15 h 321"/>
                          <a:gd name="T30" fmla="*/ 172 w 172"/>
                          <a:gd name="T31" fmla="*/ 25 h 321"/>
                          <a:gd name="T32" fmla="*/ 161 w 172"/>
                          <a:gd name="T33" fmla="*/ 75 h 321"/>
                          <a:gd name="T34" fmla="*/ 142 w 172"/>
                          <a:gd name="T35" fmla="*/ 121 h 321"/>
                          <a:gd name="T36" fmla="*/ 127 w 172"/>
                          <a:gd name="T37" fmla="*/ 158 h 321"/>
                          <a:gd name="T38" fmla="*/ 116 w 172"/>
                          <a:gd name="T39" fmla="*/ 187 h 321"/>
                          <a:gd name="T40" fmla="*/ 101 w 172"/>
                          <a:gd name="T41" fmla="*/ 210 h 321"/>
                          <a:gd name="T42" fmla="*/ 82 w 172"/>
                          <a:gd name="T43" fmla="*/ 229 h 321"/>
                          <a:gd name="T44" fmla="*/ 59 w 172"/>
                          <a:gd name="T45" fmla="*/ 250 h 321"/>
                          <a:gd name="T46" fmla="*/ 42 w 172"/>
                          <a:gd name="T47" fmla="*/ 271 h 321"/>
                          <a:gd name="T48" fmla="*/ 34 w 172"/>
                          <a:gd name="T49" fmla="*/ 282 h 321"/>
                          <a:gd name="T50" fmla="*/ 26 w 172"/>
                          <a:gd name="T51" fmla="*/ 287 h 321"/>
                          <a:gd name="T52" fmla="*/ 17 w 172"/>
                          <a:gd name="T53" fmla="*/ 296 h 321"/>
                          <a:gd name="T54" fmla="*/ 9 w 172"/>
                          <a:gd name="T55" fmla="*/ 307 h 321"/>
                          <a:gd name="T56" fmla="*/ 2 w 172"/>
                          <a:gd name="T57" fmla="*/ 318 h 321"/>
                          <a:gd name="T58" fmla="*/ 0 w 172"/>
                          <a:gd name="T59" fmla="*/ 222 h 321"/>
                          <a:gd name="T60" fmla="*/ 3 w 172"/>
                          <a:gd name="T61" fmla="*/ 215 h 321"/>
                          <a:gd name="T62" fmla="*/ 11 w 172"/>
                          <a:gd name="T63" fmla="*/ 204 h 321"/>
                          <a:gd name="T64" fmla="*/ 17 w 172"/>
                          <a:gd name="T65" fmla="*/ 197 h 321"/>
                          <a:gd name="T66" fmla="*/ 24 w 172"/>
                          <a:gd name="T67" fmla="*/ 193 h 321"/>
                          <a:gd name="T68" fmla="*/ 33 w 172"/>
                          <a:gd name="T69" fmla="*/ 190 h 321"/>
                          <a:gd name="T70" fmla="*/ 37 w 172"/>
                          <a:gd name="T71" fmla="*/ 186 h 321"/>
                          <a:gd name="T72" fmla="*/ 39 w 172"/>
                          <a:gd name="T73" fmla="*/ 179 h 321"/>
                          <a:gd name="T74" fmla="*/ 47 w 172"/>
                          <a:gd name="T75" fmla="*/ 173 h 321"/>
                          <a:gd name="T76" fmla="*/ 54 w 172"/>
                          <a:gd name="T77" fmla="*/ 173 h 321"/>
                          <a:gd name="T78" fmla="*/ 62 w 172"/>
                          <a:gd name="T79" fmla="*/ 173 h 321"/>
                          <a:gd name="T80" fmla="*/ 70 w 172"/>
                          <a:gd name="T81" fmla="*/ 171 h 321"/>
                          <a:gd name="T82" fmla="*/ 76 w 172"/>
                          <a:gd name="T83" fmla="*/ 162 h 321"/>
                          <a:gd name="T84" fmla="*/ 78 w 172"/>
                          <a:gd name="T85" fmla="*/ 155 h 321"/>
                          <a:gd name="T86" fmla="*/ 90 w 172"/>
                          <a:gd name="T87" fmla="*/ 136 h 321"/>
                          <a:gd name="T88" fmla="*/ 109 w 172"/>
                          <a:gd name="T89" fmla="*/ 115 h 321"/>
                          <a:gd name="T90" fmla="*/ 108 w 172"/>
                          <a:gd name="T91" fmla="*/ 100 h 321"/>
                          <a:gd name="T92" fmla="*/ 85 w 172"/>
                          <a:gd name="T93" fmla="*/ 93 h 321"/>
                          <a:gd name="T94" fmla="*/ 65 w 172"/>
                          <a:gd name="T95" fmla="*/ 86 h 321"/>
                          <a:gd name="T96" fmla="*/ 51 w 172"/>
                          <a:gd name="T97" fmla="*/ 78 h 321"/>
                          <a:gd name="T98" fmla="*/ 33 w 172"/>
                          <a:gd name="T99" fmla="*/ 60 h 321"/>
                          <a:gd name="T100" fmla="*/ 22 w 172"/>
                          <a:gd name="T101" fmla="*/ 29 h 321"/>
                          <a:gd name="T102" fmla="*/ 20 w 172"/>
                          <a:gd name="T103" fmla="*/ 33 h 321"/>
                          <a:gd name="T104" fmla="*/ 24 w 172"/>
                          <a:gd name="T105" fmla="*/ 28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2"/>
                          <a:gd name="T160" fmla="*/ 0 h 321"/>
                          <a:gd name="T161" fmla="*/ 172 w 172"/>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2" h="321">
                            <a:moveTo>
                              <a:pt x="25" y="26"/>
                            </a:moveTo>
                            <a:lnTo>
                              <a:pt x="26" y="26"/>
                            </a:lnTo>
                            <a:lnTo>
                              <a:pt x="27" y="26"/>
                            </a:lnTo>
                            <a:lnTo>
                              <a:pt x="28" y="25"/>
                            </a:lnTo>
                            <a:lnTo>
                              <a:pt x="30" y="25"/>
                            </a:lnTo>
                            <a:lnTo>
                              <a:pt x="31" y="23"/>
                            </a:lnTo>
                            <a:lnTo>
                              <a:pt x="32" y="22"/>
                            </a:lnTo>
                            <a:lnTo>
                              <a:pt x="33" y="22"/>
                            </a:lnTo>
                            <a:lnTo>
                              <a:pt x="36" y="22"/>
                            </a:lnTo>
                            <a:lnTo>
                              <a:pt x="37" y="25"/>
                            </a:lnTo>
                            <a:lnTo>
                              <a:pt x="39" y="28"/>
                            </a:lnTo>
                            <a:lnTo>
                              <a:pt x="40" y="30"/>
                            </a:lnTo>
                            <a:lnTo>
                              <a:pt x="44" y="32"/>
                            </a:lnTo>
                            <a:lnTo>
                              <a:pt x="46" y="35"/>
                            </a:lnTo>
                            <a:lnTo>
                              <a:pt x="47" y="36"/>
                            </a:lnTo>
                            <a:lnTo>
                              <a:pt x="50" y="36"/>
                            </a:lnTo>
                            <a:lnTo>
                              <a:pt x="51" y="37"/>
                            </a:lnTo>
                            <a:lnTo>
                              <a:pt x="56" y="36"/>
                            </a:lnTo>
                            <a:lnTo>
                              <a:pt x="60" y="36"/>
                            </a:lnTo>
                            <a:lnTo>
                              <a:pt x="65" y="35"/>
                            </a:lnTo>
                            <a:lnTo>
                              <a:pt x="70" y="35"/>
                            </a:lnTo>
                            <a:lnTo>
                              <a:pt x="75" y="33"/>
                            </a:lnTo>
                            <a:lnTo>
                              <a:pt x="79" y="33"/>
                            </a:lnTo>
                            <a:lnTo>
                              <a:pt x="83" y="32"/>
                            </a:lnTo>
                            <a:lnTo>
                              <a:pt x="88" y="32"/>
                            </a:lnTo>
                            <a:lnTo>
                              <a:pt x="90" y="32"/>
                            </a:lnTo>
                            <a:lnTo>
                              <a:pt x="91" y="30"/>
                            </a:lnTo>
                            <a:lnTo>
                              <a:pt x="93" y="29"/>
                            </a:lnTo>
                            <a:lnTo>
                              <a:pt x="93" y="28"/>
                            </a:lnTo>
                            <a:lnTo>
                              <a:pt x="93" y="26"/>
                            </a:lnTo>
                            <a:lnTo>
                              <a:pt x="93" y="25"/>
                            </a:lnTo>
                            <a:lnTo>
                              <a:pt x="91" y="25"/>
                            </a:lnTo>
                            <a:lnTo>
                              <a:pt x="100" y="23"/>
                            </a:lnTo>
                            <a:lnTo>
                              <a:pt x="109" y="23"/>
                            </a:lnTo>
                            <a:lnTo>
                              <a:pt x="119" y="21"/>
                            </a:lnTo>
                            <a:lnTo>
                              <a:pt x="128" y="18"/>
                            </a:lnTo>
                            <a:lnTo>
                              <a:pt x="139" y="15"/>
                            </a:lnTo>
                            <a:lnTo>
                              <a:pt x="147" y="11"/>
                            </a:lnTo>
                            <a:lnTo>
                              <a:pt x="155" y="5"/>
                            </a:lnTo>
                            <a:lnTo>
                              <a:pt x="161" y="0"/>
                            </a:lnTo>
                            <a:lnTo>
                              <a:pt x="164" y="2"/>
                            </a:lnTo>
                            <a:lnTo>
                              <a:pt x="165" y="7"/>
                            </a:lnTo>
                            <a:lnTo>
                              <a:pt x="167" y="9"/>
                            </a:lnTo>
                            <a:lnTo>
                              <a:pt x="168" y="12"/>
                            </a:lnTo>
                            <a:lnTo>
                              <a:pt x="170" y="15"/>
                            </a:lnTo>
                            <a:lnTo>
                              <a:pt x="171" y="18"/>
                            </a:lnTo>
                            <a:lnTo>
                              <a:pt x="171" y="21"/>
                            </a:lnTo>
                            <a:lnTo>
                              <a:pt x="172" y="25"/>
                            </a:lnTo>
                            <a:lnTo>
                              <a:pt x="171" y="43"/>
                            </a:lnTo>
                            <a:lnTo>
                              <a:pt x="167" y="60"/>
                            </a:lnTo>
                            <a:lnTo>
                              <a:pt x="161" y="75"/>
                            </a:lnTo>
                            <a:lnTo>
                              <a:pt x="155" y="91"/>
                            </a:lnTo>
                            <a:lnTo>
                              <a:pt x="148" y="105"/>
                            </a:lnTo>
                            <a:lnTo>
                              <a:pt x="142" y="121"/>
                            </a:lnTo>
                            <a:lnTo>
                              <a:pt x="136" y="134"/>
                            </a:lnTo>
                            <a:lnTo>
                              <a:pt x="132" y="148"/>
                            </a:lnTo>
                            <a:lnTo>
                              <a:pt x="127" y="158"/>
                            </a:lnTo>
                            <a:lnTo>
                              <a:pt x="125" y="169"/>
                            </a:lnTo>
                            <a:lnTo>
                              <a:pt x="120" y="179"/>
                            </a:lnTo>
                            <a:lnTo>
                              <a:pt x="116" y="187"/>
                            </a:lnTo>
                            <a:lnTo>
                              <a:pt x="112" y="196"/>
                            </a:lnTo>
                            <a:lnTo>
                              <a:pt x="107" y="203"/>
                            </a:lnTo>
                            <a:lnTo>
                              <a:pt x="101" y="210"/>
                            </a:lnTo>
                            <a:lnTo>
                              <a:pt x="96" y="215"/>
                            </a:lnTo>
                            <a:lnTo>
                              <a:pt x="89" y="222"/>
                            </a:lnTo>
                            <a:lnTo>
                              <a:pt x="82" y="229"/>
                            </a:lnTo>
                            <a:lnTo>
                              <a:pt x="73" y="236"/>
                            </a:lnTo>
                            <a:lnTo>
                              <a:pt x="66" y="243"/>
                            </a:lnTo>
                            <a:lnTo>
                              <a:pt x="59" y="250"/>
                            </a:lnTo>
                            <a:lnTo>
                              <a:pt x="52" y="257"/>
                            </a:lnTo>
                            <a:lnTo>
                              <a:pt x="46" y="264"/>
                            </a:lnTo>
                            <a:lnTo>
                              <a:pt x="42" y="271"/>
                            </a:lnTo>
                            <a:lnTo>
                              <a:pt x="39" y="276"/>
                            </a:lnTo>
                            <a:lnTo>
                              <a:pt x="37" y="279"/>
                            </a:lnTo>
                            <a:lnTo>
                              <a:pt x="34" y="282"/>
                            </a:lnTo>
                            <a:lnTo>
                              <a:pt x="32" y="285"/>
                            </a:lnTo>
                            <a:lnTo>
                              <a:pt x="28" y="286"/>
                            </a:lnTo>
                            <a:lnTo>
                              <a:pt x="26" y="287"/>
                            </a:lnTo>
                            <a:lnTo>
                              <a:pt x="22" y="290"/>
                            </a:lnTo>
                            <a:lnTo>
                              <a:pt x="20" y="292"/>
                            </a:lnTo>
                            <a:lnTo>
                              <a:pt x="17" y="296"/>
                            </a:lnTo>
                            <a:lnTo>
                              <a:pt x="14" y="298"/>
                            </a:lnTo>
                            <a:lnTo>
                              <a:pt x="12" y="303"/>
                            </a:lnTo>
                            <a:lnTo>
                              <a:pt x="9" y="307"/>
                            </a:lnTo>
                            <a:lnTo>
                              <a:pt x="7" y="310"/>
                            </a:lnTo>
                            <a:lnTo>
                              <a:pt x="5" y="314"/>
                            </a:lnTo>
                            <a:lnTo>
                              <a:pt x="2" y="318"/>
                            </a:lnTo>
                            <a:lnTo>
                              <a:pt x="1" y="321"/>
                            </a:lnTo>
                            <a:lnTo>
                              <a:pt x="1" y="225"/>
                            </a:lnTo>
                            <a:lnTo>
                              <a:pt x="0" y="222"/>
                            </a:lnTo>
                            <a:lnTo>
                              <a:pt x="0" y="219"/>
                            </a:lnTo>
                            <a:lnTo>
                              <a:pt x="1" y="218"/>
                            </a:lnTo>
                            <a:lnTo>
                              <a:pt x="3" y="215"/>
                            </a:lnTo>
                            <a:lnTo>
                              <a:pt x="7" y="211"/>
                            </a:lnTo>
                            <a:lnTo>
                              <a:pt x="9" y="208"/>
                            </a:lnTo>
                            <a:lnTo>
                              <a:pt x="11" y="204"/>
                            </a:lnTo>
                            <a:lnTo>
                              <a:pt x="12" y="200"/>
                            </a:lnTo>
                            <a:lnTo>
                              <a:pt x="14" y="199"/>
                            </a:lnTo>
                            <a:lnTo>
                              <a:pt x="17" y="197"/>
                            </a:lnTo>
                            <a:lnTo>
                              <a:pt x="19" y="196"/>
                            </a:lnTo>
                            <a:lnTo>
                              <a:pt x="21" y="194"/>
                            </a:lnTo>
                            <a:lnTo>
                              <a:pt x="24" y="193"/>
                            </a:lnTo>
                            <a:lnTo>
                              <a:pt x="27" y="192"/>
                            </a:lnTo>
                            <a:lnTo>
                              <a:pt x="30" y="192"/>
                            </a:lnTo>
                            <a:lnTo>
                              <a:pt x="33" y="190"/>
                            </a:lnTo>
                            <a:lnTo>
                              <a:pt x="34" y="190"/>
                            </a:lnTo>
                            <a:lnTo>
                              <a:pt x="36" y="189"/>
                            </a:lnTo>
                            <a:lnTo>
                              <a:pt x="37" y="186"/>
                            </a:lnTo>
                            <a:lnTo>
                              <a:pt x="37" y="183"/>
                            </a:lnTo>
                            <a:lnTo>
                              <a:pt x="38" y="180"/>
                            </a:lnTo>
                            <a:lnTo>
                              <a:pt x="39" y="179"/>
                            </a:lnTo>
                            <a:lnTo>
                              <a:pt x="40" y="176"/>
                            </a:lnTo>
                            <a:lnTo>
                              <a:pt x="42" y="175"/>
                            </a:lnTo>
                            <a:lnTo>
                              <a:pt x="47" y="173"/>
                            </a:lnTo>
                            <a:lnTo>
                              <a:pt x="51" y="173"/>
                            </a:lnTo>
                            <a:lnTo>
                              <a:pt x="52" y="173"/>
                            </a:lnTo>
                            <a:lnTo>
                              <a:pt x="54" y="173"/>
                            </a:lnTo>
                            <a:lnTo>
                              <a:pt x="56" y="173"/>
                            </a:lnTo>
                            <a:lnTo>
                              <a:pt x="58" y="173"/>
                            </a:lnTo>
                            <a:lnTo>
                              <a:pt x="62" y="173"/>
                            </a:lnTo>
                            <a:lnTo>
                              <a:pt x="66" y="173"/>
                            </a:lnTo>
                            <a:lnTo>
                              <a:pt x="69" y="172"/>
                            </a:lnTo>
                            <a:lnTo>
                              <a:pt x="70" y="171"/>
                            </a:lnTo>
                            <a:lnTo>
                              <a:pt x="72" y="168"/>
                            </a:lnTo>
                            <a:lnTo>
                              <a:pt x="73" y="167"/>
                            </a:lnTo>
                            <a:lnTo>
                              <a:pt x="76" y="162"/>
                            </a:lnTo>
                            <a:lnTo>
                              <a:pt x="77" y="160"/>
                            </a:lnTo>
                            <a:lnTo>
                              <a:pt x="78" y="158"/>
                            </a:lnTo>
                            <a:lnTo>
                              <a:pt x="78" y="155"/>
                            </a:lnTo>
                            <a:lnTo>
                              <a:pt x="82" y="150"/>
                            </a:lnTo>
                            <a:lnTo>
                              <a:pt x="85" y="143"/>
                            </a:lnTo>
                            <a:lnTo>
                              <a:pt x="90" y="136"/>
                            </a:lnTo>
                            <a:lnTo>
                              <a:pt x="97" y="129"/>
                            </a:lnTo>
                            <a:lnTo>
                              <a:pt x="103" y="122"/>
                            </a:lnTo>
                            <a:lnTo>
                              <a:pt x="109" y="115"/>
                            </a:lnTo>
                            <a:lnTo>
                              <a:pt x="115" y="109"/>
                            </a:lnTo>
                            <a:lnTo>
                              <a:pt x="120" y="102"/>
                            </a:lnTo>
                            <a:lnTo>
                              <a:pt x="108" y="100"/>
                            </a:lnTo>
                            <a:lnTo>
                              <a:pt x="100" y="98"/>
                            </a:lnTo>
                            <a:lnTo>
                              <a:pt x="91" y="95"/>
                            </a:lnTo>
                            <a:lnTo>
                              <a:pt x="85" y="93"/>
                            </a:lnTo>
                            <a:lnTo>
                              <a:pt x="79" y="90"/>
                            </a:lnTo>
                            <a:lnTo>
                              <a:pt x="72" y="88"/>
                            </a:lnTo>
                            <a:lnTo>
                              <a:pt x="65" y="86"/>
                            </a:lnTo>
                            <a:lnTo>
                              <a:pt x="58" y="83"/>
                            </a:lnTo>
                            <a:lnTo>
                              <a:pt x="54" y="82"/>
                            </a:lnTo>
                            <a:lnTo>
                              <a:pt x="51" y="78"/>
                            </a:lnTo>
                            <a:lnTo>
                              <a:pt x="45" y="72"/>
                            </a:lnTo>
                            <a:lnTo>
                              <a:pt x="39" y="67"/>
                            </a:lnTo>
                            <a:lnTo>
                              <a:pt x="33" y="60"/>
                            </a:lnTo>
                            <a:lnTo>
                              <a:pt x="28" y="51"/>
                            </a:lnTo>
                            <a:lnTo>
                              <a:pt x="24" y="40"/>
                            </a:lnTo>
                            <a:lnTo>
                              <a:pt x="22" y="29"/>
                            </a:lnTo>
                            <a:lnTo>
                              <a:pt x="20" y="33"/>
                            </a:lnTo>
                            <a:lnTo>
                              <a:pt x="19" y="35"/>
                            </a:lnTo>
                            <a:lnTo>
                              <a:pt x="20" y="33"/>
                            </a:lnTo>
                            <a:lnTo>
                              <a:pt x="21" y="30"/>
                            </a:lnTo>
                            <a:lnTo>
                              <a:pt x="22" y="29"/>
                            </a:lnTo>
                            <a:lnTo>
                              <a:pt x="24" y="28"/>
                            </a:lnTo>
                            <a:lnTo>
                              <a:pt x="25" y="2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67" name="Freeform 272">
                        <a:extLst>
                          <a:ext uri="{FF2B5EF4-FFF2-40B4-BE49-F238E27FC236}">
                            <a16:creationId xmlns:a16="http://schemas.microsoft.com/office/drawing/2014/main" id="{9A1699EE-10F8-46C0-A1AA-2FD34F7E9C66}"/>
                          </a:ext>
                        </a:extLst>
                      </p:cNvPr>
                      <p:cNvSpPr>
                        <a:spLocks/>
                      </p:cNvSpPr>
                      <p:nvPr/>
                    </p:nvSpPr>
                    <p:spPr bwMode="gray">
                      <a:xfrm>
                        <a:off x="3471" y="2865"/>
                        <a:ext cx="9" cy="9"/>
                      </a:xfrm>
                      <a:custGeom>
                        <a:avLst/>
                        <a:gdLst>
                          <a:gd name="T0" fmla="*/ 0 w 9"/>
                          <a:gd name="T1" fmla="*/ 0 h 9"/>
                          <a:gd name="T2" fmla="*/ 0 w 9"/>
                          <a:gd name="T3" fmla="*/ 9 h 9"/>
                          <a:gd name="T4" fmla="*/ 9 w 9"/>
                          <a:gd name="T5" fmla="*/ 9 h 9"/>
                          <a:gd name="T6" fmla="*/ 8 w 9"/>
                          <a:gd name="T7" fmla="*/ 8 h 9"/>
                          <a:gd name="T8" fmla="*/ 8 w 9"/>
                          <a:gd name="T9" fmla="*/ 6 h 9"/>
                          <a:gd name="T10" fmla="*/ 6 w 9"/>
                          <a:gd name="T11" fmla="*/ 4 h 9"/>
                          <a:gd name="T12" fmla="*/ 0 w 9"/>
                          <a:gd name="T13" fmla="*/ 0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0" y="0"/>
                            </a:moveTo>
                            <a:lnTo>
                              <a:pt x="0" y="9"/>
                            </a:lnTo>
                            <a:lnTo>
                              <a:pt x="9" y="9"/>
                            </a:lnTo>
                            <a:lnTo>
                              <a:pt x="8" y="8"/>
                            </a:lnTo>
                            <a:lnTo>
                              <a:pt x="8" y="6"/>
                            </a:lnTo>
                            <a:lnTo>
                              <a:pt x="6" y="4"/>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68" name="Freeform 273">
                        <a:extLst>
                          <a:ext uri="{FF2B5EF4-FFF2-40B4-BE49-F238E27FC236}">
                            <a16:creationId xmlns:a16="http://schemas.microsoft.com/office/drawing/2014/main" id="{1D004EB0-00E2-4EF3-91D9-BC8C5F396C59}"/>
                          </a:ext>
                        </a:extLst>
                      </p:cNvPr>
                      <p:cNvSpPr>
                        <a:spLocks/>
                      </p:cNvSpPr>
                      <p:nvPr/>
                    </p:nvSpPr>
                    <p:spPr bwMode="gray">
                      <a:xfrm>
                        <a:off x="3516" y="2871"/>
                        <a:ext cx="5" cy="9"/>
                      </a:xfrm>
                      <a:custGeom>
                        <a:avLst/>
                        <a:gdLst>
                          <a:gd name="T0" fmla="*/ 0 w 5"/>
                          <a:gd name="T1" fmla="*/ 1 h 9"/>
                          <a:gd name="T2" fmla="*/ 5 w 5"/>
                          <a:gd name="T3" fmla="*/ 9 h 9"/>
                          <a:gd name="T4" fmla="*/ 0 w 5"/>
                          <a:gd name="T5" fmla="*/ 9 h 9"/>
                          <a:gd name="T6" fmla="*/ 0 w 5"/>
                          <a:gd name="T7" fmla="*/ 0 h 9"/>
                          <a:gd name="T8" fmla="*/ 5 w 5"/>
                          <a:gd name="T9" fmla="*/ 0 h 9"/>
                          <a:gd name="T10" fmla="*/ 0 w 5"/>
                          <a:gd name="T11" fmla="*/ 1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1"/>
                            </a:moveTo>
                            <a:lnTo>
                              <a:pt x="5" y="9"/>
                            </a:lnTo>
                            <a:lnTo>
                              <a:pt x="0" y="9"/>
                            </a:lnTo>
                            <a:lnTo>
                              <a:pt x="0" y="0"/>
                            </a:lnTo>
                            <a:lnTo>
                              <a:pt x="5" y="0"/>
                            </a:lnTo>
                            <a:lnTo>
                              <a:pt x="0" y="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69" name="Freeform 274">
                        <a:extLst>
                          <a:ext uri="{FF2B5EF4-FFF2-40B4-BE49-F238E27FC236}">
                            <a16:creationId xmlns:a16="http://schemas.microsoft.com/office/drawing/2014/main" id="{462F2A73-2919-4389-9B8F-40465A4B5E2C}"/>
                          </a:ext>
                        </a:extLst>
                      </p:cNvPr>
                      <p:cNvSpPr>
                        <a:spLocks/>
                      </p:cNvSpPr>
                      <p:nvPr/>
                    </p:nvSpPr>
                    <p:spPr bwMode="gray">
                      <a:xfrm>
                        <a:off x="3570" y="2831"/>
                        <a:ext cx="6" cy="8"/>
                      </a:xfrm>
                      <a:custGeom>
                        <a:avLst/>
                        <a:gdLst>
                          <a:gd name="T0" fmla="*/ 6 w 6"/>
                          <a:gd name="T1" fmla="*/ 0 h 8"/>
                          <a:gd name="T2" fmla="*/ 6 w 6"/>
                          <a:gd name="T3" fmla="*/ 1 h 8"/>
                          <a:gd name="T4" fmla="*/ 5 w 6"/>
                          <a:gd name="T5" fmla="*/ 1 h 8"/>
                          <a:gd name="T6" fmla="*/ 5 w 6"/>
                          <a:gd name="T7" fmla="*/ 3 h 8"/>
                          <a:gd name="T8" fmla="*/ 3 w 6"/>
                          <a:gd name="T9" fmla="*/ 5 h 8"/>
                          <a:gd name="T10" fmla="*/ 2 w 6"/>
                          <a:gd name="T11" fmla="*/ 7 h 8"/>
                          <a:gd name="T12" fmla="*/ 2 w 6"/>
                          <a:gd name="T13" fmla="*/ 8 h 8"/>
                          <a:gd name="T14" fmla="*/ 0 w 6"/>
                          <a:gd name="T15" fmla="*/ 8 h 8"/>
                          <a:gd name="T16" fmla="*/ 0 w 6"/>
                          <a:gd name="T17" fmla="*/ 7 h 8"/>
                          <a:gd name="T18" fmla="*/ 0 w 6"/>
                          <a:gd name="T19" fmla="*/ 5 h 8"/>
                          <a:gd name="T20" fmla="*/ 0 w 6"/>
                          <a:gd name="T21" fmla="*/ 3 h 8"/>
                          <a:gd name="T22" fmla="*/ 3 w 6"/>
                          <a:gd name="T23" fmla="*/ 3 h 8"/>
                          <a:gd name="T24" fmla="*/ 6 w 6"/>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8"/>
                          <a:gd name="T41" fmla="*/ 6 w 6"/>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8">
                            <a:moveTo>
                              <a:pt x="6" y="0"/>
                            </a:moveTo>
                            <a:lnTo>
                              <a:pt x="6" y="1"/>
                            </a:lnTo>
                            <a:lnTo>
                              <a:pt x="5" y="1"/>
                            </a:lnTo>
                            <a:lnTo>
                              <a:pt x="5" y="3"/>
                            </a:lnTo>
                            <a:lnTo>
                              <a:pt x="3" y="5"/>
                            </a:lnTo>
                            <a:lnTo>
                              <a:pt x="2" y="7"/>
                            </a:lnTo>
                            <a:lnTo>
                              <a:pt x="2" y="8"/>
                            </a:lnTo>
                            <a:lnTo>
                              <a:pt x="0" y="8"/>
                            </a:lnTo>
                            <a:lnTo>
                              <a:pt x="0" y="7"/>
                            </a:lnTo>
                            <a:lnTo>
                              <a:pt x="0" y="5"/>
                            </a:lnTo>
                            <a:lnTo>
                              <a:pt x="0" y="3"/>
                            </a:lnTo>
                            <a:lnTo>
                              <a:pt x="3" y="3"/>
                            </a:lnTo>
                            <a:lnTo>
                              <a:pt x="6"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98" name="Group 275">
                      <a:extLst>
                        <a:ext uri="{FF2B5EF4-FFF2-40B4-BE49-F238E27FC236}">
                          <a16:creationId xmlns:a16="http://schemas.microsoft.com/office/drawing/2014/main" id="{C5737753-D3F7-4E4D-81CD-3CA02478FA82}"/>
                        </a:ext>
                      </a:extLst>
                    </p:cNvPr>
                    <p:cNvGrpSpPr>
                      <a:grpSpLocks/>
                    </p:cNvGrpSpPr>
                    <p:nvPr/>
                  </p:nvGrpSpPr>
                  <p:grpSpPr bwMode="auto">
                    <a:xfrm>
                      <a:off x="2325" y="850"/>
                      <a:ext cx="2860" cy="1787"/>
                      <a:chOff x="2325" y="850"/>
                      <a:chExt cx="2860" cy="1787"/>
                    </a:xfrm>
                  </p:grpSpPr>
                  <p:sp>
                    <p:nvSpPr>
                      <p:cNvPr id="99" name="Freeform 276">
                        <a:extLst>
                          <a:ext uri="{FF2B5EF4-FFF2-40B4-BE49-F238E27FC236}">
                            <a16:creationId xmlns:a16="http://schemas.microsoft.com/office/drawing/2014/main" id="{7F0110C8-4735-4337-8F44-64DBAD70306F}"/>
                          </a:ext>
                        </a:extLst>
                      </p:cNvPr>
                      <p:cNvSpPr>
                        <a:spLocks/>
                      </p:cNvSpPr>
                      <p:nvPr/>
                    </p:nvSpPr>
                    <p:spPr bwMode="gray">
                      <a:xfrm>
                        <a:off x="2494" y="1355"/>
                        <a:ext cx="70" cy="109"/>
                      </a:xfrm>
                      <a:custGeom>
                        <a:avLst/>
                        <a:gdLst>
                          <a:gd name="T0" fmla="*/ 56 w 70"/>
                          <a:gd name="T1" fmla="*/ 26 h 109"/>
                          <a:gd name="T2" fmla="*/ 53 w 70"/>
                          <a:gd name="T3" fmla="*/ 32 h 109"/>
                          <a:gd name="T4" fmla="*/ 47 w 70"/>
                          <a:gd name="T5" fmla="*/ 34 h 109"/>
                          <a:gd name="T6" fmla="*/ 53 w 70"/>
                          <a:gd name="T7" fmla="*/ 41 h 109"/>
                          <a:gd name="T8" fmla="*/ 64 w 70"/>
                          <a:gd name="T9" fmla="*/ 44 h 109"/>
                          <a:gd name="T10" fmla="*/ 70 w 70"/>
                          <a:gd name="T11" fmla="*/ 47 h 109"/>
                          <a:gd name="T12" fmla="*/ 70 w 70"/>
                          <a:gd name="T13" fmla="*/ 55 h 109"/>
                          <a:gd name="T14" fmla="*/ 70 w 70"/>
                          <a:gd name="T15" fmla="*/ 65 h 109"/>
                          <a:gd name="T16" fmla="*/ 68 w 70"/>
                          <a:gd name="T17" fmla="*/ 72 h 109"/>
                          <a:gd name="T18" fmla="*/ 62 w 70"/>
                          <a:gd name="T19" fmla="*/ 79 h 109"/>
                          <a:gd name="T20" fmla="*/ 59 w 70"/>
                          <a:gd name="T21" fmla="*/ 87 h 109"/>
                          <a:gd name="T22" fmla="*/ 53 w 70"/>
                          <a:gd name="T23" fmla="*/ 88 h 109"/>
                          <a:gd name="T24" fmla="*/ 48 w 70"/>
                          <a:gd name="T25" fmla="*/ 91 h 109"/>
                          <a:gd name="T26" fmla="*/ 45 w 70"/>
                          <a:gd name="T27" fmla="*/ 94 h 109"/>
                          <a:gd name="T28" fmla="*/ 40 w 70"/>
                          <a:gd name="T29" fmla="*/ 97 h 109"/>
                          <a:gd name="T30" fmla="*/ 36 w 70"/>
                          <a:gd name="T31" fmla="*/ 99 h 109"/>
                          <a:gd name="T32" fmla="*/ 25 w 70"/>
                          <a:gd name="T33" fmla="*/ 101 h 109"/>
                          <a:gd name="T34" fmla="*/ 13 w 70"/>
                          <a:gd name="T35" fmla="*/ 105 h 109"/>
                          <a:gd name="T36" fmla="*/ 1 w 70"/>
                          <a:gd name="T37" fmla="*/ 109 h 109"/>
                          <a:gd name="T38" fmla="*/ 3 w 70"/>
                          <a:gd name="T39" fmla="*/ 102 h 109"/>
                          <a:gd name="T40" fmla="*/ 0 w 70"/>
                          <a:gd name="T41" fmla="*/ 102 h 109"/>
                          <a:gd name="T42" fmla="*/ 2 w 70"/>
                          <a:gd name="T43" fmla="*/ 87 h 109"/>
                          <a:gd name="T44" fmla="*/ 6 w 70"/>
                          <a:gd name="T45" fmla="*/ 84 h 109"/>
                          <a:gd name="T46" fmla="*/ 9 w 70"/>
                          <a:gd name="T47" fmla="*/ 83 h 109"/>
                          <a:gd name="T48" fmla="*/ 15 w 70"/>
                          <a:gd name="T49" fmla="*/ 80 h 109"/>
                          <a:gd name="T50" fmla="*/ 21 w 70"/>
                          <a:gd name="T51" fmla="*/ 78 h 109"/>
                          <a:gd name="T52" fmla="*/ 16 w 70"/>
                          <a:gd name="T53" fmla="*/ 78 h 109"/>
                          <a:gd name="T54" fmla="*/ 12 w 70"/>
                          <a:gd name="T55" fmla="*/ 79 h 109"/>
                          <a:gd name="T56" fmla="*/ 10 w 70"/>
                          <a:gd name="T57" fmla="*/ 75 h 109"/>
                          <a:gd name="T58" fmla="*/ 12 w 70"/>
                          <a:gd name="T59" fmla="*/ 69 h 109"/>
                          <a:gd name="T60" fmla="*/ 14 w 70"/>
                          <a:gd name="T61" fmla="*/ 64 h 109"/>
                          <a:gd name="T62" fmla="*/ 6 w 70"/>
                          <a:gd name="T63" fmla="*/ 61 h 109"/>
                          <a:gd name="T64" fmla="*/ 1 w 70"/>
                          <a:gd name="T65" fmla="*/ 55 h 109"/>
                          <a:gd name="T66" fmla="*/ 2 w 70"/>
                          <a:gd name="T67" fmla="*/ 48 h 109"/>
                          <a:gd name="T68" fmla="*/ 8 w 70"/>
                          <a:gd name="T69" fmla="*/ 44 h 109"/>
                          <a:gd name="T70" fmla="*/ 9 w 70"/>
                          <a:gd name="T71" fmla="*/ 40 h 109"/>
                          <a:gd name="T72" fmla="*/ 15 w 70"/>
                          <a:gd name="T73" fmla="*/ 39 h 109"/>
                          <a:gd name="T74" fmla="*/ 21 w 70"/>
                          <a:gd name="T75" fmla="*/ 39 h 109"/>
                          <a:gd name="T76" fmla="*/ 26 w 70"/>
                          <a:gd name="T77" fmla="*/ 39 h 109"/>
                          <a:gd name="T78" fmla="*/ 32 w 70"/>
                          <a:gd name="T79" fmla="*/ 34 h 109"/>
                          <a:gd name="T80" fmla="*/ 33 w 70"/>
                          <a:gd name="T81" fmla="*/ 22 h 109"/>
                          <a:gd name="T82" fmla="*/ 36 w 70"/>
                          <a:gd name="T83" fmla="*/ 15 h 109"/>
                          <a:gd name="T84" fmla="*/ 40 w 70"/>
                          <a:gd name="T85" fmla="*/ 7 h 109"/>
                          <a:gd name="T86" fmla="*/ 48 w 70"/>
                          <a:gd name="T87" fmla="*/ 0 h 109"/>
                          <a:gd name="T88" fmla="*/ 56 w 70"/>
                          <a:gd name="T89" fmla="*/ 7 h 109"/>
                          <a:gd name="T90" fmla="*/ 60 w 70"/>
                          <a:gd name="T91" fmla="*/ 17 h 109"/>
                          <a:gd name="T92" fmla="*/ 56 w 70"/>
                          <a:gd name="T93" fmla="*/ 22 h 1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
                          <a:gd name="T142" fmla="*/ 0 h 109"/>
                          <a:gd name="T143" fmla="*/ 70 w 70"/>
                          <a:gd name="T144" fmla="*/ 109 h 10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 h="109">
                            <a:moveTo>
                              <a:pt x="59" y="22"/>
                            </a:moveTo>
                            <a:lnTo>
                              <a:pt x="58" y="25"/>
                            </a:lnTo>
                            <a:lnTo>
                              <a:pt x="56" y="26"/>
                            </a:lnTo>
                            <a:lnTo>
                              <a:pt x="55" y="29"/>
                            </a:lnTo>
                            <a:lnTo>
                              <a:pt x="54" y="30"/>
                            </a:lnTo>
                            <a:lnTo>
                              <a:pt x="53" y="32"/>
                            </a:lnTo>
                            <a:lnTo>
                              <a:pt x="51" y="33"/>
                            </a:lnTo>
                            <a:lnTo>
                              <a:pt x="48" y="33"/>
                            </a:lnTo>
                            <a:lnTo>
                              <a:pt x="47" y="34"/>
                            </a:lnTo>
                            <a:lnTo>
                              <a:pt x="48" y="37"/>
                            </a:lnTo>
                            <a:lnTo>
                              <a:pt x="50" y="40"/>
                            </a:lnTo>
                            <a:lnTo>
                              <a:pt x="53" y="41"/>
                            </a:lnTo>
                            <a:lnTo>
                              <a:pt x="56" y="43"/>
                            </a:lnTo>
                            <a:lnTo>
                              <a:pt x="60" y="43"/>
                            </a:lnTo>
                            <a:lnTo>
                              <a:pt x="64" y="44"/>
                            </a:lnTo>
                            <a:lnTo>
                              <a:pt x="67" y="44"/>
                            </a:lnTo>
                            <a:lnTo>
                              <a:pt x="70" y="44"/>
                            </a:lnTo>
                            <a:lnTo>
                              <a:pt x="70" y="47"/>
                            </a:lnTo>
                            <a:lnTo>
                              <a:pt x="70" y="50"/>
                            </a:lnTo>
                            <a:lnTo>
                              <a:pt x="70" y="52"/>
                            </a:lnTo>
                            <a:lnTo>
                              <a:pt x="70" y="55"/>
                            </a:lnTo>
                            <a:lnTo>
                              <a:pt x="70" y="58"/>
                            </a:lnTo>
                            <a:lnTo>
                              <a:pt x="70" y="62"/>
                            </a:lnTo>
                            <a:lnTo>
                              <a:pt x="70" y="65"/>
                            </a:lnTo>
                            <a:lnTo>
                              <a:pt x="70" y="69"/>
                            </a:lnTo>
                            <a:lnTo>
                              <a:pt x="70" y="71"/>
                            </a:lnTo>
                            <a:lnTo>
                              <a:pt x="68" y="72"/>
                            </a:lnTo>
                            <a:lnTo>
                              <a:pt x="66" y="75"/>
                            </a:lnTo>
                            <a:lnTo>
                              <a:pt x="64" y="76"/>
                            </a:lnTo>
                            <a:lnTo>
                              <a:pt x="62" y="79"/>
                            </a:lnTo>
                            <a:lnTo>
                              <a:pt x="60" y="83"/>
                            </a:lnTo>
                            <a:lnTo>
                              <a:pt x="59" y="84"/>
                            </a:lnTo>
                            <a:lnTo>
                              <a:pt x="59" y="87"/>
                            </a:lnTo>
                            <a:lnTo>
                              <a:pt x="56" y="87"/>
                            </a:lnTo>
                            <a:lnTo>
                              <a:pt x="54" y="88"/>
                            </a:lnTo>
                            <a:lnTo>
                              <a:pt x="53" y="88"/>
                            </a:lnTo>
                            <a:lnTo>
                              <a:pt x="50" y="88"/>
                            </a:lnTo>
                            <a:lnTo>
                              <a:pt x="48" y="90"/>
                            </a:lnTo>
                            <a:lnTo>
                              <a:pt x="48" y="91"/>
                            </a:lnTo>
                            <a:lnTo>
                              <a:pt x="47" y="91"/>
                            </a:lnTo>
                            <a:lnTo>
                              <a:pt x="47" y="92"/>
                            </a:lnTo>
                            <a:lnTo>
                              <a:pt x="45" y="94"/>
                            </a:lnTo>
                            <a:lnTo>
                              <a:pt x="44" y="94"/>
                            </a:lnTo>
                            <a:lnTo>
                              <a:pt x="41" y="95"/>
                            </a:lnTo>
                            <a:lnTo>
                              <a:pt x="40" y="97"/>
                            </a:lnTo>
                            <a:lnTo>
                              <a:pt x="39" y="98"/>
                            </a:lnTo>
                            <a:lnTo>
                              <a:pt x="38" y="99"/>
                            </a:lnTo>
                            <a:lnTo>
                              <a:pt x="36" y="99"/>
                            </a:lnTo>
                            <a:lnTo>
                              <a:pt x="34" y="99"/>
                            </a:lnTo>
                            <a:lnTo>
                              <a:pt x="29" y="99"/>
                            </a:lnTo>
                            <a:lnTo>
                              <a:pt x="25" y="101"/>
                            </a:lnTo>
                            <a:lnTo>
                              <a:pt x="21" y="102"/>
                            </a:lnTo>
                            <a:lnTo>
                              <a:pt x="16" y="102"/>
                            </a:lnTo>
                            <a:lnTo>
                              <a:pt x="13" y="105"/>
                            </a:lnTo>
                            <a:lnTo>
                              <a:pt x="9" y="106"/>
                            </a:lnTo>
                            <a:lnTo>
                              <a:pt x="6" y="108"/>
                            </a:lnTo>
                            <a:lnTo>
                              <a:pt x="1" y="109"/>
                            </a:lnTo>
                            <a:lnTo>
                              <a:pt x="6" y="102"/>
                            </a:lnTo>
                            <a:lnTo>
                              <a:pt x="4" y="102"/>
                            </a:lnTo>
                            <a:lnTo>
                              <a:pt x="3" y="102"/>
                            </a:lnTo>
                            <a:lnTo>
                              <a:pt x="2" y="102"/>
                            </a:lnTo>
                            <a:lnTo>
                              <a:pt x="1" y="102"/>
                            </a:lnTo>
                            <a:lnTo>
                              <a:pt x="0" y="102"/>
                            </a:lnTo>
                            <a:lnTo>
                              <a:pt x="0" y="87"/>
                            </a:lnTo>
                            <a:lnTo>
                              <a:pt x="1" y="87"/>
                            </a:lnTo>
                            <a:lnTo>
                              <a:pt x="2" y="87"/>
                            </a:lnTo>
                            <a:lnTo>
                              <a:pt x="3" y="85"/>
                            </a:lnTo>
                            <a:lnTo>
                              <a:pt x="4" y="85"/>
                            </a:lnTo>
                            <a:lnTo>
                              <a:pt x="6" y="84"/>
                            </a:lnTo>
                            <a:lnTo>
                              <a:pt x="7" y="83"/>
                            </a:lnTo>
                            <a:lnTo>
                              <a:pt x="8" y="83"/>
                            </a:lnTo>
                            <a:lnTo>
                              <a:pt x="9" y="83"/>
                            </a:lnTo>
                            <a:lnTo>
                              <a:pt x="12" y="83"/>
                            </a:lnTo>
                            <a:lnTo>
                              <a:pt x="13" y="83"/>
                            </a:lnTo>
                            <a:lnTo>
                              <a:pt x="15" y="80"/>
                            </a:lnTo>
                            <a:lnTo>
                              <a:pt x="16" y="80"/>
                            </a:lnTo>
                            <a:lnTo>
                              <a:pt x="20" y="79"/>
                            </a:lnTo>
                            <a:lnTo>
                              <a:pt x="21" y="78"/>
                            </a:lnTo>
                            <a:lnTo>
                              <a:pt x="21" y="76"/>
                            </a:lnTo>
                            <a:lnTo>
                              <a:pt x="19" y="78"/>
                            </a:lnTo>
                            <a:lnTo>
                              <a:pt x="16" y="78"/>
                            </a:lnTo>
                            <a:lnTo>
                              <a:pt x="14" y="78"/>
                            </a:lnTo>
                            <a:lnTo>
                              <a:pt x="13" y="79"/>
                            </a:lnTo>
                            <a:lnTo>
                              <a:pt x="12" y="79"/>
                            </a:lnTo>
                            <a:lnTo>
                              <a:pt x="10" y="78"/>
                            </a:lnTo>
                            <a:lnTo>
                              <a:pt x="9" y="76"/>
                            </a:lnTo>
                            <a:lnTo>
                              <a:pt x="10" y="75"/>
                            </a:lnTo>
                            <a:lnTo>
                              <a:pt x="10" y="73"/>
                            </a:lnTo>
                            <a:lnTo>
                              <a:pt x="12" y="71"/>
                            </a:lnTo>
                            <a:lnTo>
                              <a:pt x="12" y="69"/>
                            </a:lnTo>
                            <a:lnTo>
                              <a:pt x="13" y="66"/>
                            </a:lnTo>
                            <a:lnTo>
                              <a:pt x="14" y="65"/>
                            </a:lnTo>
                            <a:lnTo>
                              <a:pt x="14" y="64"/>
                            </a:lnTo>
                            <a:lnTo>
                              <a:pt x="10" y="62"/>
                            </a:lnTo>
                            <a:lnTo>
                              <a:pt x="8" y="62"/>
                            </a:lnTo>
                            <a:lnTo>
                              <a:pt x="6" y="61"/>
                            </a:lnTo>
                            <a:lnTo>
                              <a:pt x="3" y="59"/>
                            </a:lnTo>
                            <a:lnTo>
                              <a:pt x="2" y="57"/>
                            </a:lnTo>
                            <a:lnTo>
                              <a:pt x="1" y="55"/>
                            </a:lnTo>
                            <a:lnTo>
                              <a:pt x="0" y="52"/>
                            </a:lnTo>
                            <a:lnTo>
                              <a:pt x="0" y="48"/>
                            </a:lnTo>
                            <a:lnTo>
                              <a:pt x="2" y="48"/>
                            </a:lnTo>
                            <a:lnTo>
                              <a:pt x="4" y="47"/>
                            </a:lnTo>
                            <a:lnTo>
                              <a:pt x="7" y="45"/>
                            </a:lnTo>
                            <a:lnTo>
                              <a:pt x="8" y="44"/>
                            </a:lnTo>
                            <a:lnTo>
                              <a:pt x="9" y="44"/>
                            </a:lnTo>
                            <a:lnTo>
                              <a:pt x="9" y="43"/>
                            </a:lnTo>
                            <a:lnTo>
                              <a:pt x="9" y="40"/>
                            </a:lnTo>
                            <a:lnTo>
                              <a:pt x="9" y="39"/>
                            </a:lnTo>
                            <a:lnTo>
                              <a:pt x="13" y="39"/>
                            </a:lnTo>
                            <a:lnTo>
                              <a:pt x="15" y="39"/>
                            </a:lnTo>
                            <a:lnTo>
                              <a:pt x="19" y="39"/>
                            </a:lnTo>
                            <a:lnTo>
                              <a:pt x="20" y="39"/>
                            </a:lnTo>
                            <a:lnTo>
                              <a:pt x="21" y="39"/>
                            </a:lnTo>
                            <a:lnTo>
                              <a:pt x="23" y="39"/>
                            </a:lnTo>
                            <a:lnTo>
                              <a:pt x="25" y="39"/>
                            </a:lnTo>
                            <a:lnTo>
                              <a:pt x="26" y="39"/>
                            </a:lnTo>
                            <a:lnTo>
                              <a:pt x="28" y="39"/>
                            </a:lnTo>
                            <a:lnTo>
                              <a:pt x="30" y="36"/>
                            </a:lnTo>
                            <a:lnTo>
                              <a:pt x="32" y="34"/>
                            </a:lnTo>
                            <a:lnTo>
                              <a:pt x="33" y="30"/>
                            </a:lnTo>
                            <a:lnTo>
                              <a:pt x="33" y="26"/>
                            </a:lnTo>
                            <a:lnTo>
                              <a:pt x="33" y="22"/>
                            </a:lnTo>
                            <a:lnTo>
                              <a:pt x="34" y="18"/>
                            </a:lnTo>
                            <a:lnTo>
                              <a:pt x="34" y="15"/>
                            </a:lnTo>
                            <a:lnTo>
                              <a:pt x="36" y="15"/>
                            </a:lnTo>
                            <a:lnTo>
                              <a:pt x="38" y="12"/>
                            </a:lnTo>
                            <a:lnTo>
                              <a:pt x="39" y="10"/>
                            </a:lnTo>
                            <a:lnTo>
                              <a:pt x="40" y="7"/>
                            </a:lnTo>
                            <a:lnTo>
                              <a:pt x="41" y="4"/>
                            </a:lnTo>
                            <a:lnTo>
                              <a:pt x="45" y="1"/>
                            </a:lnTo>
                            <a:lnTo>
                              <a:pt x="48" y="0"/>
                            </a:lnTo>
                            <a:lnTo>
                              <a:pt x="54" y="0"/>
                            </a:lnTo>
                            <a:lnTo>
                              <a:pt x="55" y="4"/>
                            </a:lnTo>
                            <a:lnTo>
                              <a:pt x="56" y="7"/>
                            </a:lnTo>
                            <a:lnTo>
                              <a:pt x="59" y="11"/>
                            </a:lnTo>
                            <a:lnTo>
                              <a:pt x="60" y="14"/>
                            </a:lnTo>
                            <a:lnTo>
                              <a:pt x="60" y="17"/>
                            </a:lnTo>
                            <a:lnTo>
                              <a:pt x="60" y="18"/>
                            </a:lnTo>
                            <a:lnTo>
                              <a:pt x="59" y="21"/>
                            </a:lnTo>
                            <a:lnTo>
                              <a:pt x="56" y="22"/>
                            </a:lnTo>
                            <a:lnTo>
                              <a:pt x="59" y="2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00" name="Freeform 277">
                        <a:extLst>
                          <a:ext uri="{FF2B5EF4-FFF2-40B4-BE49-F238E27FC236}">
                            <a16:creationId xmlns:a16="http://schemas.microsoft.com/office/drawing/2014/main" id="{F59B41A1-2F23-48F3-A80C-92C586AF6A0D}"/>
                          </a:ext>
                        </a:extLst>
                      </p:cNvPr>
                      <p:cNvSpPr>
                        <a:spLocks/>
                      </p:cNvSpPr>
                      <p:nvPr/>
                    </p:nvSpPr>
                    <p:spPr bwMode="gray">
                      <a:xfrm>
                        <a:off x="2494" y="1681"/>
                        <a:ext cx="61" cy="113"/>
                      </a:xfrm>
                      <a:custGeom>
                        <a:avLst/>
                        <a:gdLst>
                          <a:gd name="T0" fmla="*/ 26 w 61"/>
                          <a:gd name="T1" fmla="*/ 0 h 113"/>
                          <a:gd name="T2" fmla="*/ 35 w 61"/>
                          <a:gd name="T3" fmla="*/ 0 h 113"/>
                          <a:gd name="T4" fmla="*/ 44 w 61"/>
                          <a:gd name="T5" fmla="*/ 1 h 113"/>
                          <a:gd name="T6" fmla="*/ 55 w 61"/>
                          <a:gd name="T7" fmla="*/ 1 h 113"/>
                          <a:gd name="T8" fmla="*/ 61 w 61"/>
                          <a:gd name="T9" fmla="*/ 3 h 113"/>
                          <a:gd name="T10" fmla="*/ 61 w 61"/>
                          <a:gd name="T11" fmla="*/ 6 h 113"/>
                          <a:gd name="T12" fmla="*/ 61 w 61"/>
                          <a:gd name="T13" fmla="*/ 8 h 113"/>
                          <a:gd name="T14" fmla="*/ 60 w 61"/>
                          <a:gd name="T15" fmla="*/ 12 h 113"/>
                          <a:gd name="T16" fmla="*/ 55 w 61"/>
                          <a:gd name="T17" fmla="*/ 25 h 113"/>
                          <a:gd name="T18" fmla="*/ 51 w 61"/>
                          <a:gd name="T19" fmla="*/ 43 h 113"/>
                          <a:gd name="T20" fmla="*/ 47 w 61"/>
                          <a:gd name="T21" fmla="*/ 57 h 113"/>
                          <a:gd name="T22" fmla="*/ 45 w 61"/>
                          <a:gd name="T23" fmla="*/ 66 h 113"/>
                          <a:gd name="T24" fmla="*/ 47 w 61"/>
                          <a:gd name="T25" fmla="*/ 78 h 113"/>
                          <a:gd name="T26" fmla="*/ 47 w 61"/>
                          <a:gd name="T27" fmla="*/ 88 h 113"/>
                          <a:gd name="T28" fmla="*/ 44 w 61"/>
                          <a:gd name="T29" fmla="*/ 99 h 113"/>
                          <a:gd name="T30" fmla="*/ 34 w 61"/>
                          <a:gd name="T31" fmla="*/ 108 h 113"/>
                          <a:gd name="T32" fmla="*/ 27 w 61"/>
                          <a:gd name="T33" fmla="*/ 112 h 113"/>
                          <a:gd name="T34" fmla="*/ 23 w 61"/>
                          <a:gd name="T35" fmla="*/ 113 h 113"/>
                          <a:gd name="T36" fmla="*/ 19 w 61"/>
                          <a:gd name="T37" fmla="*/ 112 h 113"/>
                          <a:gd name="T38" fmla="*/ 12 w 61"/>
                          <a:gd name="T39" fmla="*/ 105 h 113"/>
                          <a:gd name="T40" fmla="*/ 8 w 61"/>
                          <a:gd name="T41" fmla="*/ 94 h 113"/>
                          <a:gd name="T42" fmla="*/ 3 w 61"/>
                          <a:gd name="T43" fmla="*/ 83 h 113"/>
                          <a:gd name="T44" fmla="*/ 0 w 61"/>
                          <a:gd name="T45" fmla="*/ 72 h 113"/>
                          <a:gd name="T46" fmla="*/ 0 w 61"/>
                          <a:gd name="T47" fmla="*/ 59 h 113"/>
                          <a:gd name="T48" fmla="*/ 3 w 61"/>
                          <a:gd name="T49" fmla="*/ 48 h 113"/>
                          <a:gd name="T50" fmla="*/ 8 w 61"/>
                          <a:gd name="T51" fmla="*/ 39 h 113"/>
                          <a:gd name="T52" fmla="*/ 13 w 61"/>
                          <a:gd name="T53" fmla="*/ 32 h 113"/>
                          <a:gd name="T54" fmla="*/ 14 w 61"/>
                          <a:gd name="T55" fmla="*/ 25 h 113"/>
                          <a:gd name="T56" fmla="*/ 16 w 61"/>
                          <a:gd name="T57" fmla="*/ 21 h 113"/>
                          <a:gd name="T58" fmla="*/ 16 w 61"/>
                          <a:gd name="T59" fmla="*/ 18 h 113"/>
                          <a:gd name="T60" fmla="*/ 17 w 61"/>
                          <a:gd name="T61" fmla="*/ 14 h 113"/>
                          <a:gd name="T62" fmla="*/ 17 w 61"/>
                          <a:gd name="T63" fmla="*/ 8 h 113"/>
                          <a:gd name="T64" fmla="*/ 17 w 61"/>
                          <a:gd name="T65" fmla="*/ 4 h 113"/>
                          <a:gd name="T66" fmla="*/ 19 w 61"/>
                          <a:gd name="T67" fmla="*/ 3 h 113"/>
                          <a:gd name="T68" fmla="*/ 20 w 61"/>
                          <a:gd name="T69" fmla="*/ 0 h 1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113"/>
                          <a:gd name="T107" fmla="*/ 61 w 61"/>
                          <a:gd name="T108" fmla="*/ 113 h 1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113">
                            <a:moveTo>
                              <a:pt x="20" y="0"/>
                            </a:moveTo>
                            <a:lnTo>
                              <a:pt x="26" y="0"/>
                            </a:lnTo>
                            <a:lnTo>
                              <a:pt x="30" y="0"/>
                            </a:lnTo>
                            <a:lnTo>
                              <a:pt x="35" y="0"/>
                            </a:lnTo>
                            <a:lnTo>
                              <a:pt x="40" y="0"/>
                            </a:lnTo>
                            <a:lnTo>
                              <a:pt x="44" y="1"/>
                            </a:lnTo>
                            <a:lnTo>
                              <a:pt x="49" y="1"/>
                            </a:lnTo>
                            <a:lnTo>
                              <a:pt x="55" y="1"/>
                            </a:lnTo>
                            <a:lnTo>
                              <a:pt x="61" y="1"/>
                            </a:lnTo>
                            <a:lnTo>
                              <a:pt x="61" y="3"/>
                            </a:lnTo>
                            <a:lnTo>
                              <a:pt x="61" y="4"/>
                            </a:lnTo>
                            <a:lnTo>
                              <a:pt x="61" y="6"/>
                            </a:lnTo>
                            <a:lnTo>
                              <a:pt x="61" y="7"/>
                            </a:lnTo>
                            <a:lnTo>
                              <a:pt x="61" y="8"/>
                            </a:lnTo>
                            <a:lnTo>
                              <a:pt x="61" y="10"/>
                            </a:lnTo>
                            <a:lnTo>
                              <a:pt x="60" y="12"/>
                            </a:lnTo>
                            <a:lnTo>
                              <a:pt x="58" y="18"/>
                            </a:lnTo>
                            <a:lnTo>
                              <a:pt x="55" y="25"/>
                            </a:lnTo>
                            <a:lnTo>
                              <a:pt x="53" y="34"/>
                            </a:lnTo>
                            <a:lnTo>
                              <a:pt x="51" y="43"/>
                            </a:lnTo>
                            <a:lnTo>
                              <a:pt x="48" y="51"/>
                            </a:lnTo>
                            <a:lnTo>
                              <a:pt x="47" y="57"/>
                            </a:lnTo>
                            <a:lnTo>
                              <a:pt x="45" y="61"/>
                            </a:lnTo>
                            <a:lnTo>
                              <a:pt x="45" y="66"/>
                            </a:lnTo>
                            <a:lnTo>
                              <a:pt x="47" y="72"/>
                            </a:lnTo>
                            <a:lnTo>
                              <a:pt x="47" y="78"/>
                            </a:lnTo>
                            <a:lnTo>
                              <a:pt x="47" y="83"/>
                            </a:lnTo>
                            <a:lnTo>
                              <a:pt x="47" y="88"/>
                            </a:lnTo>
                            <a:lnTo>
                              <a:pt x="45" y="94"/>
                            </a:lnTo>
                            <a:lnTo>
                              <a:pt x="44" y="99"/>
                            </a:lnTo>
                            <a:lnTo>
                              <a:pt x="41" y="106"/>
                            </a:lnTo>
                            <a:lnTo>
                              <a:pt x="34" y="108"/>
                            </a:lnTo>
                            <a:lnTo>
                              <a:pt x="29" y="109"/>
                            </a:lnTo>
                            <a:lnTo>
                              <a:pt x="27" y="112"/>
                            </a:lnTo>
                            <a:lnTo>
                              <a:pt x="26" y="112"/>
                            </a:lnTo>
                            <a:lnTo>
                              <a:pt x="23" y="113"/>
                            </a:lnTo>
                            <a:lnTo>
                              <a:pt x="21" y="113"/>
                            </a:lnTo>
                            <a:lnTo>
                              <a:pt x="19" y="112"/>
                            </a:lnTo>
                            <a:lnTo>
                              <a:pt x="12" y="111"/>
                            </a:lnTo>
                            <a:lnTo>
                              <a:pt x="12" y="105"/>
                            </a:lnTo>
                            <a:lnTo>
                              <a:pt x="10" y="99"/>
                            </a:lnTo>
                            <a:lnTo>
                              <a:pt x="8" y="94"/>
                            </a:lnTo>
                            <a:lnTo>
                              <a:pt x="6" y="88"/>
                            </a:lnTo>
                            <a:lnTo>
                              <a:pt x="3" y="83"/>
                            </a:lnTo>
                            <a:lnTo>
                              <a:pt x="1" y="78"/>
                            </a:lnTo>
                            <a:lnTo>
                              <a:pt x="0" y="72"/>
                            </a:lnTo>
                            <a:lnTo>
                              <a:pt x="0" y="65"/>
                            </a:lnTo>
                            <a:lnTo>
                              <a:pt x="0" y="59"/>
                            </a:lnTo>
                            <a:lnTo>
                              <a:pt x="1" y="54"/>
                            </a:lnTo>
                            <a:lnTo>
                              <a:pt x="3" y="48"/>
                            </a:lnTo>
                            <a:lnTo>
                              <a:pt x="4" y="44"/>
                            </a:lnTo>
                            <a:lnTo>
                              <a:pt x="8" y="39"/>
                            </a:lnTo>
                            <a:lnTo>
                              <a:pt x="10" y="34"/>
                            </a:lnTo>
                            <a:lnTo>
                              <a:pt x="13" y="32"/>
                            </a:lnTo>
                            <a:lnTo>
                              <a:pt x="14" y="26"/>
                            </a:lnTo>
                            <a:lnTo>
                              <a:pt x="14" y="25"/>
                            </a:lnTo>
                            <a:lnTo>
                              <a:pt x="14" y="24"/>
                            </a:lnTo>
                            <a:lnTo>
                              <a:pt x="16" y="21"/>
                            </a:lnTo>
                            <a:lnTo>
                              <a:pt x="16" y="19"/>
                            </a:lnTo>
                            <a:lnTo>
                              <a:pt x="16" y="18"/>
                            </a:lnTo>
                            <a:lnTo>
                              <a:pt x="17" y="15"/>
                            </a:lnTo>
                            <a:lnTo>
                              <a:pt x="17" y="14"/>
                            </a:lnTo>
                            <a:lnTo>
                              <a:pt x="17" y="11"/>
                            </a:lnTo>
                            <a:lnTo>
                              <a:pt x="17" y="8"/>
                            </a:lnTo>
                            <a:lnTo>
                              <a:pt x="17" y="6"/>
                            </a:lnTo>
                            <a:lnTo>
                              <a:pt x="17" y="4"/>
                            </a:lnTo>
                            <a:lnTo>
                              <a:pt x="19" y="4"/>
                            </a:lnTo>
                            <a:lnTo>
                              <a:pt x="19" y="3"/>
                            </a:lnTo>
                            <a:lnTo>
                              <a:pt x="20" y="1"/>
                            </a:lnTo>
                            <a:lnTo>
                              <a:pt x="2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101" name="Group 278">
                        <a:extLst>
                          <a:ext uri="{FF2B5EF4-FFF2-40B4-BE49-F238E27FC236}">
                            <a16:creationId xmlns:a16="http://schemas.microsoft.com/office/drawing/2014/main" id="{EB2D7F53-E486-4C9D-8A29-BF7351C844E2}"/>
                          </a:ext>
                        </a:extLst>
                      </p:cNvPr>
                      <p:cNvGrpSpPr>
                        <a:grpSpLocks/>
                      </p:cNvGrpSpPr>
                      <p:nvPr/>
                    </p:nvGrpSpPr>
                    <p:grpSpPr bwMode="auto">
                      <a:xfrm>
                        <a:off x="2325" y="850"/>
                        <a:ext cx="2860" cy="1787"/>
                        <a:chOff x="2325" y="850"/>
                        <a:chExt cx="2860" cy="1787"/>
                      </a:xfrm>
                    </p:grpSpPr>
                    <p:grpSp>
                      <p:nvGrpSpPr>
                        <p:cNvPr id="102" name="Group 279">
                          <a:extLst>
                            <a:ext uri="{FF2B5EF4-FFF2-40B4-BE49-F238E27FC236}">
                              <a16:creationId xmlns:a16="http://schemas.microsoft.com/office/drawing/2014/main" id="{1345D1FB-C2F1-47B9-B713-432D1ADA9243}"/>
                            </a:ext>
                          </a:extLst>
                        </p:cNvPr>
                        <p:cNvGrpSpPr>
                          <a:grpSpLocks/>
                        </p:cNvGrpSpPr>
                        <p:nvPr/>
                      </p:nvGrpSpPr>
                      <p:grpSpPr bwMode="auto">
                        <a:xfrm>
                          <a:off x="2325" y="1133"/>
                          <a:ext cx="508" cy="255"/>
                          <a:chOff x="2325" y="1157"/>
                          <a:chExt cx="508" cy="255"/>
                        </a:xfrm>
                      </p:grpSpPr>
                      <p:sp>
                        <p:nvSpPr>
                          <p:cNvPr id="231" name="Freeform 280">
                            <a:extLst>
                              <a:ext uri="{FF2B5EF4-FFF2-40B4-BE49-F238E27FC236}">
                                <a16:creationId xmlns:a16="http://schemas.microsoft.com/office/drawing/2014/main" id="{A0224EB6-7E70-46A3-BE3E-41F16238CD85}"/>
                              </a:ext>
                            </a:extLst>
                          </p:cNvPr>
                          <p:cNvSpPr>
                            <a:spLocks/>
                          </p:cNvSpPr>
                          <p:nvPr/>
                        </p:nvSpPr>
                        <p:spPr bwMode="gray">
                          <a:xfrm>
                            <a:off x="2812" y="1384"/>
                            <a:ext cx="21" cy="28"/>
                          </a:xfrm>
                          <a:custGeom>
                            <a:avLst/>
                            <a:gdLst>
                              <a:gd name="T0" fmla="*/ 0 w 21"/>
                              <a:gd name="T1" fmla="*/ 0 h 28"/>
                              <a:gd name="T2" fmla="*/ 0 w 21"/>
                              <a:gd name="T3" fmla="*/ 2 h 28"/>
                              <a:gd name="T4" fmla="*/ 0 w 21"/>
                              <a:gd name="T5" fmla="*/ 3 h 28"/>
                              <a:gd name="T6" fmla="*/ 0 w 21"/>
                              <a:gd name="T7" fmla="*/ 5 h 28"/>
                              <a:gd name="T8" fmla="*/ 0 w 21"/>
                              <a:gd name="T9" fmla="*/ 6 h 28"/>
                              <a:gd name="T10" fmla="*/ 0 w 21"/>
                              <a:gd name="T11" fmla="*/ 8 h 28"/>
                              <a:gd name="T12" fmla="*/ 0 w 21"/>
                              <a:gd name="T13" fmla="*/ 11 h 28"/>
                              <a:gd name="T14" fmla="*/ 1 w 21"/>
                              <a:gd name="T15" fmla="*/ 13 h 28"/>
                              <a:gd name="T16" fmla="*/ 1 w 21"/>
                              <a:gd name="T17" fmla="*/ 15 h 28"/>
                              <a:gd name="T18" fmla="*/ 2 w 21"/>
                              <a:gd name="T19" fmla="*/ 18 h 28"/>
                              <a:gd name="T20" fmla="*/ 3 w 21"/>
                              <a:gd name="T21" fmla="*/ 20 h 28"/>
                              <a:gd name="T22" fmla="*/ 4 w 21"/>
                              <a:gd name="T23" fmla="*/ 23 h 28"/>
                              <a:gd name="T24" fmla="*/ 6 w 21"/>
                              <a:gd name="T25" fmla="*/ 25 h 28"/>
                              <a:gd name="T26" fmla="*/ 6 w 21"/>
                              <a:gd name="T27" fmla="*/ 28 h 28"/>
                              <a:gd name="T28" fmla="*/ 9 w 21"/>
                              <a:gd name="T29" fmla="*/ 26 h 28"/>
                              <a:gd name="T30" fmla="*/ 11 w 21"/>
                              <a:gd name="T31" fmla="*/ 25 h 28"/>
                              <a:gd name="T32" fmla="*/ 14 w 21"/>
                              <a:gd name="T33" fmla="*/ 23 h 28"/>
                              <a:gd name="T34" fmla="*/ 17 w 21"/>
                              <a:gd name="T35" fmla="*/ 22 h 28"/>
                              <a:gd name="T36" fmla="*/ 18 w 21"/>
                              <a:gd name="T37" fmla="*/ 18 h 28"/>
                              <a:gd name="T38" fmla="*/ 19 w 21"/>
                              <a:gd name="T39" fmla="*/ 17 h 28"/>
                              <a:gd name="T40" fmla="*/ 21 w 21"/>
                              <a:gd name="T41" fmla="*/ 14 h 28"/>
                              <a:gd name="T42" fmla="*/ 21 w 21"/>
                              <a:gd name="T43" fmla="*/ 11 h 28"/>
                              <a:gd name="T44" fmla="*/ 21 w 21"/>
                              <a:gd name="T45" fmla="*/ 10 h 28"/>
                              <a:gd name="T46" fmla="*/ 21 w 21"/>
                              <a:gd name="T47" fmla="*/ 8 h 28"/>
                              <a:gd name="T48" fmla="*/ 19 w 21"/>
                              <a:gd name="T49" fmla="*/ 6 h 28"/>
                              <a:gd name="T50" fmla="*/ 18 w 21"/>
                              <a:gd name="T51" fmla="*/ 5 h 28"/>
                              <a:gd name="T52" fmla="*/ 18 w 21"/>
                              <a:gd name="T53" fmla="*/ 3 h 28"/>
                              <a:gd name="T54" fmla="*/ 17 w 21"/>
                              <a:gd name="T55" fmla="*/ 2 h 28"/>
                              <a:gd name="T56" fmla="*/ 15 w 21"/>
                              <a:gd name="T57" fmla="*/ 0 h 28"/>
                              <a:gd name="T58" fmla="*/ 14 w 21"/>
                              <a:gd name="T59" fmla="*/ 0 h 28"/>
                              <a:gd name="T60" fmla="*/ 11 w 21"/>
                              <a:gd name="T61" fmla="*/ 0 h 28"/>
                              <a:gd name="T62" fmla="*/ 10 w 21"/>
                              <a:gd name="T63" fmla="*/ 0 h 28"/>
                              <a:gd name="T64" fmla="*/ 8 w 21"/>
                              <a:gd name="T65" fmla="*/ 2 h 28"/>
                              <a:gd name="T66" fmla="*/ 6 w 21"/>
                              <a:gd name="T67" fmla="*/ 2 h 28"/>
                              <a:gd name="T68" fmla="*/ 3 w 21"/>
                              <a:gd name="T69" fmla="*/ 2 h 28"/>
                              <a:gd name="T70" fmla="*/ 2 w 21"/>
                              <a:gd name="T71" fmla="*/ 0 h 28"/>
                              <a:gd name="T72" fmla="*/ 0 w 21"/>
                              <a:gd name="T73" fmla="*/ 0 h 2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
                              <a:gd name="T112" fmla="*/ 0 h 28"/>
                              <a:gd name="T113" fmla="*/ 21 w 21"/>
                              <a:gd name="T114" fmla="*/ 28 h 2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 h="28">
                                <a:moveTo>
                                  <a:pt x="0" y="0"/>
                                </a:moveTo>
                                <a:lnTo>
                                  <a:pt x="0" y="2"/>
                                </a:lnTo>
                                <a:lnTo>
                                  <a:pt x="0" y="3"/>
                                </a:lnTo>
                                <a:lnTo>
                                  <a:pt x="0" y="5"/>
                                </a:lnTo>
                                <a:lnTo>
                                  <a:pt x="0" y="6"/>
                                </a:lnTo>
                                <a:lnTo>
                                  <a:pt x="0" y="8"/>
                                </a:lnTo>
                                <a:lnTo>
                                  <a:pt x="0" y="11"/>
                                </a:lnTo>
                                <a:lnTo>
                                  <a:pt x="1" y="13"/>
                                </a:lnTo>
                                <a:lnTo>
                                  <a:pt x="1" y="15"/>
                                </a:lnTo>
                                <a:lnTo>
                                  <a:pt x="2" y="18"/>
                                </a:lnTo>
                                <a:lnTo>
                                  <a:pt x="3" y="20"/>
                                </a:lnTo>
                                <a:lnTo>
                                  <a:pt x="4" y="23"/>
                                </a:lnTo>
                                <a:lnTo>
                                  <a:pt x="6" y="25"/>
                                </a:lnTo>
                                <a:lnTo>
                                  <a:pt x="6" y="28"/>
                                </a:lnTo>
                                <a:lnTo>
                                  <a:pt x="9" y="26"/>
                                </a:lnTo>
                                <a:lnTo>
                                  <a:pt x="11" y="25"/>
                                </a:lnTo>
                                <a:lnTo>
                                  <a:pt x="14" y="23"/>
                                </a:lnTo>
                                <a:lnTo>
                                  <a:pt x="17" y="22"/>
                                </a:lnTo>
                                <a:lnTo>
                                  <a:pt x="18" y="18"/>
                                </a:lnTo>
                                <a:lnTo>
                                  <a:pt x="19" y="17"/>
                                </a:lnTo>
                                <a:lnTo>
                                  <a:pt x="21" y="14"/>
                                </a:lnTo>
                                <a:lnTo>
                                  <a:pt x="21" y="11"/>
                                </a:lnTo>
                                <a:lnTo>
                                  <a:pt x="21" y="10"/>
                                </a:lnTo>
                                <a:lnTo>
                                  <a:pt x="21" y="8"/>
                                </a:lnTo>
                                <a:lnTo>
                                  <a:pt x="19" y="6"/>
                                </a:lnTo>
                                <a:lnTo>
                                  <a:pt x="18" y="5"/>
                                </a:lnTo>
                                <a:lnTo>
                                  <a:pt x="18" y="3"/>
                                </a:lnTo>
                                <a:lnTo>
                                  <a:pt x="17" y="2"/>
                                </a:lnTo>
                                <a:lnTo>
                                  <a:pt x="15" y="0"/>
                                </a:lnTo>
                                <a:lnTo>
                                  <a:pt x="14" y="0"/>
                                </a:lnTo>
                                <a:lnTo>
                                  <a:pt x="11" y="0"/>
                                </a:lnTo>
                                <a:lnTo>
                                  <a:pt x="10" y="0"/>
                                </a:lnTo>
                                <a:lnTo>
                                  <a:pt x="8" y="2"/>
                                </a:lnTo>
                                <a:lnTo>
                                  <a:pt x="6" y="2"/>
                                </a:lnTo>
                                <a:lnTo>
                                  <a:pt x="3" y="2"/>
                                </a:lnTo>
                                <a:lnTo>
                                  <a:pt x="2"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32" name="Freeform 281">
                            <a:extLst>
                              <a:ext uri="{FF2B5EF4-FFF2-40B4-BE49-F238E27FC236}">
                                <a16:creationId xmlns:a16="http://schemas.microsoft.com/office/drawing/2014/main" id="{F1858636-8628-492B-B123-23FC278FE905}"/>
                              </a:ext>
                            </a:extLst>
                          </p:cNvPr>
                          <p:cNvSpPr>
                            <a:spLocks/>
                          </p:cNvSpPr>
                          <p:nvPr/>
                        </p:nvSpPr>
                        <p:spPr bwMode="gray">
                          <a:xfrm>
                            <a:off x="2764" y="1347"/>
                            <a:ext cx="44" cy="59"/>
                          </a:xfrm>
                          <a:custGeom>
                            <a:avLst/>
                            <a:gdLst>
                              <a:gd name="T0" fmla="*/ 25 w 44"/>
                              <a:gd name="T1" fmla="*/ 55 h 59"/>
                              <a:gd name="T2" fmla="*/ 24 w 44"/>
                              <a:gd name="T3" fmla="*/ 55 h 59"/>
                              <a:gd name="T4" fmla="*/ 22 w 44"/>
                              <a:gd name="T5" fmla="*/ 55 h 59"/>
                              <a:gd name="T6" fmla="*/ 21 w 44"/>
                              <a:gd name="T7" fmla="*/ 55 h 59"/>
                              <a:gd name="T8" fmla="*/ 20 w 44"/>
                              <a:gd name="T9" fmla="*/ 55 h 59"/>
                              <a:gd name="T10" fmla="*/ 19 w 44"/>
                              <a:gd name="T11" fmla="*/ 55 h 59"/>
                              <a:gd name="T12" fmla="*/ 18 w 44"/>
                              <a:gd name="T13" fmla="*/ 55 h 59"/>
                              <a:gd name="T14" fmla="*/ 16 w 44"/>
                              <a:gd name="T15" fmla="*/ 55 h 59"/>
                              <a:gd name="T16" fmla="*/ 14 w 44"/>
                              <a:gd name="T17" fmla="*/ 53 h 59"/>
                              <a:gd name="T18" fmla="*/ 13 w 44"/>
                              <a:gd name="T19" fmla="*/ 52 h 59"/>
                              <a:gd name="T20" fmla="*/ 8 w 44"/>
                              <a:gd name="T21" fmla="*/ 51 h 59"/>
                              <a:gd name="T22" fmla="*/ 6 w 44"/>
                              <a:gd name="T23" fmla="*/ 48 h 59"/>
                              <a:gd name="T24" fmla="*/ 3 w 44"/>
                              <a:gd name="T25" fmla="*/ 45 h 59"/>
                              <a:gd name="T26" fmla="*/ 2 w 44"/>
                              <a:gd name="T27" fmla="*/ 41 h 59"/>
                              <a:gd name="T28" fmla="*/ 1 w 44"/>
                              <a:gd name="T29" fmla="*/ 38 h 59"/>
                              <a:gd name="T30" fmla="*/ 0 w 44"/>
                              <a:gd name="T31" fmla="*/ 36 h 59"/>
                              <a:gd name="T32" fmla="*/ 1 w 44"/>
                              <a:gd name="T33" fmla="*/ 33 h 59"/>
                              <a:gd name="T34" fmla="*/ 1 w 44"/>
                              <a:gd name="T35" fmla="*/ 30 h 59"/>
                              <a:gd name="T36" fmla="*/ 2 w 44"/>
                              <a:gd name="T37" fmla="*/ 27 h 59"/>
                              <a:gd name="T38" fmla="*/ 2 w 44"/>
                              <a:gd name="T39" fmla="*/ 23 h 59"/>
                              <a:gd name="T40" fmla="*/ 3 w 44"/>
                              <a:gd name="T41" fmla="*/ 19 h 59"/>
                              <a:gd name="T42" fmla="*/ 5 w 44"/>
                              <a:gd name="T43" fmla="*/ 14 h 59"/>
                              <a:gd name="T44" fmla="*/ 6 w 44"/>
                              <a:gd name="T45" fmla="*/ 11 h 59"/>
                              <a:gd name="T46" fmla="*/ 7 w 44"/>
                              <a:gd name="T47" fmla="*/ 7 h 59"/>
                              <a:gd name="T48" fmla="*/ 12 w 44"/>
                              <a:gd name="T49" fmla="*/ 7 h 59"/>
                              <a:gd name="T50" fmla="*/ 15 w 44"/>
                              <a:gd name="T51" fmla="*/ 7 h 59"/>
                              <a:gd name="T52" fmla="*/ 18 w 44"/>
                              <a:gd name="T53" fmla="*/ 5 h 59"/>
                              <a:gd name="T54" fmla="*/ 20 w 44"/>
                              <a:gd name="T55" fmla="*/ 4 h 59"/>
                              <a:gd name="T56" fmla="*/ 22 w 44"/>
                              <a:gd name="T57" fmla="*/ 3 h 59"/>
                              <a:gd name="T58" fmla="*/ 25 w 44"/>
                              <a:gd name="T59" fmla="*/ 3 h 59"/>
                              <a:gd name="T60" fmla="*/ 27 w 44"/>
                              <a:gd name="T61" fmla="*/ 1 h 59"/>
                              <a:gd name="T62" fmla="*/ 29 w 44"/>
                              <a:gd name="T63" fmla="*/ 0 h 59"/>
                              <a:gd name="T64" fmla="*/ 31 w 44"/>
                              <a:gd name="T65" fmla="*/ 1 h 59"/>
                              <a:gd name="T66" fmla="*/ 32 w 44"/>
                              <a:gd name="T67" fmla="*/ 1 h 59"/>
                              <a:gd name="T68" fmla="*/ 34 w 44"/>
                              <a:gd name="T69" fmla="*/ 3 h 59"/>
                              <a:gd name="T70" fmla="*/ 36 w 44"/>
                              <a:gd name="T71" fmla="*/ 4 h 59"/>
                              <a:gd name="T72" fmla="*/ 38 w 44"/>
                              <a:gd name="T73" fmla="*/ 5 h 59"/>
                              <a:gd name="T74" fmla="*/ 39 w 44"/>
                              <a:gd name="T75" fmla="*/ 7 h 59"/>
                              <a:gd name="T76" fmla="*/ 39 w 44"/>
                              <a:gd name="T77" fmla="*/ 8 h 59"/>
                              <a:gd name="T78" fmla="*/ 38 w 44"/>
                              <a:gd name="T79" fmla="*/ 10 h 59"/>
                              <a:gd name="T80" fmla="*/ 36 w 44"/>
                              <a:gd name="T81" fmla="*/ 11 h 59"/>
                              <a:gd name="T82" fmla="*/ 35 w 44"/>
                              <a:gd name="T83" fmla="*/ 12 h 59"/>
                              <a:gd name="T84" fmla="*/ 35 w 44"/>
                              <a:gd name="T85" fmla="*/ 14 h 59"/>
                              <a:gd name="T86" fmla="*/ 34 w 44"/>
                              <a:gd name="T87" fmla="*/ 16 h 59"/>
                              <a:gd name="T88" fmla="*/ 35 w 44"/>
                              <a:gd name="T89" fmla="*/ 18 h 59"/>
                              <a:gd name="T90" fmla="*/ 35 w 44"/>
                              <a:gd name="T91" fmla="*/ 20 h 59"/>
                              <a:gd name="T92" fmla="*/ 38 w 44"/>
                              <a:gd name="T93" fmla="*/ 23 h 59"/>
                              <a:gd name="T94" fmla="*/ 39 w 44"/>
                              <a:gd name="T95" fmla="*/ 25 h 59"/>
                              <a:gd name="T96" fmla="*/ 40 w 44"/>
                              <a:gd name="T97" fmla="*/ 27 h 59"/>
                              <a:gd name="T98" fmla="*/ 41 w 44"/>
                              <a:gd name="T99" fmla="*/ 29 h 59"/>
                              <a:gd name="T100" fmla="*/ 42 w 44"/>
                              <a:gd name="T101" fmla="*/ 30 h 59"/>
                              <a:gd name="T102" fmla="*/ 44 w 44"/>
                              <a:gd name="T103" fmla="*/ 30 h 59"/>
                              <a:gd name="T104" fmla="*/ 39 w 44"/>
                              <a:gd name="T105" fmla="*/ 33 h 59"/>
                              <a:gd name="T106" fmla="*/ 35 w 44"/>
                              <a:gd name="T107" fmla="*/ 36 h 59"/>
                              <a:gd name="T108" fmla="*/ 31 w 44"/>
                              <a:gd name="T109" fmla="*/ 38 h 59"/>
                              <a:gd name="T110" fmla="*/ 28 w 44"/>
                              <a:gd name="T111" fmla="*/ 43 h 59"/>
                              <a:gd name="T112" fmla="*/ 27 w 44"/>
                              <a:gd name="T113" fmla="*/ 48 h 59"/>
                              <a:gd name="T114" fmla="*/ 27 w 44"/>
                              <a:gd name="T115" fmla="*/ 52 h 59"/>
                              <a:gd name="T116" fmla="*/ 27 w 44"/>
                              <a:gd name="T117" fmla="*/ 56 h 59"/>
                              <a:gd name="T118" fmla="*/ 29 w 44"/>
                              <a:gd name="T119" fmla="*/ 59 h 59"/>
                              <a:gd name="T120" fmla="*/ 25 w 44"/>
                              <a:gd name="T121" fmla="*/ 55 h 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
                              <a:gd name="T184" fmla="*/ 0 h 59"/>
                              <a:gd name="T185" fmla="*/ 44 w 44"/>
                              <a:gd name="T186" fmla="*/ 59 h 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 h="59">
                                <a:moveTo>
                                  <a:pt x="25" y="55"/>
                                </a:moveTo>
                                <a:lnTo>
                                  <a:pt x="24" y="55"/>
                                </a:lnTo>
                                <a:lnTo>
                                  <a:pt x="22" y="55"/>
                                </a:lnTo>
                                <a:lnTo>
                                  <a:pt x="21" y="55"/>
                                </a:lnTo>
                                <a:lnTo>
                                  <a:pt x="20" y="55"/>
                                </a:lnTo>
                                <a:lnTo>
                                  <a:pt x="19" y="55"/>
                                </a:lnTo>
                                <a:lnTo>
                                  <a:pt x="18" y="55"/>
                                </a:lnTo>
                                <a:lnTo>
                                  <a:pt x="16" y="55"/>
                                </a:lnTo>
                                <a:lnTo>
                                  <a:pt x="14" y="53"/>
                                </a:lnTo>
                                <a:lnTo>
                                  <a:pt x="13" y="52"/>
                                </a:lnTo>
                                <a:lnTo>
                                  <a:pt x="8" y="51"/>
                                </a:lnTo>
                                <a:lnTo>
                                  <a:pt x="6" y="48"/>
                                </a:lnTo>
                                <a:lnTo>
                                  <a:pt x="3" y="45"/>
                                </a:lnTo>
                                <a:lnTo>
                                  <a:pt x="2" y="41"/>
                                </a:lnTo>
                                <a:lnTo>
                                  <a:pt x="1" y="38"/>
                                </a:lnTo>
                                <a:lnTo>
                                  <a:pt x="0" y="36"/>
                                </a:lnTo>
                                <a:lnTo>
                                  <a:pt x="1" y="33"/>
                                </a:lnTo>
                                <a:lnTo>
                                  <a:pt x="1" y="30"/>
                                </a:lnTo>
                                <a:lnTo>
                                  <a:pt x="2" y="27"/>
                                </a:lnTo>
                                <a:lnTo>
                                  <a:pt x="2" y="23"/>
                                </a:lnTo>
                                <a:lnTo>
                                  <a:pt x="3" y="19"/>
                                </a:lnTo>
                                <a:lnTo>
                                  <a:pt x="5" y="14"/>
                                </a:lnTo>
                                <a:lnTo>
                                  <a:pt x="6" y="11"/>
                                </a:lnTo>
                                <a:lnTo>
                                  <a:pt x="7" y="7"/>
                                </a:lnTo>
                                <a:lnTo>
                                  <a:pt x="12" y="7"/>
                                </a:lnTo>
                                <a:lnTo>
                                  <a:pt x="15" y="7"/>
                                </a:lnTo>
                                <a:lnTo>
                                  <a:pt x="18" y="5"/>
                                </a:lnTo>
                                <a:lnTo>
                                  <a:pt x="20" y="4"/>
                                </a:lnTo>
                                <a:lnTo>
                                  <a:pt x="22" y="3"/>
                                </a:lnTo>
                                <a:lnTo>
                                  <a:pt x="25" y="3"/>
                                </a:lnTo>
                                <a:lnTo>
                                  <a:pt x="27" y="1"/>
                                </a:lnTo>
                                <a:lnTo>
                                  <a:pt x="29" y="0"/>
                                </a:lnTo>
                                <a:lnTo>
                                  <a:pt x="31" y="1"/>
                                </a:lnTo>
                                <a:lnTo>
                                  <a:pt x="32" y="1"/>
                                </a:lnTo>
                                <a:lnTo>
                                  <a:pt x="34" y="3"/>
                                </a:lnTo>
                                <a:lnTo>
                                  <a:pt x="36" y="4"/>
                                </a:lnTo>
                                <a:lnTo>
                                  <a:pt x="38" y="5"/>
                                </a:lnTo>
                                <a:lnTo>
                                  <a:pt x="39" y="7"/>
                                </a:lnTo>
                                <a:lnTo>
                                  <a:pt x="39" y="8"/>
                                </a:lnTo>
                                <a:lnTo>
                                  <a:pt x="38" y="10"/>
                                </a:lnTo>
                                <a:lnTo>
                                  <a:pt x="36" y="11"/>
                                </a:lnTo>
                                <a:lnTo>
                                  <a:pt x="35" y="12"/>
                                </a:lnTo>
                                <a:lnTo>
                                  <a:pt x="35" y="14"/>
                                </a:lnTo>
                                <a:lnTo>
                                  <a:pt x="34" y="16"/>
                                </a:lnTo>
                                <a:lnTo>
                                  <a:pt x="35" y="18"/>
                                </a:lnTo>
                                <a:lnTo>
                                  <a:pt x="35" y="20"/>
                                </a:lnTo>
                                <a:lnTo>
                                  <a:pt x="38" y="23"/>
                                </a:lnTo>
                                <a:lnTo>
                                  <a:pt x="39" y="25"/>
                                </a:lnTo>
                                <a:lnTo>
                                  <a:pt x="40" y="27"/>
                                </a:lnTo>
                                <a:lnTo>
                                  <a:pt x="41" y="29"/>
                                </a:lnTo>
                                <a:lnTo>
                                  <a:pt x="42" y="30"/>
                                </a:lnTo>
                                <a:lnTo>
                                  <a:pt x="44" y="30"/>
                                </a:lnTo>
                                <a:lnTo>
                                  <a:pt x="39" y="33"/>
                                </a:lnTo>
                                <a:lnTo>
                                  <a:pt x="35" y="36"/>
                                </a:lnTo>
                                <a:lnTo>
                                  <a:pt x="31" y="38"/>
                                </a:lnTo>
                                <a:lnTo>
                                  <a:pt x="28" y="43"/>
                                </a:lnTo>
                                <a:lnTo>
                                  <a:pt x="27" y="48"/>
                                </a:lnTo>
                                <a:lnTo>
                                  <a:pt x="27" y="52"/>
                                </a:lnTo>
                                <a:lnTo>
                                  <a:pt x="27" y="56"/>
                                </a:lnTo>
                                <a:lnTo>
                                  <a:pt x="29" y="59"/>
                                </a:lnTo>
                                <a:lnTo>
                                  <a:pt x="25" y="5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33" name="Freeform 282">
                            <a:extLst>
                              <a:ext uri="{FF2B5EF4-FFF2-40B4-BE49-F238E27FC236}">
                                <a16:creationId xmlns:a16="http://schemas.microsoft.com/office/drawing/2014/main" id="{5A60E528-36EB-4220-8EEC-75CCC71F8DAB}"/>
                              </a:ext>
                            </a:extLst>
                          </p:cNvPr>
                          <p:cNvSpPr>
                            <a:spLocks/>
                          </p:cNvSpPr>
                          <p:nvPr/>
                        </p:nvSpPr>
                        <p:spPr bwMode="gray">
                          <a:xfrm>
                            <a:off x="2325" y="1157"/>
                            <a:ext cx="139" cy="72"/>
                          </a:xfrm>
                          <a:custGeom>
                            <a:avLst/>
                            <a:gdLst>
                              <a:gd name="T0" fmla="*/ 8 w 139"/>
                              <a:gd name="T1" fmla="*/ 19 h 72"/>
                              <a:gd name="T2" fmla="*/ 10 w 139"/>
                              <a:gd name="T3" fmla="*/ 24 h 72"/>
                              <a:gd name="T4" fmla="*/ 12 w 139"/>
                              <a:gd name="T5" fmla="*/ 19 h 72"/>
                              <a:gd name="T6" fmla="*/ 13 w 139"/>
                              <a:gd name="T7" fmla="*/ 14 h 72"/>
                              <a:gd name="T8" fmla="*/ 19 w 139"/>
                              <a:gd name="T9" fmla="*/ 14 h 72"/>
                              <a:gd name="T10" fmla="*/ 23 w 139"/>
                              <a:gd name="T11" fmla="*/ 14 h 72"/>
                              <a:gd name="T12" fmla="*/ 23 w 139"/>
                              <a:gd name="T13" fmla="*/ 6 h 72"/>
                              <a:gd name="T14" fmla="*/ 20 w 139"/>
                              <a:gd name="T15" fmla="*/ 3 h 72"/>
                              <a:gd name="T16" fmla="*/ 23 w 139"/>
                              <a:gd name="T17" fmla="*/ 2 h 72"/>
                              <a:gd name="T18" fmla="*/ 32 w 139"/>
                              <a:gd name="T19" fmla="*/ 16 h 72"/>
                              <a:gd name="T20" fmla="*/ 40 w 139"/>
                              <a:gd name="T21" fmla="*/ 28 h 72"/>
                              <a:gd name="T22" fmla="*/ 51 w 139"/>
                              <a:gd name="T23" fmla="*/ 25 h 72"/>
                              <a:gd name="T24" fmla="*/ 59 w 139"/>
                              <a:gd name="T25" fmla="*/ 14 h 72"/>
                              <a:gd name="T26" fmla="*/ 66 w 139"/>
                              <a:gd name="T27" fmla="*/ 7 h 72"/>
                              <a:gd name="T28" fmla="*/ 69 w 139"/>
                              <a:gd name="T29" fmla="*/ 10 h 72"/>
                              <a:gd name="T30" fmla="*/ 90 w 139"/>
                              <a:gd name="T31" fmla="*/ 13 h 72"/>
                              <a:gd name="T32" fmla="*/ 111 w 139"/>
                              <a:gd name="T33" fmla="*/ 5 h 72"/>
                              <a:gd name="T34" fmla="*/ 115 w 139"/>
                              <a:gd name="T35" fmla="*/ 9 h 72"/>
                              <a:gd name="T36" fmla="*/ 118 w 139"/>
                              <a:gd name="T37" fmla="*/ 10 h 72"/>
                              <a:gd name="T38" fmla="*/ 122 w 139"/>
                              <a:gd name="T39" fmla="*/ 9 h 72"/>
                              <a:gd name="T40" fmla="*/ 125 w 139"/>
                              <a:gd name="T41" fmla="*/ 7 h 72"/>
                              <a:gd name="T42" fmla="*/ 128 w 139"/>
                              <a:gd name="T43" fmla="*/ 9 h 72"/>
                              <a:gd name="T44" fmla="*/ 128 w 139"/>
                              <a:gd name="T45" fmla="*/ 13 h 72"/>
                              <a:gd name="T46" fmla="*/ 129 w 139"/>
                              <a:gd name="T47" fmla="*/ 19 h 72"/>
                              <a:gd name="T48" fmla="*/ 135 w 139"/>
                              <a:gd name="T49" fmla="*/ 24 h 72"/>
                              <a:gd name="T50" fmla="*/ 139 w 139"/>
                              <a:gd name="T51" fmla="*/ 31 h 72"/>
                              <a:gd name="T52" fmla="*/ 136 w 139"/>
                              <a:gd name="T53" fmla="*/ 38 h 72"/>
                              <a:gd name="T54" fmla="*/ 131 w 139"/>
                              <a:gd name="T55" fmla="*/ 42 h 72"/>
                              <a:gd name="T56" fmla="*/ 128 w 139"/>
                              <a:gd name="T57" fmla="*/ 45 h 72"/>
                              <a:gd name="T58" fmla="*/ 122 w 139"/>
                              <a:gd name="T59" fmla="*/ 47 h 72"/>
                              <a:gd name="T60" fmla="*/ 116 w 139"/>
                              <a:gd name="T61" fmla="*/ 47 h 72"/>
                              <a:gd name="T62" fmla="*/ 99 w 139"/>
                              <a:gd name="T63" fmla="*/ 55 h 72"/>
                              <a:gd name="T64" fmla="*/ 80 w 139"/>
                              <a:gd name="T65" fmla="*/ 66 h 72"/>
                              <a:gd name="T66" fmla="*/ 58 w 139"/>
                              <a:gd name="T67" fmla="*/ 72 h 72"/>
                              <a:gd name="T68" fmla="*/ 55 w 139"/>
                              <a:gd name="T69" fmla="*/ 69 h 72"/>
                              <a:gd name="T70" fmla="*/ 54 w 139"/>
                              <a:gd name="T71" fmla="*/ 65 h 72"/>
                              <a:gd name="T72" fmla="*/ 52 w 139"/>
                              <a:gd name="T73" fmla="*/ 64 h 72"/>
                              <a:gd name="T74" fmla="*/ 47 w 139"/>
                              <a:gd name="T75" fmla="*/ 64 h 72"/>
                              <a:gd name="T76" fmla="*/ 39 w 139"/>
                              <a:gd name="T77" fmla="*/ 62 h 72"/>
                              <a:gd name="T78" fmla="*/ 27 w 139"/>
                              <a:gd name="T79" fmla="*/ 57 h 72"/>
                              <a:gd name="T80" fmla="*/ 23 w 139"/>
                              <a:gd name="T81" fmla="*/ 47 h 72"/>
                              <a:gd name="T82" fmla="*/ 19 w 139"/>
                              <a:gd name="T83" fmla="*/ 42 h 72"/>
                              <a:gd name="T84" fmla="*/ 8 w 139"/>
                              <a:gd name="T85" fmla="*/ 40 h 72"/>
                              <a:gd name="T86" fmla="*/ 0 w 139"/>
                              <a:gd name="T87" fmla="*/ 43 h 72"/>
                              <a:gd name="T88" fmla="*/ 9 w 139"/>
                              <a:gd name="T89" fmla="*/ 33 h 72"/>
                              <a:gd name="T90" fmla="*/ 18 w 139"/>
                              <a:gd name="T91" fmla="*/ 33 h 72"/>
                              <a:gd name="T92" fmla="*/ 25 w 139"/>
                              <a:gd name="T93" fmla="*/ 31 h 72"/>
                              <a:gd name="T94" fmla="*/ 16 w 139"/>
                              <a:gd name="T95" fmla="*/ 28 h 72"/>
                              <a:gd name="T96" fmla="*/ 7 w 139"/>
                              <a:gd name="T97" fmla="*/ 26 h 72"/>
                              <a:gd name="T98" fmla="*/ 1 w 139"/>
                              <a:gd name="T99" fmla="*/ 25 h 72"/>
                              <a:gd name="T100" fmla="*/ 4 w 139"/>
                              <a:gd name="T101" fmla="*/ 24 h 72"/>
                              <a:gd name="T102" fmla="*/ 7 w 139"/>
                              <a:gd name="T103" fmla="*/ 19 h 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9"/>
                              <a:gd name="T157" fmla="*/ 0 h 72"/>
                              <a:gd name="T158" fmla="*/ 139 w 139"/>
                              <a:gd name="T159" fmla="*/ 72 h 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9" h="72">
                                <a:moveTo>
                                  <a:pt x="8" y="17"/>
                                </a:moveTo>
                                <a:lnTo>
                                  <a:pt x="8" y="17"/>
                                </a:lnTo>
                                <a:lnTo>
                                  <a:pt x="8" y="19"/>
                                </a:lnTo>
                                <a:lnTo>
                                  <a:pt x="9" y="21"/>
                                </a:lnTo>
                                <a:lnTo>
                                  <a:pt x="9" y="22"/>
                                </a:lnTo>
                                <a:lnTo>
                                  <a:pt x="10" y="24"/>
                                </a:lnTo>
                                <a:lnTo>
                                  <a:pt x="10" y="22"/>
                                </a:lnTo>
                                <a:lnTo>
                                  <a:pt x="12" y="21"/>
                                </a:lnTo>
                                <a:lnTo>
                                  <a:pt x="12" y="19"/>
                                </a:lnTo>
                                <a:lnTo>
                                  <a:pt x="12" y="17"/>
                                </a:lnTo>
                                <a:lnTo>
                                  <a:pt x="13" y="16"/>
                                </a:lnTo>
                                <a:lnTo>
                                  <a:pt x="13" y="14"/>
                                </a:lnTo>
                                <a:lnTo>
                                  <a:pt x="14" y="14"/>
                                </a:lnTo>
                                <a:lnTo>
                                  <a:pt x="16" y="14"/>
                                </a:lnTo>
                                <a:lnTo>
                                  <a:pt x="19" y="14"/>
                                </a:lnTo>
                                <a:lnTo>
                                  <a:pt x="20" y="14"/>
                                </a:lnTo>
                                <a:lnTo>
                                  <a:pt x="22" y="14"/>
                                </a:lnTo>
                                <a:lnTo>
                                  <a:pt x="23" y="14"/>
                                </a:lnTo>
                                <a:lnTo>
                                  <a:pt x="25" y="14"/>
                                </a:lnTo>
                                <a:lnTo>
                                  <a:pt x="25" y="7"/>
                                </a:lnTo>
                                <a:lnTo>
                                  <a:pt x="23" y="6"/>
                                </a:lnTo>
                                <a:lnTo>
                                  <a:pt x="22" y="6"/>
                                </a:lnTo>
                                <a:lnTo>
                                  <a:pt x="21" y="5"/>
                                </a:lnTo>
                                <a:lnTo>
                                  <a:pt x="20" y="3"/>
                                </a:lnTo>
                                <a:lnTo>
                                  <a:pt x="19" y="2"/>
                                </a:lnTo>
                                <a:lnTo>
                                  <a:pt x="19" y="0"/>
                                </a:lnTo>
                                <a:lnTo>
                                  <a:pt x="23" y="2"/>
                                </a:lnTo>
                                <a:lnTo>
                                  <a:pt x="27" y="6"/>
                                </a:lnTo>
                                <a:lnTo>
                                  <a:pt x="29" y="10"/>
                                </a:lnTo>
                                <a:lnTo>
                                  <a:pt x="32" y="16"/>
                                </a:lnTo>
                                <a:lnTo>
                                  <a:pt x="34" y="21"/>
                                </a:lnTo>
                                <a:lnTo>
                                  <a:pt x="38" y="25"/>
                                </a:lnTo>
                                <a:lnTo>
                                  <a:pt x="40" y="28"/>
                                </a:lnTo>
                                <a:lnTo>
                                  <a:pt x="44" y="28"/>
                                </a:lnTo>
                                <a:lnTo>
                                  <a:pt x="47" y="28"/>
                                </a:lnTo>
                                <a:lnTo>
                                  <a:pt x="51" y="25"/>
                                </a:lnTo>
                                <a:lnTo>
                                  <a:pt x="53" y="22"/>
                                </a:lnTo>
                                <a:lnTo>
                                  <a:pt x="57" y="19"/>
                                </a:lnTo>
                                <a:lnTo>
                                  <a:pt x="59" y="14"/>
                                </a:lnTo>
                                <a:lnTo>
                                  <a:pt x="61" y="11"/>
                                </a:lnTo>
                                <a:lnTo>
                                  <a:pt x="64" y="9"/>
                                </a:lnTo>
                                <a:lnTo>
                                  <a:pt x="66" y="7"/>
                                </a:lnTo>
                                <a:lnTo>
                                  <a:pt x="67" y="9"/>
                                </a:lnTo>
                                <a:lnTo>
                                  <a:pt x="67" y="10"/>
                                </a:lnTo>
                                <a:lnTo>
                                  <a:pt x="69" y="10"/>
                                </a:lnTo>
                                <a:lnTo>
                                  <a:pt x="69" y="11"/>
                                </a:lnTo>
                                <a:lnTo>
                                  <a:pt x="69" y="13"/>
                                </a:lnTo>
                                <a:lnTo>
                                  <a:pt x="90" y="13"/>
                                </a:lnTo>
                                <a:lnTo>
                                  <a:pt x="108" y="2"/>
                                </a:lnTo>
                                <a:lnTo>
                                  <a:pt x="110" y="3"/>
                                </a:lnTo>
                                <a:lnTo>
                                  <a:pt x="111" y="5"/>
                                </a:lnTo>
                                <a:lnTo>
                                  <a:pt x="112" y="6"/>
                                </a:lnTo>
                                <a:lnTo>
                                  <a:pt x="114" y="7"/>
                                </a:lnTo>
                                <a:lnTo>
                                  <a:pt x="115" y="9"/>
                                </a:lnTo>
                                <a:lnTo>
                                  <a:pt x="116" y="9"/>
                                </a:lnTo>
                                <a:lnTo>
                                  <a:pt x="117" y="10"/>
                                </a:lnTo>
                                <a:lnTo>
                                  <a:pt x="118" y="10"/>
                                </a:lnTo>
                                <a:lnTo>
                                  <a:pt x="120" y="10"/>
                                </a:lnTo>
                                <a:lnTo>
                                  <a:pt x="121" y="9"/>
                                </a:lnTo>
                                <a:lnTo>
                                  <a:pt x="122" y="9"/>
                                </a:lnTo>
                                <a:lnTo>
                                  <a:pt x="123" y="9"/>
                                </a:lnTo>
                                <a:lnTo>
                                  <a:pt x="124" y="9"/>
                                </a:lnTo>
                                <a:lnTo>
                                  <a:pt x="125" y="7"/>
                                </a:lnTo>
                                <a:lnTo>
                                  <a:pt x="127" y="7"/>
                                </a:lnTo>
                                <a:lnTo>
                                  <a:pt x="128" y="7"/>
                                </a:lnTo>
                                <a:lnTo>
                                  <a:pt x="128" y="9"/>
                                </a:lnTo>
                                <a:lnTo>
                                  <a:pt x="128" y="10"/>
                                </a:lnTo>
                                <a:lnTo>
                                  <a:pt x="128" y="11"/>
                                </a:lnTo>
                                <a:lnTo>
                                  <a:pt x="128" y="13"/>
                                </a:lnTo>
                                <a:lnTo>
                                  <a:pt x="128" y="14"/>
                                </a:lnTo>
                                <a:lnTo>
                                  <a:pt x="128" y="17"/>
                                </a:lnTo>
                                <a:lnTo>
                                  <a:pt x="129" y="19"/>
                                </a:lnTo>
                                <a:lnTo>
                                  <a:pt x="130" y="21"/>
                                </a:lnTo>
                                <a:lnTo>
                                  <a:pt x="133" y="22"/>
                                </a:lnTo>
                                <a:lnTo>
                                  <a:pt x="135" y="24"/>
                                </a:lnTo>
                                <a:lnTo>
                                  <a:pt x="136" y="26"/>
                                </a:lnTo>
                                <a:lnTo>
                                  <a:pt x="137" y="28"/>
                                </a:lnTo>
                                <a:lnTo>
                                  <a:pt x="139" y="31"/>
                                </a:lnTo>
                                <a:lnTo>
                                  <a:pt x="137" y="33"/>
                                </a:lnTo>
                                <a:lnTo>
                                  <a:pt x="137" y="36"/>
                                </a:lnTo>
                                <a:lnTo>
                                  <a:pt x="136" y="38"/>
                                </a:lnTo>
                                <a:lnTo>
                                  <a:pt x="135" y="39"/>
                                </a:lnTo>
                                <a:lnTo>
                                  <a:pt x="133" y="40"/>
                                </a:lnTo>
                                <a:lnTo>
                                  <a:pt x="131" y="42"/>
                                </a:lnTo>
                                <a:lnTo>
                                  <a:pt x="130" y="42"/>
                                </a:lnTo>
                                <a:lnTo>
                                  <a:pt x="129" y="43"/>
                                </a:lnTo>
                                <a:lnTo>
                                  <a:pt x="128" y="45"/>
                                </a:lnTo>
                                <a:lnTo>
                                  <a:pt x="125" y="46"/>
                                </a:lnTo>
                                <a:lnTo>
                                  <a:pt x="124" y="46"/>
                                </a:lnTo>
                                <a:lnTo>
                                  <a:pt x="122" y="47"/>
                                </a:lnTo>
                                <a:lnTo>
                                  <a:pt x="120" y="47"/>
                                </a:lnTo>
                                <a:lnTo>
                                  <a:pt x="118" y="47"/>
                                </a:lnTo>
                                <a:lnTo>
                                  <a:pt x="116" y="47"/>
                                </a:lnTo>
                                <a:lnTo>
                                  <a:pt x="115" y="49"/>
                                </a:lnTo>
                                <a:lnTo>
                                  <a:pt x="108" y="50"/>
                                </a:lnTo>
                                <a:lnTo>
                                  <a:pt x="99" y="55"/>
                                </a:lnTo>
                                <a:lnTo>
                                  <a:pt x="94" y="58"/>
                                </a:lnTo>
                                <a:lnTo>
                                  <a:pt x="86" y="62"/>
                                </a:lnTo>
                                <a:lnTo>
                                  <a:pt x="80" y="66"/>
                                </a:lnTo>
                                <a:lnTo>
                                  <a:pt x="73" y="69"/>
                                </a:lnTo>
                                <a:lnTo>
                                  <a:pt x="66" y="71"/>
                                </a:lnTo>
                                <a:lnTo>
                                  <a:pt x="58" y="72"/>
                                </a:lnTo>
                                <a:lnTo>
                                  <a:pt x="57" y="71"/>
                                </a:lnTo>
                                <a:lnTo>
                                  <a:pt x="55" y="71"/>
                                </a:lnTo>
                                <a:lnTo>
                                  <a:pt x="55" y="69"/>
                                </a:lnTo>
                                <a:lnTo>
                                  <a:pt x="54" y="68"/>
                                </a:lnTo>
                                <a:lnTo>
                                  <a:pt x="54" y="66"/>
                                </a:lnTo>
                                <a:lnTo>
                                  <a:pt x="54" y="65"/>
                                </a:lnTo>
                                <a:lnTo>
                                  <a:pt x="54" y="64"/>
                                </a:lnTo>
                                <a:lnTo>
                                  <a:pt x="53" y="64"/>
                                </a:lnTo>
                                <a:lnTo>
                                  <a:pt x="52" y="64"/>
                                </a:lnTo>
                                <a:lnTo>
                                  <a:pt x="49" y="64"/>
                                </a:lnTo>
                                <a:lnTo>
                                  <a:pt x="48" y="64"/>
                                </a:lnTo>
                                <a:lnTo>
                                  <a:pt x="47" y="64"/>
                                </a:lnTo>
                                <a:lnTo>
                                  <a:pt x="45" y="64"/>
                                </a:lnTo>
                                <a:lnTo>
                                  <a:pt x="44" y="64"/>
                                </a:lnTo>
                                <a:lnTo>
                                  <a:pt x="39" y="62"/>
                                </a:lnTo>
                                <a:lnTo>
                                  <a:pt x="33" y="61"/>
                                </a:lnTo>
                                <a:lnTo>
                                  <a:pt x="29" y="59"/>
                                </a:lnTo>
                                <a:lnTo>
                                  <a:pt x="27" y="57"/>
                                </a:lnTo>
                                <a:lnTo>
                                  <a:pt x="25" y="55"/>
                                </a:lnTo>
                                <a:lnTo>
                                  <a:pt x="25" y="52"/>
                                </a:lnTo>
                                <a:lnTo>
                                  <a:pt x="23" y="47"/>
                                </a:lnTo>
                                <a:lnTo>
                                  <a:pt x="25" y="43"/>
                                </a:lnTo>
                                <a:lnTo>
                                  <a:pt x="22" y="43"/>
                                </a:lnTo>
                                <a:lnTo>
                                  <a:pt x="19" y="42"/>
                                </a:lnTo>
                                <a:lnTo>
                                  <a:pt x="15" y="42"/>
                                </a:lnTo>
                                <a:lnTo>
                                  <a:pt x="12" y="40"/>
                                </a:lnTo>
                                <a:lnTo>
                                  <a:pt x="8" y="40"/>
                                </a:lnTo>
                                <a:lnTo>
                                  <a:pt x="4" y="40"/>
                                </a:lnTo>
                                <a:lnTo>
                                  <a:pt x="2" y="42"/>
                                </a:lnTo>
                                <a:lnTo>
                                  <a:pt x="0" y="43"/>
                                </a:lnTo>
                                <a:lnTo>
                                  <a:pt x="0" y="33"/>
                                </a:lnTo>
                                <a:lnTo>
                                  <a:pt x="4" y="33"/>
                                </a:lnTo>
                                <a:lnTo>
                                  <a:pt x="9" y="33"/>
                                </a:lnTo>
                                <a:lnTo>
                                  <a:pt x="13" y="33"/>
                                </a:lnTo>
                                <a:lnTo>
                                  <a:pt x="15" y="33"/>
                                </a:lnTo>
                                <a:lnTo>
                                  <a:pt x="18" y="33"/>
                                </a:lnTo>
                                <a:lnTo>
                                  <a:pt x="20" y="33"/>
                                </a:lnTo>
                                <a:lnTo>
                                  <a:pt x="22" y="32"/>
                                </a:lnTo>
                                <a:lnTo>
                                  <a:pt x="25" y="31"/>
                                </a:lnTo>
                                <a:lnTo>
                                  <a:pt x="22" y="29"/>
                                </a:lnTo>
                                <a:lnTo>
                                  <a:pt x="19" y="29"/>
                                </a:lnTo>
                                <a:lnTo>
                                  <a:pt x="16" y="28"/>
                                </a:lnTo>
                                <a:lnTo>
                                  <a:pt x="13" y="28"/>
                                </a:lnTo>
                                <a:lnTo>
                                  <a:pt x="10" y="26"/>
                                </a:lnTo>
                                <a:lnTo>
                                  <a:pt x="7" y="26"/>
                                </a:lnTo>
                                <a:lnTo>
                                  <a:pt x="3" y="26"/>
                                </a:lnTo>
                                <a:lnTo>
                                  <a:pt x="0" y="26"/>
                                </a:lnTo>
                                <a:lnTo>
                                  <a:pt x="1" y="25"/>
                                </a:lnTo>
                                <a:lnTo>
                                  <a:pt x="2" y="25"/>
                                </a:lnTo>
                                <a:lnTo>
                                  <a:pt x="3" y="24"/>
                                </a:lnTo>
                                <a:lnTo>
                                  <a:pt x="4" y="24"/>
                                </a:lnTo>
                                <a:lnTo>
                                  <a:pt x="6" y="22"/>
                                </a:lnTo>
                                <a:lnTo>
                                  <a:pt x="7" y="21"/>
                                </a:lnTo>
                                <a:lnTo>
                                  <a:pt x="7" y="19"/>
                                </a:lnTo>
                                <a:lnTo>
                                  <a:pt x="8" y="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103" name="Group 283">
                          <a:extLst>
                            <a:ext uri="{FF2B5EF4-FFF2-40B4-BE49-F238E27FC236}">
                              <a16:creationId xmlns:a16="http://schemas.microsoft.com/office/drawing/2014/main" id="{A7A186BD-11F5-47BB-AFDD-6D2354AF7A7E}"/>
                            </a:ext>
                          </a:extLst>
                        </p:cNvPr>
                        <p:cNvGrpSpPr>
                          <a:grpSpLocks/>
                        </p:cNvGrpSpPr>
                        <p:nvPr/>
                      </p:nvGrpSpPr>
                      <p:grpSpPr bwMode="auto">
                        <a:xfrm>
                          <a:off x="2500" y="850"/>
                          <a:ext cx="2685" cy="1787"/>
                          <a:chOff x="2500" y="850"/>
                          <a:chExt cx="2685" cy="1787"/>
                        </a:xfrm>
                      </p:grpSpPr>
                      <p:sp>
                        <p:nvSpPr>
                          <p:cNvPr id="104" name="Freeform 284">
                            <a:extLst>
                              <a:ext uri="{FF2B5EF4-FFF2-40B4-BE49-F238E27FC236}">
                                <a16:creationId xmlns:a16="http://schemas.microsoft.com/office/drawing/2014/main" id="{E137F835-CF10-4179-BF19-0C80EA4A1C10}"/>
                              </a:ext>
                            </a:extLst>
                          </p:cNvPr>
                          <p:cNvSpPr>
                            <a:spLocks/>
                          </p:cNvSpPr>
                          <p:nvPr/>
                        </p:nvSpPr>
                        <p:spPr bwMode="gray">
                          <a:xfrm>
                            <a:off x="2546" y="1218"/>
                            <a:ext cx="13" cy="15"/>
                          </a:xfrm>
                          <a:custGeom>
                            <a:avLst/>
                            <a:gdLst>
                              <a:gd name="T0" fmla="*/ 0 w 13"/>
                              <a:gd name="T1" fmla="*/ 6 h 15"/>
                              <a:gd name="T2" fmla="*/ 8 w 13"/>
                              <a:gd name="T3" fmla="*/ 0 h 15"/>
                              <a:gd name="T4" fmla="*/ 9 w 13"/>
                              <a:gd name="T5" fmla="*/ 2 h 15"/>
                              <a:gd name="T6" fmla="*/ 12 w 13"/>
                              <a:gd name="T7" fmla="*/ 3 h 15"/>
                              <a:gd name="T8" fmla="*/ 12 w 13"/>
                              <a:gd name="T9" fmla="*/ 6 h 15"/>
                              <a:gd name="T10" fmla="*/ 13 w 13"/>
                              <a:gd name="T11" fmla="*/ 8 h 15"/>
                              <a:gd name="T12" fmla="*/ 13 w 13"/>
                              <a:gd name="T13" fmla="*/ 10 h 15"/>
                              <a:gd name="T14" fmla="*/ 13 w 13"/>
                              <a:gd name="T15" fmla="*/ 12 h 15"/>
                              <a:gd name="T16" fmla="*/ 13 w 13"/>
                              <a:gd name="T17" fmla="*/ 15 h 15"/>
                              <a:gd name="T18" fmla="*/ 12 w 13"/>
                              <a:gd name="T19" fmla="*/ 13 h 15"/>
                              <a:gd name="T20" fmla="*/ 8 w 13"/>
                              <a:gd name="T21" fmla="*/ 13 h 15"/>
                              <a:gd name="T22" fmla="*/ 7 w 13"/>
                              <a:gd name="T23" fmla="*/ 12 h 15"/>
                              <a:gd name="T24" fmla="*/ 6 w 13"/>
                              <a:gd name="T25" fmla="*/ 10 h 15"/>
                              <a:gd name="T26" fmla="*/ 2 w 13"/>
                              <a:gd name="T27" fmla="*/ 8 h 15"/>
                              <a:gd name="T28" fmla="*/ 1 w 13"/>
                              <a:gd name="T29" fmla="*/ 7 h 15"/>
                              <a:gd name="T30" fmla="*/ 1 w 13"/>
                              <a:gd name="T31" fmla="*/ 6 h 15"/>
                              <a:gd name="T32" fmla="*/ 0 w 13"/>
                              <a:gd name="T33" fmla="*/ 6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5"/>
                              <a:gd name="T53" fmla="*/ 13 w 13"/>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5">
                                <a:moveTo>
                                  <a:pt x="0" y="6"/>
                                </a:moveTo>
                                <a:lnTo>
                                  <a:pt x="8" y="0"/>
                                </a:lnTo>
                                <a:lnTo>
                                  <a:pt x="9" y="2"/>
                                </a:lnTo>
                                <a:lnTo>
                                  <a:pt x="12" y="3"/>
                                </a:lnTo>
                                <a:lnTo>
                                  <a:pt x="12" y="6"/>
                                </a:lnTo>
                                <a:lnTo>
                                  <a:pt x="13" y="8"/>
                                </a:lnTo>
                                <a:lnTo>
                                  <a:pt x="13" y="10"/>
                                </a:lnTo>
                                <a:lnTo>
                                  <a:pt x="13" y="12"/>
                                </a:lnTo>
                                <a:lnTo>
                                  <a:pt x="13" y="15"/>
                                </a:lnTo>
                                <a:lnTo>
                                  <a:pt x="12" y="13"/>
                                </a:lnTo>
                                <a:lnTo>
                                  <a:pt x="8" y="13"/>
                                </a:lnTo>
                                <a:lnTo>
                                  <a:pt x="7" y="12"/>
                                </a:lnTo>
                                <a:lnTo>
                                  <a:pt x="6" y="10"/>
                                </a:lnTo>
                                <a:lnTo>
                                  <a:pt x="2" y="8"/>
                                </a:lnTo>
                                <a:lnTo>
                                  <a:pt x="1" y="7"/>
                                </a:lnTo>
                                <a:lnTo>
                                  <a:pt x="1" y="6"/>
                                </a:lnTo>
                                <a:lnTo>
                                  <a:pt x="0" y="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105" name="Group 285">
                            <a:extLst>
                              <a:ext uri="{FF2B5EF4-FFF2-40B4-BE49-F238E27FC236}">
                                <a16:creationId xmlns:a16="http://schemas.microsoft.com/office/drawing/2014/main" id="{78AF38E9-78A5-46E8-9112-D638C0229A54}"/>
                              </a:ext>
                            </a:extLst>
                          </p:cNvPr>
                          <p:cNvGrpSpPr>
                            <a:grpSpLocks/>
                          </p:cNvGrpSpPr>
                          <p:nvPr/>
                        </p:nvGrpSpPr>
                        <p:grpSpPr bwMode="auto">
                          <a:xfrm>
                            <a:off x="2500" y="1632"/>
                            <a:ext cx="203" cy="185"/>
                            <a:chOff x="2500" y="1656"/>
                            <a:chExt cx="203" cy="185"/>
                          </a:xfrm>
                        </p:grpSpPr>
                        <p:sp>
                          <p:nvSpPr>
                            <p:cNvPr id="229" name="Freeform 286">
                              <a:extLst>
                                <a:ext uri="{FF2B5EF4-FFF2-40B4-BE49-F238E27FC236}">
                                  <a16:creationId xmlns:a16="http://schemas.microsoft.com/office/drawing/2014/main" id="{A7A9959D-51A4-4323-8713-1D60B0FBD08E}"/>
                                </a:ext>
                              </a:extLst>
                            </p:cNvPr>
                            <p:cNvSpPr>
                              <a:spLocks/>
                            </p:cNvSpPr>
                            <p:nvPr/>
                          </p:nvSpPr>
                          <p:spPr bwMode="gray">
                            <a:xfrm>
                              <a:off x="2690" y="1747"/>
                              <a:ext cx="13" cy="20"/>
                            </a:xfrm>
                            <a:custGeom>
                              <a:avLst/>
                              <a:gdLst>
                                <a:gd name="T0" fmla="*/ 13 w 13"/>
                                <a:gd name="T1" fmla="*/ 20 h 20"/>
                                <a:gd name="T2" fmla="*/ 13 w 13"/>
                                <a:gd name="T3" fmla="*/ 18 h 20"/>
                                <a:gd name="T4" fmla="*/ 13 w 13"/>
                                <a:gd name="T5" fmla="*/ 17 h 20"/>
                                <a:gd name="T6" fmla="*/ 13 w 13"/>
                                <a:gd name="T7" fmla="*/ 16 h 20"/>
                                <a:gd name="T8" fmla="*/ 13 w 13"/>
                                <a:gd name="T9" fmla="*/ 13 h 20"/>
                                <a:gd name="T10" fmla="*/ 13 w 13"/>
                                <a:gd name="T11" fmla="*/ 12 h 20"/>
                                <a:gd name="T12" fmla="*/ 13 w 13"/>
                                <a:gd name="T13" fmla="*/ 11 h 20"/>
                                <a:gd name="T14" fmla="*/ 13 w 13"/>
                                <a:gd name="T15" fmla="*/ 8 h 20"/>
                                <a:gd name="T16" fmla="*/ 12 w 13"/>
                                <a:gd name="T17" fmla="*/ 6 h 20"/>
                                <a:gd name="T18" fmla="*/ 12 w 13"/>
                                <a:gd name="T19" fmla="*/ 4 h 20"/>
                                <a:gd name="T20" fmla="*/ 9 w 13"/>
                                <a:gd name="T21" fmla="*/ 4 h 20"/>
                                <a:gd name="T22" fmla="*/ 9 w 13"/>
                                <a:gd name="T23" fmla="*/ 3 h 20"/>
                                <a:gd name="T24" fmla="*/ 8 w 13"/>
                                <a:gd name="T25" fmla="*/ 1 h 20"/>
                                <a:gd name="T26" fmla="*/ 7 w 13"/>
                                <a:gd name="T27" fmla="*/ 0 h 20"/>
                                <a:gd name="T28" fmla="*/ 6 w 13"/>
                                <a:gd name="T29" fmla="*/ 0 h 20"/>
                                <a:gd name="T30" fmla="*/ 5 w 13"/>
                                <a:gd name="T31" fmla="*/ 0 h 20"/>
                                <a:gd name="T32" fmla="*/ 2 w 13"/>
                                <a:gd name="T33" fmla="*/ 0 h 20"/>
                                <a:gd name="T34" fmla="*/ 1 w 13"/>
                                <a:gd name="T35" fmla="*/ 0 h 20"/>
                                <a:gd name="T36" fmla="*/ 0 w 13"/>
                                <a:gd name="T37" fmla="*/ 0 h 20"/>
                                <a:gd name="T38" fmla="*/ 0 w 13"/>
                                <a:gd name="T39" fmla="*/ 4 h 20"/>
                                <a:gd name="T40" fmla="*/ 1 w 13"/>
                                <a:gd name="T41" fmla="*/ 9 h 20"/>
                                <a:gd name="T42" fmla="*/ 2 w 13"/>
                                <a:gd name="T43" fmla="*/ 11 h 20"/>
                                <a:gd name="T44" fmla="*/ 5 w 13"/>
                                <a:gd name="T45" fmla="*/ 13 h 20"/>
                                <a:gd name="T46" fmla="*/ 7 w 13"/>
                                <a:gd name="T47" fmla="*/ 16 h 20"/>
                                <a:gd name="T48" fmla="*/ 8 w 13"/>
                                <a:gd name="T49" fmla="*/ 17 h 20"/>
                                <a:gd name="T50" fmla="*/ 9 w 13"/>
                                <a:gd name="T51" fmla="*/ 18 h 20"/>
                                <a:gd name="T52" fmla="*/ 13 w 13"/>
                                <a:gd name="T53" fmla="*/ 20 h 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
                                <a:gd name="T82" fmla="*/ 0 h 20"/>
                                <a:gd name="T83" fmla="*/ 13 w 13"/>
                                <a:gd name="T84" fmla="*/ 20 h 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 h="20">
                                  <a:moveTo>
                                    <a:pt x="13" y="20"/>
                                  </a:moveTo>
                                  <a:lnTo>
                                    <a:pt x="13" y="18"/>
                                  </a:lnTo>
                                  <a:lnTo>
                                    <a:pt x="13" y="17"/>
                                  </a:lnTo>
                                  <a:lnTo>
                                    <a:pt x="13" y="16"/>
                                  </a:lnTo>
                                  <a:lnTo>
                                    <a:pt x="13" y="13"/>
                                  </a:lnTo>
                                  <a:lnTo>
                                    <a:pt x="13" y="12"/>
                                  </a:lnTo>
                                  <a:lnTo>
                                    <a:pt x="13" y="11"/>
                                  </a:lnTo>
                                  <a:lnTo>
                                    <a:pt x="13" y="8"/>
                                  </a:lnTo>
                                  <a:lnTo>
                                    <a:pt x="12" y="6"/>
                                  </a:lnTo>
                                  <a:lnTo>
                                    <a:pt x="12" y="4"/>
                                  </a:lnTo>
                                  <a:lnTo>
                                    <a:pt x="9" y="4"/>
                                  </a:lnTo>
                                  <a:lnTo>
                                    <a:pt x="9" y="3"/>
                                  </a:lnTo>
                                  <a:lnTo>
                                    <a:pt x="8" y="1"/>
                                  </a:lnTo>
                                  <a:lnTo>
                                    <a:pt x="7" y="0"/>
                                  </a:lnTo>
                                  <a:lnTo>
                                    <a:pt x="6" y="0"/>
                                  </a:lnTo>
                                  <a:lnTo>
                                    <a:pt x="5" y="0"/>
                                  </a:lnTo>
                                  <a:lnTo>
                                    <a:pt x="2" y="0"/>
                                  </a:lnTo>
                                  <a:lnTo>
                                    <a:pt x="1" y="0"/>
                                  </a:lnTo>
                                  <a:lnTo>
                                    <a:pt x="0" y="0"/>
                                  </a:lnTo>
                                  <a:lnTo>
                                    <a:pt x="0" y="4"/>
                                  </a:lnTo>
                                  <a:lnTo>
                                    <a:pt x="1" y="9"/>
                                  </a:lnTo>
                                  <a:lnTo>
                                    <a:pt x="2" y="11"/>
                                  </a:lnTo>
                                  <a:lnTo>
                                    <a:pt x="5" y="13"/>
                                  </a:lnTo>
                                  <a:lnTo>
                                    <a:pt x="7" y="16"/>
                                  </a:lnTo>
                                  <a:lnTo>
                                    <a:pt x="8" y="17"/>
                                  </a:lnTo>
                                  <a:lnTo>
                                    <a:pt x="9" y="18"/>
                                  </a:lnTo>
                                  <a:lnTo>
                                    <a:pt x="13" y="2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30" name="Freeform 287">
                              <a:extLst>
                                <a:ext uri="{FF2B5EF4-FFF2-40B4-BE49-F238E27FC236}">
                                  <a16:creationId xmlns:a16="http://schemas.microsoft.com/office/drawing/2014/main" id="{48BE8A98-19DD-4CD5-A987-3CA76F8B2757}"/>
                                </a:ext>
                              </a:extLst>
                            </p:cNvPr>
                            <p:cNvSpPr>
                              <a:spLocks/>
                            </p:cNvSpPr>
                            <p:nvPr/>
                          </p:nvSpPr>
                          <p:spPr bwMode="gray">
                            <a:xfrm>
                              <a:off x="2500" y="1656"/>
                              <a:ext cx="200" cy="185"/>
                            </a:xfrm>
                            <a:custGeom>
                              <a:avLst/>
                              <a:gdLst>
                                <a:gd name="T0" fmla="*/ 132 w 200"/>
                                <a:gd name="T1" fmla="*/ 17 h 185"/>
                                <a:gd name="T2" fmla="*/ 148 w 200"/>
                                <a:gd name="T3" fmla="*/ 28 h 185"/>
                                <a:gd name="T4" fmla="*/ 166 w 200"/>
                                <a:gd name="T5" fmla="*/ 34 h 185"/>
                                <a:gd name="T6" fmla="*/ 169 w 200"/>
                                <a:gd name="T7" fmla="*/ 31 h 185"/>
                                <a:gd name="T8" fmla="*/ 173 w 200"/>
                                <a:gd name="T9" fmla="*/ 27 h 185"/>
                                <a:gd name="T10" fmla="*/ 177 w 200"/>
                                <a:gd name="T11" fmla="*/ 29 h 185"/>
                                <a:gd name="T12" fmla="*/ 185 w 200"/>
                                <a:gd name="T13" fmla="*/ 34 h 185"/>
                                <a:gd name="T14" fmla="*/ 194 w 200"/>
                                <a:gd name="T15" fmla="*/ 34 h 185"/>
                                <a:gd name="T16" fmla="*/ 199 w 200"/>
                                <a:gd name="T17" fmla="*/ 36 h 185"/>
                                <a:gd name="T18" fmla="*/ 200 w 200"/>
                                <a:gd name="T19" fmla="*/ 45 h 185"/>
                                <a:gd name="T20" fmla="*/ 200 w 200"/>
                                <a:gd name="T21" fmla="*/ 50 h 185"/>
                                <a:gd name="T22" fmla="*/ 180 w 200"/>
                                <a:gd name="T23" fmla="*/ 61 h 185"/>
                                <a:gd name="T24" fmla="*/ 166 w 200"/>
                                <a:gd name="T25" fmla="*/ 76 h 185"/>
                                <a:gd name="T26" fmla="*/ 154 w 200"/>
                                <a:gd name="T27" fmla="*/ 88 h 185"/>
                                <a:gd name="T28" fmla="*/ 146 w 200"/>
                                <a:gd name="T29" fmla="*/ 97 h 185"/>
                                <a:gd name="T30" fmla="*/ 146 w 200"/>
                                <a:gd name="T31" fmla="*/ 120 h 185"/>
                                <a:gd name="T32" fmla="*/ 142 w 200"/>
                                <a:gd name="T33" fmla="*/ 135 h 185"/>
                                <a:gd name="T34" fmla="*/ 127 w 200"/>
                                <a:gd name="T35" fmla="*/ 153 h 185"/>
                                <a:gd name="T36" fmla="*/ 116 w 200"/>
                                <a:gd name="T37" fmla="*/ 168 h 185"/>
                                <a:gd name="T38" fmla="*/ 111 w 200"/>
                                <a:gd name="T39" fmla="*/ 171 h 185"/>
                                <a:gd name="T40" fmla="*/ 77 w 200"/>
                                <a:gd name="T41" fmla="*/ 172 h 185"/>
                                <a:gd name="T42" fmla="*/ 63 w 200"/>
                                <a:gd name="T43" fmla="*/ 183 h 185"/>
                                <a:gd name="T44" fmla="*/ 54 w 200"/>
                                <a:gd name="T45" fmla="*/ 183 h 185"/>
                                <a:gd name="T46" fmla="*/ 47 w 200"/>
                                <a:gd name="T47" fmla="*/ 171 h 185"/>
                                <a:gd name="T48" fmla="*/ 38 w 200"/>
                                <a:gd name="T49" fmla="*/ 157 h 185"/>
                                <a:gd name="T50" fmla="*/ 38 w 200"/>
                                <a:gd name="T51" fmla="*/ 143 h 185"/>
                                <a:gd name="T52" fmla="*/ 39 w 200"/>
                                <a:gd name="T53" fmla="*/ 127 h 185"/>
                                <a:gd name="T54" fmla="*/ 38 w 200"/>
                                <a:gd name="T55" fmla="*/ 110 h 185"/>
                                <a:gd name="T56" fmla="*/ 43 w 200"/>
                                <a:gd name="T57" fmla="*/ 92 h 185"/>
                                <a:gd name="T58" fmla="*/ 51 w 200"/>
                                <a:gd name="T59" fmla="*/ 68 h 185"/>
                                <a:gd name="T60" fmla="*/ 54 w 200"/>
                                <a:gd name="T61" fmla="*/ 58 h 185"/>
                                <a:gd name="T62" fmla="*/ 54 w 200"/>
                                <a:gd name="T63" fmla="*/ 54 h 185"/>
                                <a:gd name="T64" fmla="*/ 47 w 200"/>
                                <a:gd name="T65" fmla="*/ 51 h 185"/>
                                <a:gd name="T66" fmla="*/ 29 w 200"/>
                                <a:gd name="T67" fmla="*/ 49 h 185"/>
                                <a:gd name="T68" fmla="*/ 13 w 200"/>
                                <a:gd name="T69" fmla="*/ 43 h 185"/>
                                <a:gd name="T70" fmla="*/ 4 w 200"/>
                                <a:gd name="T71" fmla="*/ 38 h 185"/>
                                <a:gd name="T72" fmla="*/ 2 w 200"/>
                                <a:gd name="T73" fmla="*/ 24 h 185"/>
                                <a:gd name="T74" fmla="*/ 0 w 200"/>
                                <a:gd name="T75" fmla="*/ 16 h 185"/>
                                <a:gd name="T76" fmla="*/ 13 w 200"/>
                                <a:gd name="T77" fmla="*/ 11 h 185"/>
                                <a:gd name="T78" fmla="*/ 21 w 200"/>
                                <a:gd name="T79" fmla="*/ 3 h 185"/>
                                <a:gd name="T80" fmla="*/ 32 w 200"/>
                                <a:gd name="T81" fmla="*/ 2 h 185"/>
                                <a:gd name="T82" fmla="*/ 45 w 200"/>
                                <a:gd name="T83" fmla="*/ 4 h 185"/>
                                <a:gd name="T84" fmla="*/ 58 w 200"/>
                                <a:gd name="T85" fmla="*/ 9 h 185"/>
                                <a:gd name="T86" fmla="*/ 69 w 200"/>
                                <a:gd name="T87" fmla="*/ 10 h 185"/>
                                <a:gd name="T88" fmla="*/ 77 w 200"/>
                                <a:gd name="T89" fmla="*/ 13 h 185"/>
                                <a:gd name="T90" fmla="*/ 84 w 200"/>
                                <a:gd name="T91" fmla="*/ 16 h 185"/>
                                <a:gd name="T92" fmla="*/ 117 w 200"/>
                                <a:gd name="T93" fmla="*/ 14 h 185"/>
                                <a:gd name="T94" fmla="*/ 121 w 200"/>
                                <a:gd name="T95" fmla="*/ 10 h 185"/>
                                <a:gd name="T96" fmla="*/ 124 w 200"/>
                                <a:gd name="T97" fmla="*/ 6 h 1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0"/>
                                <a:gd name="T148" fmla="*/ 0 h 185"/>
                                <a:gd name="T149" fmla="*/ 200 w 200"/>
                                <a:gd name="T150" fmla="*/ 185 h 18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0" h="185">
                                  <a:moveTo>
                                    <a:pt x="124" y="6"/>
                                  </a:moveTo>
                                  <a:lnTo>
                                    <a:pt x="127" y="11"/>
                                  </a:lnTo>
                                  <a:lnTo>
                                    <a:pt x="132" y="17"/>
                                  </a:lnTo>
                                  <a:lnTo>
                                    <a:pt x="136" y="21"/>
                                  </a:lnTo>
                                  <a:lnTo>
                                    <a:pt x="142" y="25"/>
                                  </a:lnTo>
                                  <a:lnTo>
                                    <a:pt x="148" y="28"/>
                                  </a:lnTo>
                                  <a:lnTo>
                                    <a:pt x="155" y="31"/>
                                  </a:lnTo>
                                  <a:lnTo>
                                    <a:pt x="161" y="32"/>
                                  </a:lnTo>
                                  <a:lnTo>
                                    <a:pt x="166" y="34"/>
                                  </a:lnTo>
                                  <a:lnTo>
                                    <a:pt x="167" y="34"/>
                                  </a:lnTo>
                                  <a:lnTo>
                                    <a:pt x="168" y="32"/>
                                  </a:lnTo>
                                  <a:lnTo>
                                    <a:pt x="169" y="31"/>
                                  </a:lnTo>
                                  <a:lnTo>
                                    <a:pt x="171" y="29"/>
                                  </a:lnTo>
                                  <a:lnTo>
                                    <a:pt x="172" y="28"/>
                                  </a:lnTo>
                                  <a:lnTo>
                                    <a:pt x="173" y="27"/>
                                  </a:lnTo>
                                  <a:lnTo>
                                    <a:pt x="174" y="27"/>
                                  </a:lnTo>
                                  <a:lnTo>
                                    <a:pt x="174" y="25"/>
                                  </a:lnTo>
                                  <a:lnTo>
                                    <a:pt x="177" y="29"/>
                                  </a:lnTo>
                                  <a:lnTo>
                                    <a:pt x="179" y="31"/>
                                  </a:lnTo>
                                  <a:lnTo>
                                    <a:pt x="181" y="32"/>
                                  </a:lnTo>
                                  <a:lnTo>
                                    <a:pt x="185" y="34"/>
                                  </a:lnTo>
                                  <a:lnTo>
                                    <a:pt x="189" y="34"/>
                                  </a:lnTo>
                                  <a:lnTo>
                                    <a:pt x="191" y="34"/>
                                  </a:lnTo>
                                  <a:lnTo>
                                    <a:pt x="194" y="34"/>
                                  </a:lnTo>
                                  <a:lnTo>
                                    <a:pt x="198" y="34"/>
                                  </a:lnTo>
                                  <a:lnTo>
                                    <a:pt x="198" y="35"/>
                                  </a:lnTo>
                                  <a:lnTo>
                                    <a:pt x="199" y="36"/>
                                  </a:lnTo>
                                  <a:lnTo>
                                    <a:pt x="199" y="39"/>
                                  </a:lnTo>
                                  <a:lnTo>
                                    <a:pt x="200" y="42"/>
                                  </a:lnTo>
                                  <a:lnTo>
                                    <a:pt x="200" y="45"/>
                                  </a:lnTo>
                                  <a:lnTo>
                                    <a:pt x="200" y="47"/>
                                  </a:lnTo>
                                  <a:lnTo>
                                    <a:pt x="200" y="49"/>
                                  </a:lnTo>
                                  <a:lnTo>
                                    <a:pt x="200" y="50"/>
                                  </a:lnTo>
                                  <a:lnTo>
                                    <a:pt x="192" y="51"/>
                                  </a:lnTo>
                                  <a:lnTo>
                                    <a:pt x="186" y="56"/>
                                  </a:lnTo>
                                  <a:lnTo>
                                    <a:pt x="180" y="61"/>
                                  </a:lnTo>
                                  <a:lnTo>
                                    <a:pt x="174" y="65"/>
                                  </a:lnTo>
                                  <a:lnTo>
                                    <a:pt x="169" y="71"/>
                                  </a:lnTo>
                                  <a:lnTo>
                                    <a:pt x="166" y="76"/>
                                  </a:lnTo>
                                  <a:lnTo>
                                    <a:pt x="161" y="81"/>
                                  </a:lnTo>
                                  <a:lnTo>
                                    <a:pt x="158" y="85"/>
                                  </a:lnTo>
                                  <a:lnTo>
                                    <a:pt x="154" y="88"/>
                                  </a:lnTo>
                                  <a:lnTo>
                                    <a:pt x="149" y="90"/>
                                  </a:lnTo>
                                  <a:lnTo>
                                    <a:pt x="147" y="95"/>
                                  </a:lnTo>
                                  <a:lnTo>
                                    <a:pt x="146" y="97"/>
                                  </a:lnTo>
                                  <a:lnTo>
                                    <a:pt x="145" y="104"/>
                                  </a:lnTo>
                                  <a:lnTo>
                                    <a:pt x="145" y="113"/>
                                  </a:lnTo>
                                  <a:lnTo>
                                    <a:pt x="146" y="120"/>
                                  </a:lnTo>
                                  <a:lnTo>
                                    <a:pt x="145" y="127"/>
                                  </a:lnTo>
                                  <a:lnTo>
                                    <a:pt x="145" y="131"/>
                                  </a:lnTo>
                                  <a:lnTo>
                                    <a:pt x="142" y="135"/>
                                  </a:lnTo>
                                  <a:lnTo>
                                    <a:pt x="140" y="138"/>
                                  </a:lnTo>
                                  <a:lnTo>
                                    <a:pt x="138" y="143"/>
                                  </a:lnTo>
                                  <a:lnTo>
                                    <a:pt x="127" y="153"/>
                                  </a:lnTo>
                                  <a:lnTo>
                                    <a:pt x="121" y="160"/>
                                  </a:lnTo>
                                  <a:lnTo>
                                    <a:pt x="117" y="165"/>
                                  </a:lnTo>
                                  <a:lnTo>
                                    <a:pt x="116" y="168"/>
                                  </a:lnTo>
                                  <a:lnTo>
                                    <a:pt x="115" y="169"/>
                                  </a:lnTo>
                                  <a:lnTo>
                                    <a:pt x="115" y="171"/>
                                  </a:lnTo>
                                  <a:lnTo>
                                    <a:pt x="111" y="171"/>
                                  </a:lnTo>
                                  <a:lnTo>
                                    <a:pt x="97" y="169"/>
                                  </a:lnTo>
                                  <a:lnTo>
                                    <a:pt x="85" y="169"/>
                                  </a:lnTo>
                                  <a:lnTo>
                                    <a:pt x="77" y="172"/>
                                  </a:lnTo>
                                  <a:lnTo>
                                    <a:pt x="70" y="176"/>
                                  </a:lnTo>
                                  <a:lnTo>
                                    <a:pt x="66" y="179"/>
                                  </a:lnTo>
                                  <a:lnTo>
                                    <a:pt x="63" y="183"/>
                                  </a:lnTo>
                                  <a:lnTo>
                                    <a:pt x="59" y="185"/>
                                  </a:lnTo>
                                  <a:lnTo>
                                    <a:pt x="57" y="185"/>
                                  </a:lnTo>
                                  <a:lnTo>
                                    <a:pt x="54" y="183"/>
                                  </a:lnTo>
                                  <a:lnTo>
                                    <a:pt x="52" y="181"/>
                                  </a:lnTo>
                                  <a:lnTo>
                                    <a:pt x="48" y="175"/>
                                  </a:lnTo>
                                  <a:lnTo>
                                    <a:pt x="47" y="171"/>
                                  </a:lnTo>
                                  <a:lnTo>
                                    <a:pt x="45" y="165"/>
                                  </a:lnTo>
                                  <a:lnTo>
                                    <a:pt x="41" y="161"/>
                                  </a:lnTo>
                                  <a:lnTo>
                                    <a:pt x="38" y="157"/>
                                  </a:lnTo>
                                  <a:lnTo>
                                    <a:pt x="34" y="155"/>
                                  </a:lnTo>
                                  <a:lnTo>
                                    <a:pt x="37" y="148"/>
                                  </a:lnTo>
                                  <a:lnTo>
                                    <a:pt x="38" y="143"/>
                                  </a:lnTo>
                                  <a:lnTo>
                                    <a:pt x="39" y="136"/>
                                  </a:lnTo>
                                  <a:lnTo>
                                    <a:pt x="39" y="132"/>
                                  </a:lnTo>
                                  <a:lnTo>
                                    <a:pt x="39" y="127"/>
                                  </a:lnTo>
                                  <a:lnTo>
                                    <a:pt x="39" y="121"/>
                                  </a:lnTo>
                                  <a:lnTo>
                                    <a:pt x="38" y="115"/>
                                  </a:lnTo>
                                  <a:lnTo>
                                    <a:pt x="38" y="110"/>
                                  </a:lnTo>
                                  <a:lnTo>
                                    <a:pt x="39" y="106"/>
                                  </a:lnTo>
                                  <a:lnTo>
                                    <a:pt x="40" y="100"/>
                                  </a:lnTo>
                                  <a:lnTo>
                                    <a:pt x="43" y="92"/>
                                  </a:lnTo>
                                  <a:lnTo>
                                    <a:pt x="45" y="83"/>
                                  </a:lnTo>
                                  <a:lnTo>
                                    <a:pt x="47" y="75"/>
                                  </a:lnTo>
                                  <a:lnTo>
                                    <a:pt x="51" y="68"/>
                                  </a:lnTo>
                                  <a:lnTo>
                                    <a:pt x="53" y="62"/>
                                  </a:lnTo>
                                  <a:lnTo>
                                    <a:pt x="54" y="60"/>
                                  </a:lnTo>
                                  <a:lnTo>
                                    <a:pt x="54" y="58"/>
                                  </a:lnTo>
                                  <a:lnTo>
                                    <a:pt x="54" y="57"/>
                                  </a:lnTo>
                                  <a:lnTo>
                                    <a:pt x="54" y="56"/>
                                  </a:lnTo>
                                  <a:lnTo>
                                    <a:pt x="54" y="54"/>
                                  </a:lnTo>
                                  <a:lnTo>
                                    <a:pt x="54" y="53"/>
                                  </a:lnTo>
                                  <a:lnTo>
                                    <a:pt x="54" y="51"/>
                                  </a:lnTo>
                                  <a:lnTo>
                                    <a:pt x="47" y="51"/>
                                  </a:lnTo>
                                  <a:lnTo>
                                    <a:pt x="41" y="50"/>
                                  </a:lnTo>
                                  <a:lnTo>
                                    <a:pt x="35" y="50"/>
                                  </a:lnTo>
                                  <a:lnTo>
                                    <a:pt x="29" y="49"/>
                                  </a:lnTo>
                                  <a:lnTo>
                                    <a:pt x="23" y="47"/>
                                  </a:lnTo>
                                  <a:lnTo>
                                    <a:pt x="18" y="45"/>
                                  </a:lnTo>
                                  <a:lnTo>
                                    <a:pt x="13" y="43"/>
                                  </a:lnTo>
                                  <a:lnTo>
                                    <a:pt x="6" y="43"/>
                                  </a:lnTo>
                                  <a:lnTo>
                                    <a:pt x="6" y="41"/>
                                  </a:lnTo>
                                  <a:lnTo>
                                    <a:pt x="4" y="38"/>
                                  </a:lnTo>
                                  <a:lnTo>
                                    <a:pt x="4" y="34"/>
                                  </a:lnTo>
                                  <a:lnTo>
                                    <a:pt x="3" y="28"/>
                                  </a:lnTo>
                                  <a:lnTo>
                                    <a:pt x="2" y="24"/>
                                  </a:lnTo>
                                  <a:lnTo>
                                    <a:pt x="1" y="21"/>
                                  </a:lnTo>
                                  <a:lnTo>
                                    <a:pt x="0" y="17"/>
                                  </a:lnTo>
                                  <a:lnTo>
                                    <a:pt x="0" y="16"/>
                                  </a:lnTo>
                                  <a:lnTo>
                                    <a:pt x="4" y="16"/>
                                  </a:lnTo>
                                  <a:lnTo>
                                    <a:pt x="9" y="14"/>
                                  </a:lnTo>
                                  <a:lnTo>
                                    <a:pt x="13" y="11"/>
                                  </a:lnTo>
                                  <a:lnTo>
                                    <a:pt x="16" y="9"/>
                                  </a:lnTo>
                                  <a:lnTo>
                                    <a:pt x="19" y="6"/>
                                  </a:lnTo>
                                  <a:lnTo>
                                    <a:pt x="21" y="3"/>
                                  </a:lnTo>
                                  <a:lnTo>
                                    <a:pt x="25" y="2"/>
                                  </a:lnTo>
                                  <a:lnTo>
                                    <a:pt x="27" y="0"/>
                                  </a:lnTo>
                                  <a:lnTo>
                                    <a:pt x="32" y="2"/>
                                  </a:lnTo>
                                  <a:lnTo>
                                    <a:pt x="37" y="2"/>
                                  </a:lnTo>
                                  <a:lnTo>
                                    <a:pt x="40" y="3"/>
                                  </a:lnTo>
                                  <a:lnTo>
                                    <a:pt x="45" y="4"/>
                                  </a:lnTo>
                                  <a:lnTo>
                                    <a:pt x="48" y="6"/>
                                  </a:lnTo>
                                  <a:lnTo>
                                    <a:pt x="53" y="7"/>
                                  </a:lnTo>
                                  <a:lnTo>
                                    <a:pt x="58" y="9"/>
                                  </a:lnTo>
                                  <a:lnTo>
                                    <a:pt x="63" y="9"/>
                                  </a:lnTo>
                                  <a:lnTo>
                                    <a:pt x="66" y="9"/>
                                  </a:lnTo>
                                  <a:lnTo>
                                    <a:pt x="69" y="10"/>
                                  </a:lnTo>
                                  <a:lnTo>
                                    <a:pt x="71" y="11"/>
                                  </a:lnTo>
                                  <a:lnTo>
                                    <a:pt x="74" y="13"/>
                                  </a:lnTo>
                                  <a:lnTo>
                                    <a:pt x="77" y="13"/>
                                  </a:lnTo>
                                  <a:lnTo>
                                    <a:pt x="79" y="14"/>
                                  </a:lnTo>
                                  <a:lnTo>
                                    <a:pt x="82" y="16"/>
                                  </a:lnTo>
                                  <a:lnTo>
                                    <a:pt x="84" y="16"/>
                                  </a:lnTo>
                                  <a:lnTo>
                                    <a:pt x="116" y="16"/>
                                  </a:lnTo>
                                  <a:lnTo>
                                    <a:pt x="116" y="14"/>
                                  </a:lnTo>
                                  <a:lnTo>
                                    <a:pt x="117" y="14"/>
                                  </a:lnTo>
                                  <a:lnTo>
                                    <a:pt x="118" y="13"/>
                                  </a:lnTo>
                                  <a:lnTo>
                                    <a:pt x="120" y="11"/>
                                  </a:lnTo>
                                  <a:lnTo>
                                    <a:pt x="121" y="10"/>
                                  </a:lnTo>
                                  <a:lnTo>
                                    <a:pt x="122" y="9"/>
                                  </a:lnTo>
                                  <a:lnTo>
                                    <a:pt x="123" y="7"/>
                                  </a:lnTo>
                                  <a:lnTo>
                                    <a:pt x="124" y="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106" name="Group 288">
                            <a:extLst>
                              <a:ext uri="{FF2B5EF4-FFF2-40B4-BE49-F238E27FC236}">
                                <a16:creationId xmlns:a16="http://schemas.microsoft.com/office/drawing/2014/main" id="{A3C68BA2-1178-44A3-BCD1-778AB623B487}"/>
                              </a:ext>
                            </a:extLst>
                          </p:cNvPr>
                          <p:cNvGrpSpPr>
                            <a:grpSpLocks/>
                          </p:cNvGrpSpPr>
                          <p:nvPr/>
                        </p:nvGrpSpPr>
                        <p:grpSpPr bwMode="auto">
                          <a:xfrm>
                            <a:off x="2540" y="1292"/>
                            <a:ext cx="137" cy="203"/>
                            <a:chOff x="2540" y="1316"/>
                            <a:chExt cx="137" cy="203"/>
                          </a:xfrm>
                        </p:grpSpPr>
                        <p:sp>
                          <p:nvSpPr>
                            <p:cNvPr id="227" name="Freeform 289">
                              <a:extLst>
                                <a:ext uri="{FF2B5EF4-FFF2-40B4-BE49-F238E27FC236}">
                                  <a16:creationId xmlns:a16="http://schemas.microsoft.com/office/drawing/2014/main" id="{367BA162-EC3F-4B9C-B156-FCFEFEA95572}"/>
                                </a:ext>
                              </a:extLst>
                            </p:cNvPr>
                            <p:cNvSpPr>
                              <a:spLocks/>
                            </p:cNvSpPr>
                            <p:nvPr/>
                          </p:nvSpPr>
                          <p:spPr bwMode="gray">
                            <a:xfrm>
                              <a:off x="2540" y="1401"/>
                              <a:ext cx="24" cy="22"/>
                            </a:xfrm>
                            <a:custGeom>
                              <a:avLst/>
                              <a:gdLst>
                                <a:gd name="T0" fmla="*/ 19 w 24"/>
                                <a:gd name="T1" fmla="*/ 20 h 22"/>
                                <a:gd name="T2" fmla="*/ 17 w 24"/>
                                <a:gd name="T3" fmla="*/ 20 h 22"/>
                                <a:gd name="T4" fmla="*/ 14 w 24"/>
                                <a:gd name="T5" fmla="*/ 20 h 22"/>
                                <a:gd name="T6" fmla="*/ 11 w 24"/>
                                <a:gd name="T7" fmla="*/ 22 h 22"/>
                                <a:gd name="T8" fmla="*/ 8 w 24"/>
                                <a:gd name="T9" fmla="*/ 22 h 22"/>
                                <a:gd name="T10" fmla="*/ 5 w 24"/>
                                <a:gd name="T11" fmla="*/ 22 h 22"/>
                                <a:gd name="T12" fmla="*/ 3 w 24"/>
                                <a:gd name="T13" fmla="*/ 20 h 22"/>
                                <a:gd name="T14" fmla="*/ 0 w 24"/>
                                <a:gd name="T15" fmla="*/ 19 h 22"/>
                                <a:gd name="T16" fmla="*/ 0 w 24"/>
                                <a:gd name="T17" fmla="*/ 14 h 22"/>
                                <a:gd name="T18" fmla="*/ 1 w 24"/>
                                <a:gd name="T19" fmla="*/ 14 h 22"/>
                                <a:gd name="T20" fmla="*/ 4 w 24"/>
                                <a:gd name="T21" fmla="*/ 14 h 22"/>
                                <a:gd name="T22" fmla="*/ 5 w 24"/>
                                <a:gd name="T23" fmla="*/ 12 h 22"/>
                                <a:gd name="T24" fmla="*/ 7 w 24"/>
                                <a:gd name="T25" fmla="*/ 10 h 22"/>
                                <a:gd name="T26" fmla="*/ 8 w 24"/>
                                <a:gd name="T27" fmla="*/ 8 h 22"/>
                                <a:gd name="T28" fmla="*/ 9 w 24"/>
                                <a:gd name="T29" fmla="*/ 4 h 22"/>
                                <a:gd name="T30" fmla="*/ 11 w 24"/>
                                <a:gd name="T31" fmla="*/ 3 h 22"/>
                                <a:gd name="T32" fmla="*/ 12 w 24"/>
                                <a:gd name="T33" fmla="*/ 0 h 22"/>
                                <a:gd name="T34" fmla="*/ 14 w 24"/>
                                <a:gd name="T35" fmla="*/ 2 h 22"/>
                                <a:gd name="T36" fmla="*/ 17 w 24"/>
                                <a:gd name="T37" fmla="*/ 2 h 22"/>
                                <a:gd name="T38" fmla="*/ 19 w 24"/>
                                <a:gd name="T39" fmla="*/ 2 h 22"/>
                                <a:gd name="T40" fmla="*/ 20 w 24"/>
                                <a:gd name="T41" fmla="*/ 2 h 22"/>
                                <a:gd name="T42" fmla="*/ 21 w 24"/>
                                <a:gd name="T43" fmla="*/ 2 h 22"/>
                                <a:gd name="T44" fmla="*/ 24 w 24"/>
                                <a:gd name="T45" fmla="*/ 0 h 22"/>
                                <a:gd name="T46" fmla="*/ 24 w 24"/>
                                <a:gd name="T47" fmla="*/ 3 h 22"/>
                                <a:gd name="T48" fmla="*/ 22 w 24"/>
                                <a:gd name="T49" fmla="*/ 7 h 22"/>
                                <a:gd name="T50" fmla="*/ 22 w 24"/>
                                <a:gd name="T51" fmla="*/ 10 h 22"/>
                                <a:gd name="T52" fmla="*/ 21 w 24"/>
                                <a:gd name="T53" fmla="*/ 11 h 22"/>
                                <a:gd name="T54" fmla="*/ 20 w 24"/>
                                <a:gd name="T55" fmla="*/ 14 h 22"/>
                                <a:gd name="T56" fmla="*/ 20 w 24"/>
                                <a:gd name="T57" fmla="*/ 15 h 22"/>
                                <a:gd name="T58" fmla="*/ 20 w 24"/>
                                <a:gd name="T59" fmla="*/ 19 h 22"/>
                                <a:gd name="T60" fmla="*/ 19 w 24"/>
                                <a:gd name="T61" fmla="*/ 20 h 2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
                                <a:gd name="T94" fmla="*/ 0 h 22"/>
                                <a:gd name="T95" fmla="*/ 24 w 24"/>
                                <a:gd name="T96" fmla="*/ 22 h 2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 h="22">
                                  <a:moveTo>
                                    <a:pt x="19" y="20"/>
                                  </a:moveTo>
                                  <a:lnTo>
                                    <a:pt x="17" y="20"/>
                                  </a:lnTo>
                                  <a:lnTo>
                                    <a:pt x="14" y="20"/>
                                  </a:lnTo>
                                  <a:lnTo>
                                    <a:pt x="11" y="22"/>
                                  </a:lnTo>
                                  <a:lnTo>
                                    <a:pt x="8" y="22"/>
                                  </a:lnTo>
                                  <a:lnTo>
                                    <a:pt x="5" y="22"/>
                                  </a:lnTo>
                                  <a:lnTo>
                                    <a:pt x="3" y="20"/>
                                  </a:lnTo>
                                  <a:lnTo>
                                    <a:pt x="0" y="19"/>
                                  </a:lnTo>
                                  <a:lnTo>
                                    <a:pt x="0" y="14"/>
                                  </a:lnTo>
                                  <a:lnTo>
                                    <a:pt x="1" y="14"/>
                                  </a:lnTo>
                                  <a:lnTo>
                                    <a:pt x="4" y="14"/>
                                  </a:lnTo>
                                  <a:lnTo>
                                    <a:pt x="5" y="12"/>
                                  </a:lnTo>
                                  <a:lnTo>
                                    <a:pt x="7" y="10"/>
                                  </a:lnTo>
                                  <a:lnTo>
                                    <a:pt x="8" y="8"/>
                                  </a:lnTo>
                                  <a:lnTo>
                                    <a:pt x="9" y="4"/>
                                  </a:lnTo>
                                  <a:lnTo>
                                    <a:pt x="11" y="3"/>
                                  </a:lnTo>
                                  <a:lnTo>
                                    <a:pt x="12" y="0"/>
                                  </a:lnTo>
                                  <a:lnTo>
                                    <a:pt x="14" y="2"/>
                                  </a:lnTo>
                                  <a:lnTo>
                                    <a:pt x="17" y="2"/>
                                  </a:lnTo>
                                  <a:lnTo>
                                    <a:pt x="19" y="2"/>
                                  </a:lnTo>
                                  <a:lnTo>
                                    <a:pt x="20" y="2"/>
                                  </a:lnTo>
                                  <a:lnTo>
                                    <a:pt x="21" y="2"/>
                                  </a:lnTo>
                                  <a:lnTo>
                                    <a:pt x="24" y="0"/>
                                  </a:lnTo>
                                  <a:lnTo>
                                    <a:pt x="24" y="3"/>
                                  </a:lnTo>
                                  <a:lnTo>
                                    <a:pt x="22" y="7"/>
                                  </a:lnTo>
                                  <a:lnTo>
                                    <a:pt x="22" y="10"/>
                                  </a:lnTo>
                                  <a:lnTo>
                                    <a:pt x="21" y="11"/>
                                  </a:lnTo>
                                  <a:lnTo>
                                    <a:pt x="20" y="14"/>
                                  </a:lnTo>
                                  <a:lnTo>
                                    <a:pt x="20" y="15"/>
                                  </a:lnTo>
                                  <a:lnTo>
                                    <a:pt x="20" y="19"/>
                                  </a:lnTo>
                                  <a:lnTo>
                                    <a:pt x="19" y="2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28" name="Freeform 290">
                              <a:extLst>
                                <a:ext uri="{FF2B5EF4-FFF2-40B4-BE49-F238E27FC236}">
                                  <a16:creationId xmlns:a16="http://schemas.microsoft.com/office/drawing/2014/main" id="{B4E31BD6-F7DA-4A59-9C3F-EF00A692C9AC}"/>
                                </a:ext>
                              </a:extLst>
                            </p:cNvPr>
                            <p:cNvSpPr>
                              <a:spLocks/>
                            </p:cNvSpPr>
                            <p:nvPr/>
                          </p:nvSpPr>
                          <p:spPr bwMode="gray">
                            <a:xfrm>
                              <a:off x="2551" y="1316"/>
                              <a:ext cx="126" cy="203"/>
                            </a:xfrm>
                            <a:custGeom>
                              <a:avLst/>
                              <a:gdLst>
                                <a:gd name="T0" fmla="*/ 8 w 126"/>
                                <a:gd name="T1" fmla="*/ 2 h 203"/>
                                <a:gd name="T2" fmla="*/ 30 w 126"/>
                                <a:gd name="T3" fmla="*/ 6 h 203"/>
                                <a:gd name="T4" fmla="*/ 33 w 126"/>
                                <a:gd name="T5" fmla="*/ 13 h 203"/>
                                <a:gd name="T6" fmla="*/ 20 w 126"/>
                                <a:gd name="T7" fmla="*/ 24 h 203"/>
                                <a:gd name="T8" fmla="*/ 42 w 126"/>
                                <a:gd name="T9" fmla="*/ 29 h 203"/>
                                <a:gd name="T10" fmla="*/ 67 w 126"/>
                                <a:gd name="T11" fmla="*/ 35 h 203"/>
                                <a:gd name="T12" fmla="*/ 67 w 126"/>
                                <a:gd name="T13" fmla="*/ 41 h 203"/>
                                <a:gd name="T14" fmla="*/ 57 w 126"/>
                                <a:gd name="T15" fmla="*/ 46 h 203"/>
                                <a:gd name="T16" fmla="*/ 44 w 126"/>
                                <a:gd name="T17" fmla="*/ 50 h 203"/>
                                <a:gd name="T18" fmla="*/ 53 w 126"/>
                                <a:gd name="T19" fmla="*/ 56 h 203"/>
                                <a:gd name="T20" fmla="*/ 63 w 126"/>
                                <a:gd name="T21" fmla="*/ 57 h 203"/>
                                <a:gd name="T22" fmla="*/ 72 w 126"/>
                                <a:gd name="T23" fmla="*/ 71 h 203"/>
                                <a:gd name="T24" fmla="*/ 82 w 126"/>
                                <a:gd name="T25" fmla="*/ 85 h 203"/>
                                <a:gd name="T26" fmla="*/ 82 w 126"/>
                                <a:gd name="T27" fmla="*/ 92 h 203"/>
                                <a:gd name="T28" fmla="*/ 84 w 126"/>
                                <a:gd name="T29" fmla="*/ 97 h 203"/>
                                <a:gd name="T30" fmla="*/ 89 w 126"/>
                                <a:gd name="T31" fmla="*/ 107 h 203"/>
                                <a:gd name="T32" fmla="*/ 96 w 126"/>
                                <a:gd name="T33" fmla="*/ 114 h 203"/>
                                <a:gd name="T34" fmla="*/ 101 w 126"/>
                                <a:gd name="T35" fmla="*/ 124 h 203"/>
                                <a:gd name="T36" fmla="*/ 107 w 126"/>
                                <a:gd name="T37" fmla="*/ 127 h 203"/>
                                <a:gd name="T38" fmla="*/ 107 w 126"/>
                                <a:gd name="T39" fmla="*/ 132 h 203"/>
                                <a:gd name="T40" fmla="*/ 113 w 126"/>
                                <a:gd name="T41" fmla="*/ 134 h 203"/>
                                <a:gd name="T42" fmla="*/ 122 w 126"/>
                                <a:gd name="T43" fmla="*/ 135 h 203"/>
                                <a:gd name="T44" fmla="*/ 124 w 126"/>
                                <a:gd name="T45" fmla="*/ 142 h 203"/>
                                <a:gd name="T46" fmla="*/ 122 w 126"/>
                                <a:gd name="T47" fmla="*/ 149 h 203"/>
                                <a:gd name="T48" fmla="*/ 120 w 126"/>
                                <a:gd name="T49" fmla="*/ 157 h 203"/>
                                <a:gd name="T50" fmla="*/ 114 w 126"/>
                                <a:gd name="T51" fmla="*/ 161 h 203"/>
                                <a:gd name="T52" fmla="*/ 114 w 126"/>
                                <a:gd name="T53" fmla="*/ 165 h 203"/>
                                <a:gd name="T54" fmla="*/ 117 w 126"/>
                                <a:gd name="T55" fmla="*/ 169 h 203"/>
                                <a:gd name="T56" fmla="*/ 116 w 126"/>
                                <a:gd name="T57" fmla="*/ 174 h 203"/>
                                <a:gd name="T58" fmla="*/ 113 w 126"/>
                                <a:gd name="T59" fmla="*/ 182 h 203"/>
                                <a:gd name="T60" fmla="*/ 46 w 126"/>
                                <a:gd name="T61" fmla="*/ 189 h 203"/>
                                <a:gd name="T62" fmla="*/ 46 w 126"/>
                                <a:gd name="T63" fmla="*/ 194 h 203"/>
                                <a:gd name="T64" fmla="*/ 33 w 126"/>
                                <a:gd name="T65" fmla="*/ 196 h 203"/>
                                <a:gd name="T66" fmla="*/ 17 w 126"/>
                                <a:gd name="T67" fmla="*/ 200 h 203"/>
                                <a:gd name="T68" fmla="*/ 19 w 126"/>
                                <a:gd name="T69" fmla="*/ 190 h 203"/>
                                <a:gd name="T70" fmla="*/ 42 w 126"/>
                                <a:gd name="T71" fmla="*/ 178 h 203"/>
                                <a:gd name="T72" fmla="*/ 56 w 126"/>
                                <a:gd name="T73" fmla="*/ 168 h 203"/>
                                <a:gd name="T74" fmla="*/ 54 w 126"/>
                                <a:gd name="T75" fmla="*/ 169 h 203"/>
                                <a:gd name="T76" fmla="*/ 50 w 126"/>
                                <a:gd name="T77" fmla="*/ 172 h 203"/>
                                <a:gd name="T78" fmla="*/ 39 w 126"/>
                                <a:gd name="T79" fmla="*/ 171 h 203"/>
                                <a:gd name="T80" fmla="*/ 22 w 126"/>
                                <a:gd name="T81" fmla="*/ 165 h 203"/>
                                <a:gd name="T82" fmla="*/ 24 w 126"/>
                                <a:gd name="T83" fmla="*/ 155 h 203"/>
                                <a:gd name="T84" fmla="*/ 32 w 126"/>
                                <a:gd name="T85" fmla="*/ 153 h 203"/>
                                <a:gd name="T86" fmla="*/ 28 w 126"/>
                                <a:gd name="T87" fmla="*/ 131 h 203"/>
                                <a:gd name="T88" fmla="*/ 45 w 126"/>
                                <a:gd name="T89" fmla="*/ 124 h 203"/>
                                <a:gd name="T90" fmla="*/ 52 w 126"/>
                                <a:gd name="T91" fmla="*/ 113 h 203"/>
                                <a:gd name="T92" fmla="*/ 45 w 126"/>
                                <a:gd name="T93" fmla="*/ 104 h 203"/>
                                <a:gd name="T94" fmla="*/ 40 w 126"/>
                                <a:gd name="T95" fmla="*/ 96 h 203"/>
                                <a:gd name="T96" fmla="*/ 26 w 126"/>
                                <a:gd name="T97" fmla="*/ 92 h 203"/>
                                <a:gd name="T98" fmla="*/ 24 w 126"/>
                                <a:gd name="T99" fmla="*/ 82 h 203"/>
                                <a:gd name="T100" fmla="*/ 30 w 126"/>
                                <a:gd name="T101" fmla="*/ 72 h 203"/>
                                <a:gd name="T102" fmla="*/ 28 w 126"/>
                                <a:gd name="T103" fmla="*/ 67 h 203"/>
                                <a:gd name="T104" fmla="*/ 21 w 126"/>
                                <a:gd name="T105" fmla="*/ 76 h 203"/>
                                <a:gd name="T106" fmla="*/ 13 w 126"/>
                                <a:gd name="T107" fmla="*/ 76 h 203"/>
                                <a:gd name="T108" fmla="*/ 6 w 126"/>
                                <a:gd name="T109" fmla="*/ 62 h 203"/>
                                <a:gd name="T110" fmla="*/ 5 w 126"/>
                                <a:gd name="T111" fmla="*/ 56 h 203"/>
                                <a:gd name="T112" fmla="*/ 5 w 126"/>
                                <a:gd name="T113" fmla="*/ 38 h 203"/>
                                <a:gd name="T114" fmla="*/ 7 w 126"/>
                                <a:gd name="T115" fmla="*/ 22 h 203"/>
                                <a:gd name="T116" fmla="*/ 3 w 126"/>
                                <a:gd name="T117" fmla="*/ 16 h 203"/>
                                <a:gd name="T118" fmla="*/ 3 w 126"/>
                                <a:gd name="T119" fmla="*/ 13 h 203"/>
                                <a:gd name="T120" fmla="*/ 5 w 126"/>
                                <a:gd name="T121" fmla="*/ 9 h 203"/>
                                <a:gd name="T122" fmla="*/ 3 w 126"/>
                                <a:gd name="T123" fmla="*/ 4 h 203"/>
                                <a:gd name="T124" fmla="*/ 0 w 126"/>
                                <a:gd name="T125" fmla="*/ 0 h 20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6"/>
                                <a:gd name="T190" fmla="*/ 0 h 203"/>
                                <a:gd name="T191" fmla="*/ 126 w 126"/>
                                <a:gd name="T192" fmla="*/ 203 h 20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6" h="203">
                                  <a:moveTo>
                                    <a:pt x="0" y="0"/>
                                  </a:moveTo>
                                  <a:lnTo>
                                    <a:pt x="2" y="0"/>
                                  </a:lnTo>
                                  <a:lnTo>
                                    <a:pt x="5" y="0"/>
                                  </a:lnTo>
                                  <a:lnTo>
                                    <a:pt x="8" y="2"/>
                                  </a:lnTo>
                                  <a:lnTo>
                                    <a:pt x="13" y="3"/>
                                  </a:lnTo>
                                  <a:lnTo>
                                    <a:pt x="18" y="3"/>
                                  </a:lnTo>
                                  <a:lnTo>
                                    <a:pt x="22" y="4"/>
                                  </a:lnTo>
                                  <a:lnTo>
                                    <a:pt x="30" y="6"/>
                                  </a:lnTo>
                                  <a:lnTo>
                                    <a:pt x="37" y="6"/>
                                  </a:lnTo>
                                  <a:lnTo>
                                    <a:pt x="37" y="9"/>
                                  </a:lnTo>
                                  <a:lnTo>
                                    <a:pt x="35" y="11"/>
                                  </a:lnTo>
                                  <a:lnTo>
                                    <a:pt x="33" y="13"/>
                                  </a:lnTo>
                                  <a:lnTo>
                                    <a:pt x="30" y="16"/>
                                  </a:lnTo>
                                  <a:lnTo>
                                    <a:pt x="25" y="18"/>
                                  </a:lnTo>
                                  <a:lnTo>
                                    <a:pt x="20" y="22"/>
                                  </a:lnTo>
                                  <a:lnTo>
                                    <a:pt x="20" y="24"/>
                                  </a:lnTo>
                                  <a:lnTo>
                                    <a:pt x="20" y="25"/>
                                  </a:lnTo>
                                  <a:lnTo>
                                    <a:pt x="22" y="25"/>
                                  </a:lnTo>
                                  <a:lnTo>
                                    <a:pt x="26" y="27"/>
                                  </a:lnTo>
                                  <a:lnTo>
                                    <a:pt x="42" y="29"/>
                                  </a:lnTo>
                                  <a:lnTo>
                                    <a:pt x="67" y="31"/>
                                  </a:lnTo>
                                  <a:lnTo>
                                    <a:pt x="67" y="32"/>
                                  </a:lnTo>
                                  <a:lnTo>
                                    <a:pt x="67" y="34"/>
                                  </a:lnTo>
                                  <a:lnTo>
                                    <a:pt x="67" y="35"/>
                                  </a:lnTo>
                                  <a:lnTo>
                                    <a:pt x="67" y="36"/>
                                  </a:lnTo>
                                  <a:lnTo>
                                    <a:pt x="67" y="38"/>
                                  </a:lnTo>
                                  <a:lnTo>
                                    <a:pt x="67" y="39"/>
                                  </a:lnTo>
                                  <a:lnTo>
                                    <a:pt x="67" y="41"/>
                                  </a:lnTo>
                                  <a:lnTo>
                                    <a:pt x="66" y="42"/>
                                  </a:lnTo>
                                  <a:lnTo>
                                    <a:pt x="64" y="43"/>
                                  </a:lnTo>
                                  <a:lnTo>
                                    <a:pt x="60" y="45"/>
                                  </a:lnTo>
                                  <a:lnTo>
                                    <a:pt x="57" y="46"/>
                                  </a:lnTo>
                                  <a:lnTo>
                                    <a:pt x="53" y="49"/>
                                  </a:lnTo>
                                  <a:lnTo>
                                    <a:pt x="48" y="49"/>
                                  </a:lnTo>
                                  <a:lnTo>
                                    <a:pt x="46" y="50"/>
                                  </a:lnTo>
                                  <a:lnTo>
                                    <a:pt x="44" y="50"/>
                                  </a:lnTo>
                                  <a:lnTo>
                                    <a:pt x="45" y="53"/>
                                  </a:lnTo>
                                  <a:lnTo>
                                    <a:pt x="47" y="54"/>
                                  </a:lnTo>
                                  <a:lnTo>
                                    <a:pt x="50" y="56"/>
                                  </a:lnTo>
                                  <a:lnTo>
                                    <a:pt x="53" y="56"/>
                                  </a:lnTo>
                                  <a:lnTo>
                                    <a:pt x="57" y="57"/>
                                  </a:lnTo>
                                  <a:lnTo>
                                    <a:pt x="59" y="57"/>
                                  </a:lnTo>
                                  <a:lnTo>
                                    <a:pt x="62" y="57"/>
                                  </a:lnTo>
                                  <a:lnTo>
                                    <a:pt x="63" y="57"/>
                                  </a:lnTo>
                                  <a:lnTo>
                                    <a:pt x="64" y="61"/>
                                  </a:lnTo>
                                  <a:lnTo>
                                    <a:pt x="66" y="64"/>
                                  </a:lnTo>
                                  <a:lnTo>
                                    <a:pt x="69" y="68"/>
                                  </a:lnTo>
                                  <a:lnTo>
                                    <a:pt x="72" y="71"/>
                                  </a:lnTo>
                                  <a:lnTo>
                                    <a:pt x="76" y="75"/>
                                  </a:lnTo>
                                  <a:lnTo>
                                    <a:pt x="79" y="78"/>
                                  </a:lnTo>
                                  <a:lnTo>
                                    <a:pt x="81" y="82"/>
                                  </a:lnTo>
                                  <a:lnTo>
                                    <a:pt x="82" y="85"/>
                                  </a:lnTo>
                                  <a:lnTo>
                                    <a:pt x="82" y="86"/>
                                  </a:lnTo>
                                  <a:lnTo>
                                    <a:pt x="82" y="88"/>
                                  </a:lnTo>
                                  <a:lnTo>
                                    <a:pt x="82" y="90"/>
                                  </a:lnTo>
                                  <a:lnTo>
                                    <a:pt x="82" y="92"/>
                                  </a:lnTo>
                                  <a:lnTo>
                                    <a:pt x="82" y="93"/>
                                  </a:lnTo>
                                  <a:lnTo>
                                    <a:pt x="82" y="95"/>
                                  </a:lnTo>
                                  <a:lnTo>
                                    <a:pt x="83" y="96"/>
                                  </a:lnTo>
                                  <a:lnTo>
                                    <a:pt x="84" y="97"/>
                                  </a:lnTo>
                                  <a:lnTo>
                                    <a:pt x="85" y="100"/>
                                  </a:lnTo>
                                  <a:lnTo>
                                    <a:pt x="87" y="103"/>
                                  </a:lnTo>
                                  <a:lnTo>
                                    <a:pt x="88" y="104"/>
                                  </a:lnTo>
                                  <a:lnTo>
                                    <a:pt x="89" y="107"/>
                                  </a:lnTo>
                                  <a:lnTo>
                                    <a:pt x="90" y="110"/>
                                  </a:lnTo>
                                  <a:lnTo>
                                    <a:pt x="91" y="111"/>
                                  </a:lnTo>
                                  <a:lnTo>
                                    <a:pt x="92" y="113"/>
                                  </a:lnTo>
                                  <a:lnTo>
                                    <a:pt x="96" y="114"/>
                                  </a:lnTo>
                                  <a:lnTo>
                                    <a:pt x="96" y="117"/>
                                  </a:lnTo>
                                  <a:lnTo>
                                    <a:pt x="97" y="120"/>
                                  </a:lnTo>
                                  <a:lnTo>
                                    <a:pt x="98" y="121"/>
                                  </a:lnTo>
                                  <a:lnTo>
                                    <a:pt x="101" y="124"/>
                                  </a:lnTo>
                                  <a:lnTo>
                                    <a:pt x="102" y="125"/>
                                  </a:lnTo>
                                  <a:lnTo>
                                    <a:pt x="104" y="125"/>
                                  </a:lnTo>
                                  <a:lnTo>
                                    <a:pt x="105" y="127"/>
                                  </a:lnTo>
                                  <a:lnTo>
                                    <a:pt x="107" y="127"/>
                                  </a:lnTo>
                                  <a:lnTo>
                                    <a:pt x="107" y="128"/>
                                  </a:lnTo>
                                  <a:lnTo>
                                    <a:pt x="107" y="129"/>
                                  </a:lnTo>
                                  <a:lnTo>
                                    <a:pt x="107" y="131"/>
                                  </a:lnTo>
                                  <a:lnTo>
                                    <a:pt x="107" y="132"/>
                                  </a:lnTo>
                                  <a:lnTo>
                                    <a:pt x="107" y="134"/>
                                  </a:lnTo>
                                  <a:lnTo>
                                    <a:pt x="107" y="135"/>
                                  </a:lnTo>
                                  <a:lnTo>
                                    <a:pt x="110" y="134"/>
                                  </a:lnTo>
                                  <a:lnTo>
                                    <a:pt x="113" y="134"/>
                                  </a:lnTo>
                                  <a:lnTo>
                                    <a:pt x="116" y="134"/>
                                  </a:lnTo>
                                  <a:lnTo>
                                    <a:pt x="117" y="134"/>
                                  </a:lnTo>
                                  <a:lnTo>
                                    <a:pt x="120" y="134"/>
                                  </a:lnTo>
                                  <a:lnTo>
                                    <a:pt x="122" y="135"/>
                                  </a:lnTo>
                                  <a:lnTo>
                                    <a:pt x="123" y="136"/>
                                  </a:lnTo>
                                  <a:lnTo>
                                    <a:pt x="126" y="136"/>
                                  </a:lnTo>
                                  <a:lnTo>
                                    <a:pt x="124" y="139"/>
                                  </a:lnTo>
                                  <a:lnTo>
                                    <a:pt x="124" y="142"/>
                                  </a:lnTo>
                                  <a:lnTo>
                                    <a:pt x="123" y="143"/>
                                  </a:lnTo>
                                  <a:lnTo>
                                    <a:pt x="122" y="146"/>
                                  </a:lnTo>
                                  <a:lnTo>
                                    <a:pt x="122" y="147"/>
                                  </a:lnTo>
                                  <a:lnTo>
                                    <a:pt x="122" y="149"/>
                                  </a:lnTo>
                                  <a:lnTo>
                                    <a:pt x="122" y="153"/>
                                  </a:lnTo>
                                  <a:lnTo>
                                    <a:pt x="123" y="155"/>
                                  </a:lnTo>
                                  <a:lnTo>
                                    <a:pt x="122" y="157"/>
                                  </a:lnTo>
                                  <a:lnTo>
                                    <a:pt x="120" y="157"/>
                                  </a:lnTo>
                                  <a:lnTo>
                                    <a:pt x="118" y="158"/>
                                  </a:lnTo>
                                  <a:lnTo>
                                    <a:pt x="116" y="160"/>
                                  </a:lnTo>
                                  <a:lnTo>
                                    <a:pt x="115" y="160"/>
                                  </a:lnTo>
                                  <a:lnTo>
                                    <a:pt x="114" y="161"/>
                                  </a:lnTo>
                                  <a:lnTo>
                                    <a:pt x="114" y="162"/>
                                  </a:lnTo>
                                  <a:lnTo>
                                    <a:pt x="113" y="162"/>
                                  </a:lnTo>
                                  <a:lnTo>
                                    <a:pt x="113" y="164"/>
                                  </a:lnTo>
                                  <a:lnTo>
                                    <a:pt x="114" y="165"/>
                                  </a:lnTo>
                                  <a:lnTo>
                                    <a:pt x="115" y="167"/>
                                  </a:lnTo>
                                  <a:lnTo>
                                    <a:pt x="115" y="168"/>
                                  </a:lnTo>
                                  <a:lnTo>
                                    <a:pt x="116" y="168"/>
                                  </a:lnTo>
                                  <a:lnTo>
                                    <a:pt x="117" y="169"/>
                                  </a:lnTo>
                                  <a:lnTo>
                                    <a:pt x="118" y="169"/>
                                  </a:lnTo>
                                  <a:lnTo>
                                    <a:pt x="120" y="171"/>
                                  </a:lnTo>
                                  <a:lnTo>
                                    <a:pt x="117" y="172"/>
                                  </a:lnTo>
                                  <a:lnTo>
                                    <a:pt x="116" y="174"/>
                                  </a:lnTo>
                                  <a:lnTo>
                                    <a:pt x="115" y="176"/>
                                  </a:lnTo>
                                  <a:lnTo>
                                    <a:pt x="114" y="178"/>
                                  </a:lnTo>
                                  <a:lnTo>
                                    <a:pt x="114" y="181"/>
                                  </a:lnTo>
                                  <a:lnTo>
                                    <a:pt x="113" y="182"/>
                                  </a:lnTo>
                                  <a:lnTo>
                                    <a:pt x="113" y="185"/>
                                  </a:lnTo>
                                  <a:lnTo>
                                    <a:pt x="111" y="188"/>
                                  </a:lnTo>
                                  <a:lnTo>
                                    <a:pt x="46" y="188"/>
                                  </a:lnTo>
                                  <a:lnTo>
                                    <a:pt x="46" y="189"/>
                                  </a:lnTo>
                                  <a:lnTo>
                                    <a:pt x="46" y="190"/>
                                  </a:lnTo>
                                  <a:lnTo>
                                    <a:pt x="46" y="192"/>
                                  </a:lnTo>
                                  <a:lnTo>
                                    <a:pt x="46" y="193"/>
                                  </a:lnTo>
                                  <a:lnTo>
                                    <a:pt x="46" y="194"/>
                                  </a:lnTo>
                                  <a:lnTo>
                                    <a:pt x="46" y="196"/>
                                  </a:lnTo>
                                  <a:lnTo>
                                    <a:pt x="41" y="196"/>
                                  </a:lnTo>
                                  <a:lnTo>
                                    <a:pt x="37" y="196"/>
                                  </a:lnTo>
                                  <a:lnTo>
                                    <a:pt x="33" y="196"/>
                                  </a:lnTo>
                                  <a:lnTo>
                                    <a:pt x="27" y="196"/>
                                  </a:lnTo>
                                  <a:lnTo>
                                    <a:pt x="24" y="197"/>
                                  </a:lnTo>
                                  <a:lnTo>
                                    <a:pt x="20" y="199"/>
                                  </a:lnTo>
                                  <a:lnTo>
                                    <a:pt x="17" y="200"/>
                                  </a:lnTo>
                                  <a:lnTo>
                                    <a:pt x="15" y="203"/>
                                  </a:lnTo>
                                  <a:lnTo>
                                    <a:pt x="15" y="197"/>
                                  </a:lnTo>
                                  <a:lnTo>
                                    <a:pt x="17" y="193"/>
                                  </a:lnTo>
                                  <a:lnTo>
                                    <a:pt x="19" y="190"/>
                                  </a:lnTo>
                                  <a:lnTo>
                                    <a:pt x="21" y="188"/>
                                  </a:lnTo>
                                  <a:lnTo>
                                    <a:pt x="27" y="183"/>
                                  </a:lnTo>
                                  <a:lnTo>
                                    <a:pt x="35" y="181"/>
                                  </a:lnTo>
                                  <a:lnTo>
                                    <a:pt x="42" y="178"/>
                                  </a:lnTo>
                                  <a:lnTo>
                                    <a:pt x="50" y="175"/>
                                  </a:lnTo>
                                  <a:lnTo>
                                    <a:pt x="52" y="174"/>
                                  </a:lnTo>
                                  <a:lnTo>
                                    <a:pt x="54" y="171"/>
                                  </a:lnTo>
                                  <a:lnTo>
                                    <a:pt x="56" y="168"/>
                                  </a:lnTo>
                                  <a:lnTo>
                                    <a:pt x="57" y="165"/>
                                  </a:lnTo>
                                  <a:lnTo>
                                    <a:pt x="56" y="167"/>
                                  </a:lnTo>
                                  <a:lnTo>
                                    <a:pt x="56" y="168"/>
                                  </a:lnTo>
                                  <a:lnTo>
                                    <a:pt x="54" y="169"/>
                                  </a:lnTo>
                                  <a:lnTo>
                                    <a:pt x="53" y="171"/>
                                  </a:lnTo>
                                  <a:lnTo>
                                    <a:pt x="52" y="172"/>
                                  </a:lnTo>
                                  <a:lnTo>
                                    <a:pt x="51" y="172"/>
                                  </a:lnTo>
                                  <a:lnTo>
                                    <a:pt x="50" y="172"/>
                                  </a:lnTo>
                                  <a:lnTo>
                                    <a:pt x="47" y="172"/>
                                  </a:lnTo>
                                  <a:lnTo>
                                    <a:pt x="46" y="172"/>
                                  </a:lnTo>
                                  <a:lnTo>
                                    <a:pt x="42" y="172"/>
                                  </a:lnTo>
                                  <a:lnTo>
                                    <a:pt x="39" y="171"/>
                                  </a:lnTo>
                                  <a:lnTo>
                                    <a:pt x="34" y="169"/>
                                  </a:lnTo>
                                  <a:lnTo>
                                    <a:pt x="28" y="168"/>
                                  </a:lnTo>
                                  <a:lnTo>
                                    <a:pt x="25" y="167"/>
                                  </a:lnTo>
                                  <a:lnTo>
                                    <a:pt x="22" y="165"/>
                                  </a:lnTo>
                                  <a:lnTo>
                                    <a:pt x="21" y="162"/>
                                  </a:lnTo>
                                  <a:lnTo>
                                    <a:pt x="21" y="160"/>
                                  </a:lnTo>
                                  <a:lnTo>
                                    <a:pt x="22" y="157"/>
                                  </a:lnTo>
                                  <a:lnTo>
                                    <a:pt x="24" y="155"/>
                                  </a:lnTo>
                                  <a:lnTo>
                                    <a:pt x="26" y="154"/>
                                  </a:lnTo>
                                  <a:lnTo>
                                    <a:pt x="27" y="153"/>
                                  </a:lnTo>
                                  <a:lnTo>
                                    <a:pt x="30" y="153"/>
                                  </a:lnTo>
                                  <a:lnTo>
                                    <a:pt x="32" y="153"/>
                                  </a:lnTo>
                                  <a:lnTo>
                                    <a:pt x="33" y="153"/>
                                  </a:lnTo>
                                  <a:lnTo>
                                    <a:pt x="33" y="136"/>
                                  </a:lnTo>
                                  <a:lnTo>
                                    <a:pt x="26" y="136"/>
                                  </a:lnTo>
                                  <a:lnTo>
                                    <a:pt x="28" y="131"/>
                                  </a:lnTo>
                                  <a:lnTo>
                                    <a:pt x="33" y="128"/>
                                  </a:lnTo>
                                  <a:lnTo>
                                    <a:pt x="38" y="127"/>
                                  </a:lnTo>
                                  <a:lnTo>
                                    <a:pt x="41" y="125"/>
                                  </a:lnTo>
                                  <a:lnTo>
                                    <a:pt x="45" y="124"/>
                                  </a:lnTo>
                                  <a:lnTo>
                                    <a:pt x="48" y="121"/>
                                  </a:lnTo>
                                  <a:lnTo>
                                    <a:pt x="52" y="118"/>
                                  </a:lnTo>
                                  <a:lnTo>
                                    <a:pt x="54" y="114"/>
                                  </a:lnTo>
                                  <a:lnTo>
                                    <a:pt x="52" y="113"/>
                                  </a:lnTo>
                                  <a:lnTo>
                                    <a:pt x="50" y="110"/>
                                  </a:lnTo>
                                  <a:lnTo>
                                    <a:pt x="48" y="108"/>
                                  </a:lnTo>
                                  <a:lnTo>
                                    <a:pt x="46" y="107"/>
                                  </a:lnTo>
                                  <a:lnTo>
                                    <a:pt x="45" y="104"/>
                                  </a:lnTo>
                                  <a:lnTo>
                                    <a:pt x="45" y="102"/>
                                  </a:lnTo>
                                  <a:lnTo>
                                    <a:pt x="44" y="100"/>
                                  </a:lnTo>
                                  <a:lnTo>
                                    <a:pt x="44" y="97"/>
                                  </a:lnTo>
                                  <a:lnTo>
                                    <a:pt x="40" y="96"/>
                                  </a:lnTo>
                                  <a:lnTo>
                                    <a:pt x="37" y="96"/>
                                  </a:lnTo>
                                  <a:lnTo>
                                    <a:pt x="33" y="95"/>
                                  </a:lnTo>
                                  <a:lnTo>
                                    <a:pt x="28" y="93"/>
                                  </a:lnTo>
                                  <a:lnTo>
                                    <a:pt x="26" y="92"/>
                                  </a:lnTo>
                                  <a:lnTo>
                                    <a:pt x="25" y="89"/>
                                  </a:lnTo>
                                  <a:lnTo>
                                    <a:pt x="24" y="88"/>
                                  </a:lnTo>
                                  <a:lnTo>
                                    <a:pt x="24" y="85"/>
                                  </a:lnTo>
                                  <a:lnTo>
                                    <a:pt x="24" y="82"/>
                                  </a:lnTo>
                                  <a:lnTo>
                                    <a:pt x="25" y="79"/>
                                  </a:lnTo>
                                  <a:lnTo>
                                    <a:pt x="26" y="76"/>
                                  </a:lnTo>
                                  <a:lnTo>
                                    <a:pt x="27" y="74"/>
                                  </a:lnTo>
                                  <a:lnTo>
                                    <a:pt x="30" y="72"/>
                                  </a:lnTo>
                                  <a:lnTo>
                                    <a:pt x="32" y="69"/>
                                  </a:lnTo>
                                  <a:lnTo>
                                    <a:pt x="33" y="67"/>
                                  </a:lnTo>
                                  <a:lnTo>
                                    <a:pt x="33" y="64"/>
                                  </a:lnTo>
                                  <a:lnTo>
                                    <a:pt x="28" y="67"/>
                                  </a:lnTo>
                                  <a:lnTo>
                                    <a:pt x="26" y="69"/>
                                  </a:lnTo>
                                  <a:lnTo>
                                    <a:pt x="25" y="71"/>
                                  </a:lnTo>
                                  <a:lnTo>
                                    <a:pt x="22" y="74"/>
                                  </a:lnTo>
                                  <a:lnTo>
                                    <a:pt x="21" y="76"/>
                                  </a:lnTo>
                                  <a:lnTo>
                                    <a:pt x="20" y="79"/>
                                  </a:lnTo>
                                  <a:lnTo>
                                    <a:pt x="19" y="82"/>
                                  </a:lnTo>
                                  <a:lnTo>
                                    <a:pt x="17" y="85"/>
                                  </a:lnTo>
                                  <a:lnTo>
                                    <a:pt x="13" y="76"/>
                                  </a:lnTo>
                                  <a:lnTo>
                                    <a:pt x="9" y="71"/>
                                  </a:lnTo>
                                  <a:lnTo>
                                    <a:pt x="8" y="68"/>
                                  </a:lnTo>
                                  <a:lnTo>
                                    <a:pt x="7" y="65"/>
                                  </a:lnTo>
                                  <a:lnTo>
                                    <a:pt x="6" y="62"/>
                                  </a:lnTo>
                                  <a:lnTo>
                                    <a:pt x="6" y="61"/>
                                  </a:lnTo>
                                  <a:lnTo>
                                    <a:pt x="6" y="60"/>
                                  </a:lnTo>
                                  <a:lnTo>
                                    <a:pt x="6" y="57"/>
                                  </a:lnTo>
                                  <a:lnTo>
                                    <a:pt x="5" y="56"/>
                                  </a:lnTo>
                                  <a:lnTo>
                                    <a:pt x="5" y="53"/>
                                  </a:lnTo>
                                  <a:lnTo>
                                    <a:pt x="5" y="48"/>
                                  </a:lnTo>
                                  <a:lnTo>
                                    <a:pt x="5" y="42"/>
                                  </a:lnTo>
                                  <a:lnTo>
                                    <a:pt x="5" y="38"/>
                                  </a:lnTo>
                                  <a:lnTo>
                                    <a:pt x="6" y="34"/>
                                  </a:lnTo>
                                  <a:lnTo>
                                    <a:pt x="6" y="29"/>
                                  </a:lnTo>
                                  <a:lnTo>
                                    <a:pt x="6" y="25"/>
                                  </a:lnTo>
                                  <a:lnTo>
                                    <a:pt x="7" y="22"/>
                                  </a:lnTo>
                                  <a:lnTo>
                                    <a:pt x="6" y="20"/>
                                  </a:lnTo>
                                  <a:lnTo>
                                    <a:pt x="6" y="18"/>
                                  </a:lnTo>
                                  <a:lnTo>
                                    <a:pt x="5" y="17"/>
                                  </a:lnTo>
                                  <a:lnTo>
                                    <a:pt x="3" y="16"/>
                                  </a:lnTo>
                                  <a:lnTo>
                                    <a:pt x="2" y="16"/>
                                  </a:lnTo>
                                  <a:lnTo>
                                    <a:pt x="1" y="14"/>
                                  </a:lnTo>
                                  <a:lnTo>
                                    <a:pt x="2" y="13"/>
                                  </a:lnTo>
                                  <a:lnTo>
                                    <a:pt x="3" y="13"/>
                                  </a:lnTo>
                                  <a:lnTo>
                                    <a:pt x="3" y="11"/>
                                  </a:lnTo>
                                  <a:lnTo>
                                    <a:pt x="5" y="11"/>
                                  </a:lnTo>
                                  <a:lnTo>
                                    <a:pt x="5" y="10"/>
                                  </a:lnTo>
                                  <a:lnTo>
                                    <a:pt x="5" y="9"/>
                                  </a:lnTo>
                                  <a:lnTo>
                                    <a:pt x="6" y="9"/>
                                  </a:lnTo>
                                  <a:lnTo>
                                    <a:pt x="6" y="6"/>
                                  </a:lnTo>
                                  <a:lnTo>
                                    <a:pt x="5" y="4"/>
                                  </a:lnTo>
                                  <a:lnTo>
                                    <a:pt x="3" y="4"/>
                                  </a:lnTo>
                                  <a:lnTo>
                                    <a:pt x="2" y="4"/>
                                  </a:lnTo>
                                  <a:lnTo>
                                    <a:pt x="1" y="3"/>
                                  </a:lnTo>
                                  <a:lnTo>
                                    <a:pt x="0" y="2"/>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107" name="Group 291">
                            <a:extLst>
                              <a:ext uri="{FF2B5EF4-FFF2-40B4-BE49-F238E27FC236}">
                                <a16:creationId xmlns:a16="http://schemas.microsoft.com/office/drawing/2014/main" id="{8DE2DC51-A4AB-4018-B525-4EB3F7B8A922}"/>
                              </a:ext>
                            </a:extLst>
                          </p:cNvPr>
                          <p:cNvGrpSpPr>
                            <a:grpSpLocks/>
                          </p:cNvGrpSpPr>
                          <p:nvPr/>
                        </p:nvGrpSpPr>
                        <p:grpSpPr bwMode="auto">
                          <a:xfrm>
                            <a:off x="2578" y="850"/>
                            <a:ext cx="2607" cy="1787"/>
                            <a:chOff x="2578" y="850"/>
                            <a:chExt cx="2607" cy="1787"/>
                          </a:xfrm>
                        </p:grpSpPr>
                        <p:sp>
                          <p:nvSpPr>
                            <p:cNvPr id="108" name="Freeform 292">
                              <a:extLst>
                                <a:ext uri="{FF2B5EF4-FFF2-40B4-BE49-F238E27FC236}">
                                  <a16:creationId xmlns:a16="http://schemas.microsoft.com/office/drawing/2014/main" id="{7DA16D0F-CE8A-417C-AE9B-746F7E67C7FD}"/>
                                </a:ext>
                              </a:extLst>
                            </p:cNvPr>
                            <p:cNvSpPr>
                              <a:spLocks/>
                            </p:cNvSpPr>
                            <p:nvPr/>
                          </p:nvSpPr>
                          <p:spPr bwMode="gray">
                            <a:xfrm>
                              <a:off x="3296" y="2238"/>
                              <a:ext cx="111" cy="129"/>
                            </a:xfrm>
                            <a:custGeom>
                              <a:avLst/>
                              <a:gdLst>
                                <a:gd name="T0" fmla="*/ 103 w 111"/>
                                <a:gd name="T1" fmla="*/ 125 h 129"/>
                                <a:gd name="T2" fmla="*/ 107 w 111"/>
                                <a:gd name="T3" fmla="*/ 125 h 129"/>
                                <a:gd name="T4" fmla="*/ 110 w 111"/>
                                <a:gd name="T5" fmla="*/ 128 h 129"/>
                                <a:gd name="T6" fmla="*/ 98 w 111"/>
                                <a:gd name="T7" fmla="*/ 108 h 129"/>
                                <a:gd name="T8" fmla="*/ 88 w 111"/>
                                <a:gd name="T9" fmla="*/ 90 h 129"/>
                                <a:gd name="T10" fmla="*/ 75 w 111"/>
                                <a:gd name="T11" fmla="*/ 75 h 129"/>
                                <a:gd name="T12" fmla="*/ 68 w 111"/>
                                <a:gd name="T13" fmla="*/ 71 h 129"/>
                                <a:gd name="T14" fmla="*/ 63 w 111"/>
                                <a:gd name="T15" fmla="*/ 70 h 129"/>
                                <a:gd name="T16" fmla="*/ 62 w 111"/>
                                <a:gd name="T17" fmla="*/ 65 h 129"/>
                                <a:gd name="T18" fmla="*/ 57 w 111"/>
                                <a:gd name="T19" fmla="*/ 67 h 129"/>
                                <a:gd name="T20" fmla="*/ 52 w 111"/>
                                <a:gd name="T21" fmla="*/ 67 h 129"/>
                                <a:gd name="T22" fmla="*/ 49 w 111"/>
                                <a:gd name="T23" fmla="*/ 56 h 129"/>
                                <a:gd name="T24" fmla="*/ 44 w 111"/>
                                <a:gd name="T25" fmla="*/ 47 h 129"/>
                                <a:gd name="T26" fmla="*/ 40 w 111"/>
                                <a:gd name="T27" fmla="*/ 40 h 129"/>
                                <a:gd name="T28" fmla="*/ 38 w 111"/>
                                <a:gd name="T29" fmla="*/ 25 h 129"/>
                                <a:gd name="T30" fmla="*/ 37 w 111"/>
                                <a:gd name="T31" fmla="*/ 9 h 129"/>
                                <a:gd name="T32" fmla="*/ 30 w 111"/>
                                <a:gd name="T33" fmla="*/ 0 h 129"/>
                                <a:gd name="T34" fmla="*/ 19 w 111"/>
                                <a:gd name="T35" fmla="*/ 11 h 129"/>
                                <a:gd name="T36" fmla="*/ 14 w 111"/>
                                <a:gd name="T37" fmla="*/ 16 h 129"/>
                                <a:gd name="T38" fmla="*/ 8 w 111"/>
                                <a:gd name="T39" fmla="*/ 21 h 129"/>
                                <a:gd name="T40" fmla="*/ 6 w 111"/>
                                <a:gd name="T41" fmla="*/ 27 h 129"/>
                                <a:gd name="T42" fmla="*/ 6 w 111"/>
                                <a:gd name="T43" fmla="*/ 33 h 129"/>
                                <a:gd name="T44" fmla="*/ 7 w 111"/>
                                <a:gd name="T45" fmla="*/ 39 h 129"/>
                                <a:gd name="T46" fmla="*/ 6 w 111"/>
                                <a:gd name="T47" fmla="*/ 46 h 129"/>
                                <a:gd name="T48" fmla="*/ 2 w 111"/>
                                <a:gd name="T49" fmla="*/ 53 h 129"/>
                                <a:gd name="T50" fmla="*/ 0 w 111"/>
                                <a:gd name="T51" fmla="*/ 58 h 129"/>
                                <a:gd name="T52" fmla="*/ 0 w 111"/>
                                <a:gd name="T53" fmla="*/ 64 h 129"/>
                                <a:gd name="T54" fmla="*/ 1 w 111"/>
                                <a:gd name="T55" fmla="*/ 70 h 129"/>
                                <a:gd name="T56" fmla="*/ 2 w 111"/>
                                <a:gd name="T57" fmla="*/ 72 h 129"/>
                                <a:gd name="T58" fmla="*/ 7 w 111"/>
                                <a:gd name="T59" fmla="*/ 71 h 129"/>
                                <a:gd name="T60" fmla="*/ 11 w 111"/>
                                <a:gd name="T61" fmla="*/ 67 h 129"/>
                                <a:gd name="T62" fmla="*/ 17 w 111"/>
                                <a:gd name="T63" fmla="*/ 64 h 129"/>
                                <a:gd name="T64" fmla="*/ 23 w 111"/>
                                <a:gd name="T65" fmla="*/ 57 h 129"/>
                                <a:gd name="T66" fmla="*/ 26 w 111"/>
                                <a:gd name="T67" fmla="*/ 60 h 129"/>
                                <a:gd name="T68" fmla="*/ 32 w 111"/>
                                <a:gd name="T69" fmla="*/ 64 h 129"/>
                                <a:gd name="T70" fmla="*/ 40 w 111"/>
                                <a:gd name="T71" fmla="*/ 67 h 129"/>
                                <a:gd name="T72" fmla="*/ 47 w 111"/>
                                <a:gd name="T73" fmla="*/ 71 h 129"/>
                                <a:gd name="T74" fmla="*/ 51 w 111"/>
                                <a:gd name="T75" fmla="*/ 74 h 129"/>
                                <a:gd name="T76" fmla="*/ 58 w 111"/>
                                <a:gd name="T77" fmla="*/ 79 h 129"/>
                                <a:gd name="T78" fmla="*/ 63 w 111"/>
                                <a:gd name="T79" fmla="*/ 84 h 129"/>
                                <a:gd name="T80" fmla="*/ 66 w 111"/>
                                <a:gd name="T81" fmla="*/ 86 h 129"/>
                                <a:gd name="T82" fmla="*/ 71 w 111"/>
                                <a:gd name="T83" fmla="*/ 89 h 129"/>
                                <a:gd name="T84" fmla="*/ 72 w 111"/>
                                <a:gd name="T85" fmla="*/ 92 h 129"/>
                                <a:gd name="T86" fmla="*/ 76 w 111"/>
                                <a:gd name="T87" fmla="*/ 95 h 129"/>
                                <a:gd name="T88" fmla="*/ 78 w 111"/>
                                <a:gd name="T89" fmla="*/ 98 h 129"/>
                                <a:gd name="T90" fmla="*/ 81 w 111"/>
                                <a:gd name="T91" fmla="*/ 100 h 129"/>
                                <a:gd name="T92" fmla="*/ 82 w 111"/>
                                <a:gd name="T93" fmla="*/ 104 h 129"/>
                                <a:gd name="T94" fmla="*/ 84 w 111"/>
                                <a:gd name="T95" fmla="*/ 110 h 129"/>
                                <a:gd name="T96" fmla="*/ 85 w 111"/>
                                <a:gd name="T97" fmla="*/ 114 h 129"/>
                                <a:gd name="T98" fmla="*/ 92 w 111"/>
                                <a:gd name="T99" fmla="*/ 118 h 129"/>
                                <a:gd name="T100" fmla="*/ 101 w 111"/>
                                <a:gd name="T101" fmla="*/ 125 h 12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
                                <a:gd name="T154" fmla="*/ 0 h 129"/>
                                <a:gd name="T155" fmla="*/ 111 w 111"/>
                                <a:gd name="T156" fmla="*/ 129 h 12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 h="129">
                                  <a:moveTo>
                                    <a:pt x="103" y="126"/>
                                  </a:moveTo>
                                  <a:lnTo>
                                    <a:pt x="103" y="126"/>
                                  </a:lnTo>
                                  <a:lnTo>
                                    <a:pt x="103" y="125"/>
                                  </a:lnTo>
                                  <a:lnTo>
                                    <a:pt x="104" y="124"/>
                                  </a:lnTo>
                                  <a:lnTo>
                                    <a:pt x="106" y="124"/>
                                  </a:lnTo>
                                  <a:lnTo>
                                    <a:pt x="107" y="125"/>
                                  </a:lnTo>
                                  <a:lnTo>
                                    <a:pt x="109" y="126"/>
                                  </a:lnTo>
                                  <a:lnTo>
                                    <a:pt x="109" y="128"/>
                                  </a:lnTo>
                                  <a:lnTo>
                                    <a:pt x="110" y="128"/>
                                  </a:lnTo>
                                  <a:lnTo>
                                    <a:pt x="111" y="129"/>
                                  </a:lnTo>
                                  <a:lnTo>
                                    <a:pt x="101" y="112"/>
                                  </a:lnTo>
                                  <a:lnTo>
                                    <a:pt x="98" y="108"/>
                                  </a:lnTo>
                                  <a:lnTo>
                                    <a:pt x="95" y="104"/>
                                  </a:lnTo>
                                  <a:lnTo>
                                    <a:pt x="91" y="98"/>
                                  </a:lnTo>
                                  <a:lnTo>
                                    <a:pt x="88" y="90"/>
                                  </a:lnTo>
                                  <a:lnTo>
                                    <a:pt x="82" y="85"/>
                                  </a:lnTo>
                                  <a:lnTo>
                                    <a:pt x="78" y="79"/>
                                  </a:lnTo>
                                  <a:lnTo>
                                    <a:pt x="75" y="75"/>
                                  </a:lnTo>
                                  <a:lnTo>
                                    <a:pt x="72" y="74"/>
                                  </a:lnTo>
                                  <a:lnTo>
                                    <a:pt x="70" y="72"/>
                                  </a:lnTo>
                                  <a:lnTo>
                                    <a:pt x="68" y="71"/>
                                  </a:lnTo>
                                  <a:lnTo>
                                    <a:pt x="65" y="70"/>
                                  </a:lnTo>
                                  <a:lnTo>
                                    <a:pt x="64" y="70"/>
                                  </a:lnTo>
                                  <a:lnTo>
                                    <a:pt x="63" y="70"/>
                                  </a:lnTo>
                                  <a:lnTo>
                                    <a:pt x="62" y="68"/>
                                  </a:lnTo>
                                  <a:lnTo>
                                    <a:pt x="62" y="67"/>
                                  </a:lnTo>
                                  <a:lnTo>
                                    <a:pt x="62" y="65"/>
                                  </a:lnTo>
                                  <a:lnTo>
                                    <a:pt x="60" y="65"/>
                                  </a:lnTo>
                                  <a:lnTo>
                                    <a:pt x="59" y="67"/>
                                  </a:lnTo>
                                  <a:lnTo>
                                    <a:pt x="57" y="67"/>
                                  </a:lnTo>
                                  <a:lnTo>
                                    <a:pt x="56" y="68"/>
                                  </a:lnTo>
                                  <a:lnTo>
                                    <a:pt x="53" y="68"/>
                                  </a:lnTo>
                                  <a:lnTo>
                                    <a:pt x="52" y="67"/>
                                  </a:lnTo>
                                  <a:lnTo>
                                    <a:pt x="51" y="63"/>
                                  </a:lnTo>
                                  <a:lnTo>
                                    <a:pt x="50" y="60"/>
                                  </a:lnTo>
                                  <a:lnTo>
                                    <a:pt x="49" y="56"/>
                                  </a:lnTo>
                                  <a:lnTo>
                                    <a:pt x="46" y="53"/>
                                  </a:lnTo>
                                  <a:lnTo>
                                    <a:pt x="45" y="50"/>
                                  </a:lnTo>
                                  <a:lnTo>
                                    <a:pt x="44" y="47"/>
                                  </a:lnTo>
                                  <a:lnTo>
                                    <a:pt x="43" y="45"/>
                                  </a:lnTo>
                                  <a:lnTo>
                                    <a:pt x="40" y="43"/>
                                  </a:lnTo>
                                  <a:lnTo>
                                    <a:pt x="40" y="40"/>
                                  </a:lnTo>
                                  <a:lnTo>
                                    <a:pt x="39" y="38"/>
                                  </a:lnTo>
                                  <a:lnTo>
                                    <a:pt x="39" y="31"/>
                                  </a:lnTo>
                                  <a:lnTo>
                                    <a:pt x="38" y="25"/>
                                  </a:lnTo>
                                  <a:lnTo>
                                    <a:pt x="38" y="20"/>
                                  </a:lnTo>
                                  <a:lnTo>
                                    <a:pt x="37" y="14"/>
                                  </a:lnTo>
                                  <a:lnTo>
                                    <a:pt x="37" y="9"/>
                                  </a:lnTo>
                                  <a:lnTo>
                                    <a:pt x="37" y="3"/>
                                  </a:lnTo>
                                  <a:lnTo>
                                    <a:pt x="35" y="0"/>
                                  </a:lnTo>
                                  <a:lnTo>
                                    <a:pt x="30" y="0"/>
                                  </a:lnTo>
                                  <a:lnTo>
                                    <a:pt x="21" y="10"/>
                                  </a:lnTo>
                                  <a:lnTo>
                                    <a:pt x="20" y="10"/>
                                  </a:lnTo>
                                  <a:lnTo>
                                    <a:pt x="19" y="11"/>
                                  </a:lnTo>
                                  <a:lnTo>
                                    <a:pt x="18" y="11"/>
                                  </a:lnTo>
                                  <a:lnTo>
                                    <a:pt x="17" y="13"/>
                                  </a:lnTo>
                                  <a:lnTo>
                                    <a:pt x="14" y="16"/>
                                  </a:lnTo>
                                  <a:lnTo>
                                    <a:pt x="13" y="17"/>
                                  </a:lnTo>
                                  <a:lnTo>
                                    <a:pt x="11" y="20"/>
                                  </a:lnTo>
                                  <a:lnTo>
                                    <a:pt x="8" y="21"/>
                                  </a:lnTo>
                                  <a:lnTo>
                                    <a:pt x="7" y="24"/>
                                  </a:lnTo>
                                  <a:lnTo>
                                    <a:pt x="6" y="25"/>
                                  </a:lnTo>
                                  <a:lnTo>
                                    <a:pt x="6" y="27"/>
                                  </a:lnTo>
                                  <a:lnTo>
                                    <a:pt x="6" y="30"/>
                                  </a:lnTo>
                                  <a:lnTo>
                                    <a:pt x="6" y="31"/>
                                  </a:lnTo>
                                  <a:lnTo>
                                    <a:pt x="6" y="33"/>
                                  </a:lnTo>
                                  <a:lnTo>
                                    <a:pt x="7" y="36"/>
                                  </a:lnTo>
                                  <a:lnTo>
                                    <a:pt x="7" y="38"/>
                                  </a:lnTo>
                                  <a:lnTo>
                                    <a:pt x="7" y="39"/>
                                  </a:lnTo>
                                  <a:lnTo>
                                    <a:pt x="6" y="42"/>
                                  </a:lnTo>
                                  <a:lnTo>
                                    <a:pt x="6" y="43"/>
                                  </a:lnTo>
                                  <a:lnTo>
                                    <a:pt x="6" y="46"/>
                                  </a:lnTo>
                                  <a:lnTo>
                                    <a:pt x="5" y="49"/>
                                  </a:lnTo>
                                  <a:lnTo>
                                    <a:pt x="4" y="50"/>
                                  </a:lnTo>
                                  <a:lnTo>
                                    <a:pt x="2" y="53"/>
                                  </a:lnTo>
                                  <a:lnTo>
                                    <a:pt x="1" y="56"/>
                                  </a:lnTo>
                                  <a:lnTo>
                                    <a:pt x="1" y="57"/>
                                  </a:lnTo>
                                  <a:lnTo>
                                    <a:pt x="0" y="58"/>
                                  </a:lnTo>
                                  <a:lnTo>
                                    <a:pt x="0" y="61"/>
                                  </a:lnTo>
                                  <a:lnTo>
                                    <a:pt x="0" y="63"/>
                                  </a:lnTo>
                                  <a:lnTo>
                                    <a:pt x="0" y="64"/>
                                  </a:lnTo>
                                  <a:lnTo>
                                    <a:pt x="0" y="67"/>
                                  </a:lnTo>
                                  <a:lnTo>
                                    <a:pt x="0" y="68"/>
                                  </a:lnTo>
                                  <a:lnTo>
                                    <a:pt x="1" y="70"/>
                                  </a:lnTo>
                                  <a:lnTo>
                                    <a:pt x="1" y="71"/>
                                  </a:lnTo>
                                  <a:lnTo>
                                    <a:pt x="2" y="71"/>
                                  </a:lnTo>
                                  <a:lnTo>
                                    <a:pt x="2" y="72"/>
                                  </a:lnTo>
                                  <a:lnTo>
                                    <a:pt x="4" y="72"/>
                                  </a:lnTo>
                                  <a:lnTo>
                                    <a:pt x="5" y="72"/>
                                  </a:lnTo>
                                  <a:lnTo>
                                    <a:pt x="7" y="71"/>
                                  </a:lnTo>
                                  <a:lnTo>
                                    <a:pt x="8" y="70"/>
                                  </a:lnTo>
                                  <a:lnTo>
                                    <a:pt x="9" y="68"/>
                                  </a:lnTo>
                                  <a:lnTo>
                                    <a:pt x="11" y="67"/>
                                  </a:lnTo>
                                  <a:lnTo>
                                    <a:pt x="13" y="65"/>
                                  </a:lnTo>
                                  <a:lnTo>
                                    <a:pt x="14" y="65"/>
                                  </a:lnTo>
                                  <a:lnTo>
                                    <a:pt x="17" y="64"/>
                                  </a:lnTo>
                                  <a:lnTo>
                                    <a:pt x="18" y="63"/>
                                  </a:lnTo>
                                  <a:lnTo>
                                    <a:pt x="21" y="56"/>
                                  </a:lnTo>
                                  <a:lnTo>
                                    <a:pt x="23" y="57"/>
                                  </a:lnTo>
                                  <a:lnTo>
                                    <a:pt x="24" y="57"/>
                                  </a:lnTo>
                                  <a:lnTo>
                                    <a:pt x="25" y="58"/>
                                  </a:lnTo>
                                  <a:lnTo>
                                    <a:pt x="26" y="60"/>
                                  </a:lnTo>
                                  <a:lnTo>
                                    <a:pt x="30" y="61"/>
                                  </a:lnTo>
                                  <a:lnTo>
                                    <a:pt x="31" y="63"/>
                                  </a:lnTo>
                                  <a:lnTo>
                                    <a:pt x="32" y="64"/>
                                  </a:lnTo>
                                  <a:lnTo>
                                    <a:pt x="34" y="64"/>
                                  </a:lnTo>
                                  <a:lnTo>
                                    <a:pt x="37" y="65"/>
                                  </a:lnTo>
                                  <a:lnTo>
                                    <a:pt x="40" y="67"/>
                                  </a:lnTo>
                                  <a:lnTo>
                                    <a:pt x="43" y="68"/>
                                  </a:lnTo>
                                  <a:lnTo>
                                    <a:pt x="45" y="70"/>
                                  </a:lnTo>
                                  <a:lnTo>
                                    <a:pt x="47" y="71"/>
                                  </a:lnTo>
                                  <a:lnTo>
                                    <a:pt x="49" y="71"/>
                                  </a:lnTo>
                                  <a:lnTo>
                                    <a:pt x="50" y="72"/>
                                  </a:lnTo>
                                  <a:lnTo>
                                    <a:pt x="51" y="74"/>
                                  </a:lnTo>
                                  <a:lnTo>
                                    <a:pt x="53" y="75"/>
                                  </a:lnTo>
                                  <a:lnTo>
                                    <a:pt x="56" y="78"/>
                                  </a:lnTo>
                                  <a:lnTo>
                                    <a:pt x="58" y="79"/>
                                  </a:lnTo>
                                  <a:lnTo>
                                    <a:pt x="60" y="82"/>
                                  </a:lnTo>
                                  <a:lnTo>
                                    <a:pt x="62" y="84"/>
                                  </a:lnTo>
                                  <a:lnTo>
                                    <a:pt x="63" y="84"/>
                                  </a:lnTo>
                                  <a:lnTo>
                                    <a:pt x="64" y="84"/>
                                  </a:lnTo>
                                  <a:lnTo>
                                    <a:pt x="65" y="85"/>
                                  </a:lnTo>
                                  <a:lnTo>
                                    <a:pt x="66" y="86"/>
                                  </a:lnTo>
                                  <a:lnTo>
                                    <a:pt x="69" y="88"/>
                                  </a:lnTo>
                                  <a:lnTo>
                                    <a:pt x="70" y="89"/>
                                  </a:lnTo>
                                  <a:lnTo>
                                    <a:pt x="71" y="89"/>
                                  </a:lnTo>
                                  <a:lnTo>
                                    <a:pt x="71" y="90"/>
                                  </a:lnTo>
                                  <a:lnTo>
                                    <a:pt x="72" y="90"/>
                                  </a:lnTo>
                                  <a:lnTo>
                                    <a:pt x="72" y="92"/>
                                  </a:lnTo>
                                  <a:lnTo>
                                    <a:pt x="74" y="93"/>
                                  </a:lnTo>
                                  <a:lnTo>
                                    <a:pt x="75" y="93"/>
                                  </a:lnTo>
                                  <a:lnTo>
                                    <a:pt x="76" y="95"/>
                                  </a:lnTo>
                                  <a:lnTo>
                                    <a:pt x="77" y="95"/>
                                  </a:lnTo>
                                  <a:lnTo>
                                    <a:pt x="78" y="96"/>
                                  </a:lnTo>
                                  <a:lnTo>
                                    <a:pt x="78" y="98"/>
                                  </a:lnTo>
                                  <a:lnTo>
                                    <a:pt x="80" y="98"/>
                                  </a:lnTo>
                                  <a:lnTo>
                                    <a:pt x="80" y="100"/>
                                  </a:lnTo>
                                  <a:lnTo>
                                    <a:pt x="81" y="100"/>
                                  </a:lnTo>
                                  <a:lnTo>
                                    <a:pt x="81" y="101"/>
                                  </a:lnTo>
                                  <a:lnTo>
                                    <a:pt x="82" y="103"/>
                                  </a:lnTo>
                                  <a:lnTo>
                                    <a:pt x="82" y="104"/>
                                  </a:lnTo>
                                  <a:lnTo>
                                    <a:pt x="84" y="105"/>
                                  </a:lnTo>
                                  <a:lnTo>
                                    <a:pt x="84" y="108"/>
                                  </a:lnTo>
                                  <a:lnTo>
                                    <a:pt x="84" y="110"/>
                                  </a:lnTo>
                                  <a:lnTo>
                                    <a:pt x="84" y="111"/>
                                  </a:lnTo>
                                  <a:lnTo>
                                    <a:pt x="84" y="112"/>
                                  </a:lnTo>
                                  <a:lnTo>
                                    <a:pt x="85" y="114"/>
                                  </a:lnTo>
                                  <a:lnTo>
                                    <a:pt x="86" y="115"/>
                                  </a:lnTo>
                                  <a:lnTo>
                                    <a:pt x="89" y="117"/>
                                  </a:lnTo>
                                  <a:lnTo>
                                    <a:pt x="92" y="118"/>
                                  </a:lnTo>
                                  <a:lnTo>
                                    <a:pt x="95" y="121"/>
                                  </a:lnTo>
                                  <a:lnTo>
                                    <a:pt x="98" y="122"/>
                                  </a:lnTo>
                                  <a:lnTo>
                                    <a:pt x="101" y="125"/>
                                  </a:lnTo>
                                  <a:lnTo>
                                    <a:pt x="102" y="126"/>
                                  </a:lnTo>
                                  <a:lnTo>
                                    <a:pt x="103" y="12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09" name="Freeform 293">
                              <a:extLst>
                                <a:ext uri="{FF2B5EF4-FFF2-40B4-BE49-F238E27FC236}">
                                  <a16:creationId xmlns:a16="http://schemas.microsoft.com/office/drawing/2014/main" id="{EC4C6004-989F-47FE-A904-271EB2A44215}"/>
                                </a:ext>
                              </a:extLst>
                            </p:cNvPr>
                            <p:cNvSpPr>
                              <a:spLocks/>
                            </p:cNvSpPr>
                            <p:nvPr/>
                          </p:nvSpPr>
                          <p:spPr bwMode="gray">
                            <a:xfrm>
                              <a:off x="2837" y="1465"/>
                              <a:ext cx="117" cy="59"/>
                            </a:xfrm>
                            <a:custGeom>
                              <a:avLst/>
                              <a:gdLst>
                                <a:gd name="T0" fmla="*/ 117 w 117"/>
                                <a:gd name="T1" fmla="*/ 39 h 59"/>
                                <a:gd name="T2" fmla="*/ 115 w 117"/>
                                <a:gd name="T3" fmla="*/ 40 h 59"/>
                                <a:gd name="T4" fmla="*/ 111 w 117"/>
                                <a:gd name="T5" fmla="*/ 43 h 59"/>
                                <a:gd name="T6" fmla="*/ 107 w 117"/>
                                <a:gd name="T7" fmla="*/ 47 h 59"/>
                                <a:gd name="T8" fmla="*/ 106 w 117"/>
                                <a:gd name="T9" fmla="*/ 49 h 59"/>
                                <a:gd name="T10" fmla="*/ 103 w 117"/>
                                <a:gd name="T11" fmla="*/ 52 h 59"/>
                                <a:gd name="T12" fmla="*/ 98 w 117"/>
                                <a:gd name="T13" fmla="*/ 54 h 59"/>
                                <a:gd name="T14" fmla="*/ 93 w 117"/>
                                <a:gd name="T15" fmla="*/ 52 h 59"/>
                                <a:gd name="T16" fmla="*/ 86 w 117"/>
                                <a:gd name="T17" fmla="*/ 48 h 59"/>
                                <a:gd name="T18" fmla="*/ 83 w 117"/>
                                <a:gd name="T19" fmla="*/ 49 h 59"/>
                                <a:gd name="T20" fmla="*/ 81 w 117"/>
                                <a:gd name="T21" fmla="*/ 55 h 59"/>
                                <a:gd name="T22" fmla="*/ 83 w 117"/>
                                <a:gd name="T23" fmla="*/ 59 h 59"/>
                                <a:gd name="T24" fmla="*/ 77 w 117"/>
                                <a:gd name="T25" fmla="*/ 59 h 59"/>
                                <a:gd name="T26" fmla="*/ 73 w 117"/>
                                <a:gd name="T27" fmla="*/ 56 h 59"/>
                                <a:gd name="T28" fmla="*/ 71 w 117"/>
                                <a:gd name="T29" fmla="*/ 55 h 59"/>
                                <a:gd name="T30" fmla="*/ 65 w 117"/>
                                <a:gd name="T31" fmla="*/ 52 h 59"/>
                                <a:gd name="T32" fmla="*/ 25 w 117"/>
                                <a:gd name="T33" fmla="*/ 51 h 59"/>
                                <a:gd name="T34" fmla="*/ 14 w 117"/>
                                <a:gd name="T35" fmla="*/ 39 h 59"/>
                                <a:gd name="T36" fmla="*/ 10 w 117"/>
                                <a:gd name="T37" fmla="*/ 30 h 59"/>
                                <a:gd name="T38" fmla="*/ 5 w 117"/>
                                <a:gd name="T39" fmla="*/ 20 h 59"/>
                                <a:gd name="T40" fmla="*/ 9 w 117"/>
                                <a:gd name="T41" fmla="*/ 18 h 59"/>
                                <a:gd name="T42" fmla="*/ 22 w 117"/>
                                <a:gd name="T43" fmla="*/ 14 h 59"/>
                                <a:gd name="T44" fmla="*/ 33 w 117"/>
                                <a:gd name="T45" fmla="*/ 7 h 59"/>
                                <a:gd name="T46" fmla="*/ 43 w 117"/>
                                <a:gd name="T47" fmla="*/ 1 h 59"/>
                                <a:gd name="T48" fmla="*/ 56 w 117"/>
                                <a:gd name="T49" fmla="*/ 6 h 59"/>
                                <a:gd name="T50" fmla="*/ 70 w 117"/>
                                <a:gd name="T51" fmla="*/ 14 h 59"/>
                                <a:gd name="T52" fmla="*/ 81 w 117"/>
                                <a:gd name="T53" fmla="*/ 23 h 59"/>
                                <a:gd name="T54" fmla="*/ 91 w 117"/>
                                <a:gd name="T55" fmla="*/ 27 h 59"/>
                                <a:gd name="T56" fmla="*/ 96 w 117"/>
                                <a:gd name="T57" fmla="*/ 30 h 59"/>
                                <a:gd name="T58" fmla="*/ 101 w 117"/>
                                <a:gd name="T59" fmla="*/ 33 h 59"/>
                                <a:gd name="T60" fmla="*/ 106 w 117"/>
                                <a:gd name="T61" fmla="*/ 36 h 59"/>
                                <a:gd name="T62" fmla="*/ 113 w 117"/>
                                <a:gd name="T63" fmla="*/ 37 h 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7"/>
                                <a:gd name="T97" fmla="*/ 0 h 59"/>
                                <a:gd name="T98" fmla="*/ 117 w 117"/>
                                <a:gd name="T99" fmla="*/ 59 h 5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7" h="59">
                                  <a:moveTo>
                                    <a:pt x="117" y="39"/>
                                  </a:moveTo>
                                  <a:lnTo>
                                    <a:pt x="117" y="39"/>
                                  </a:lnTo>
                                  <a:lnTo>
                                    <a:pt x="116" y="40"/>
                                  </a:lnTo>
                                  <a:lnTo>
                                    <a:pt x="115" y="40"/>
                                  </a:lnTo>
                                  <a:lnTo>
                                    <a:pt x="113" y="41"/>
                                  </a:lnTo>
                                  <a:lnTo>
                                    <a:pt x="111" y="43"/>
                                  </a:lnTo>
                                  <a:lnTo>
                                    <a:pt x="110" y="45"/>
                                  </a:lnTo>
                                  <a:lnTo>
                                    <a:pt x="107" y="47"/>
                                  </a:lnTo>
                                  <a:lnTo>
                                    <a:pt x="106" y="48"/>
                                  </a:lnTo>
                                  <a:lnTo>
                                    <a:pt x="106" y="49"/>
                                  </a:lnTo>
                                  <a:lnTo>
                                    <a:pt x="104" y="51"/>
                                  </a:lnTo>
                                  <a:lnTo>
                                    <a:pt x="103" y="52"/>
                                  </a:lnTo>
                                  <a:lnTo>
                                    <a:pt x="100" y="54"/>
                                  </a:lnTo>
                                  <a:lnTo>
                                    <a:pt x="98" y="54"/>
                                  </a:lnTo>
                                  <a:lnTo>
                                    <a:pt x="96" y="54"/>
                                  </a:lnTo>
                                  <a:lnTo>
                                    <a:pt x="93" y="52"/>
                                  </a:lnTo>
                                  <a:lnTo>
                                    <a:pt x="90" y="49"/>
                                  </a:lnTo>
                                  <a:lnTo>
                                    <a:pt x="86" y="48"/>
                                  </a:lnTo>
                                  <a:lnTo>
                                    <a:pt x="84" y="48"/>
                                  </a:lnTo>
                                  <a:lnTo>
                                    <a:pt x="83" y="49"/>
                                  </a:lnTo>
                                  <a:lnTo>
                                    <a:pt x="83" y="52"/>
                                  </a:lnTo>
                                  <a:lnTo>
                                    <a:pt x="81" y="55"/>
                                  </a:lnTo>
                                  <a:lnTo>
                                    <a:pt x="81" y="58"/>
                                  </a:lnTo>
                                  <a:lnTo>
                                    <a:pt x="83" y="59"/>
                                  </a:lnTo>
                                  <a:lnTo>
                                    <a:pt x="79" y="59"/>
                                  </a:lnTo>
                                  <a:lnTo>
                                    <a:pt x="77" y="59"/>
                                  </a:lnTo>
                                  <a:lnTo>
                                    <a:pt x="75" y="58"/>
                                  </a:lnTo>
                                  <a:lnTo>
                                    <a:pt x="73" y="56"/>
                                  </a:lnTo>
                                  <a:lnTo>
                                    <a:pt x="72" y="56"/>
                                  </a:lnTo>
                                  <a:lnTo>
                                    <a:pt x="71" y="55"/>
                                  </a:lnTo>
                                  <a:lnTo>
                                    <a:pt x="68" y="54"/>
                                  </a:lnTo>
                                  <a:lnTo>
                                    <a:pt x="65" y="52"/>
                                  </a:lnTo>
                                  <a:lnTo>
                                    <a:pt x="35" y="58"/>
                                  </a:lnTo>
                                  <a:lnTo>
                                    <a:pt x="25" y="51"/>
                                  </a:lnTo>
                                  <a:lnTo>
                                    <a:pt x="17" y="45"/>
                                  </a:lnTo>
                                  <a:lnTo>
                                    <a:pt x="14" y="39"/>
                                  </a:lnTo>
                                  <a:lnTo>
                                    <a:pt x="11" y="34"/>
                                  </a:lnTo>
                                  <a:lnTo>
                                    <a:pt x="10" y="30"/>
                                  </a:lnTo>
                                  <a:lnTo>
                                    <a:pt x="8" y="25"/>
                                  </a:lnTo>
                                  <a:lnTo>
                                    <a:pt x="5" y="20"/>
                                  </a:lnTo>
                                  <a:lnTo>
                                    <a:pt x="0" y="16"/>
                                  </a:lnTo>
                                  <a:lnTo>
                                    <a:pt x="9" y="18"/>
                                  </a:lnTo>
                                  <a:lnTo>
                                    <a:pt x="16" y="18"/>
                                  </a:lnTo>
                                  <a:lnTo>
                                    <a:pt x="22" y="14"/>
                                  </a:lnTo>
                                  <a:lnTo>
                                    <a:pt x="27" y="11"/>
                                  </a:lnTo>
                                  <a:lnTo>
                                    <a:pt x="33" y="7"/>
                                  </a:lnTo>
                                  <a:lnTo>
                                    <a:pt x="37" y="4"/>
                                  </a:lnTo>
                                  <a:lnTo>
                                    <a:pt x="43" y="1"/>
                                  </a:lnTo>
                                  <a:lnTo>
                                    <a:pt x="51" y="0"/>
                                  </a:lnTo>
                                  <a:lnTo>
                                    <a:pt x="56" y="6"/>
                                  </a:lnTo>
                                  <a:lnTo>
                                    <a:pt x="62" y="10"/>
                                  </a:lnTo>
                                  <a:lnTo>
                                    <a:pt x="70" y="14"/>
                                  </a:lnTo>
                                  <a:lnTo>
                                    <a:pt x="75" y="19"/>
                                  </a:lnTo>
                                  <a:lnTo>
                                    <a:pt x="81" y="23"/>
                                  </a:lnTo>
                                  <a:lnTo>
                                    <a:pt x="86" y="26"/>
                                  </a:lnTo>
                                  <a:lnTo>
                                    <a:pt x="91" y="27"/>
                                  </a:lnTo>
                                  <a:lnTo>
                                    <a:pt x="92" y="29"/>
                                  </a:lnTo>
                                  <a:lnTo>
                                    <a:pt x="96" y="30"/>
                                  </a:lnTo>
                                  <a:lnTo>
                                    <a:pt x="98" y="32"/>
                                  </a:lnTo>
                                  <a:lnTo>
                                    <a:pt x="101" y="33"/>
                                  </a:lnTo>
                                  <a:lnTo>
                                    <a:pt x="104" y="34"/>
                                  </a:lnTo>
                                  <a:lnTo>
                                    <a:pt x="106" y="36"/>
                                  </a:lnTo>
                                  <a:lnTo>
                                    <a:pt x="110" y="37"/>
                                  </a:lnTo>
                                  <a:lnTo>
                                    <a:pt x="113" y="37"/>
                                  </a:lnTo>
                                  <a:lnTo>
                                    <a:pt x="117" y="3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10" name="Freeform 294">
                              <a:extLst>
                                <a:ext uri="{FF2B5EF4-FFF2-40B4-BE49-F238E27FC236}">
                                  <a16:creationId xmlns:a16="http://schemas.microsoft.com/office/drawing/2014/main" id="{8BFD5965-82A6-447B-9A2C-56F0A658D11D}"/>
                                </a:ext>
                              </a:extLst>
                            </p:cNvPr>
                            <p:cNvSpPr>
                              <a:spLocks/>
                            </p:cNvSpPr>
                            <p:nvPr/>
                          </p:nvSpPr>
                          <p:spPr bwMode="gray">
                            <a:xfrm>
                              <a:off x="2917" y="1505"/>
                              <a:ext cx="91" cy="40"/>
                            </a:xfrm>
                            <a:custGeom>
                              <a:avLst/>
                              <a:gdLst>
                                <a:gd name="T0" fmla="*/ 38 w 91"/>
                                <a:gd name="T1" fmla="*/ 0 h 40"/>
                                <a:gd name="T2" fmla="*/ 41 w 91"/>
                                <a:gd name="T3" fmla="*/ 0 h 40"/>
                                <a:gd name="T4" fmla="*/ 44 w 91"/>
                                <a:gd name="T5" fmla="*/ 0 h 40"/>
                                <a:gd name="T6" fmla="*/ 50 w 91"/>
                                <a:gd name="T7" fmla="*/ 0 h 40"/>
                                <a:gd name="T8" fmla="*/ 57 w 91"/>
                                <a:gd name="T9" fmla="*/ 0 h 40"/>
                                <a:gd name="T10" fmla="*/ 66 w 91"/>
                                <a:gd name="T11" fmla="*/ 0 h 40"/>
                                <a:gd name="T12" fmla="*/ 75 w 91"/>
                                <a:gd name="T13" fmla="*/ 2 h 40"/>
                                <a:gd name="T14" fmla="*/ 82 w 91"/>
                                <a:gd name="T15" fmla="*/ 3 h 40"/>
                                <a:gd name="T16" fmla="*/ 91 w 91"/>
                                <a:gd name="T17" fmla="*/ 3 h 40"/>
                                <a:gd name="T18" fmla="*/ 91 w 91"/>
                                <a:gd name="T19" fmla="*/ 9 h 40"/>
                                <a:gd name="T20" fmla="*/ 89 w 91"/>
                                <a:gd name="T21" fmla="*/ 15 h 40"/>
                                <a:gd name="T22" fmla="*/ 88 w 91"/>
                                <a:gd name="T23" fmla="*/ 19 h 40"/>
                                <a:gd name="T24" fmla="*/ 87 w 91"/>
                                <a:gd name="T25" fmla="*/ 24 h 40"/>
                                <a:gd name="T26" fmla="*/ 44 w 91"/>
                                <a:gd name="T27" fmla="*/ 25 h 40"/>
                                <a:gd name="T28" fmla="*/ 38 w 91"/>
                                <a:gd name="T29" fmla="*/ 29 h 40"/>
                                <a:gd name="T30" fmla="*/ 31 w 91"/>
                                <a:gd name="T31" fmla="*/ 36 h 40"/>
                                <a:gd name="T32" fmla="*/ 25 w 91"/>
                                <a:gd name="T33" fmla="*/ 39 h 40"/>
                                <a:gd name="T34" fmla="*/ 18 w 91"/>
                                <a:gd name="T35" fmla="*/ 40 h 40"/>
                                <a:gd name="T36" fmla="*/ 16 w 91"/>
                                <a:gd name="T37" fmla="*/ 39 h 40"/>
                                <a:gd name="T38" fmla="*/ 14 w 91"/>
                                <a:gd name="T39" fmla="*/ 37 h 40"/>
                                <a:gd name="T40" fmla="*/ 11 w 91"/>
                                <a:gd name="T41" fmla="*/ 36 h 40"/>
                                <a:gd name="T42" fmla="*/ 9 w 91"/>
                                <a:gd name="T43" fmla="*/ 34 h 40"/>
                                <a:gd name="T44" fmla="*/ 6 w 91"/>
                                <a:gd name="T45" fmla="*/ 32 h 40"/>
                                <a:gd name="T46" fmla="*/ 3 w 91"/>
                                <a:gd name="T47" fmla="*/ 28 h 40"/>
                                <a:gd name="T48" fmla="*/ 2 w 91"/>
                                <a:gd name="T49" fmla="*/ 22 h 40"/>
                                <a:gd name="T50" fmla="*/ 0 w 91"/>
                                <a:gd name="T51" fmla="*/ 17 h 40"/>
                                <a:gd name="T52" fmla="*/ 2 w 91"/>
                                <a:gd name="T53" fmla="*/ 11 h 40"/>
                                <a:gd name="T54" fmla="*/ 3 w 91"/>
                                <a:gd name="T55" fmla="*/ 6 h 40"/>
                                <a:gd name="T56" fmla="*/ 8 w 91"/>
                                <a:gd name="T57" fmla="*/ 7 h 40"/>
                                <a:gd name="T58" fmla="*/ 14 w 91"/>
                                <a:gd name="T59" fmla="*/ 13 h 40"/>
                                <a:gd name="T60" fmla="*/ 18 w 91"/>
                                <a:gd name="T61" fmla="*/ 13 h 40"/>
                                <a:gd name="T62" fmla="*/ 22 w 91"/>
                                <a:gd name="T63" fmla="*/ 9 h 40"/>
                                <a:gd name="T64" fmla="*/ 25 w 91"/>
                                <a:gd name="T65" fmla="*/ 6 h 40"/>
                                <a:gd name="T66" fmla="*/ 29 w 91"/>
                                <a:gd name="T67" fmla="*/ 3 h 40"/>
                                <a:gd name="T68" fmla="*/ 32 w 91"/>
                                <a:gd name="T69" fmla="*/ 2 h 40"/>
                                <a:gd name="T70" fmla="*/ 35 w 91"/>
                                <a:gd name="T71" fmla="*/ 0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1"/>
                                <a:gd name="T109" fmla="*/ 0 h 40"/>
                                <a:gd name="T110" fmla="*/ 91 w 91"/>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1" h="40">
                                  <a:moveTo>
                                    <a:pt x="36" y="0"/>
                                  </a:moveTo>
                                  <a:lnTo>
                                    <a:pt x="38" y="0"/>
                                  </a:lnTo>
                                  <a:lnTo>
                                    <a:pt x="40" y="0"/>
                                  </a:lnTo>
                                  <a:lnTo>
                                    <a:pt x="41" y="0"/>
                                  </a:lnTo>
                                  <a:lnTo>
                                    <a:pt x="43" y="0"/>
                                  </a:lnTo>
                                  <a:lnTo>
                                    <a:pt x="44" y="0"/>
                                  </a:lnTo>
                                  <a:lnTo>
                                    <a:pt x="47" y="0"/>
                                  </a:lnTo>
                                  <a:lnTo>
                                    <a:pt x="50" y="0"/>
                                  </a:lnTo>
                                  <a:lnTo>
                                    <a:pt x="54" y="0"/>
                                  </a:lnTo>
                                  <a:lnTo>
                                    <a:pt x="57" y="0"/>
                                  </a:lnTo>
                                  <a:lnTo>
                                    <a:pt x="61" y="0"/>
                                  </a:lnTo>
                                  <a:lnTo>
                                    <a:pt x="66" y="0"/>
                                  </a:lnTo>
                                  <a:lnTo>
                                    <a:pt x="70" y="2"/>
                                  </a:lnTo>
                                  <a:lnTo>
                                    <a:pt x="75" y="2"/>
                                  </a:lnTo>
                                  <a:lnTo>
                                    <a:pt x="79" y="2"/>
                                  </a:lnTo>
                                  <a:lnTo>
                                    <a:pt x="82" y="3"/>
                                  </a:lnTo>
                                  <a:lnTo>
                                    <a:pt x="87" y="3"/>
                                  </a:lnTo>
                                  <a:lnTo>
                                    <a:pt x="91" y="3"/>
                                  </a:lnTo>
                                  <a:lnTo>
                                    <a:pt x="91" y="6"/>
                                  </a:lnTo>
                                  <a:lnTo>
                                    <a:pt x="91" y="9"/>
                                  </a:lnTo>
                                  <a:lnTo>
                                    <a:pt x="91" y="13"/>
                                  </a:lnTo>
                                  <a:lnTo>
                                    <a:pt x="89" y="15"/>
                                  </a:lnTo>
                                  <a:lnTo>
                                    <a:pt x="89" y="17"/>
                                  </a:lnTo>
                                  <a:lnTo>
                                    <a:pt x="88" y="19"/>
                                  </a:lnTo>
                                  <a:lnTo>
                                    <a:pt x="87" y="22"/>
                                  </a:lnTo>
                                  <a:lnTo>
                                    <a:pt x="87" y="24"/>
                                  </a:lnTo>
                                  <a:lnTo>
                                    <a:pt x="47" y="24"/>
                                  </a:lnTo>
                                  <a:lnTo>
                                    <a:pt x="44" y="25"/>
                                  </a:lnTo>
                                  <a:lnTo>
                                    <a:pt x="42" y="28"/>
                                  </a:lnTo>
                                  <a:lnTo>
                                    <a:pt x="38" y="29"/>
                                  </a:lnTo>
                                  <a:lnTo>
                                    <a:pt x="35" y="33"/>
                                  </a:lnTo>
                                  <a:lnTo>
                                    <a:pt x="31" y="36"/>
                                  </a:lnTo>
                                  <a:lnTo>
                                    <a:pt x="28" y="37"/>
                                  </a:lnTo>
                                  <a:lnTo>
                                    <a:pt x="25" y="39"/>
                                  </a:lnTo>
                                  <a:lnTo>
                                    <a:pt x="21" y="40"/>
                                  </a:lnTo>
                                  <a:lnTo>
                                    <a:pt x="18" y="40"/>
                                  </a:lnTo>
                                  <a:lnTo>
                                    <a:pt x="17" y="40"/>
                                  </a:lnTo>
                                  <a:lnTo>
                                    <a:pt x="16" y="39"/>
                                  </a:lnTo>
                                  <a:lnTo>
                                    <a:pt x="15" y="39"/>
                                  </a:lnTo>
                                  <a:lnTo>
                                    <a:pt x="14" y="37"/>
                                  </a:lnTo>
                                  <a:lnTo>
                                    <a:pt x="11" y="37"/>
                                  </a:lnTo>
                                  <a:lnTo>
                                    <a:pt x="11" y="36"/>
                                  </a:lnTo>
                                  <a:lnTo>
                                    <a:pt x="10" y="34"/>
                                  </a:lnTo>
                                  <a:lnTo>
                                    <a:pt x="9" y="34"/>
                                  </a:lnTo>
                                  <a:lnTo>
                                    <a:pt x="8" y="33"/>
                                  </a:lnTo>
                                  <a:lnTo>
                                    <a:pt x="6" y="32"/>
                                  </a:lnTo>
                                  <a:lnTo>
                                    <a:pt x="5" y="29"/>
                                  </a:lnTo>
                                  <a:lnTo>
                                    <a:pt x="3" y="28"/>
                                  </a:lnTo>
                                  <a:lnTo>
                                    <a:pt x="3" y="25"/>
                                  </a:lnTo>
                                  <a:lnTo>
                                    <a:pt x="2" y="22"/>
                                  </a:lnTo>
                                  <a:lnTo>
                                    <a:pt x="2" y="18"/>
                                  </a:lnTo>
                                  <a:lnTo>
                                    <a:pt x="0" y="17"/>
                                  </a:lnTo>
                                  <a:lnTo>
                                    <a:pt x="0" y="14"/>
                                  </a:lnTo>
                                  <a:lnTo>
                                    <a:pt x="2" y="11"/>
                                  </a:lnTo>
                                  <a:lnTo>
                                    <a:pt x="2" y="7"/>
                                  </a:lnTo>
                                  <a:lnTo>
                                    <a:pt x="3" y="6"/>
                                  </a:lnTo>
                                  <a:lnTo>
                                    <a:pt x="5" y="6"/>
                                  </a:lnTo>
                                  <a:lnTo>
                                    <a:pt x="8" y="7"/>
                                  </a:lnTo>
                                  <a:lnTo>
                                    <a:pt x="11" y="11"/>
                                  </a:lnTo>
                                  <a:lnTo>
                                    <a:pt x="14" y="13"/>
                                  </a:lnTo>
                                  <a:lnTo>
                                    <a:pt x="16" y="13"/>
                                  </a:lnTo>
                                  <a:lnTo>
                                    <a:pt x="18" y="13"/>
                                  </a:lnTo>
                                  <a:lnTo>
                                    <a:pt x="21" y="11"/>
                                  </a:lnTo>
                                  <a:lnTo>
                                    <a:pt x="22" y="9"/>
                                  </a:lnTo>
                                  <a:lnTo>
                                    <a:pt x="25" y="7"/>
                                  </a:lnTo>
                                  <a:lnTo>
                                    <a:pt x="25" y="6"/>
                                  </a:lnTo>
                                  <a:lnTo>
                                    <a:pt x="26" y="5"/>
                                  </a:lnTo>
                                  <a:lnTo>
                                    <a:pt x="29" y="3"/>
                                  </a:lnTo>
                                  <a:lnTo>
                                    <a:pt x="30" y="3"/>
                                  </a:lnTo>
                                  <a:lnTo>
                                    <a:pt x="32" y="2"/>
                                  </a:lnTo>
                                  <a:lnTo>
                                    <a:pt x="34" y="2"/>
                                  </a:lnTo>
                                  <a:lnTo>
                                    <a:pt x="35" y="0"/>
                                  </a:lnTo>
                                  <a:lnTo>
                                    <a:pt x="36"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11" name="Freeform 295">
                              <a:extLst>
                                <a:ext uri="{FF2B5EF4-FFF2-40B4-BE49-F238E27FC236}">
                                  <a16:creationId xmlns:a16="http://schemas.microsoft.com/office/drawing/2014/main" id="{984814CA-824F-453E-B178-38C1BB0A158A}"/>
                                </a:ext>
                              </a:extLst>
                            </p:cNvPr>
                            <p:cNvSpPr>
                              <a:spLocks/>
                            </p:cNvSpPr>
                            <p:nvPr/>
                          </p:nvSpPr>
                          <p:spPr bwMode="gray">
                            <a:xfrm>
                              <a:off x="3527" y="2032"/>
                              <a:ext cx="15" cy="40"/>
                            </a:xfrm>
                            <a:custGeom>
                              <a:avLst/>
                              <a:gdLst>
                                <a:gd name="T0" fmla="*/ 15 w 15"/>
                                <a:gd name="T1" fmla="*/ 40 h 40"/>
                                <a:gd name="T2" fmla="*/ 13 w 15"/>
                                <a:gd name="T3" fmla="*/ 40 h 40"/>
                                <a:gd name="T4" fmla="*/ 9 w 15"/>
                                <a:gd name="T5" fmla="*/ 38 h 40"/>
                                <a:gd name="T6" fmla="*/ 8 w 15"/>
                                <a:gd name="T7" fmla="*/ 38 h 40"/>
                                <a:gd name="T8" fmla="*/ 6 w 15"/>
                                <a:gd name="T9" fmla="*/ 37 h 40"/>
                                <a:gd name="T10" fmla="*/ 3 w 15"/>
                                <a:gd name="T11" fmla="*/ 36 h 40"/>
                                <a:gd name="T12" fmla="*/ 3 w 15"/>
                                <a:gd name="T13" fmla="*/ 33 h 40"/>
                                <a:gd name="T14" fmla="*/ 2 w 15"/>
                                <a:gd name="T15" fmla="*/ 29 h 40"/>
                                <a:gd name="T16" fmla="*/ 2 w 15"/>
                                <a:gd name="T17" fmla="*/ 25 h 40"/>
                                <a:gd name="T18" fmla="*/ 2 w 15"/>
                                <a:gd name="T19" fmla="*/ 22 h 40"/>
                                <a:gd name="T20" fmla="*/ 1 w 15"/>
                                <a:gd name="T21" fmla="*/ 21 h 40"/>
                                <a:gd name="T22" fmla="*/ 1 w 15"/>
                                <a:gd name="T23" fmla="*/ 19 h 40"/>
                                <a:gd name="T24" fmla="*/ 1 w 15"/>
                                <a:gd name="T25" fmla="*/ 18 h 40"/>
                                <a:gd name="T26" fmla="*/ 0 w 15"/>
                                <a:gd name="T27" fmla="*/ 16 h 40"/>
                                <a:gd name="T28" fmla="*/ 1 w 15"/>
                                <a:gd name="T29" fmla="*/ 14 h 40"/>
                                <a:gd name="T30" fmla="*/ 2 w 15"/>
                                <a:gd name="T31" fmla="*/ 12 h 40"/>
                                <a:gd name="T32" fmla="*/ 2 w 15"/>
                                <a:gd name="T33" fmla="*/ 14 h 40"/>
                                <a:gd name="T34" fmla="*/ 3 w 15"/>
                                <a:gd name="T35" fmla="*/ 12 h 40"/>
                                <a:gd name="T36" fmla="*/ 3 w 15"/>
                                <a:gd name="T37" fmla="*/ 8 h 40"/>
                                <a:gd name="T38" fmla="*/ 6 w 15"/>
                                <a:gd name="T39" fmla="*/ 6 h 40"/>
                                <a:gd name="T40" fmla="*/ 7 w 15"/>
                                <a:gd name="T41" fmla="*/ 3 h 40"/>
                                <a:gd name="T42" fmla="*/ 8 w 15"/>
                                <a:gd name="T43" fmla="*/ 1 h 40"/>
                                <a:gd name="T44" fmla="*/ 9 w 15"/>
                                <a:gd name="T45" fmla="*/ 0 h 40"/>
                                <a:gd name="T46" fmla="*/ 10 w 15"/>
                                <a:gd name="T47" fmla="*/ 6 h 40"/>
                                <a:gd name="T48" fmla="*/ 13 w 15"/>
                                <a:gd name="T49" fmla="*/ 8 h 40"/>
                                <a:gd name="T50" fmla="*/ 13 w 15"/>
                                <a:gd name="T51" fmla="*/ 11 h 40"/>
                                <a:gd name="T52" fmla="*/ 13 w 15"/>
                                <a:gd name="T53" fmla="*/ 12 h 40"/>
                                <a:gd name="T54" fmla="*/ 13 w 15"/>
                                <a:gd name="T55" fmla="*/ 14 h 40"/>
                                <a:gd name="T56" fmla="*/ 13 w 15"/>
                                <a:gd name="T57" fmla="*/ 15 h 40"/>
                                <a:gd name="T58" fmla="*/ 14 w 15"/>
                                <a:gd name="T59" fmla="*/ 16 h 40"/>
                                <a:gd name="T60" fmla="*/ 15 w 15"/>
                                <a:gd name="T61" fmla="*/ 19 h 40"/>
                                <a:gd name="T62" fmla="*/ 14 w 15"/>
                                <a:gd name="T63" fmla="*/ 21 h 40"/>
                                <a:gd name="T64" fmla="*/ 14 w 15"/>
                                <a:gd name="T65" fmla="*/ 23 h 40"/>
                                <a:gd name="T66" fmla="*/ 14 w 15"/>
                                <a:gd name="T67" fmla="*/ 26 h 40"/>
                                <a:gd name="T68" fmla="*/ 14 w 15"/>
                                <a:gd name="T69" fmla="*/ 31 h 40"/>
                                <a:gd name="T70" fmla="*/ 15 w 15"/>
                                <a:gd name="T71" fmla="*/ 34 h 40"/>
                                <a:gd name="T72" fmla="*/ 15 w 15"/>
                                <a:gd name="T73" fmla="*/ 37 h 40"/>
                                <a:gd name="T74" fmla="*/ 15 w 15"/>
                                <a:gd name="T75" fmla="*/ 40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
                                <a:gd name="T115" fmla="*/ 0 h 40"/>
                                <a:gd name="T116" fmla="*/ 15 w 15"/>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 h="40">
                                  <a:moveTo>
                                    <a:pt x="15" y="40"/>
                                  </a:moveTo>
                                  <a:lnTo>
                                    <a:pt x="13" y="40"/>
                                  </a:lnTo>
                                  <a:lnTo>
                                    <a:pt x="9" y="38"/>
                                  </a:lnTo>
                                  <a:lnTo>
                                    <a:pt x="8" y="38"/>
                                  </a:lnTo>
                                  <a:lnTo>
                                    <a:pt x="6" y="37"/>
                                  </a:lnTo>
                                  <a:lnTo>
                                    <a:pt x="3" y="36"/>
                                  </a:lnTo>
                                  <a:lnTo>
                                    <a:pt x="3" y="33"/>
                                  </a:lnTo>
                                  <a:lnTo>
                                    <a:pt x="2" y="29"/>
                                  </a:lnTo>
                                  <a:lnTo>
                                    <a:pt x="2" y="25"/>
                                  </a:lnTo>
                                  <a:lnTo>
                                    <a:pt x="2" y="22"/>
                                  </a:lnTo>
                                  <a:lnTo>
                                    <a:pt x="1" y="21"/>
                                  </a:lnTo>
                                  <a:lnTo>
                                    <a:pt x="1" y="19"/>
                                  </a:lnTo>
                                  <a:lnTo>
                                    <a:pt x="1" y="18"/>
                                  </a:lnTo>
                                  <a:lnTo>
                                    <a:pt x="0" y="16"/>
                                  </a:lnTo>
                                  <a:lnTo>
                                    <a:pt x="1" y="14"/>
                                  </a:lnTo>
                                  <a:lnTo>
                                    <a:pt x="2" y="12"/>
                                  </a:lnTo>
                                  <a:lnTo>
                                    <a:pt x="2" y="14"/>
                                  </a:lnTo>
                                  <a:lnTo>
                                    <a:pt x="3" y="12"/>
                                  </a:lnTo>
                                  <a:lnTo>
                                    <a:pt x="3" y="8"/>
                                  </a:lnTo>
                                  <a:lnTo>
                                    <a:pt x="6" y="6"/>
                                  </a:lnTo>
                                  <a:lnTo>
                                    <a:pt x="7" y="3"/>
                                  </a:lnTo>
                                  <a:lnTo>
                                    <a:pt x="8" y="1"/>
                                  </a:lnTo>
                                  <a:lnTo>
                                    <a:pt x="9" y="0"/>
                                  </a:lnTo>
                                  <a:lnTo>
                                    <a:pt x="10" y="6"/>
                                  </a:lnTo>
                                  <a:lnTo>
                                    <a:pt x="13" y="8"/>
                                  </a:lnTo>
                                  <a:lnTo>
                                    <a:pt x="13" y="11"/>
                                  </a:lnTo>
                                  <a:lnTo>
                                    <a:pt x="13" y="12"/>
                                  </a:lnTo>
                                  <a:lnTo>
                                    <a:pt x="13" y="14"/>
                                  </a:lnTo>
                                  <a:lnTo>
                                    <a:pt x="13" y="15"/>
                                  </a:lnTo>
                                  <a:lnTo>
                                    <a:pt x="14" y="16"/>
                                  </a:lnTo>
                                  <a:lnTo>
                                    <a:pt x="15" y="19"/>
                                  </a:lnTo>
                                  <a:lnTo>
                                    <a:pt x="14" y="21"/>
                                  </a:lnTo>
                                  <a:lnTo>
                                    <a:pt x="14" y="23"/>
                                  </a:lnTo>
                                  <a:lnTo>
                                    <a:pt x="14" y="26"/>
                                  </a:lnTo>
                                  <a:lnTo>
                                    <a:pt x="14" y="31"/>
                                  </a:lnTo>
                                  <a:lnTo>
                                    <a:pt x="15" y="34"/>
                                  </a:lnTo>
                                  <a:lnTo>
                                    <a:pt x="15" y="37"/>
                                  </a:lnTo>
                                  <a:lnTo>
                                    <a:pt x="15" y="4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12" name="Freeform 296">
                              <a:extLst>
                                <a:ext uri="{FF2B5EF4-FFF2-40B4-BE49-F238E27FC236}">
                                  <a16:creationId xmlns:a16="http://schemas.microsoft.com/office/drawing/2014/main" id="{383D3C80-4E5A-4494-A28A-A988FC5E2FCB}"/>
                                </a:ext>
                              </a:extLst>
                            </p:cNvPr>
                            <p:cNvSpPr>
                              <a:spLocks/>
                            </p:cNvSpPr>
                            <p:nvPr/>
                          </p:nvSpPr>
                          <p:spPr bwMode="gray">
                            <a:xfrm>
                              <a:off x="3610" y="2038"/>
                              <a:ext cx="15" cy="24"/>
                            </a:xfrm>
                            <a:custGeom>
                              <a:avLst/>
                              <a:gdLst>
                                <a:gd name="T0" fmla="*/ 15 w 15"/>
                                <a:gd name="T1" fmla="*/ 24 h 24"/>
                                <a:gd name="T2" fmla="*/ 14 w 15"/>
                                <a:gd name="T3" fmla="*/ 21 h 24"/>
                                <a:gd name="T4" fmla="*/ 13 w 15"/>
                                <a:gd name="T5" fmla="*/ 17 h 24"/>
                                <a:gd name="T6" fmla="*/ 10 w 15"/>
                                <a:gd name="T7" fmla="*/ 16 h 24"/>
                                <a:gd name="T8" fmla="*/ 7 w 15"/>
                                <a:gd name="T9" fmla="*/ 13 h 24"/>
                                <a:gd name="T10" fmla="*/ 6 w 15"/>
                                <a:gd name="T11" fmla="*/ 12 h 24"/>
                                <a:gd name="T12" fmla="*/ 3 w 15"/>
                                <a:gd name="T13" fmla="*/ 10 h 24"/>
                                <a:gd name="T14" fmla="*/ 1 w 15"/>
                                <a:gd name="T15" fmla="*/ 8 h 24"/>
                                <a:gd name="T16" fmla="*/ 0 w 15"/>
                                <a:gd name="T17" fmla="*/ 5 h 24"/>
                                <a:gd name="T18" fmla="*/ 0 w 15"/>
                                <a:gd name="T19" fmla="*/ 4 h 24"/>
                                <a:gd name="T20" fmla="*/ 1 w 15"/>
                                <a:gd name="T21" fmla="*/ 4 h 24"/>
                                <a:gd name="T22" fmla="*/ 1 w 15"/>
                                <a:gd name="T23" fmla="*/ 2 h 24"/>
                                <a:gd name="T24" fmla="*/ 3 w 15"/>
                                <a:gd name="T25" fmla="*/ 2 h 24"/>
                                <a:gd name="T26" fmla="*/ 5 w 15"/>
                                <a:gd name="T27" fmla="*/ 2 h 24"/>
                                <a:gd name="T28" fmla="*/ 6 w 15"/>
                                <a:gd name="T29" fmla="*/ 1 h 24"/>
                                <a:gd name="T30" fmla="*/ 7 w 15"/>
                                <a:gd name="T31" fmla="*/ 1 h 24"/>
                                <a:gd name="T32" fmla="*/ 7 w 15"/>
                                <a:gd name="T33" fmla="*/ 0 h 24"/>
                                <a:gd name="T34" fmla="*/ 8 w 15"/>
                                <a:gd name="T35" fmla="*/ 2 h 24"/>
                                <a:gd name="T36" fmla="*/ 10 w 15"/>
                                <a:gd name="T37" fmla="*/ 5 h 24"/>
                                <a:gd name="T38" fmla="*/ 12 w 15"/>
                                <a:gd name="T39" fmla="*/ 8 h 24"/>
                                <a:gd name="T40" fmla="*/ 13 w 15"/>
                                <a:gd name="T41" fmla="*/ 9 h 24"/>
                                <a:gd name="T42" fmla="*/ 14 w 15"/>
                                <a:gd name="T43" fmla="*/ 12 h 24"/>
                                <a:gd name="T44" fmla="*/ 14 w 15"/>
                                <a:gd name="T45" fmla="*/ 13 h 24"/>
                                <a:gd name="T46" fmla="*/ 15 w 15"/>
                                <a:gd name="T47" fmla="*/ 16 h 24"/>
                                <a:gd name="T48" fmla="*/ 15 w 15"/>
                                <a:gd name="T49" fmla="*/ 20 h 24"/>
                                <a:gd name="T50" fmla="*/ 15 w 15"/>
                                <a:gd name="T51" fmla="*/ 21 h 24"/>
                                <a:gd name="T52" fmla="*/ 15 w 15"/>
                                <a:gd name="T53" fmla="*/ 23 h 24"/>
                                <a:gd name="T54" fmla="*/ 15 w 15"/>
                                <a:gd name="T55" fmla="*/ 24 h 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
                                <a:gd name="T85" fmla="*/ 0 h 24"/>
                                <a:gd name="T86" fmla="*/ 15 w 15"/>
                                <a:gd name="T87" fmla="*/ 24 h 2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 h="24">
                                  <a:moveTo>
                                    <a:pt x="15" y="24"/>
                                  </a:moveTo>
                                  <a:lnTo>
                                    <a:pt x="14" y="21"/>
                                  </a:lnTo>
                                  <a:lnTo>
                                    <a:pt x="13" y="17"/>
                                  </a:lnTo>
                                  <a:lnTo>
                                    <a:pt x="10" y="16"/>
                                  </a:lnTo>
                                  <a:lnTo>
                                    <a:pt x="7" y="13"/>
                                  </a:lnTo>
                                  <a:lnTo>
                                    <a:pt x="6" y="12"/>
                                  </a:lnTo>
                                  <a:lnTo>
                                    <a:pt x="3" y="10"/>
                                  </a:lnTo>
                                  <a:lnTo>
                                    <a:pt x="1" y="8"/>
                                  </a:lnTo>
                                  <a:lnTo>
                                    <a:pt x="0" y="5"/>
                                  </a:lnTo>
                                  <a:lnTo>
                                    <a:pt x="0" y="4"/>
                                  </a:lnTo>
                                  <a:lnTo>
                                    <a:pt x="1" y="4"/>
                                  </a:lnTo>
                                  <a:lnTo>
                                    <a:pt x="1" y="2"/>
                                  </a:lnTo>
                                  <a:lnTo>
                                    <a:pt x="3" y="2"/>
                                  </a:lnTo>
                                  <a:lnTo>
                                    <a:pt x="5" y="2"/>
                                  </a:lnTo>
                                  <a:lnTo>
                                    <a:pt x="6" y="1"/>
                                  </a:lnTo>
                                  <a:lnTo>
                                    <a:pt x="7" y="1"/>
                                  </a:lnTo>
                                  <a:lnTo>
                                    <a:pt x="7" y="0"/>
                                  </a:lnTo>
                                  <a:lnTo>
                                    <a:pt x="8" y="2"/>
                                  </a:lnTo>
                                  <a:lnTo>
                                    <a:pt x="10" y="5"/>
                                  </a:lnTo>
                                  <a:lnTo>
                                    <a:pt x="12" y="8"/>
                                  </a:lnTo>
                                  <a:lnTo>
                                    <a:pt x="13" y="9"/>
                                  </a:lnTo>
                                  <a:lnTo>
                                    <a:pt x="14" y="12"/>
                                  </a:lnTo>
                                  <a:lnTo>
                                    <a:pt x="14" y="13"/>
                                  </a:lnTo>
                                  <a:lnTo>
                                    <a:pt x="15" y="16"/>
                                  </a:lnTo>
                                  <a:lnTo>
                                    <a:pt x="15" y="20"/>
                                  </a:lnTo>
                                  <a:lnTo>
                                    <a:pt x="15" y="21"/>
                                  </a:lnTo>
                                  <a:lnTo>
                                    <a:pt x="15" y="23"/>
                                  </a:lnTo>
                                  <a:lnTo>
                                    <a:pt x="15" y="2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13" name="Freeform 297">
                              <a:extLst>
                                <a:ext uri="{FF2B5EF4-FFF2-40B4-BE49-F238E27FC236}">
                                  <a16:creationId xmlns:a16="http://schemas.microsoft.com/office/drawing/2014/main" id="{524736ED-CCF6-4112-8E4F-FFD8DAD2E545}"/>
                                </a:ext>
                              </a:extLst>
                            </p:cNvPr>
                            <p:cNvSpPr>
                              <a:spLocks/>
                            </p:cNvSpPr>
                            <p:nvPr/>
                          </p:nvSpPr>
                          <p:spPr bwMode="gray">
                            <a:xfrm>
                              <a:off x="3454" y="1950"/>
                              <a:ext cx="21" cy="35"/>
                            </a:xfrm>
                            <a:custGeom>
                              <a:avLst/>
                              <a:gdLst>
                                <a:gd name="T0" fmla="*/ 10 w 21"/>
                                <a:gd name="T1" fmla="*/ 3 h 35"/>
                                <a:gd name="T2" fmla="*/ 11 w 21"/>
                                <a:gd name="T3" fmla="*/ 4 h 35"/>
                                <a:gd name="T4" fmla="*/ 12 w 21"/>
                                <a:gd name="T5" fmla="*/ 4 h 35"/>
                                <a:gd name="T6" fmla="*/ 13 w 21"/>
                                <a:gd name="T7" fmla="*/ 4 h 35"/>
                                <a:gd name="T8" fmla="*/ 14 w 21"/>
                                <a:gd name="T9" fmla="*/ 4 h 35"/>
                                <a:gd name="T10" fmla="*/ 17 w 21"/>
                                <a:gd name="T11" fmla="*/ 3 h 35"/>
                                <a:gd name="T12" fmla="*/ 18 w 21"/>
                                <a:gd name="T13" fmla="*/ 3 h 35"/>
                                <a:gd name="T14" fmla="*/ 18 w 21"/>
                                <a:gd name="T15" fmla="*/ 7 h 35"/>
                                <a:gd name="T16" fmla="*/ 18 w 21"/>
                                <a:gd name="T17" fmla="*/ 12 h 35"/>
                                <a:gd name="T18" fmla="*/ 18 w 21"/>
                                <a:gd name="T19" fmla="*/ 16 h 35"/>
                                <a:gd name="T20" fmla="*/ 19 w 21"/>
                                <a:gd name="T21" fmla="*/ 20 h 35"/>
                                <a:gd name="T22" fmla="*/ 19 w 21"/>
                                <a:gd name="T23" fmla="*/ 25 h 35"/>
                                <a:gd name="T24" fmla="*/ 20 w 21"/>
                                <a:gd name="T25" fmla="*/ 28 h 35"/>
                                <a:gd name="T26" fmla="*/ 21 w 21"/>
                                <a:gd name="T27" fmla="*/ 33 h 35"/>
                                <a:gd name="T28" fmla="*/ 21 w 21"/>
                                <a:gd name="T29" fmla="*/ 35 h 35"/>
                                <a:gd name="T30" fmla="*/ 7 w 21"/>
                                <a:gd name="T31" fmla="*/ 35 h 35"/>
                                <a:gd name="T32" fmla="*/ 7 w 21"/>
                                <a:gd name="T33" fmla="*/ 34 h 35"/>
                                <a:gd name="T34" fmla="*/ 6 w 21"/>
                                <a:gd name="T35" fmla="*/ 34 h 35"/>
                                <a:gd name="T36" fmla="*/ 4 w 21"/>
                                <a:gd name="T37" fmla="*/ 33 h 35"/>
                                <a:gd name="T38" fmla="*/ 3 w 21"/>
                                <a:gd name="T39" fmla="*/ 33 h 35"/>
                                <a:gd name="T40" fmla="*/ 1 w 21"/>
                                <a:gd name="T41" fmla="*/ 31 h 35"/>
                                <a:gd name="T42" fmla="*/ 0 w 21"/>
                                <a:gd name="T43" fmla="*/ 31 h 35"/>
                                <a:gd name="T44" fmla="*/ 0 w 21"/>
                                <a:gd name="T45" fmla="*/ 30 h 35"/>
                                <a:gd name="T46" fmla="*/ 3 w 21"/>
                                <a:gd name="T47" fmla="*/ 5 h 35"/>
                                <a:gd name="T48" fmla="*/ 4 w 21"/>
                                <a:gd name="T49" fmla="*/ 5 h 35"/>
                                <a:gd name="T50" fmla="*/ 6 w 21"/>
                                <a:gd name="T51" fmla="*/ 5 h 35"/>
                                <a:gd name="T52" fmla="*/ 6 w 21"/>
                                <a:gd name="T53" fmla="*/ 4 h 35"/>
                                <a:gd name="T54" fmla="*/ 7 w 21"/>
                                <a:gd name="T55" fmla="*/ 4 h 35"/>
                                <a:gd name="T56" fmla="*/ 8 w 21"/>
                                <a:gd name="T57" fmla="*/ 3 h 35"/>
                                <a:gd name="T58" fmla="*/ 10 w 21"/>
                                <a:gd name="T59" fmla="*/ 3 h 35"/>
                                <a:gd name="T60" fmla="*/ 11 w 21"/>
                                <a:gd name="T61" fmla="*/ 1 h 35"/>
                                <a:gd name="T62" fmla="*/ 12 w 21"/>
                                <a:gd name="T63" fmla="*/ 0 h 35"/>
                                <a:gd name="T64" fmla="*/ 10 w 21"/>
                                <a:gd name="T65" fmla="*/ 3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
                                <a:gd name="T100" fmla="*/ 0 h 35"/>
                                <a:gd name="T101" fmla="*/ 21 w 21"/>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 h="35">
                                  <a:moveTo>
                                    <a:pt x="10" y="3"/>
                                  </a:moveTo>
                                  <a:lnTo>
                                    <a:pt x="11" y="4"/>
                                  </a:lnTo>
                                  <a:lnTo>
                                    <a:pt x="12" y="4"/>
                                  </a:lnTo>
                                  <a:lnTo>
                                    <a:pt x="13" y="4"/>
                                  </a:lnTo>
                                  <a:lnTo>
                                    <a:pt x="14" y="4"/>
                                  </a:lnTo>
                                  <a:lnTo>
                                    <a:pt x="17" y="3"/>
                                  </a:lnTo>
                                  <a:lnTo>
                                    <a:pt x="18" y="3"/>
                                  </a:lnTo>
                                  <a:lnTo>
                                    <a:pt x="18" y="7"/>
                                  </a:lnTo>
                                  <a:lnTo>
                                    <a:pt x="18" y="12"/>
                                  </a:lnTo>
                                  <a:lnTo>
                                    <a:pt x="18" y="16"/>
                                  </a:lnTo>
                                  <a:lnTo>
                                    <a:pt x="19" y="20"/>
                                  </a:lnTo>
                                  <a:lnTo>
                                    <a:pt x="19" y="25"/>
                                  </a:lnTo>
                                  <a:lnTo>
                                    <a:pt x="20" y="28"/>
                                  </a:lnTo>
                                  <a:lnTo>
                                    <a:pt x="21" y="33"/>
                                  </a:lnTo>
                                  <a:lnTo>
                                    <a:pt x="21" y="35"/>
                                  </a:lnTo>
                                  <a:lnTo>
                                    <a:pt x="7" y="35"/>
                                  </a:lnTo>
                                  <a:lnTo>
                                    <a:pt x="7" y="34"/>
                                  </a:lnTo>
                                  <a:lnTo>
                                    <a:pt x="6" y="34"/>
                                  </a:lnTo>
                                  <a:lnTo>
                                    <a:pt x="4" y="33"/>
                                  </a:lnTo>
                                  <a:lnTo>
                                    <a:pt x="3" y="33"/>
                                  </a:lnTo>
                                  <a:lnTo>
                                    <a:pt x="1" y="31"/>
                                  </a:lnTo>
                                  <a:lnTo>
                                    <a:pt x="0" y="31"/>
                                  </a:lnTo>
                                  <a:lnTo>
                                    <a:pt x="0" y="30"/>
                                  </a:lnTo>
                                  <a:lnTo>
                                    <a:pt x="3" y="5"/>
                                  </a:lnTo>
                                  <a:lnTo>
                                    <a:pt x="4" y="5"/>
                                  </a:lnTo>
                                  <a:lnTo>
                                    <a:pt x="6" y="5"/>
                                  </a:lnTo>
                                  <a:lnTo>
                                    <a:pt x="6" y="4"/>
                                  </a:lnTo>
                                  <a:lnTo>
                                    <a:pt x="7" y="4"/>
                                  </a:lnTo>
                                  <a:lnTo>
                                    <a:pt x="8" y="3"/>
                                  </a:lnTo>
                                  <a:lnTo>
                                    <a:pt x="10" y="3"/>
                                  </a:lnTo>
                                  <a:lnTo>
                                    <a:pt x="11" y="1"/>
                                  </a:lnTo>
                                  <a:lnTo>
                                    <a:pt x="12" y="0"/>
                                  </a:lnTo>
                                  <a:lnTo>
                                    <a:pt x="10" y="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14" name="Freeform 298">
                              <a:extLst>
                                <a:ext uri="{FF2B5EF4-FFF2-40B4-BE49-F238E27FC236}">
                                  <a16:creationId xmlns:a16="http://schemas.microsoft.com/office/drawing/2014/main" id="{C5AE5DB5-8327-4DBB-BFA0-8C24762E03C0}"/>
                                </a:ext>
                              </a:extLst>
                            </p:cNvPr>
                            <p:cNvSpPr>
                              <a:spLocks/>
                            </p:cNvSpPr>
                            <p:nvPr/>
                          </p:nvSpPr>
                          <p:spPr bwMode="gray">
                            <a:xfrm>
                              <a:off x="3057" y="1720"/>
                              <a:ext cx="6" cy="1"/>
                            </a:xfrm>
                            <a:custGeom>
                              <a:avLst/>
                              <a:gdLst>
                                <a:gd name="T0" fmla="*/ 6 w 6"/>
                                <a:gd name="T1" fmla="*/ 0 h 1"/>
                                <a:gd name="T2" fmla="*/ 6 w 6"/>
                                <a:gd name="T3" fmla="*/ 0 h 1"/>
                                <a:gd name="T4" fmla="*/ 5 w 6"/>
                                <a:gd name="T5" fmla="*/ 0 h 1"/>
                                <a:gd name="T6" fmla="*/ 3 w 6"/>
                                <a:gd name="T7" fmla="*/ 0 h 1"/>
                                <a:gd name="T8" fmla="*/ 2 w 6"/>
                                <a:gd name="T9" fmla="*/ 0 h 1"/>
                                <a:gd name="T10" fmla="*/ 0 w 6"/>
                                <a:gd name="T11" fmla="*/ 0 h 1"/>
                                <a:gd name="T12" fmla="*/ 2 w 6"/>
                                <a:gd name="T13" fmla="*/ 0 h 1"/>
                                <a:gd name="T14" fmla="*/ 3 w 6"/>
                                <a:gd name="T15" fmla="*/ 0 h 1"/>
                                <a:gd name="T16" fmla="*/ 5 w 6"/>
                                <a:gd name="T17" fmla="*/ 0 h 1"/>
                                <a:gd name="T18" fmla="*/ 6 w 6"/>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
                                <a:gd name="T32" fmla="*/ 6 w 6"/>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
                                  <a:moveTo>
                                    <a:pt x="6" y="0"/>
                                  </a:moveTo>
                                  <a:lnTo>
                                    <a:pt x="6" y="0"/>
                                  </a:lnTo>
                                  <a:lnTo>
                                    <a:pt x="5" y="0"/>
                                  </a:lnTo>
                                  <a:lnTo>
                                    <a:pt x="3" y="0"/>
                                  </a:lnTo>
                                  <a:lnTo>
                                    <a:pt x="2" y="0"/>
                                  </a:lnTo>
                                  <a:lnTo>
                                    <a:pt x="0" y="0"/>
                                  </a:lnTo>
                                  <a:lnTo>
                                    <a:pt x="2" y="0"/>
                                  </a:lnTo>
                                  <a:lnTo>
                                    <a:pt x="3" y="0"/>
                                  </a:lnTo>
                                  <a:lnTo>
                                    <a:pt x="5" y="0"/>
                                  </a:lnTo>
                                  <a:lnTo>
                                    <a:pt x="6"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15" name="Freeform 299">
                              <a:extLst>
                                <a:ext uri="{FF2B5EF4-FFF2-40B4-BE49-F238E27FC236}">
                                  <a16:creationId xmlns:a16="http://schemas.microsoft.com/office/drawing/2014/main" id="{22BB36A2-0954-4259-B1E8-B25DA8BC72F4}"/>
                                </a:ext>
                              </a:extLst>
                            </p:cNvPr>
                            <p:cNvSpPr>
                              <a:spLocks/>
                            </p:cNvSpPr>
                            <p:nvPr/>
                          </p:nvSpPr>
                          <p:spPr bwMode="gray">
                            <a:xfrm>
                              <a:off x="5027" y="1465"/>
                              <a:ext cx="10" cy="15"/>
                            </a:xfrm>
                            <a:custGeom>
                              <a:avLst/>
                              <a:gdLst>
                                <a:gd name="T0" fmla="*/ 0 w 10"/>
                                <a:gd name="T1" fmla="*/ 15 h 15"/>
                                <a:gd name="T2" fmla="*/ 0 w 10"/>
                                <a:gd name="T3" fmla="*/ 15 h 15"/>
                                <a:gd name="T4" fmla="*/ 1 w 10"/>
                                <a:gd name="T5" fmla="*/ 13 h 15"/>
                                <a:gd name="T6" fmla="*/ 3 w 10"/>
                                <a:gd name="T7" fmla="*/ 9 h 15"/>
                                <a:gd name="T8" fmla="*/ 4 w 10"/>
                                <a:gd name="T9" fmla="*/ 8 h 15"/>
                                <a:gd name="T10" fmla="*/ 5 w 10"/>
                                <a:gd name="T11" fmla="*/ 5 h 15"/>
                                <a:gd name="T12" fmla="*/ 8 w 10"/>
                                <a:gd name="T13" fmla="*/ 3 h 15"/>
                                <a:gd name="T14" fmla="*/ 9 w 10"/>
                                <a:gd name="T15" fmla="*/ 1 h 15"/>
                                <a:gd name="T16" fmla="*/ 10 w 10"/>
                                <a:gd name="T17" fmla="*/ 0 h 15"/>
                                <a:gd name="T18" fmla="*/ 10 w 10"/>
                                <a:gd name="T19" fmla="*/ 1 h 15"/>
                                <a:gd name="T20" fmla="*/ 10 w 10"/>
                                <a:gd name="T21" fmla="*/ 3 h 15"/>
                                <a:gd name="T22" fmla="*/ 10 w 10"/>
                                <a:gd name="T23" fmla="*/ 5 h 15"/>
                                <a:gd name="T24" fmla="*/ 10 w 10"/>
                                <a:gd name="T25" fmla="*/ 7 h 15"/>
                                <a:gd name="T26" fmla="*/ 10 w 10"/>
                                <a:gd name="T27" fmla="*/ 8 h 15"/>
                                <a:gd name="T28" fmla="*/ 10 w 10"/>
                                <a:gd name="T29" fmla="*/ 9 h 15"/>
                                <a:gd name="T30" fmla="*/ 9 w 10"/>
                                <a:gd name="T31" fmla="*/ 12 h 15"/>
                                <a:gd name="T32" fmla="*/ 9 w 10"/>
                                <a:gd name="T33" fmla="*/ 13 h 15"/>
                                <a:gd name="T34" fmla="*/ 8 w 10"/>
                                <a:gd name="T35" fmla="*/ 13 h 15"/>
                                <a:gd name="T36" fmla="*/ 5 w 10"/>
                                <a:gd name="T37" fmla="*/ 15 h 15"/>
                                <a:gd name="T38" fmla="*/ 4 w 10"/>
                                <a:gd name="T39" fmla="*/ 15 h 15"/>
                                <a:gd name="T40" fmla="*/ 1 w 10"/>
                                <a:gd name="T41" fmla="*/ 15 h 15"/>
                                <a:gd name="T42" fmla="*/ 0 w 10"/>
                                <a:gd name="T43" fmla="*/ 15 h 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
                                <a:gd name="T67" fmla="*/ 0 h 15"/>
                                <a:gd name="T68" fmla="*/ 10 w 10"/>
                                <a:gd name="T69" fmla="*/ 15 h 1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 h="15">
                                  <a:moveTo>
                                    <a:pt x="0" y="15"/>
                                  </a:moveTo>
                                  <a:lnTo>
                                    <a:pt x="0" y="15"/>
                                  </a:lnTo>
                                  <a:lnTo>
                                    <a:pt x="1" y="13"/>
                                  </a:lnTo>
                                  <a:lnTo>
                                    <a:pt x="3" y="9"/>
                                  </a:lnTo>
                                  <a:lnTo>
                                    <a:pt x="4" y="8"/>
                                  </a:lnTo>
                                  <a:lnTo>
                                    <a:pt x="5" y="5"/>
                                  </a:lnTo>
                                  <a:lnTo>
                                    <a:pt x="8" y="3"/>
                                  </a:lnTo>
                                  <a:lnTo>
                                    <a:pt x="9" y="1"/>
                                  </a:lnTo>
                                  <a:lnTo>
                                    <a:pt x="10" y="0"/>
                                  </a:lnTo>
                                  <a:lnTo>
                                    <a:pt x="10" y="1"/>
                                  </a:lnTo>
                                  <a:lnTo>
                                    <a:pt x="10" y="3"/>
                                  </a:lnTo>
                                  <a:lnTo>
                                    <a:pt x="10" y="5"/>
                                  </a:lnTo>
                                  <a:lnTo>
                                    <a:pt x="10" y="7"/>
                                  </a:lnTo>
                                  <a:lnTo>
                                    <a:pt x="10" y="8"/>
                                  </a:lnTo>
                                  <a:lnTo>
                                    <a:pt x="10" y="9"/>
                                  </a:lnTo>
                                  <a:lnTo>
                                    <a:pt x="9" y="12"/>
                                  </a:lnTo>
                                  <a:lnTo>
                                    <a:pt x="9" y="13"/>
                                  </a:lnTo>
                                  <a:lnTo>
                                    <a:pt x="8" y="13"/>
                                  </a:lnTo>
                                  <a:lnTo>
                                    <a:pt x="5" y="15"/>
                                  </a:lnTo>
                                  <a:lnTo>
                                    <a:pt x="4" y="15"/>
                                  </a:lnTo>
                                  <a:lnTo>
                                    <a:pt x="1" y="15"/>
                                  </a:lnTo>
                                  <a:lnTo>
                                    <a:pt x="0" y="1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16" name="Freeform 300">
                              <a:extLst>
                                <a:ext uri="{FF2B5EF4-FFF2-40B4-BE49-F238E27FC236}">
                                  <a16:creationId xmlns:a16="http://schemas.microsoft.com/office/drawing/2014/main" id="{7752C724-AAF8-43AA-AA0A-52DF7A0923A1}"/>
                                </a:ext>
                              </a:extLst>
                            </p:cNvPr>
                            <p:cNvSpPr>
                              <a:spLocks/>
                            </p:cNvSpPr>
                            <p:nvPr/>
                          </p:nvSpPr>
                          <p:spPr bwMode="gray">
                            <a:xfrm>
                              <a:off x="5033" y="1486"/>
                              <a:ext cx="4" cy="16"/>
                            </a:xfrm>
                            <a:custGeom>
                              <a:avLst/>
                              <a:gdLst>
                                <a:gd name="T0" fmla="*/ 0 w 4"/>
                                <a:gd name="T1" fmla="*/ 16 h 16"/>
                                <a:gd name="T2" fmla="*/ 0 w 4"/>
                                <a:gd name="T3" fmla="*/ 0 h 16"/>
                                <a:gd name="T4" fmla="*/ 4 w 4"/>
                                <a:gd name="T5" fmla="*/ 0 h 16"/>
                                <a:gd name="T6" fmla="*/ 4 w 4"/>
                                <a:gd name="T7" fmla="*/ 14 h 16"/>
                                <a:gd name="T8" fmla="*/ 0 w 4"/>
                                <a:gd name="T9" fmla="*/ 16 h 16"/>
                                <a:gd name="T10" fmla="*/ 0 60000 65536"/>
                                <a:gd name="T11" fmla="*/ 0 60000 65536"/>
                                <a:gd name="T12" fmla="*/ 0 60000 65536"/>
                                <a:gd name="T13" fmla="*/ 0 60000 65536"/>
                                <a:gd name="T14" fmla="*/ 0 60000 65536"/>
                                <a:gd name="T15" fmla="*/ 0 w 4"/>
                                <a:gd name="T16" fmla="*/ 0 h 16"/>
                                <a:gd name="T17" fmla="*/ 4 w 4"/>
                                <a:gd name="T18" fmla="*/ 16 h 16"/>
                              </a:gdLst>
                              <a:ahLst/>
                              <a:cxnLst>
                                <a:cxn ang="T10">
                                  <a:pos x="T0" y="T1"/>
                                </a:cxn>
                                <a:cxn ang="T11">
                                  <a:pos x="T2" y="T3"/>
                                </a:cxn>
                                <a:cxn ang="T12">
                                  <a:pos x="T4" y="T5"/>
                                </a:cxn>
                                <a:cxn ang="T13">
                                  <a:pos x="T6" y="T7"/>
                                </a:cxn>
                                <a:cxn ang="T14">
                                  <a:pos x="T8" y="T9"/>
                                </a:cxn>
                              </a:cxnLst>
                              <a:rect l="T15" t="T16" r="T17" b="T18"/>
                              <a:pathLst>
                                <a:path w="4" h="16">
                                  <a:moveTo>
                                    <a:pt x="0" y="16"/>
                                  </a:moveTo>
                                  <a:lnTo>
                                    <a:pt x="0" y="0"/>
                                  </a:lnTo>
                                  <a:lnTo>
                                    <a:pt x="4" y="0"/>
                                  </a:lnTo>
                                  <a:lnTo>
                                    <a:pt x="4" y="14"/>
                                  </a:lnTo>
                                  <a:lnTo>
                                    <a:pt x="0" y="1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17" name="Freeform 301">
                              <a:extLst>
                                <a:ext uri="{FF2B5EF4-FFF2-40B4-BE49-F238E27FC236}">
                                  <a16:creationId xmlns:a16="http://schemas.microsoft.com/office/drawing/2014/main" id="{624BF181-C5B8-4C46-9F1E-B4A6901D1F75}"/>
                                </a:ext>
                              </a:extLst>
                            </p:cNvPr>
                            <p:cNvSpPr>
                              <a:spLocks/>
                            </p:cNvSpPr>
                            <p:nvPr/>
                          </p:nvSpPr>
                          <p:spPr bwMode="gray">
                            <a:xfrm>
                              <a:off x="4774" y="1862"/>
                              <a:ext cx="5" cy="10"/>
                            </a:xfrm>
                            <a:custGeom>
                              <a:avLst/>
                              <a:gdLst>
                                <a:gd name="T0" fmla="*/ 0 w 5"/>
                                <a:gd name="T1" fmla="*/ 10 h 10"/>
                                <a:gd name="T2" fmla="*/ 0 w 5"/>
                                <a:gd name="T3" fmla="*/ 0 h 10"/>
                                <a:gd name="T4" fmla="*/ 5 w 5"/>
                                <a:gd name="T5" fmla="*/ 8 h 10"/>
                                <a:gd name="T6" fmla="*/ 0 w 5"/>
                                <a:gd name="T7" fmla="*/ 10 h 10"/>
                                <a:gd name="T8" fmla="*/ 0 60000 65536"/>
                                <a:gd name="T9" fmla="*/ 0 60000 65536"/>
                                <a:gd name="T10" fmla="*/ 0 60000 65536"/>
                                <a:gd name="T11" fmla="*/ 0 60000 65536"/>
                                <a:gd name="T12" fmla="*/ 0 w 5"/>
                                <a:gd name="T13" fmla="*/ 0 h 10"/>
                                <a:gd name="T14" fmla="*/ 5 w 5"/>
                                <a:gd name="T15" fmla="*/ 10 h 10"/>
                              </a:gdLst>
                              <a:ahLst/>
                              <a:cxnLst>
                                <a:cxn ang="T8">
                                  <a:pos x="T0" y="T1"/>
                                </a:cxn>
                                <a:cxn ang="T9">
                                  <a:pos x="T2" y="T3"/>
                                </a:cxn>
                                <a:cxn ang="T10">
                                  <a:pos x="T4" y="T5"/>
                                </a:cxn>
                                <a:cxn ang="T11">
                                  <a:pos x="T6" y="T7"/>
                                </a:cxn>
                              </a:cxnLst>
                              <a:rect l="T12" t="T13" r="T14" b="T15"/>
                              <a:pathLst>
                                <a:path w="5" h="10">
                                  <a:moveTo>
                                    <a:pt x="0" y="10"/>
                                  </a:moveTo>
                                  <a:lnTo>
                                    <a:pt x="0" y="0"/>
                                  </a:lnTo>
                                  <a:lnTo>
                                    <a:pt x="5" y="8"/>
                                  </a:lnTo>
                                  <a:lnTo>
                                    <a:pt x="0" y="1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18" name="Freeform 302">
                              <a:extLst>
                                <a:ext uri="{FF2B5EF4-FFF2-40B4-BE49-F238E27FC236}">
                                  <a16:creationId xmlns:a16="http://schemas.microsoft.com/office/drawing/2014/main" id="{CB814AAF-506A-407F-B800-8B79BC31AC09}"/>
                                </a:ext>
                              </a:extLst>
                            </p:cNvPr>
                            <p:cNvSpPr>
                              <a:spLocks/>
                            </p:cNvSpPr>
                            <p:nvPr/>
                          </p:nvSpPr>
                          <p:spPr bwMode="gray">
                            <a:xfrm>
                              <a:off x="2792" y="1365"/>
                              <a:ext cx="22" cy="23"/>
                            </a:xfrm>
                            <a:custGeom>
                              <a:avLst/>
                              <a:gdLst>
                                <a:gd name="T0" fmla="*/ 0 w 22"/>
                                <a:gd name="T1" fmla="*/ 2 h 23"/>
                                <a:gd name="T2" fmla="*/ 0 w 22"/>
                                <a:gd name="T3" fmla="*/ 12 h 23"/>
                                <a:gd name="T4" fmla="*/ 2 w 22"/>
                                <a:gd name="T5" fmla="*/ 13 h 23"/>
                                <a:gd name="T6" fmla="*/ 3 w 22"/>
                                <a:gd name="T7" fmla="*/ 16 h 23"/>
                                <a:gd name="T8" fmla="*/ 6 w 22"/>
                                <a:gd name="T9" fmla="*/ 18 h 23"/>
                                <a:gd name="T10" fmla="*/ 7 w 22"/>
                                <a:gd name="T11" fmla="*/ 20 h 23"/>
                                <a:gd name="T12" fmla="*/ 9 w 22"/>
                                <a:gd name="T13" fmla="*/ 21 h 23"/>
                                <a:gd name="T14" fmla="*/ 11 w 22"/>
                                <a:gd name="T15" fmla="*/ 21 h 23"/>
                                <a:gd name="T16" fmla="*/ 12 w 22"/>
                                <a:gd name="T17" fmla="*/ 23 h 23"/>
                                <a:gd name="T18" fmla="*/ 15 w 22"/>
                                <a:gd name="T19" fmla="*/ 23 h 23"/>
                                <a:gd name="T20" fmla="*/ 17 w 22"/>
                                <a:gd name="T21" fmla="*/ 23 h 23"/>
                                <a:gd name="T22" fmla="*/ 18 w 22"/>
                                <a:gd name="T23" fmla="*/ 21 h 23"/>
                                <a:gd name="T24" fmla="*/ 19 w 22"/>
                                <a:gd name="T25" fmla="*/ 21 h 23"/>
                                <a:gd name="T26" fmla="*/ 20 w 22"/>
                                <a:gd name="T27" fmla="*/ 20 h 23"/>
                                <a:gd name="T28" fmla="*/ 22 w 22"/>
                                <a:gd name="T29" fmla="*/ 20 h 23"/>
                                <a:gd name="T30" fmla="*/ 20 w 22"/>
                                <a:gd name="T31" fmla="*/ 16 h 23"/>
                                <a:gd name="T32" fmla="*/ 18 w 22"/>
                                <a:gd name="T33" fmla="*/ 15 h 23"/>
                                <a:gd name="T34" fmla="*/ 17 w 22"/>
                                <a:gd name="T35" fmla="*/ 12 h 23"/>
                                <a:gd name="T36" fmla="*/ 15 w 22"/>
                                <a:gd name="T37" fmla="*/ 10 h 23"/>
                                <a:gd name="T38" fmla="*/ 13 w 22"/>
                                <a:gd name="T39" fmla="*/ 8 h 23"/>
                                <a:gd name="T40" fmla="*/ 12 w 22"/>
                                <a:gd name="T41" fmla="*/ 5 h 23"/>
                                <a:gd name="T42" fmla="*/ 12 w 22"/>
                                <a:gd name="T43" fmla="*/ 2 h 23"/>
                                <a:gd name="T44" fmla="*/ 12 w 22"/>
                                <a:gd name="T45" fmla="*/ 0 h 23"/>
                                <a:gd name="T46" fmla="*/ 10 w 22"/>
                                <a:gd name="T47" fmla="*/ 1 h 23"/>
                                <a:gd name="T48" fmla="*/ 9 w 22"/>
                                <a:gd name="T49" fmla="*/ 1 h 23"/>
                                <a:gd name="T50" fmla="*/ 7 w 22"/>
                                <a:gd name="T51" fmla="*/ 1 h 23"/>
                                <a:gd name="T52" fmla="*/ 6 w 22"/>
                                <a:gd name="T53" fmla="*/ 1 h 23"/>
                                <a:gd name="T54" fmla="*/ 3 w 22"/>
                                <a:gd name="T55" fmla="*/ 2 h 23"/>
                                <a:gd name="T56" fmla="*/ 2 w 22"/>
                                <a:gd name="T57" fmla="*/ 2 h 23"/>
                                <a:gd name="T58" fmla="*/ 0 w 22"/>
                                <a:gd name="T59" fmla="*/ 2 h 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
                                <a:gd name="T91" fmla="*/ 0 h 23"/>
                                <a:gd name="T92" fmla="*/ 22 w 22"/>
                                <a:gd name="T93" fmla="*/ 23 h 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 h="23">
                                  <a:moveTo>
                                    <a:pt x="0" y="2"/>
                                  </a:moveTo>
                                  <a:lnTo>
                                    <a:pt x="0" y="12"/>
                                  </a:lnTo>
                                  <a:lnTo>
                                    <a:pt x="2" y="13"/>
                                  </a:lnTo>
                                  <a:lnTo>
                                    <a:pt x="3" y="16"/>
                                  </a:lnTo>
                                  <a:lnTo>
                                    <a:pt x="6" y="18"/>
                                  </a:lnTo>
                                  <a:lnTo>
                                    <a:pt x="7" y="20"/>
                                  </a:lnTo>
                                  <a:lnTo>
                                    <a:pt x="9" y="21"/>
                                  </a:lnTo>
                                  <a:lnTo>
                                    <a:pt x="11" y="21"/>
                                  </a:lnTo>
                                  <a:lnTo>
                                    <a:pt x="12" y="23"/>
                                  </a:lnTo>
                                  <a:lnTo>
                                    <a:pt x="15" y="23"/>
                                  </a:lnTo>
                                  <a:lnTo>
                                    <a:pt x="17" y="23"/>
                                  </a:lnTo>
                                  <a:lnTo>
                                    <a:pt x="18" y="21"/>
                                  </a:lnTo>
                                  <a:lnTo>
                                    <a:pt x="19" y="21"/>
                                  </a:lnTo>
                                  <a:lnTo>
                                    <a:pt x="20" y="20"/>
                                  </a:lnTo>
                                  <a:lnTo>
                                    <a:pt x="22" y="20"/>
                                  </a:lnTo>
                                  <a:lnTo>
                                    <a:pt x="20" y="16"/>
                                  </a:lnTo>
                                  <a:lnTo>
                                    <a:pt x="18" y="15"/>
                                  </a:lnTo>
                                  <a:lnTo>
                                    <a:pt x="17" y="12"/>
                                  </a:lnTo>
                                  <a:lnTo>
                                    <a:pt x="15" y="10"/>
                                  </a:lnTo>
                                  <a:lnTo>
                                    <a:pt x="13" y="8"/>
                                  </a:lnTo>
                                  <a:lnTo>
                                    <a:pt x="12" y="5"/>
                                  </a:lnTo>
                                  <a:lnTo>
                                    <a:pt x="12" y="2"/>
                                  </a:lnTo>
                                  <a:lnTo>
                                    <a:pt x="12" y="0"/>
                                  </a:lnTo>
                                  <a:lnTo>
                                    <a:pt x="10" y="1"/>
                                  </a:lnTo>
                                  <a:lnTo>
                                    <a:pt x="9" y="1"/>
                                  </a:lnTo>
                                  <a:lnTo>
                                    <a:pt x="7" y="1"/>
                                  </a:lnTo>
                                  <a:lnTo>
                                    <a:pt x="6" y="1"/>
                                  </a:lnTo>
                                  <a:lnTo>
                                    <a:pt x="3" y="2"/>
                                  </a:lnTo>
                                  <a:lnTo>
                                    <a:pt x="2" y="2"/>
                                  </a:lnTo>
                                  <a:lnTo>
                                    <a:pt x="0" y="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19" name="Freeform 303">
                              <a:extLst>
                                <a:ext uri="{FF2B5EF4-FFF2-40B4-BE49-F238E27FC236}">
                                  <a16:creationId xmlns:a16="http://schemas.microsoft.com/office/drawing/2014/main" id="{0A4F89AC-1BF4-4FE9-8AA3-9B14AD5B2828}"/>
                                </a:ext>
                              </a:extLst>
                            </p:cNvPr>
                            <p:cNvSpPr>
                              <a:spLocks/>
                            </p:cNvSpPr>
                            <p:nvPr/>
                          </p:nvSpPr>
                          <p:spPr bwMode="gray">
                            <a:xfrm>
                              <a:off x="3938" y="2532"/>
                              <a:ext cx="1" cy="13"/>
                            </a:xfrm>
                            <a:custGeom>
                              <a:avLst/>
                              <a:gdLst>
                                <a:gd name="T0" fmla="*/ 0 w 1"/>
                                <a:gd name="T1" fmla="*/ 13 h 13"/>
                                <a:gd name="T2" fmla="*/ 0 w 1"/>
                                <a:gd name="T3" fmla="*/ 4 h 13"/>
                                <a:gd name="T4" fmla="*/ 0 w 1"/>
                                <a:gd name="T5" fmla="*/ 0 h 13"/>
                                <a:gd name="T6" fmla="*/ 0 w 1"/>
                                <a:gd name="T7" fmla="*/ 13 h 13"/>
                                <a:gd name="T8" fmla="*/ 0 60000 65536"/>
                                <a:gd name="T9" fmla="*/ 0 60000 65536"/>
                                <a:gd name="T10" fmla="*/ 0 60000 65536"/>
                                <a:gd name="T11" fmla="*/ 0 60000 65536"/>
                                <a:gd name="T12" fmla="*/ 0 w 1"/>
                                <a:gd name="T13" fmla="*/ 0 h 13"/>
                                <a:gd name="T14" fmla="*/ 1 w 1"/>
                                <a:gd name="T15" fmla="*/ 13 h 13"/>
                              </a:gdLst>
                              <a:ahLst/>
                              <a:cxnLst>
                                <a:cxn ang="T8">
                                  <a:pos x="T0" y="T1"/>
                                </a:cxn>
                                <a:cxn ang="T9">
                                  <a:pos x="T2" y="T3"/>
                                </a:cxn>
                                <a:cxn ang="T10">
                                  <a:pos x="T4" y="T5"/>
                                </a:cxn>
                                <a:cxn ang="T11">
                                  <a:pos x="T6" y="T7"/>
                                </a:cxn>
                              </a:cxnLst>
                              <a:rect l="T12" t="T13" r="T14" b="T15"/>
                              <a:pathLst>
                                <a:path w="1" h="13">
                                  <a:moveTo>
                                    <a:pt x="0" y="13"/>
                                  </a:moveTo>
                                  <a:lnTo>
                                    <a:pt x="0" y="4"/>
                                  </a:lnTo>
                                  <a:lnTo>
                                    <a:pt x="0" y="0"/>
                                  </a:lnTo>
                                  <a:lnTo>
                                    <a:pt x="0" y="1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20" name="Freeform 304">
                              <a:extLst>
                                <a:ext uri="{FF2B5EF4-FFF2-40B4-BE49-F238E27FC236}">
                                  <a16:creationId xmlns:a16="http://schemas.microsoft.com/office/drawing/2014/main" id="{E2E645CE-8EAE-4021-B6A5-D3C92233CC11}"/>
                                </a:ext>
                              </a:extLst>
                            </p:cNvPr>
                            <p:cNvSpPr>
                              <a:spLocks/>
                            </p:cNvSpPr>
                            <p:nvPr/>
                          </p:nvSpPr>
                          <p:spPr bwMode="gray">
                            <a:xfrm>
                              <a:off x="3376" y="2258"/>
                              <a:ext cx="16" cy="27"/>
                            </a:xfrm>
                            <a:custGeom>
                              <a:avLst/>
                              <a:gdLst>
                                <a:gd name="T0" fmla="*/ 3 w 16"/>
                                <a:gd name="T1" fmla="*/ 0 h 27"/>
                                <a:gd name="T2" fmla="*/ 3 w 16"/>
                                <a:gd name="T3" fmla="*/ 1 h 27"/>
                                <a:gd name="T4" fmla="*/ 2 w 16"/>
                                <a:gd name="T5" fmla="*/ 3 h 27"/>
                                <a:gd name="T6" fmla="*/ 1 w 16"/>
                                <a:gd name="T7" fmla="*/ 4 h 27"/>
                                <a:gd name="T8" fmla="*/ 1 w 16"/>
                                <a:gd name="T9" fmla="*/ 5 h 27"/>
                                <a:gd name="T10" fmla="*/ 0 w 16"/>
                                <a:gd name="T11" fmla="*/ 8 h 27"/>
                                <a:gd name="T12" fmla="*/ 0 w 16"/>
                                <a:gd name="T13" fmla="*/ 9 h 27"/>
                                <a:gd name="T14" fmla="*/ 0 w 16"/>
                                <a:gd name="T15" fmla="*/ 12 h 27"/>
                                <a:gd name="T16" fmla="*/ 0 w 16"/>
                                <a:gd name="T17" fmla="*/ 13 h 27"/>
                                <a:gd name="T18" fmla="*/ 0 w 16"/>
                                <a:gd name="T19" fmla="*/ 18 h 27"/>
                                <a:gd name="T20" fmla="*/ 1 w 16"/>
                                <a:gd name="T21" fmla="*/ 21 h 27"/>
                                <a:gd name="T22" fmla="*/ 2 w 16"/>
                                <a:gd name="T23" fmla="*/ 24 h 27"/>
                                <a:gd name="T24" fmla="*/ 5 w 16"/>
                                <a:gd name="T25" fmla="*/ 26 h 27"/>
                                <a:gd name="T26" fmla="*/ 8 w 16"/>
                                <a:gd name="T27" fmla="*/ 26 h 27"/>
                                <a:gd name="T28" fmla="*/ 10 w 16"/>
                                <a:gd name="T29" fmla="*/ 27 h 27"/>
                                <a:gd name="T30" fmla="*/ 14 w 16"/>
                                <a:gd name="T31" fmla="*/ 27 h 27"/>
                                <a:gd name="T32" fmla="*/ 16 w 16"/>
                                <a:gd name="T33" fmla="*/ 27 h 27"/>
                                <a:gd name="T34" fmla="*/ 16 w 16"/>
                                <a:gd name="T35" fmla="*/ 26 h 27"/>
                                <a:gd name="T36" fmla="*/ 15 w 16"/>
                                <a:gd name="T37" fmla="*/ 23 h 27"/>
                                <a:gd name="T38" fmla="*/ 14 w 16"/>
                                <a:gd name="T39" fmla="*/ 21 h 27"/>
                                <a:gd name="T40" fmla="*/ 14 w 16"/>
                                <a:gd name="T41" fmla="*/ 19 h 27"/>
                                <a:gd name="T42" fmla="*/ 11 w 16"/>
                                <a:gd name="T43" fmla="*/ 16 h 27"/>
                                <a:gd name="T44" fmla="*/ 11 w 16"/>
                                <a:gd name="T45" fmla="*/ 15 h 27"/>
                                <a:gd name="T46" fmla="*/ 11 w 16"/>
                                <a:gd name="T47" fmla="*/ 12 h 27"/>
                                <a:gd name="T48" fmla="*/ 11 w 16"/>
                                <a:gd name="T49" fmla="*/ 11 h 27"/>
                                <a:gd name="T50" fmla="*/ 10 w 16"/>
                                <a:gd name="T51" fmla="*/ 11 h 27"/>
                                <a:gd name="T52" fmla="*/ 9 w 16"/>
                                <a:gd name="T53" fmla="*/ 9 h 27"/>
                                <a:gd name="T54" fmla="*/ 9 w 16"/>
                                <a:gd name="T55" fmla="*/ 5 h 27"/>
                                <a:gd name="T56" fmla="*/ 8 w 16"/>
                                <a:gd name="T57" fmla="*/ 4 h 27"/>
                                <a:gd name="T58" fmla="*/ 7 w 16"/>
                                <a:gd name="T59" fmla="*/ 1 h 27"/>
                                <a:gd name="T60" fmla="*/ 7 w 16"/>
                                <a:gd name="T61" fmla="*/ 0 h 27"/>
                                <a:gd name="T62" fmla="*/ 5 w 16"/>
                                <a:gd name="T63" fmla="*/ 0 h 27"/>
                                <a:gd name="T64" fmla="*/ 3 w 16"/>
                                <a:gd name="T65" fmla="*/ 0 h 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
                                <a:gd name="T100" fmla="*/ 0 h 27"/>
                                <a:gd name="T101" fmla="*/ 16 w 16"/>
                                <a:gd name="T102" fmla="*/ 27 h 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 h="27">
                                  <a:moveTo>
                                    <a:pt x="3" y="0"/>
                                  </a:moveTo>
                                  <a:lnTo>
                                    <a:pt x="3" y="1"/>
                                  </a:lnTo>
                                  <a:lnTo>
                                    <a:pt x="2" y="3"/>
                                  </a:lnTo>
                                  <a:lnTo>
                                    <a:pt x="1" y="4"/>
                                  </a:lnTo>
                                  <a:lnTo>
                                    <a:pt x="1" y="5"/>
                                  </a:lnTo>
                                  <a:lnTo>
                                    <a:pt x="0" y="8"/>
                                  </a:lnTo>
                                  <a:lnTo>
                                    <a:pt x="0" y="9"/>
                                  </a:lnTo>
                                  <a:lnTo>
                                    <a:pt x="0" y="12"/>
                                  </a:lnTo>
                                  <a:lnTo>
                                    <a:pt x="0" y="13"/>
                                  </a:lnTo>
                                  <a:lnTo>
                                    <a:pt x="0" y="18"/>
                                  </a:lnTo>
                                  <a:lnTo>
                                    <a:pt x="1" y="21"/>
                                  </a:lnTo>
                                  <a:lnTo>
                                    <a:pt x="2" y="24"/>
                                  </a:lnTo>
                                  <a:lnTo>
                                    <a:pt x="5" y="26"/>
                                  </a:lnTo>
                                  <a:lnTo>
                                    <a:pt x="8" y="26"/>
                                  </a:lnTo>
                                  <a:lnTo>
                                    <a:pt x="10" y="27"/>
                                  </a:lnTo>
                                  <a:lnTo>
                                    <a:pt x="14" y="27"/>
                                  </a:lnTo>
                                  <a:lnTo>
                                    <a:pt x="16" y="27"/>
                                  </a:lnTo>
                                  <a:lnTo>
                                    <a:pt x="16" y="26"/>
                                  </a:lnTo>
                                  <a:lnTo>
                                    <a:pt x="15" y="23"/>
                                  </a:lnTo>
                                  <a:lnTo>
                                    <a:pt x="14" y="21"/>
                                  </a:lnTo>
                                  <a:lnTo>
                                    <a:pt x="14" y="19"/>
                                  </a:lnTo>
                                  <a:lnTo>
                                    <a:pt x="11" y="16"/>
                                  </a:lnTo>
                                  <a:lnTo>
                                    <a:pt x="11" y="15"/>
                                  </a:lnTo>
                                  <a:lnTo>
                                    <a:pt x="11" y="12"/>
                                  </a:lnTo>
                                  <a:lnTo>
                                    <a:pt x="11" y="11"/>
                                  </a:lnTo>
                                  <a:lnTo>
                                    <a:pt x="10" y="11"/>
                                  </a:lnTo>
                                  <a:lnTo>
                                    <a:pt x="9" y="9"/>
                                  </a:lnTo>
                                  <a:lnTo>
                                    <a:pt x="9" y="5"/>
                                  </a:lnTo>
                                  <a:lnTo>
                                    <a:pt x="8" y="4"/>
                                  </a:lnTo>
                                  <a:lnTo>
                                    <a:pt x="7" y="1"/>
                                  </a:lnTo>
                                  <a:lnTo>
                                    <a:pt x="7" y="0"/>
                                  </a:lnTo>
                                  <a:lnTo>
                                    <a:pt x="5" y="0"/>
                                  </a:lnTo>
                                  <a:lnTo>
                                    <a:pt x="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21" name="Freeform 305">
                              <a:extLst>
                                <a:ext uri="{FF2B5EF4-FFF2-40B4-BE49-F238E27FC236}">
                                  <a16:creationId xmlns:a16="http://schemas.microsoft.com/office/drawing/2014/main" id="{4A4BEC4E-1D8D-4FD0-BE3E-874CF072468B}"/>
                                </a:ext>
                              </a:extLst>
                            </p:cNvPr>
                            <p:cNvSpPr>
                              <a:spLocks/>
                            </p:cNvSpPr>
                            <p:nvPr/>
                          </p:nvSpPr>
                          <p:spPr bwMode="gray">
                            <a:xfrm>
                              <a:off x="3938" y="2532"/>
                              <a:ext cx="1" cy="13"/>
                            </a:xfrm>
                            <a:custGeom>
                              <a:avLst/>
                              <a:gdLst>
                                <a:gd name="T0" fmla="*/ 0 w 1"/>
                                <a:gd name="T1" fmla="*/ 13 h 13"/>
                                <a:gd name="T2" fmla="*/ 0 w 1"/>
                                <a:gd name="T3" fmla="*/ 4 h 13"/>
                                <a:gd name="T4" fmla="*/ 0 w 1"/>
                                <a:gd name="T5" fmla="*/ 0 h 13"/>
                                <a:gd name="T6" fmla="*/ 0 w 1"/>
                                <a:gd name="T7" fmla="*/ 13 h 13"/>
                                <a:gd name="T8" fmla="*/ 0 60000 65536"/>
                                <a:gd name="T9" fmla="*/ 0 60000 65536"/>
                                <a:gd name="T10" fmla="*/ 0 60000 65536"/>
                                <a:gd name="T11" fmla="*/ 0 60000 65536"/>
                                <a:gd name="T12" fmla="*/ 0 w 1"/>
                                <a:gd name="T13" fmla="*/ 0 h 13"/>
                                <a:gd name="T14" fmla="*/ 1 w 1"/>
                                <a:gd name="T15" fmla="*/ 13 h 13"/>
                              </a:gdLst>
                              <a:ahLst/>
                              <a:cxnLst>
                                <a:cxn ang="T8">
                                  <a:pos x="T0" y="T1"/>
                                </a:cxn>
                                <a:cxn ang="T9">
                                  <a:pos x="T2" y="T3"/>
                                </a:cxn>
                                <a:cxn ang="T10">
                                  <a:pos x="T4" y="T5"/>
                                </a:cxn>
                                <a:cxn ang="T11">
                                  <a:pos x="T6" y="T7"/>
                                </a:cxn>
                              </a:cxnLst>
                              <a:rect l="T12" t="T13" r="T14" b="T15"/>
                              <a:pathLst>
                                <a:path w="1" h="13">
                                  <a:moveTo>
                                    <a:pt x="0" y="13"/>
                                  </a:moveTo>
                                  <a:lnTo>
                                    <a:pt x="0" y="4"/>
                                  </a:lnTo>
                                  <a:lnTo>
                                    <a:pt x="0" y="0"/>
                                  </a:lnTo>
                                  <a:lnTo>
                                    <a:pt x="0" y="1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22" name="Freeform 306">
                              <a:extLst>
                                <a:ext uri="{FF2B5EF4-FFF2-40B4-BE49-F238E27FC236}">
                                  <a16:creationId xmlns:a16="http://schemas.microsoft.com/office/drawing/2014/main" id="{5BE19A09-BE39-439F-8720-D0EF36A575FA}"/>
                                </a:ext>
                              </a:extLst>
                            </p:cNvPr>
                            <p:cNvSpPr>
                              <a:spLocks/>
                            </p:cNvSpPr>
                            <p:nvPr/>
                          </p:nvSpPr>
                          <p:spPr bwMode="gray">
                            <a:xfrm>
                              <a:off x="3918" y="2396"/>
                              <a:ext cx="8" cy="6"/>
                            </a:xfrm>
                            <a:custGeom>
                              <a:avLst/>
                              <a:gdLst>
                                <a:gd name="T0" fmla="*/ 5 w 8"/>
                                <a:gd name="T1" fmla="*/ 6 h 6"/>
                                <a:gd name="T2" fmla="*/ 8 w 8"/>
                                <a:gd name="T3" fmla="*/ 0 h 6"/>
                                <a:gd name="T4" fmla="*/ 0 w 8"/>
                                <a:gd name="T5" fmla="*/ 0 h 6"/>
                                <a:gd name="T6" fmla="*/ 5 w 8"/>
                                <a:gd name="T7" fmla="*/ 6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5" y="6"/>
                                  </a:moveTo>
                                  <a:lnTo>
                                    <a:pt x="8" y="0"/>
                                  </a:lnTo>
                                  <a:lnTo>
                                    <a:pt x="0" y="0"/>
                                  </a:lnTo>
                                  <a:lnTo>
                                    <a:pt x="5" y="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23" name="Freeform 307">
                              <a:extLst>
                                <a:ext uri="{FF2B5EF4-FFF2-40B4-BE49-F238E27FC236}">
                                  <a16:creationId xmlns:a16="http://schemas.microsoft.com/office/drawing/2014/main" id="{ABB2B053-4189-4D34-AD07-DF44D0B22A81}"/>
                                </a:ext>
                              </a:extLst>
                            </p:cNvPr>
                            <p:cNvSpPr>
                              <a:spLocks/>
                            </p:cNvSpPr>
                            <p:nvPr/>
                          </p:nvSpPr>
                          <p:spPr bwMode="gray">
                            <a:xfrm>
                              <a:off x="2938" y="1065"/>
                              <a:ext cx="153" cy="205"/>
                            </a:xfrm>
                            <a:custGeom>
                              <a:avLst/>
                              <a:gdLst>
                                <a:gd name="T0" fmla="*/ 108 w 153"/>
                                <a:gd name="T1" fmla="*/ 194 h 205"/>
                                <a:gd name="T2" fmla="*/ 104 w 153"/>
                                <a:gd name="T3" fmla="*/ 194 h 205"/>
                                <a:gd name="T4" fmla="*/ 77 w 153"/>
                                <a:gd name="T5" fmla="*/ 199 h 205"/>
                                <a:gd name="T6" fmla="*/ 61 w 153"/>
                                <a:gd name="T7" fmla="*/ 204 h 205"/>
                                <a:gd name="T8" fmla="*/ 46 w 153"/>
                                <a:gd name="T9" fmla="*/ 205 h 205"/>
                                <a:gd name="T10" fmla="*/ 35 w 153"/>
                                <a:gd name="T11" fmla="*/ 204 h 205"/>
                                <a:gd name="T12" fmla="*/ 29 w 153"/>
                                <a:gd name="T13" fmla="*/ 204 h 205"/>
                                <a:gd name="T14" fmla="*/ 25 w 153"/>
                                <a:gd name="T15" fmla="*/ 200 h 205"/>
                                <a:gd name="T16" fmla="*/ 15 w 153"/>
                                <a:gd name="T17" fmla="*/ 199 h 205"/>
                                <a:gd name="T18" fmla="*/ 6 w 153"/>
                                <a:gd name="T19" fmla="*/ 193 h 205"/>
                                <a:gd name="T20" fmla="*/ 4 w 153"/>
                                <a:gd name="T21" fmla="*/ 187 h 205"/>
                                <a:gd name="T22" fmla="*/ 6 w 153"/>
                                <a:gd name="T23" fmla="*/ 183 h 205"/>
                                <a:gd name="T24" fmla="*/ 8 w 153"/>
                                <a:gd name="T25" fmla="*/ 179 h 205"/>
                                <a:gd name="T26" fmla="*/ 7 w 153"/>
                                <a:gd name="T27" fmla="*/ 169 h 205"/>
                                <a:gd name="T28" fmla="*/ 2 w 153"/>
                                <a:gd name="T29" fmla="*/ 164 h 205"/>
                                <a:gd name="T30" fmla="*/ 0 w 153"/>
                                <a:gd name="T31" fmla="*/ 157 h 205"/>
                                <a:gd name="T32" fmla="*/ 9 w 153"/>
                                <a:gd name="T33" fmla="*/ 132 h 205"/>
                                <a:gd name="T34" fmla="*/ 31 w 153"/>
                                <a:gd name="T35" fmla="*/ 111 h 205"/>
                                <a:gd name="T36" fmla="*/ 45 w 153"/>
                                <a:gd name="T37" fmla="*/ 99 h 205"/>
                                <a:gd name="T38" fmla="*/ 39 w 153"/>
                                <a:gd name="T39" fmla="*/ 97 h 205"/>
                                <a:gd name="T40" fmla="*/ 35 w 153"/>
                                <a:gd name="T41" fmla="*/ 93 h 205"/>
                                <a:gd name="T42" fmla="*/ 35 w 153"/>
                                <a:gd name="T43" fmla="*/ 78 h 205"/>
                                <a:gd name="T44" fmla="*/ 28 w 153"/>
                                <a:gd name="T45" fmla="*/ 53 h 205"/>
                                <a:gd name="T46" fmla="*/ 18 w 153"/>
                                <a:gd name="T47" fmla="*/ 34 h 205"/>
                                <a:gd name="T48" fmla="*/ 20 w 153"/>
                                <a:gd name="T49" fmla="*/ 27 h 205"/>
                                <a:gd name="T50" fmla="*/ 26 w 153"/>
                                <a:gd name="T51" fmla="*/ 24 h 205"/>
                                <a:gd name="T52" fmla="*/ 32 w 153"/>
                                <a:gd name="T53" fmla="*/ 22 h 205"/>
                                <a:gd name="T54" fmla="*/ 39 w 153"/>
                                <a:gd name="T55" fmla="*/ 24 h 205"/>
                                <a:gd name="T56" fmla="*/ 42 w 153"/>
                                <a:gd name="T57" fmla="*/ 25 h 205"/>
                                <a:gd name="T58" fmla="*/ 46 w 153"/>
                                <a:gd name="T59" fmla="*/ 20 h 205"/>
                                <a:gd name="T60" fmla="*/ 48 w 153"/>
                                <a:gd name="T61" fmla="*/ 11 h 205"/>
                                <a:gd name="T62" fmla="*/ 51 w 153"/>
                                <a:gd name="T63" fmla="*/ 3 h 205"/>
                                <a:gd name="T64" fmla="*/ 57 w 153"/>
                                <a:gd name="T65" fmla="*/ 0 h 205"/>
                                <a:gd name="T66" fmla="*/ 61 w 153"/>
                                <a:gd name="T67" fmla="*/ 0 h 205"/>
                                <a:gd name="T68" fmla="*/ 66 w 153"/>
                                <a:gd name="T69" fmla="*/ 0 h 205"/>
                                <a:gd name="T70" fmla="*/ 76 w 153"/>
                                <a:gd name="T71" fmla="*/ 3 h 205"/>
                                <a:gd name="T72" fmla="*/ 84 w 153"/>
                                <a:gd name="T73" fmla="*/ 8 h 205"/>
                                <a:gd name="T74" fmla="*/ 84 w 153"/>
                                <a:gd name="T75" fmla="*/ 25 h 205"/>
                                <a:gd name="T76" fmla="*/ 94 w 153"/>
                                <a:gd name="T77" fmla="*/ 36 h 205"/>
                                <a:gd name="T78" fmla="*/ 103 w 153"/>
                                <a:gd name="T79" fmla="*/ 40 h 205"/>
                                <a:gd name="T80" fmla="*/ 109 w 153"/>
                                <a:gd name="T81" fmla="*/ 46 h 205"/>
                                <a:gd name="T82" fmla="*/ 104 w 153"/>
                                <a:gd name="T83" fmla="*/ 55 h 205"/>
                                <a:gd name="T84" fmla="*/ 101 w 153"/>
                                <a:gd name="T85" fmla="*/ 61 h 205"/>
                                <a:gd name="T86" fmla="*/ 103 w 153"/>
                                <a:gd name="T87" fmla="*/ 71 h 205"/>
                                <a:gd name="T88" fmla="*/ 109 w 153"/>
                                <a:gd name="T89" fmla="*/ 79 h 205"/>
                                <a:gd name="T90" fmla="*/ 114 w 153"/>
                                <a:gd name="T91" fmla="*/ 83 h 205"/>
                                <a:gd name="T92" fmla="*/ 123 w 153"/>
                                <a:gd name="T93" fmla="*/ 114 h 205"/>
                                <a:gd name="T94" fmla="*/ 141 w 153"/>
                                <a:gd name="T95" fmla="*/ 129 h 205"/>
                                <a:gd name="T96" fmla="*/ 148 w 153"/>
                                <a:gd name="T97" fmla="*/ 146 h 205"/>
                                <a:gd name="T98" fmla="*/ 131 w 153"/>
                                <a:gd name="T99" fmla="*/ 166 h 205"/>
                                <a:gd name="T100" fmla="*/ 114 w 153"/>
                                <a:gd name="T101" fmla="*/ 187 h 2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3"/>
                                <a:gd name="T154" fmla="*/ 0 h 205"/>
                                <a:gd name="T155" fmla="*/ 153 w 153"/>
                                <a:gd name="T156" fmla="*/ 205 h 2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3" h="205">
                                  <a:moveTo>
                                    <a:pt x="109" y="194"/>
                                  </a:moveTo>
                                  <a:lnTo>
                                    <a:pt x="109" y="194"/>
                                  </a:lnTo>
                                  <a:lnTo>
                                    <a:pt x="108" y="194"/>
                                  </a:lnTo>
                                  <a:lnTo>
                                    <a:pt x="107" y="194"/>
                                  </a:lnTo>
                                  <a:lnTo>
                                    <a:pt x="105" y="194"/>
                                  </a:lnTo>
                                  <a:lnTo>
                                    <a:pt x="104" y="194"/>
                                  </a:lnTo>
                                  <a:lnTo>
                                    <a:pt x="105" y="194"/>
                                  </a:lnTo>
                                  <a:lnTo>
                                    <a:pt x="79" y="194"/>
                                  </a:lnTo>
                                  <a:lnTo>
                                    <a:pt x="77" y="199"/>
                                  </a:lnTo>
                                  <a:lnTo>
                                    <a:pt x="72" y="201"/>
                                  </a:lnTo>
                                  <a:lnTo>
                                    <a:pt x="67" y="204"/>
                                  </a:lnTo>
                                  <a:lnTo>
                                    <a:pt x="61" y="204"/>
                                  </a:lnTo>
                                  <a:lnTo>
                                    <a:pt x="57" y="205"/>
                                  </a:lnTo>
                                  <a:lnTo>
                                    <a:pt x="51" y="205"/>
                                  </a:lnTo>
                                  <a:lnTo>
                                    <a:pt x="46" y="205"/>
                                  </a:lnTo>
                                  <a:lnTo>
                                    <a:pt x="41" y="204"/>
                                  </a:lnTo>
                                  <a:lnTo>
                                    <a:pt x="39" y="204"/>
                                  </a:lnTo>
                                  <a:lnTo>
                                    <a:pt x="35" y="204"/>
                                  </a:lnTo>
                                  <a:lnTo>
                                    <a:pt x="33" y="204"/>
                                  </a:lnTo>
                                  <a:lnTo>
                                    <a:pt x="31" y="204"/>
                                  </a:lnTo>
                                  <a:lnTo>
                                    <a:pt x="29" y="204"/>
                                  </a:lnTo>
                                  <a:lnTo>
                                    <a:pt x="27" y="203"/>
                                  </a:lnTo>
                                  <a:lnTo>
                                    <a:pt x="26" y="201"/>
                                  </a:lnTo>
                                  <a:lnTo>
                                    <a:pt x="25" y="200"/>
                                  </a:lnTo>
                                  <a:lnTo>
                                    <a:pt x="22" y="200"/>
                                  </a:lnTo>
                                  <a:lnTo>
                                    <a:pt x="19" y="199"/>
                                  </a:lnTo>
                                  <a:lnTo>
                                    <a:pt x="15" y="199"/>
                                  </a:lnTo>
                                  <a:lnTo>
                                    <a:pt x="12" y="197"/>
                                  </a:lnTo>
                                  <a:lnTo>
                                    <a:pt x="8" y="196"/>
                                  </a:lnTo>
                                  <a:lnTo>
                                    <a:pt x="6" y="193"/>
                                  </a:lnTo>
                                  <a:lnTo>
                                    <a:pt x="4" y="192"/>
                                  </a:lnTo>
                                  <a:lnTo>
                                    <a:pt x="3" y="190"/>
                                  </a:lnTo>
                                  <a:lnTo>
                                    <a:pt x="4" y="187"/>
                                  </a:lnTo>
                                  <a:lnTo>
                                    <a:pt x="4" y="186"/>
                                  </a:lnTo>
                                  <a:lnTo>
                                    <a:pt x="6" y="185"/>
                                  </a:lnTo>
                                  <a:lnTo>
                                    <a:pt x="6" y="183"/>
                                  </a:lnTo>
                                  <a:lnTo>
                                    <a:pt x="7" y="180"/>
                                  </a:lnTo>
                                  <a:lnTo>
                                    <a:pt x="7" y="179"/>
                                  </a:lnTo>
                                  <a:lnTo>
                                    <a:pt x="8" y="179"/>
                                  </a:lnTo>
                                  <a:lnTo>
                                    <a:pt x="8" y="178"/>
                                  </a:lnTo>
                                  <a:lnTo>
                                    <a:pt x="8" y="173"/>
                                  </a:lnTo>
                                  <a:lnTo>
                                    <a:pt x="7" y="169"/>
                                  </a:lnTo>
                                  <a:lnTo>
                                    <a:pt x="6" y="168"/>
                                  </a:lnTo>
                                  <a:lnTo>
                                    <a:pt x="3" y="165"/>
                                  </a:lnTo>
                                  <a:lnTo>
                                    <a:pt x="2" y="164"/>
                                  </a:lnTo>
                                  <a:lnTo>
                                    <a:pt x="1" y="162"/>
                                  </a:lnTo>
                                  <a:lnTo>
                                    <a:pt x="0" y="160"/>
                                  </a:lnTo>
                                  <a:lnTo>
                                    <a:pt x="0" y="157"/>
                                  </a:lnTo>
                                  <a:lnTo>
                                    <a:pt x="1" y="149"/>
                                  </a:lnTo>
                                  <a:lnTo>
                                    <a:pt x="4" y="140"/>
                                  </a:lnTo>
                                  <a:lnTo>
                                    <a:pt x="9" y="132"/>
                                  </a:lnTo>
                                  <a:lnTo>
                                    <a:pt x="16" y="124"/>
                                  </a:lnTo>
                                  <a:lnTo>
                                    <a:pt x="23" y="117"/>
                                  </a:lnTo>
                                  <a:lnTo>
                                    <a:pt x="31" y="111"/>
                                  </a:lnTo>
                                  <a:lnTo>
                                    <a:pt x="39" y="107"/>
                                  </a:lnTo>
                                  <a:lnTo>
                                    <a:pt x="45" y="107"/>
                                  </a:lnTo>
                                  <a:lnTo>
                                    <a:pt x="45" y="99"/>
                                  </a:lnTo>
                                  <a:lnTo>
                                    <a:pt x="42" y="99"/>
                                  </a:lnTo>
                                  <a:lnTo>
                                    <a:pt x="40" y="99"/>
                                  </a:lnTo>
                                  <a:lnTo>
                                    <a:pt x="39" y="97"/>
                                  </a:lnTo>
                                  <a:lnTo>
                                    <a:pt x="37" y="96"/>
                                  </a:lnTo>
                                  <a:lnTo>
                                    <a:pt x="37" y="94"/>
                                  </a:lnTo>
                                  <a:lnTo>
                                    <a:pt x="35" y="93"/>
                                  </a:lnTo>
                                  <a:lnTo>
                                    <a:pt x="35" y="90"/>
                                  </a:lnTo>
                                  <a:lnTo>
                                    <a:pt x="35" y="89"/>
                                  </a:lnTo>
                                  <a:lnTo>
                                    <a:pt x="35" y="78"/>
                                  </a:lnTo>
                                  <a:lnTo>
                                    <a:pt x="34" y="68"/>
                                  </a:lnTo>
                                  <a:lnTo>
                                    <a:pt x="32" y="60"/>
                                  </a:lnTo>
                                  <a:lnTo>
                                    <a:pt x="28" y="53"/>
                                  </a:lnTo>
                                  <a:lnTo>
                                    <a:pt x="25" y="46"/>
                                  </a:lnTo>
                                  <a:lnTo>
                                    <a:pt x="21" y="40"/>
                                  </a:lnTo>
                                  <a:lnTo>
                                    <a:pt x="18" y="34"/>
                                  </a:lnTo>
                                  <a:lnTo>
                                    <a:pt x="14" y="28"/>
                                  </a:lnTo>
                                  <a:lnTo>
                                    <a:pt x="18" y="27"/>
                                  </a:lnTo>
                                  <a:lnTo>
                                    <a:pt x="20" y="27"/>
                                  </a:lnTo>
                                  <a:lnTo>
                                    <a:pt x="22" y="25"/>
                                  </a:lnTo>
                                  <a:lnTo>
                                    <a:pt x="23" y="24"/>
                                  </a:lnTo>
                                  <a:lnTo>
                                    <a:pt x="26" y="24"/>
                                  </a:lnTo>
                                  <a:lnTo>
                                    <a:pt x="27" y="24"/>
                                  </a:lnTo>
                                  <a:lnTo>
                                    <a:pt x="29" y="22"/>
                                  </a:lnTo>
                                  <a:lnTo>
                                    <a:pt x="32" y="22"/>
                                  </a:lnTo>
                                  <a:lnTo>
                                    <a:pt x="34" y="22"/>
                                  </a:lnTo>
                                  <a:lnTo>
                                    <a:pt x="37" y="24"/>
                                  </a:lnTo>
                                  <a:lnTo>
                                    <a:pt x="39" y="24"/>
                                  </a:lnTo>
                                  <a:lnTo>
                                    <a:pt x="40" y="25"/>
                                  </a:lnTo>
                                  <a:lnTo>
                                    <a:pt x="41" y="25"/>
                                  </a:lnTo>
                                  <a:lnTo>
                                    <a:pt x="42" y="25"/>
                                  </a:lnTo>
                                  <a:lnTo>
                                    <a:pt x="44" y="24"/>
                                  </a:lnTo>
                                  <a:lnTo>
                                    <a:pt x="45" y="22"/>
                                  </a:lnTo>
                                  <a:lnTo>
                                    <a:pt x="46" y="20"/>
                                  </a:lnTo>
                                  <a:lnTo>
                                    <a:pt x="46" y="17"/>
                                  </a:lnTo>
                                  <a:lnTo>
                                    <a:pt x="47" y="13"/>
                                  </a:lnTo>
                                  <a:lnTo>
                                    <a:pt x="48" y="11"/>
                                  </a:lnTo>
                                  <a:lnTo>
                                    <a:pt x="48" y="8"/>
                                  </a:lnTo>
                                  <a:lnTo>
                                    <a:pt x="49" y="6"/>
                                  </a:lnTo>
                                  <a:lnTo>
                                    <a:pt x="51" y="3"/>
                                  </a:lnTo>
                                  <a:lnTo>
                                    <a:pt x="52" y="0"/>
                                  </a:lnTo>
                                  <a:lnTo>
                                    <a:pt x="54" y="0"/>
                                  </a:lnTo>
                                  <a:lnTo>
                                    <a:pt x="57" y="0"/>
                                  </a:lnTo>
                                  <a:lnTo>
                                    <a:pt x="58" y="0"/>
                                  </a:lnTo>
                                  <a:lnTo>
                                    <a:pt x="60" y="0"/>
                                  </a:lnTo>
                                  <a:lnTo>
                                    <a:pt x="61" y="0"/>
                                  </a:lnTo>
                                  <a:lnTo>
                                    <a:pt x="64" y="0"/>
                                  </a:lnTo>
                                  <a:lnTo>
                                    <a:pt x="65" y="0"/>
                                  </a:lnTo>
                                  <a:lnTo>
                                    <a:pt x="66" y="0"/>
                                  </a:lnTo>
                                  <a:lnTo>
                                    <a:pt x="70" y="0"/>
                                  </a:lnTo>
                                  <a:lnTo>
                                    <a:pt x="73" y="1"/>
                                  </a:lnTo>
                                  <a:lnTo>
                                    <a:pt x="76" y="3"/>
                                  </a:lnTo>
                                  <a:lnTo>
                                    <a:pt x="78" y="6"/>
                                  </a:lnTo>
                                  <a:lnTo>
                                    <a:pt x="82" y="7"/>
                                  </a:lnTo>
                                  <a:lnTo>
                                    <a:pt x="84" y="8"/>
                                  </a:lnTo>
                                  <a:lnTo>
                                    <a:pt x="88" y="10"/>
                                  </a:lnTo>
                                  <a:lnTo>
                                    <a:pt x="90" y="10"/>
                                  </a:lnTo>
                                  <a:lnTo>
                                    <a:pt x="84" y="25"/>
                                  </a:lnTo>
                                  <a:lnTo>
                                    <a:pt x="86" y="29"/>
                                  </a:lnTo>
                                  <a:lnTo>
                                    <a:pt x="90" y="34"/>
                                  </a:lnTo>
                                  <a:lnTo>
                                    <a:pt x="94" y="36"/>
                                  </a:lnTo>
                                  <a:lnTo>
                                    <a:pt x="97" y="38"/>
                                  </a:lnTo>
                                  <a:lnTo>
                                    <a:pt x="101" y="39"/>
                                  </a:lnTo>
                                  <a:lnTo>
                                    <a:pt x="103" y="40"/>
                                  </a:lnTo>
                                  <a:lnTo>
                                    <a:pt x="107" y="42"/>
                                  </a:lnTo>
                                  <a:lnTo>
                                    <a:pt x="109" y="43"/>
                                  </a:lnTo>
                                  <a:lnTo>
                                    <a:pt x="109" y="46"/>
                                  </a:lnTo>
                                  <a:lnTo>
                                    <a:pt x="107" y="49"/>
                                  </a:lnTo>
                                  <a:lnTo>
                                    <a:pt x="105" y="53"/>
                                  </a:lnTo>
                                  <a:lnTo>
                                    <a:pt x="104" y="55"/>
                                  </a:lnTo>
                                  <a:lnTo>
                                    <a:pt x="103" y="57"/>
                                  </a:lnTo>
                                  <a:lnTo>
                                    <a:pt x="102" y="60"/>
                                  </a:lnTo>
                                  <a:lnTo>
                                    <a:pt x="101" y="61"/>
                                  </a:lnTo>
                                  <a:lnTo>
                                    <a:pt x="101" y="64"/>
                                  </a:lnTo>
                                  <a:lnTo>
                                    <a:pt x="102" y="67"/>
                                  </a:lnTo>
                                  <a:lnTo>
                                    <a:pt x="103" y="71"/>
                                  </a:lnTo>
                                  <a:lnTo>
                                    <a:pt x="104" y="74"/>
                                  </a:lnTo>
                                  <a:lnTo>
                                    <a:pt x="107" y="76"/>
                                  </a:lnTo>
                                  <a:lnTo>
                                    <a:pt x="109" y="79"/>
                                  </a:lnTo>
                                  <a:lnTo>
                                    <a:pt x="110" y="82"/>
                                  </a:lnTo>
                                  <a:lnTo>
                                    <a:pt x="113" y="83"/>
                                  </a:lnTo>
                                  <a:lnTo>
                                    <a:pt x="114" y="83"/>
                                  </a:lnTo>
                                  <a:lnTo>
                                    <a:pt x="116" y="96"/>
                                  </a:lnTo>
                                  <a:lnTo>
                                    <a:pt x="118" y="106"/>
                                  </a:lnTo>
                                  <a:lnTo>
                                    <a:pt x="123" y="114"/>
                                  </a:lnTo>
                                  <a:lnTo>
                                    <a:pt x="128" y="120"/>
                                  </a:lnTo>
                                  <a:lnTo>
                                    <a:pt x="134" y="125"/>
                                  </a:lnTo>
                                  <a:lnTo>
                                    <a:pt x="141" y="129"/>
                                  </a:lnTo>
                                  <a:lnTo>
                                    <a:pt x="147" y="135"/>
                                  </a:lnTo>
                                  <a:lnTo>
                                    <a:pt x="153" y="139"/>
                                  </a:lnTo>
                                  <a:lnTo>
                                    <a:pt x="148" y="146"/>
                                  </a:lnTo>
                                  <a:lnTo>
                                    <a:pt x="142" y="152"/>
                                  </a:lnTo>
                                  <a:lnTo>
                                    <a:pt x="136" y="160"/>
                                  </a:lnTo>
                                  <a:lnTo>
                                    <a:pt x="131" y="166"/>
                                  </a:lnTo>
                                  <a:lnTo>
                                    <a:pt x="125" y="173"/>
                                  </a:lnTo>
                                  <a:lnTo>
                                    <a:pt x="121" y="180"/>
                                  </a:lnTo>
                                  <a:lnTo>
                                    <a:pt x="114" y="187"/>
                                  </a:lnTo>
                                  <a:lnTo>
                                    <a:pt x="109" y="19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124" name="Group 308">
                              <a:extLst>
                                <a:ext uri="{FF2B5EF4-FFF2-40B4-BE49-F238E27FC236}">
                                  <a16:creationId xmlns:a16="http://schemas.microsoft.com/office/drawing/2014/main" id="{1260F421-E96F-4184-A07E-6B46AF90A145}"/>
                                </a:ext>
                              </a:extLst>
                            </p:cNvPr>
                            <p:cNvGrpSpPr>
                              <a:grpSpLocks/>
                            </p:cNvGrpSpPr>
                            <p:nvPr/>
                          </p:nvGrpSpPr>
                          <p:grpSpPr bwMode="auto">
                            <a:xfrm>
                              <a:off x="2717" y="876"/>
                              <a:ext cx="320" cy="439"/>
                              <a:chOff x="2717" y="900"/>
                              <a:chExt cx="320" cy="439"/>
                            </a:xfrm>
                          </p:grpSpPr>
                          <p:sp>
                            <p:nvSpPr>
                              <p:cNvPr id="225" name="Freeform 309">
                                <a:extLst>
                                  <a:ext uri="{FF2B5EF4-FFF2-40B4-BE49-F238E27FC236}">
                                    <a16:creationId xmlns:a16="http://schemas.microsoft.com/office/drawing/2014/main" id="{1816FBFD-8342-407A-843A-B302460C37DC}"/>
                                  </a:ext>
                                </a:extLst>
                              </p:cNvPr>
                              <p:cNvSpPr>
                                <a:spLocks/>
                              </p:cNvSpPr>
                              <p:nvPr/>
                            </p:nvSpPr>
                            <p:spPr bwMode="gray">
                              <a:xfrm>
                                <a:off x="2769" y="900"/>
                                <a:ext cx="171" cy="66"/>
                              </a:xfrm>
                              <a:custGeom>
                                <a:avLst/>
                                <a:gdLst>
                                  <a:gd name="T0" fmla="*/ 18 w 171"/>
                                  <a:gd name="T1" fmla="*/ 5 h 66"/>
                                  <a:gd name="T2" fmla="*/ 21 w 171"/>
                                  <a:gd name="T3" fmla="*/ 7 h 66"/>
                                  <a:gd name="T4" fmla="*/ 26 w 171"/>
                                  <a:gd name="T5" fmla="*/ 7 h 66"/>
                                  <a:gd name="T6" fmla="*/ 31 w 171"/>
                                  <a:gd name="T7" fmla="*/ 13 h 66"/>
                                  <a:gd name="T8" fmla="*/ 34 w 171"/>
                                  <a:gd name="T9" fmla="*/ 12 h 66"/>
                                  <a:gd name="T10" fmla="*/ 38 w 171"/>
                                  <a:gd name="T11" fmla="*/ 8 h 66"/>
                                  <a:gd name="T12" fmla="*/ 45 w 171"/>
                                  <a:gd name="T13" fmla="*/ 9 h 66"/>
                                  <a:gd name="T14" fmla="*/ 48 w 171"/>
                                  <a:gd name="T15" fmla="*/ 12 h 66"/>
                                  <a:gd name="T16" fmla="*/ 52 w 171"/>
                                  <a:gd name="T17" fmla="*/ 7 h 66"/>
                                  <a:gd name="T18" fmla="*/ 65 w 171"/>
                                  <a:gd name="T19" fmla="*/ 7 h 66"/>
                                  <a:gd name="T20" fmla="*/ 73 w 171"/>
                                  <a:gd name="T21" fmla="*/ 7 h 66"/>
                                  <a:gd name="T22" fmla="*/ 77 w 171"/>
                                  <a:gd name="T23" fmla="*/ 7 h 66"/>
                                  <a:gd name="T24" fmla="*/ 82 w 171"/>
                                  <a:gd name="T25" fmla="*/ 7 h 66"/>
                                  <a:gd name="T26" fmla="*/ 85 w 171"/>
                                  <a:gd name="T27" fmla="*/ 5 h 66"/>
                                  <a:gd name="T28" fmla="*/ 88 w 171"/>
                                  <a:gd name="T29" fmla="*/ 5 h 66"/>
                                  <a:gd name="T30" fmla="*/ 90 w 171"/>
                                  <a:gd name="T31" fmla="*/ 2 h 66"/>
                                  <a:gd name="T32" fmla="*/ 101 w 171"/>
                                  <a:gd name="T33" fmla="*/ 0 h 66"/>
                                  <a:gd name="T34" fmla="*/ 103 w 171"/>
                                  <a:gd name="T35" fmla="*/ 4 h 66"/>
                                  <a:gd name="T36" fmla="*/ 107 w 171"/>
                                  <a:gd name="T37" fmla="*/ 4 h 66"/>
                                  <a:gd name="T38" fmla="*/ 110 w 171"/>
                                  <a:gd name="T39" fmla="*/ 2 h 66"/>
                                  <a:gd name="T40" fmla="*/ 114 w 171"/>
                                  <a:gd name="T41" fmla="*/ 1 h 66"/>
                                  <a:gd name="T42" fmla="*/ 121 w 171"/>
                                  <a:gd name="T43" fmla="*/ 2 h 66"/>
                                  <a:gd name="T44" fmla="*/ 129 w 171"/>
                                  <a:gd name="T45" fmla="*/ 0 h 66"/>
                                  <a:gd name="T46" fmla="*/ 142 w 171"/>
                                  <a:gd name="T47" fmla="*/ 0 h 66"/>
                                  <a:gd name="T48" fmla="*/ 156 w 171"/>
                                  <a:gd name="T49" fmla="*/ 2 h 66"/>
                                  <a:gd name="T50" fmla="*/ 171 w 171"/>
                                  <a:gd name="T51" fmla="*/ 4 h 66"/>
                                  <a:gd name="T52" fmla="*/ 171 w 171"/>
                                  <a:gd name="T53" fmla="*/ 20 h 66"/>
                                  <a:gd name="T54" fmla="*/ 169 w 171"/>
                                  <a:gd name="T55" fmla="*/ 24 h 66"/>
                                  <a:gd name="T56" fmla="*/ 165 w 171"/>
                                  <a:gd name="T57" fmla="*/ 26 h 66"/>
                                  <a:gd name="T58" fmla="*/ 158 w 171"/>
                                  <a:gd name="T59" fmla="*/ 24 h 66"/>
                                  <a:gd name="T60" fmla="*/ 150 w 171"/>
                                  <a:gd name="T61" fmla="*/ 20 h 66"/>
                                  <a:gd name="T62" fmla="*/ 133 w 171"/>
                                  <a:gd name="T63" fmla="*/ 23 h 66"/>
                                  <a:gd name="T64" fmla="*/ 141 w 171"/>
                                  <a:gd name="T65" fmla="*/ 34 h 66"/>
                                  <a:gd name="T66" fmla="*/ 153 w 171"/>
                                  <a:gd name="T67" fmla="*/ 41 h 66"/>
                                  <a:gd name="T68" fmla="*/ 154 w 171"/>
                                  <a:gd name="T69" fmla="*/ 48 h 66"/>
                                  <a:gd name="T70" fmla="*/ 148 w 171"/>
                                  <a:gd name="T71" fmla="*/ 53 h 66"/>
                                  <a:gd name="T72" fmla="*/ 141 w 171"/>
                                  <a:gd name="T73" fmla="*/ 53 h 66"/>
                                  <a:gd name="T74" fmla="*/ 135 w 171"/>
                                  <a:gd name="T75" fmla="*/ 52 h 66"/>
                                  <a:gd name="T76" fmla="*/ 130 w 171"/>
                                  <a:gd name="T77" fmla="*/ 48 h 66"/>
                                  <a:gd name="T78" fmla="*/ 126 w 171"/>
                                  <a:gd name="T79" fmla="*/ 48 h 66"/>
                                  <a:gd name="T80" fmla="*/ 121 w 171"/>
                                  <a:gd name="T81" fmla="*/ 44 h 66"/>
                                  <a:gd name="T82" fmla="*/ 119 w 171"/>
                                  <a:gd name="T83" fmla="*/ 37 h 66"/>
                                  <a:gd name="T84" fmla="*/ 114 w 171"/>
                                  <a:gd name="T85" fmla="*/ 34 h 66"/>
                                  <a:gd name="T86" fmla="*/ 107 w 171"/>
                                  <a:gd name="T87" fmla="*/ 30 h 66"/>
                                  <a:gd name="T88" fmla="*/ 101 w 171"/>
                                  <a:gd name="T89" fmla="*/ 28 h 66"/>
                                  <a:gd name="T90" fmla="*/ 92 w 171"/>
                                  <a:gd name="T91" fmla="*/ 38 h 66"/>
                                  <a:gd name="T92" fmla="*/ 79 w 171"/>
                                  <a:gd name="T93" fmla="*/ 57 h 66"/>
                                  <a:gd name="T94" fmla="*/ 69 w 171"/>
                                  <a:gd name="T95" fmla="*/ 66 h 66"/>
                                  <a:gd name="T96" fmla="*/ 53 w 171"/>
                                  <a:gd name="T97" fmla="*/ 57 h 66"/>
                                  <a:gd name="T98" fmla="*/ 41 w 171"/>
                                  <a:gd name="T99" fmla="*/ 44 h 66"/>
                                  <a:gd name="T100" fmla="*/ 29 w 171"/>
                                  <a:gd name="T101" fmla="*/ 33 h 66"/>
                                  <a:gd name="T102" fmla="*/ 15 w 171"/>
                                  <a:gd name="T103" fmla="*/ 26 h 66"/>
                                  <a:gd name="T104" fmla="*/ 0 w 171"/>
                                  <a:gd name="T105" fmla="*/ 17 h 66"/>
                                  <a:gd name="T106" fmla="*/ 4 w 171"/>
                                  <a:gd name="T107" fmla="*/ 9 h 66"/>
                                  <a:gd name="T108" fmla="*/ 10 w 171"/>
                                  <a:gd name="T109" fmla="*/ 5 h 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71"/>
                                  <a:gd name="T166" fmla="*/ 0 h 66"/>
                                  <a:gd name="T167" fmla="*/ 171 w 171"/>
                                  <a:gd name="T168" fmla="*/ 66 h 6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71" h="66">
                                    <a:moveTo>
                                      <a:pt x="15" y="4"/>
                                    </a:moveTo>
                                    <a:lnTo>
                                      <a:pt x="16" y="4"/>
                                    </a:lnTo>
                                    <a:lnTo>
                                      <a:pt x="18" y="5"/>
                                    </a:lnTo>
                                    <a:lnTo>
                                      <a:pt x="19" y="5"/>
                                    </a:lnTo>
                                    <a:lnTo>
                                      <a:pt x="20" y="5"/>
                                    </a:lnTo>
                                    <a:lnTo>
                                      <a:pt x="21" y="7"/>
                                    </a:lnTo>
                                    <a:lnTo>
                                      <a:pt x="22" y="7"/>
                                    </a:lnTo>
                                    <a:lnTo>
                                      <a:pt x="23" y="7"/>
                                    </a:lnTo>
                                    <a:lnTo>
                                      <a:pt x="26" y="7"/>
                                    </a:lnTo>
                                    <a:lnTo>
                                      <a:pt x="21" y="15"/>
                                    </a:lnTo>
                                    <a:lnTo>
                                      <a:pt x="29" y="15"/>
                                    </a:lnTo>
                                    <a:lnTo>
                                      <a:pt x="31" y="13"/>
                                    </a:lnTo>
                                    <a:lnTo>
                                      <a:pt x="32" y="12"/>
                                    </a:lnTo>
                                    <a:lnTo>
                                      <a:pt x="33" y="12"/>
                                    </a:lnTo>
                                    <a:lnTo>
                                      <a:pt x="34" y="12"/>
                                    </a:lnTo>
                                    <a:lnTo>
                                      <a:pt x="35" y="11"/>
                                    </a:lnTo>
                                    <a:lnTo>
                                      <a:pt x="37" y="9"/>
                                    </a:lnTo>
                                    <a:lnTo>
                                      <a:pt x="38" y="8"/>
                                    </a:lnTo>
                                    <a:lnTo>
                                      <a:pt x="38" y="7"/>
                                    </a:lnTo>
                                    <a:lnTo>
                                      <a:pt x="41" y="8"/>
                                    </a:lnTo>
                                    <a:lnTo>
                                      <a:pt x="45" y="9"/>
                                    </a:lnTo>
                                    <a:lnTo>
                                      <a:pt x="46" y="11"/>
                                    </a:lnTo>
                                    <a:lnTo>
                                      <a:pt x="47" y="12"/>
                                    </a:lnTo>
                                    <a:lnTo>
                                      <a:pt x="48" y="12"/>
                                    </a:lnTo>
                                    <a:lnTo>
                                      <a:pt x="49" y="13"/>
                                    </a:lnTo>
                                    <a:lnTo>
                                      <a:pt x="52" y="15"/>
                                    </a:lnTo>
                                    <a:lnTo>
                                      <a:pt x="52" y="7"/>
                                    </a:lnTo>
                                    <a:lnTo>
                                      <a:pt x="57" y="7"/>
                                    </a:lnTo>
                                    <a:lnTo>
                                      <a:pt x="60" y="7"/>
                                    </a:lnTo>
                                    <a:lnTo>
                                      <a:pt x="65" y="7"/>
                                    </a:lnTo>
                                    <a:lnTo>
                                      <a:pt x="67" y="7"/>
                                    </a:lnTo>
                                    <a:lnTo>
                                      <a:pt x="71" y="7"/>
                                    </a:lnTo>
                                    <a:lnTo>
                                      <a:pt x="73" y="7"/>
                                    </a:lnTo>
                                    <a:lnTo>
                                      <a:pt x="74" y="7"/>
                                    </a:lnTo>
                                    <a:lnTo>
                                      <a:pt x="76" y="7"/>
                                    </a:lnTo>
                                    <a:lnTo>
                                      <a:pt x="77" y="7"/>
                                    </a:lnTo>
                                    <a:lnTo>
                                      <a:pt x="79" y="7"/>
                                    </a:lnTo>
                                    <a:lnTo>
                                      <a:pt x="80" y="7"/>
                                    </a:lnTo>
                                    <a:lnTo>
                                      <a:pt x="82" y="7"/>
                                    </a:lnTo>
                                    <a:lnTo>
                                      <a:pt x="83" y="7"/>
                                    </a:lnTo>
                                    <a:lnTo>
                                      <a:pt x="84" y="5"/>
                                    </a:lnTo>
                                    <a:lnTo>
                                      <a:pt x="85" y="5"/>
                                    </a:lnTo>
                                    <a:lnTo>
                                      <a:pt x="86" y="4"/>
                                    </a:lnTo>
                                    <a:lnTo>
                                      <a:pt x="86" y="5"/>
                                    </a:lnTo>
                                    <a:lnTo>
                                      <a:pt x="88" y="5"/>
                                    </a:lnTo>
                                    <a:lnTo>
                                      <a:pt x="89" y="5"/>
                                    </a:lnTo>
                                    <a:lnTo>
                                      <a:pt x="89" y="4"/>
                                    </a:lnTo>
                                    <a:lnTo>
                                      <a:pt x="90" y="2"/>
                                    </a:lnTo>
                                    <a:lnTo>
                                      <a:pt x="90" y="1"/>
                                    </a:lnTo>
                                    <a:lnTo>
                                      <a:pt x="90" y="0"/>
                                    </a:lnTo>
                                    <a:lnTo>
                                      <a:pt x="101" y="0"/>
                                    </a:lnTo>
                                    <a:lnTo>
                                      <a:pt x="102" y="1"/>
                                    </a:lnTo>
                                    <a:lnTo>
                                      <a:pt x="102" y="2"/>
                                    </a:lnTo>
                                    <a:lnTo>
                                      <a:pt x="103" y="4"/>
                                    </a:lnTo>
                                    <a:lnTo>
                                      <a:pt x="104" y="4"/>
                                    </a:lnTo>
                                    <a:lnTo>
                                      <a:pt x="105" y="4"/>
                                    </a:lnTo>
                                    <a:lnTo>
                                      <a:pt x="107" y="4"/>
                                    </a:lnTo>
                                    <a:lnTo>
                                      <a:pt x="108" y="4"/>
                                    </a:lnTo>
                                    <a:lnTo>
                                      <a:pt x="109" y="2"/>
                                    </a:lnTo>
                                    <a:lnTo>
                                      <a:pt x="110" y="2"/>
                                    </a:lnTo>
                                    <a:lnTo>
                                      <a:pt x="111" y="1"/>
                                    </a:lnTo>
                                    <a:lnTo>
                                      <a:pt x="111" y="0"/>
                                    </a:lnTo>
                                    <a:lnTo>
                                      <a:pt x="114" y="1"/>
                                    </a:lnTo>
                                    <a:lnTo>
                                      <a:pt x="116" y="2"/>
                                    </a:lnTo>
                                    <a:lnTo>
                                      <a:pt x="119" y="2"/>
                                    </a:lnTo>
                                    <a:lnTo>
                                      <a:pt x="121" y="2"/>
                                    </a:lnTo>
                                    <a:lnTo>
                                      <a:pt x="123" y="1"/>
                                    </a:lnTo>
                                    <a:lnTo>
                                      <a:pt x="126" y="1"/>
                                    </a:lnTo>
                                    <a:lnTo>
                                      <a:pt x="129" y="0"/>
                                    </a:lnTo>
                                    <a:lnTo>
                                      <a:pt x="131" y="0"/>
                                    </a:lnTo>
                                    <a:lnTo>
                                      <a:pt x="137" y="0"/>
                                    </a:lnTo>
                                    <a:lnTo>
                                      <a:pt x="142" y="0"/>
                                    </a:lnTo>
                                    <a:lnTo>
                                      <a:pt x="147" y="1"/>
                                    </a:lnTo>
                                    <a:lnTo>
                                      <a:pt x="152" y="2"/>
                                    </a:lnTo>
                                    <a:lnTo>
                                      <a:pt x="156" y="2"/>
                                    </a:lnTo>
                                    <a:lnTo>
                                      <a:pt x="161" y="4"/>
                                    </a:lnTo>
                                    <a:lnTo>
                                      <a:pt x="166" y="4"/>
                                    </a:lnTo>
                                    <a:lnTo>
                                      <a:pt x="171" y="4"/>
                                    </a:lnTo>
                                    <a:lnTo>
                                      <a:pt x="171" y="17"/>
                                    </a:lnTo>
                                    <a:lnTo>
                                      <a:pt x="171" y="19"/>
                                    </a:lnTo>
                                    <a:lnTo>
                                      <a:pt x="171" y="20"/>
                                    </a:lnTo>
                                    <a:lnTo>
                                      <a:pt x="171" y="21"/>
                                    </a:lnTo>
                                    <a:lnTo>
                                      <a:pt x="171" y="23"/>
                                    </a:lnTo>
                                    <a:lnTo>
                                      <a:pt x="169" y="24"/>
                                    </a:lnTo>
                                    <a:lnTo>
                                      <a:pt x="169" y="26"/>
                                    </a:lnTo>
                                    <a:lnTo>
                                      <a:pt x="168" y="26"/>
                                    </a:lnTo>
                                    <a:lnTo>
                                      <a:pt x="165" y="26"/>
                                    </a:lnTo>
                                    <a:lnTo>
                                      <a:pt x="162" y="26"/>
                                    </a:lnTo>
                                    <a:lnTo>
                                      <a:pt x="160" y="24"/>
                                    </a:lnTo>
                                    <a:lnTo>
                                      <a:pt x="158" y="24"/>
                                    </a:lnTo>
                                    <a:lnTo>
                                      <a:pt x="155" y="23"/>
                                    </a:lnTo>
                                    <a:lnTo>
                                      <a:pt x="153" y="21"/>
                                    </a:lnTo>
                                    <a:lnTo>
                                      <a:pt x="150" y="20"/>
                                    </a:lnTo>
                                    <a:lnTo>
                                      <a:pt x="149" y="17"/>
                                    </a:lnTo>
                                    <a:lnTo>
                                      <a:pt x="130" y="17"/>
                                    </a:lnTo>
                                    <a:lnTo>
                                      <a:pt x="133" y="23"/>
                                    </a:lnTo>
                                    <a:lnTo>
                                      <a:pt x="135" y="27"/>
                                    </a:lnTo>
                                    <a:lnTo>
                                      <a:pt x="139" y="31"/>
                                    </a:lnTo>
                                    <a:lnTo>
                                      <a:pt x="141" y="34"/>
                                    </a:lnTo>
                                    <a:lnTo>
                                      <a:pt x="144" y="37"/>
                                    </a:lnTo>
                                    <a:lnTo>
                                      <a:pt x="149" y="38"/>
                                    </a:lnTo>
                                    <a:lnTo>
                                      <a:pt x="153" y="41"/>
                                    </a:lnTo>
                                    <a:lnTo>
                                      <a:pt x="158" y="42"/>
                                    </a:lnTo>
                                    <a:lnTo>
                                      <a:pt x="156" y="45"/>
                                    </a:lnTo>
                                    <a:lnTo>
                                      <a:pt x="154" y="48"/>
                                    </a:lnTo>
                                    <a:lnTo>
                                      <a:pt x="152" y="50"/>
                                    </a:lnTo>
                                    <a:lnTo>
                                      <a:pt x="150" y="52"/>
                                    </a:lnTo>
                                    <a:lnTo>
                                      <a:pt x="148" y="53"/>
                                    </a:lnTo>
                                    <a:lnTo>
                                      <a:pt x="146" y="53"/>
                                    </a:lnTo>
                                    <a:lnTo>
                                      <a:pt x="143" y="53"/>
                                    </a:lnTo>
                                    <a:lnTo>
                                      <a:pt x="141" y="53"/>
                                    </a:lnTo>
                                    <a:lnTo>
                                      <a:pt x="139" y="53"/>
                                    </a:lnTo>
                                    <a:lnTo>
                                      <a:pt x="136" y="53"/>
                                    </a:lnTo>
                                    <a:lnTo>
                                      <a:pt x="135" y="52"/>
                                    </a:lnTo>
                                    <a:lnTo>
                                      <a:pt x="134" y="52"/>
                                    </a:lnTo>
                                    <a:lnTo>
                                      <a:pt x="131" y="50"/>
                                    </a:lnTo>
                                    <a:lnTo>
                                      <a:pt x="130" y="48"/>
                                    </a:lnTo>
                                    <a:lnTo>
                                      <a:pt x="129" y="48"/>
                                    </a:lnTo>
                                    <a:lnTo>
                                      <a:pt x="127" y="48"/>
                                    </a:lnTo>
                                    <a:lnTo>
                                      <a:pt x="126" y="48"/>
                                    </a:lnTo>
                                    <a:lnTo>
                                      <a:pt x="123" y="47"/>
                                    </a:lnTo>
                                    <a:lnTo>
                                      <a:pt x="122" y="45"/>
                                    </a:lnTo>
                                    <a:lnTo>
                                      <a:pt x="121" y="44"/>
                                    </a:lnTo>
                                    <a:lnTo>
                                      <a:pt x="120" y="41"/>
                                    </a:lnTo>
                                    <a:lnTo>
                                      <a:pt x="119" y="40"/>
                                    </a:lnTo>
                                    <a:lnTo>
                                      <a:pt x="119" y="37"/>
                                    </a:lnTo>
                                    <a:lnTo>
                                      <a:pt x="119" y="35"/>
                                    </a:lnTo>
                                    <a:lnTo>
                                      <a:pt x="116" y="35"/>
                                    </a:lnTo>
                                    <a:lnTo>
                                      <a:pt x="114" y="34"/>
                                    </a:lnTo>
                                    <a:lnTo>
                                      <a:pt x="111" y="33"/>
                                    </a:lnTo>
                                    <a:lnTo>
                                      <a:pt x="109" y="31"/>
                                    </a:lnTo>
                                    <a:lnTo>
                                      <a:pt x="107" y="30"/>
                                    </a:lnTo>
                                    <a:lnTo>
                                      <a:pt x="104" y="28"/>
                                    </a:lnTo>
                                    <a:lnTo>
                                      <a:pt x="103" y="28"/>
                                    </a:lnTo>
                                    <a:lnTo>
                                      <a:pt x="101" y="28"/>
                                    </a:lnTo>
                                    <a:lnTo>
                                      <a:pt x="99" y="28"/>
                                    </a:lnTo>
                                    <a:lnTo>
                                      <a:pt x="96" y="33"/>
                                    </a:lnTo>
                                    <a:lnTo>
                                      <a:pt x="92" y="38"/>
                                    </a:lnTo>
                                    <a:lnTo>
                                      <a:pt x="88" y="44"/>
                                    </a:lnTo>
                                    <a:lnTo>
                                      <a:pt x="83" y="52"/>
                                    </a:lnTo>
                                    <a:lnTo>
                                      <a:pt x="79" y="57"/>
                                    </a:lnTo>
                                    <a:lnTo>
                                      <a:pt x="77" y="63"/>
                                    </a:lnTo>
                                    <a:lnTo>
                                      <a:pt x="76" y="66"/>
                                    </a:lnTo>
                                    <a:lnTo>
                                      <a:pt x="69" y="66"/>
                                    </a:lnTo>
                                    <a:lnTo>
                                      <a:pt x="63" y="64"/>
                                    </a:lnTo>
                                    <a:lnTo>
                                      <a:pt x="57" y="61"/>
                                    </a:lnTo>
                                    <a:lnTo>
                                      <a:pt x="53" y="57"/>
                                    </a:lnTo>
                                    <a:lnTo>
                                      <a:pt x="48" y="53"/>
                                    </a:lnTo>
                                    <a:lnTo>
                                      <a:pt x="46" y="48"/>
                                    </a:lnTo>
                                    <a:lnTo>
                                      <a:pt x="41" y="44"/>
                                    </a:lnTo>
                                    <a:lnTo>
                                      <a:pt x="38" y="41"/>
                                    </a:lnTo>
                                    <a:lnTo>
                                      <a:pt x="34" y="37"/>
                                    </a:lnTo>
                                    <a:lnTo>
                                      <a:pt x="29" y="33"/>
                                    </a:lnTo>
                                    <a:lnTo>
                                      <a:pt x="25" y="30"/>
                                    </a:lnTo>
                                    <a:lnTo>
                                      <a:pt x="20" y="28"/>
                                    </a:lnTo>
                                    <a:lnTo>
                                      <a:pt x="15" y="26"/>
                                    </a:lnTo>
                                    <a:lnTo>
                                      <a:pt x="9" y="24"/>
                                    </a:lnTo>
                                    <a:lnTo>
                                      <a:pt x="4" y="21"/>
                                    </a:lnTo>
                                    <a:lnTo>
                                      <a:pt x="0" y="17"/>
                                    </a:lnTo>
                                    <a:lnTo>
                                      <a:pt x="1" y="13"/>
                                    </a:lnTo>
                                    <a:lnTo>
                                      <a:pt x="3" y="12"/>
                                    </a:lnTo>
                                    <a:lnTo>
                                      <a:pt x="4" y="9"/>
                                    </a:lnTo>
                                    <a:lnTo>
                                      <a:pt x="7" y="8"/>
                                    </a:lnTo>
                                    <a:lnTo>
                                      <a:pt x="8" y="7"/>
                                    </a:lnTo>
                                    <a:lnTo>
                                      <a:pt x="10" y="5"/>
                                    </a:lnTo>
                                    <a:lnTo>
                                      <a:pt x="13" y="5"/>
                                    </a:lnTo>
                                    <a:lnTo>
                                      <a:pt x="15" y="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26" name="Freeform 310">
                                <a:extLst>
                                  <a:ext uri="{FF2B5EF4-FFF2-40B4-BE49-F238E27FC236}">
                                    <a16:creationId xmlns:a16="http://schemas.microsoft.com/office/drawing/2014/main" id="{B4484C99-E589-4F5C-8AD4-0CDFDE26E577}"/>
                                  </a:ext>
                                </a:extLst>
                              </p:cNvPr>
                              <p:cNvSpPr>
                                <a:spLocks/>
                              </p:cNvSpPr>
                              <p:nvPr/>
                            </p:nvSpPr>
                            <p:spPr bwMode="gray">
                              <a:xfrm>
                                <a:off x="2717" y="1067"/>
                                <a:ext cx="320" cy="272"/>
                              </a:xfrm>
                              <a:custGeom>
                                <a:avLst/>
                                <a:gdLst>
                                  <a:gd name="T0" fmla="*/ 81 w 320"/>
                                  <a:gd name="T1" fmla="*/ 240 h 272"/>
                                  <a:gd name="T2" fmla="*/ 72 w 320"/>
                                  <a:gd name="T3" fmla="*/ 253 h 272"/>
                                  <a:gd name="T4" fmla="*/ 31 w 320"/>
                                  <a:gd name="T5" fmla="*/ 271 h 272"/>
                                  <a:gd name="T6" fmla="*/ 11 w 320"/>
                                  <a:gd name="T7" fmla="*/ 251 h 272"/>
                                  <a:gd name="T8" fmla="*/ 20 w 320"/>
                                  <a:gd name="T9" fmla="*/ 247 h 272"/>
                                  <a:gd name="T10" fmla="*/ 4 w 320"/>
                                  <a:gd name="T11" fmla="*/ 234 h 272"/>
                                  <a:gd name="T12" fmla="*/ 16 w 320"/>
                                  <a:gd name="T13" fmla="*/ 236 h 272"/>
                                  <a:gd name="T14" fmla="*/ 22 w 320"/>
                                  <a:gd name="T15" fmla="*/ 225 h 272"/>
                                  <a:gd name="T16" fmla="*/ 5 w 320"/>
                                  <a:gd name="T17" fmla="*/ 209 h 272"/>
                                  <a:gd name="T18" fmla="*/ 27 w 320"/>
                                  <a:gd name="T19" fmla="*/ 207 h 272"/>
                                  <a:gd name="T20" fmla="*/ 0 w 320"/>
                                  <a:gd name="T21" fmla="*/ 196 h 272"/>
                                  <a:gd name="T22" fmla="*/ 0 w 320"/>
                                  <a:gd name="T23" fmla="*/ 178 h 272"/>
                                  <a:gd name="T24" fmla="*/ 12 w 320"/>
                                  <a:gd name="T25" fmla="*/ 181 h 272"/>
                                  <a:gd name="T26" fmla="*/ 25 w 320"/>
                                  <a:gd name="T27" fmla="*/ 175 h 272"/>
                                  <a:gd name="T28" fmla="*/ 33 w 320"/>
                                  <a:gd name="T29" fmla="*/ 172 h 272"/>
                                  <a:gd name="T30" fmla="*/ 31 w 320"/>
                                  <a:gd name="T31" fmla="*/ 164 h 272"/>
                                  <a:gd name="T32" fmla="*/ 41 w 320"/>
                                  <a:gd name="T33" fmla="*/ 161 h 272"/>
                                  <a:gd name="T34" fmla="*/ 68 w 320"/>
                                  <a:gd name="T35" fmla="*/ 151 h 272"/>
                                  <a:gd name="T36" fmla="*/ 73 w 320"/>
                                  <a:gd name="T37" fmla="*/ 136 h 272"/>
                                  <a:gd name="T38" fmla="*/ 87 w 320"/>
                                  <a:gd name="T39" fmla="*/ 133 h 272"/>
                                  <a:gd name="T40" fmla="*/ 93 w 320"/>
                                  <a:gd name="T41" fmla="*/ 125 h 272"/>
                                  <a:gd name="T42" fmla="*/ 93 w 320"/>
                                  <a:gd name="T43" fmla="*/ 119 h 272"/>
                                  <a:gd name="T44" fmla="*/ 103 w 320"/>
                                  <a:gd name="T45" fmla="*/ 102 h 272"/>
                                  <a:gd name="T46" fmla="*/ 111 w 320"/>
                                  <a:gd name="T47" fmla="*/ 98 h 272"/>
                                  <a:gd name="T48" fmla="*/ 112 w 320"/>
                                  <a:gd name="T49" fmla="*/ 82 h 272"/>
                                  <a:gd name="T50" fmla="*/ 126 w 320"/>
                                  <a:gd name="T51" fmla="*/ 75 h 272"/>
                                  <a:gd name="T52" fmla="*/ 123 w 320"/>
                                  <a:gd name="T53" fmla="*/ 60 h 272"/>
                                  <a:gd name="T54" fmla="*/ 112 w 320"/>
                                  <a:gd name="T55" fmla="*/ 62 h 272"/>
                                  <a:gd name="T56" fmla="*/ 122 w 320"/>
                                  <a:gd name="T57" fmla="*/ 46 h 272"/>
                                  <a:gd name="T58" fmla="*/ 131 w 320"/>
                                  <a:gd name="T59" fmla="*/ 37 h 272"/>
                                  <a:gd name="T60" fmla="*/ 137 w 320"/>
                                  <a:gd name="T61" fmla="*/ 44 h 272"/>
                                  <a:gd name="T62" fmla="*/ 151 w 320"/>
                                  <a:gd name="T63" fmla="*/ 44 h 272"/>
                                  <a:gd name="T64" fmla="*/ 151 w 320"/>
                                  <a:gd name="T65" fmla="*/ 35 h 272"/>
                                  <a:gd name="T66" fmla="*/ 175 w 320"/>
                                  <a:gd name="T67" fmla="*/ 23 h 272"/>
                                  <a:gd name="T68" fmla="*/ 185 w 320"/>
                                  <a:gd name="T69" fmla="*/ 21 h 272"/>
                                  <a:gd name="T70" fmla="*/ 192 w 320"/>
                                  <a:gd name="T71" fmla="*/ 26 h 272"/>
                                  <a:gd name="T72" fmla="*/ 200 w 320"/>
                                  <a:gd name="T73" fmla="*/ 18 h 272"/>
                                  <a:gd name="T74" fmla="*/ 225 w 320"/>
                                  <a:gd name="T75" fmla="*/ 7 h 272"/>
                                  <a:gd name="T76" fmla="*/ 220 w 320"/>
                                  <a:gd name="T77" fmla="*/ 16 h 272"/>
                                  <a:gd name="T78" fmla="*/ 236 w 320"/>
                                  <a:gd name="T79" fmla="*/ 8 h 272"/>
                                  <a:gd name="T80" fmla="*/ 249 w 320"/>
                                  <a:gd name="T81" fmla="*/ 3 h 272"/>
                                  <a:gd name="T82" fmla="*/ 251 w 320"/>
                                  <a:gd name="T83" fmla="*/ 8 h 272"/>
                                  <a:gd name="T84" fmla="*/ 258 w 320"/>
                                  <a:gd name="T85" fmla="*/ 7 h 272"/>
                                  <a:gd name="T86" fmla="*/ 267 w 320"/>
                                  <a:gd name="T87" fmla="*/ 5 h 272"/>
                                  <a:gd name="T88" fmla="*/ 275 w 320"/>
                                  <a:gd name="T89" fmla="*/ 3 h 272"/>
                                  <a:gd name="T90" fmla="*/ 294 w 320"/>
                                  <a:gd name="T91" fmla="*/ 7 h 272"/>
                                  <a:gd name="T92" fmla="*/ 319 w 320"/>
                                  <a:gd name="T93" fmla="*/ 21 h 272"/>
                                  <a:gd name="T94" fmla="*/ 308 w 320"/>
                                  <a:gd name="T95" fmla="*/ 30 h 272"/>
                                  <a:gd name="T96" fmla="*/ 286 w 320"/>
                                  <a:gd name="T97" fmla="*/ 22 h 272"/>
                                  <a:gd name="T98" fmla="*/ 271 w 320"/>
                                  <a:gd name="T99" fmla="*/ 28 h 272"/>
                                  <a:gd name="T100" fmla="*/ 264 w 320"/>
                                  <a:gd name="T101" fmla="*/ 47 h 272"/>
                                  <a:gd name="T102" fmla="*/ 250 w 320"/>
                                  <a:gd name="T103" fmla="*/ 46 h 272"/>
                                  <a:gd name="T104" fmla="*/ 229 w 320"/>
                                  <a:gd name="T105" fmla="*/ 49 h 272"/>
                                  <a:gd name="T106" fmla="*/ 205 w 320"/>
                                  <a:gd name="T107" fmla="*/ 40 h 272"/>
                                  <a:gd name="T108" fmla="*/ 166 w 320"/>
                                  <a:gd name="T109" fmla="*/ 54 h 272"/>
                                  <a:gd name="T110" fmla="*/ 147 w 320"/>
                                  <a:gd name="T111" fmla="*/ 96 h 272"/>
                                  <a:gd name="T112" fmla="*/ 125 w 320"/>
                                  <a:gd name="T113" fmla="*/ 140 h 272"/>
                                  <a:gd name="T114" fmla="*/ 106 w 320"/>
                                  <a:gd name="T115" fmla="*/ 169 h 272"/>
                                  <a:gd name="T116" fmla="*/ 117 w 320"/>
                                  <a:gd name="T117" fmla="*/ 203 h 272"/>
                                  <a:gd name="T118" fmla="*/ 115 w 320"/>
                                  <a:gd name="T119" fmla="*/ 232 h 272"/>
                                  <a:gd name="T120" fmla="*/ 104 w 320"/>
                                  <a:gd name="T121" fmla="*/ 254 h 2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0"/>
                                  <a:gd name="T184" fmla="*/ 0 h 272"/>
                                  <a:gd name="T185" fmla="*/ 320 w 320"/>
                                  <a:gd name="T186" fmla="*/ 272 h 2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0" h="272">
                                    <a:moveTo>
                                      <a:pt x="93" y="251"/>
                                    </a:moveTo>
                                    <a:lnTo>
                                      <a:pt x="91" y="250"/>
                                    </a:lnTo>
                                    <a:lnTo>
                                      <a:pt x="88" y="247"/>
                                    </a:lnTo>
                                    <a:lnTo>
                                      <a:pt x="87" y="246"/>
                                    </a:lnTo>
                                    <a:lnTo>
                                      <a:pt x="85" y="244"/>
                                    </a:lnTo>
                                    <a:lnTo>
                                      <a:pt x="84" y="243"/>
                                    </a:lnTo>
                                    <a:lnTo>
                                      <a:pt x="82" y="241"/>
                                    </a:lnTo>
                                    <a:lnTo>
                                      <a:pt x="81" y="240"/>
                                    </a:lnTo>
                                    <a:lnTo>
                                      <a:pt x="79" y="239"/>
                                    </a:lnTo>
                                    <a:lnTo>
                                      <a:pt x="79" y="240"/>
                                    </a:lnTo>
                                    <a:lnTo>
                                      <a:pt x="79" y="241"/>
                                    </a:lnTo>
                                    <a:lnTo>
                                      <a:pt x="78" y="241"/>
                                    </a:lnTo>
                                    <a:lnTo>
                                      <a:pt x="78" y="243"/>
                                    </a:lnTo>
                                    <a:lnTo>
                                      <a:pt x="78" y="244"/>
                                    </a:lnTo>
                                    <a:lnTo>
                                      <a:pt x="75" y="248"/>
                                    </a:lnTo>
                                    <a:lnTo>
                                      <a:pt x="72" y="253"/>
                                    </a:lnTo>
                                    <a:lnTo>
                                      <a:pt x="67" y="257"/>
                                    </a:lnTo>
                                    <a:lnTo>
                                      <a:pt x="61" y="262"/>
                                    </a:lnTo>
                                    <a:lnTo>
                                      <a:pt x="55" y="265"/>
                                    </a:lnTo>
                                    <a:lnTo>
                                      <a:pt x="50" y="269"/>
                                    </a:lnTo>
                                    <a:lnTo>
                                      <a:pt x="47" y="271"/>
                                    </a:lnTo>
                                    <a:lnTo>
                                      <a:pt x="46" y="272"/>
                                    </a:lnTo>
                                    <a:lnTo>
                                      <a:pt x="35" y="272"/>
                                    </a:lnTo>
                                    <a:lnTo>
                                      <a:pt x="31" y="271"/>
                                    </a:lnTo>
                                    <a:lnTo>
                                      <a:pt x="28" y="269"/>
                                    </a:lnTo>
                                    <a:lnTo>
                                      <a:pt x="23" y="267"/>
                                    </a:lnTo>
                                    <a:lnTo>
                                      <a:pt x="20" y="265"/>
                                    </a:lnTo>
                                    <a:lnTo>
                                      <a:pt x="16" y="262"/>
                                    </a:lnTo>
                                    <a:lnTo>
                                      <a:pt x="12" y="258"/>
                                    </a:lnTo>
                                    <a:lnTo>
                                      <a:pt x="10" y="255"/>
                                    </a:lnTo>
                                    <a:lnTo>
                                      <a:pt x="9" y="251"/>
                                    </a:lnTo>
                                    <a:lnTo>
                                      <a:pt x="11" y="251"/>
                                    </a:lnTo>
                                    <a:lnTo>
                                      <a:pt x="14" y="251"/>
                                    </a:lnTo>
                                    <a:lnTo>
                                      <a:pt x="15" y="251"/>
                                    </a:lnTo>
                                    <a:lnTo>
                                      <a:pt x="16" y="251"/>
                                    </a:lnTo>
                                    <a:lnTo>
                                      <a:pt x="17" y="251"/>
                                    </a:lnTo>
                                    <a:lnTo>
                                      <a:pt x="18" y="251"/>
                                    </a:lnTo>
                                    <a:lnTo>
                                      <a:pt x="21" y="250"/>
                                    </a:lnTo>
                                    <a:lnTo>
                                      <a:pt x="22" y="250"/>
                                    </a:lnTo>
                                    <a:lnTo>
                                      <a:pt x="20" y="247"/>
                                    </a:lnTo>
                                    <a:lnTo>
                                      <a:pt x="16" y="244"/>
                                    </a:lnTo>
                                    <a:lnTo>
                                      <a:pt x="12" y="243"/>
                                    </a:lnTo>
                                    <a:lnTo>
                                      <a:pt x="9" y="240"/>
                                    </a:lnTo>
                                    <a:lnTo>
                                      <a:pt x="5" y="237"/>
                                    </a:lnTo>
                                    <a:lnTo>
                                      <a:pt x="3" y="236"/>
                                    </a:lnTo>
                                    <a:lnTo>
                                      <a:pt x="2" y="234"/>
                                    </a:lnTo>
                                    <a:lnTo>
                                      <a:pt x="0" y="234"/>
                                    </a:lnTo>
                                    <a:lnTo>
                                      <a:pt x="4" y="234"/>
                                    </a:lnTo>
                                    <a:lnTo>
                                      <a:pt x="6" y="234"/>
                                    </a:lnTo>
                                    <a:lnTo>
                                      <a:pt x="9" y="234"/>
                                    </a:lnTo>
                                    <a:lnTo>
                                      <a:pt x="11" y="236"/>
                                    </a:lnTo>
                                    <a:lnTo>
                                      <a:pt x="14" y="236"/>
                                    </a:lnTo>
                                    <a:lnTo>
                                      <a:pt x="15" y="236"/>
                                    </a:lnTo>
                                    <a:lnTo>
                                      <a:pt x="16" y="237"/>
                                    </a:lnTo>
                                    <a:lnTo>
                                      <a:pt x="17" y="237"/>
                                    </a:lnTo>
                                    <a:lnTo>
                                      <a:pt x="16" y="236"/>
                                    </a:lnTo>
                                    <a:lnTo>
                                      <a:pt x="15" y="234"/>
                                    </a:lnTo>
                                    <a:lnTo>
                                      <a:pt x="12" y="233"/>
                                    </a:lnTo>
                                    <a:lnTo>
                                      <a:pt x="11" y="232"/>
                                    </a:lnTo>
                                    <a:lnTo>
                                      <a:pt x="10" y="230"/>
                                    </a:lnTo>
                                    <a:lnTo>
                                      <a:pt x="10" y="227"/>
                                    </a:lnTo>
                                    <a:lnTo>
                                      <a:pt x="9" y="226"/>
                                    </a:lnTo>
                                    <a:lnTo>
                                      <a:pt x="9" y="225"/>
                                    </a:lnTo>
                                    <a:lnTo>
                                      <a:pt x="22" y="225"/>
                                    </a:lnTo>
                                    <a:lnTo>
                                      <a:pt x="18" y="223"/>
                                    </a:lnTo>
                                    <a:lnTo>
                                      <a:pt x="15" y="222"/>
                                    </a:lnTo>
                                    <a:lnTo>
                                      <a:pt x="12" y="221"/>
                                    </a:lnTo>
                                    <a:lnTo>
                                      <a:pt x="9" y="219"/>
                                    </a:lnTo>
                                    <a:lnTo>
                                      <a:pt x="6" y="216"/>
                                    </a:lnTo>
                                    <a:lnTo>
                                      <a:pt x="5" y="215"/>
                                    </a:lnTo>
                                    <a:lnTo>
                                      <a:pt x="4" y="212"/>
                                    </a:lnTo>
                                    <a:lnTo>
                                      <a:pt x="5" y="209"/>
                                    </a:lnTo>
                                    <a:lnTo>
                                      <a:pt x="0" y="203"/>
                                    </a:lnTo>
                                    <a:lnTo>
                                      <a:pt x="5" y="203"/>
                                    </a:lnTo>
                                    <a:lnTo>
                                      <a:pt x="10" y="205"/>
                                    </a:lnTo>
                                    <a:lnTo>
                                      <a:pt x="15" y="205"/>
                                    </a:lnTo>
                                    <a:lnTo>
                                      <a:pt x="18" y="205"/>
                                    </a:lnTo>
                                    <a:lnTo>
                                      <a:pt x="22" y="207"/>
                                    </a:lnTo>
                                    <a:lnTo>
                                      <a:pt x="24" y="207"/>
                                    </a:lnTo>
                                    <a:lnTo>
                                      <a:pt x="27" y="207"/>
                                    </a:lnTo>
                                    <a:lnTo>
                                      <a:pt x="28" y="207"/>
                                    </a:lnTo>
                                    <a:lnTo>
                                      <a:pt x="27" y="207"/>
                                    </a:lnTo>
                                    <a:lnTo>
                                      <a:pt x="23" y="205"/>
                                    </a:lnTo>
                                    <a:lnTo>
                                      <a:pt x="18" y="203"/>
                                    </a:lnTo>
                                    <a:lnTo>
                                      <a:pt x="14" y="201"/>
                                    </a:lnTo>
                                    <a:lnTo>
                                      <a:pt x="9" y="199"/>
                                    </a:lnTo>
                                    <a:lnTo>
                                      <a:pt x="4" y="197"/>
                                    </a:lnTo>
                                    <a:lnTo>
                                      <a:pt x="0" y="196"/>
                                    </a:lnTo>
                                    <a:lnTo>
                                      <a:pt x="0" y="193"/>
                                    </a:lnTo>
                                    <a:lnTo>
                                      <a:pt x="0" y="190"/>
                                    </a:lnTo>
                                    <a:lnTo>
                                      <a:pt x="2" y="187"/>
                                    </a:lnTo>
                                    <a:lnTo>
                                      <a:pt x="2" y="186"/>
                                    </a:lnTo>
                                    <a:lnTo>
                                      <a:pt x="3" y="185"/>
                                    </a:lnTo>
                                    <a:lnTo>
                                      <a:pt x="2" y="183"/>
                                    </a:lnTo>
                                    <a:lnTo>
                                      <a:pt x="2" y="181"/>
                                    </a:lnTo>
                                    <a:lnTo>
                                      <a:pt x="0" y="178"/>
                                    </a:lnTo>
                                    <a:lnTo>
                                      <a:pt x="9" y="178"/>
                                    </a:lnTo>
                                    <a:lnTo>
                                      <a:pt x="9" y="179"/>
                                    </a:lnTo>
                                    <a:lnTo>
                                      <a:pt x="9" y="181"/>
                                    </a:lnTo>
                                    <a:lnTo>
                                      <a:pt x="10" y="181"/>
                                    </a:lnTo>
                                    <a:lnTo>
                                      <a:pt x="10" y="182"/>
                                    </a:lnTo>
                                    <a:lnTo>
                                      <a:pt x="11" y="182"/>
                                    </a:lnTo>
                                    <a:lnTo>
                                      <a:pt x="11" y="181"/>
                                    </a:lnTo>
                                    <a:lnTo>
                                      <a:pt x="12" y="181"/>
                                    </a:lnTo>
                                    <a:lnTo>
                                      <a:pt x="15" y="181"/>
                                    </a:lnTo>
                                    <a:lnTo>
                                      <a:pt x="17" y="179"/>
                                    </a:lnTo>
                                    <a:lnTo>
                                      <a:pt x="20" y="179"/>
                                    </a:lnTo>
                                    <a:lnTo>
                                      <a:pt x="22" y="179"/>
                                    </a:lnTo>
                                    <a:lnTo>
                                      <a:pt x="24" y="178"/>
                                    </a:lnTo>
                                    <a:lnTo>
                                      <a:pt x="25" y="178"/>
                                    </a:lnTo>
                                    <a:lnTo>
                                      <a:pt x="25" y="176"/>
                                    </a:lnTo>
                                    <a:lnTo>
                                      <a:pt x="25" y="175"/>
                                    </a:lnTo>
                                    <a:lnTo>
                                      <a:pt x="25" y="174"/>
                                    </a:lnTo>
                                    <a:lnTo>
                                      <a:pt x="27" y="174"/>
                                    </a:lnTo>
                                    <a:lnTo>
                                      <a:pt x="28" y="174"/>
                                    </a:lnTo>
                                    <a:lnTo>
                                      <a:pt x="29" y="174"/>
                                    </a:lnTo>
                                    <a:lnTo>
                                      <a:pt x="30" y="174"/>
                                    </a:lnTo>
                                    <a:lnTo>
                                      <a:pt x="31" y="174"/>
                                    </a:lnTo>
                                    <a:lnTo>
                                      <a:pt x="33" y="174"/>
                                    </a:lnTo>
                                    <a:lnTo>
                                      <a:pt x="33" y="172"/>
                                    </a:lnTo>
                                    <a:lnTo>
                                      <a:pt x="33" y="169"/>
                                    </a:lnTo>
                                    <a:lnTo>
                                      <a:pt x="31" y="168"/>
                                    </a:lnTo>
                                    <a:lnTo>
                                      <a:pt x="30" y="167"/>
                                    </a:lnTo>
                                    <a:lnTo>
                                      <a:pt x="30" y="165"/>
                                    </a:lnTo>
                                    <a:lnTo>
                                      <a:pt x="29" y="164"/>
                                    </a:lnTo>
                                    <a:lnTo>
                                      <a:pt x="28" y="164"/>
                                    </a:lnTo>
                                    <a:lnTo>
                                      <a:pt x="30" y="164"/>
                                    </a:lnTo>
                                    <a:lnTo>
                                      <a:pt x="31" y="164"/>
                                    </a:lnTo>
                                    <a:lnTo>
                                      <a:pt x="33" y="164"/>
                                    </a:lnTo>
                                    <a:lnTo>
                                      <a:pt x="34" y="164"/>
                                    </a:lnTo>
                                    <a:lnTo>
                                      <a:pt x="36" y="164"/>
                                    </a:lnTo>
                                    <a:lnTo>
                                      <a:pt x="37" y="164"/>
                                    </a:lnTo>
                                    <a:lnTo>
                                      <a:pt x="39" y="164"/>
                                    </a:lnTo>
                                    <a:lnTo>
                                      <a:pt x="40" y="162"/>
                                    </a:lnTo>
                                    <a:lnTo>
                                      <a:pt x="41" y="162"/>
                                    </a:lnTo>
                                    <a:lnTo>
                                      <a:pt x="41" y="161"/>
                                    </a:lnTo>
                                    <a:lnTo>
                                      <a:pt x="41" y="158"/>
                                    </a:lnTo>
                                    <a:lnTo>
                                      <a:pt x="41" y="157"/>
                                    </a:lnTo>
                                    <a:lnTo>
                                      <a:pt x="41" y="155"/>
                                    </a:lnTo>
                                    <a:lnTo>
                                      <a:pt x="40" y="153"/>
                                    </a:lnTo>
                                    <a:lnTo>
                                      <a:pt x="39" y="151"/>
                                    </a:lnTo>
                                    <a:lnTo>
                                      <a:pt x="46" y="151"/>
                                    </a:lnTo>
                                    <a:lnTo>
                                      <a:pt x="43" y="151"/>
                                    </a:lnTo>
                                    <a:lnTo>
                                      <a:pt x="68" y="151"/>
                                    </a:lnTo>
                                    <a:lnTo>
                                      <a:pt x="65" y="148"/>
                                    </a:lnTo>
                                    <a:lnTo>
                                      <a:pt x="67" y="147"/>
                                    </a:lnTo>
                                    <a:lnTo>
                                      <a:pt x="68" y="146"/>
                                    </a:lnTo>
                                    <a:lnTo>
                                      <a:pt x="70" y="144"/>
                                    </a:lnTo>
                                    <a:lnTo>
                                      <a:pt x="71" y="143"/>
                                    </a:lnTo>
                                    <a:lnTo>
                                      <a:pt x="72" y="140"/>
                                    </a:lnTo>
                                    <a:lnTo>
                                      <a:pt x="73" y="139"/>
                                    </a:lnTo>
                                    <a:lnTo>
                                      <a:pt x="73" y="136"/>
                                    </a:lnTo>
                                    <a:lnTo>
                                      <a:pt x="73" y="133"/>
                                    </a:lnTo>
                                    <a:lnTo>
                                      <a:pt x="75" y="133"/>
                                    </a:lnTo>
                                    <a:lnTo>
                                      <a:pt x="78" y="133"/>
                                    </a:lnTo>
                                    <a:lnTo>
                                      <a:pt x="81" y="133"/>
                                    </a:lnTo>
                                    <a:lnTo>
                                      <a:pt x="84" y="133"/>
                                    </a:lnTo>
                                    <a:lnTo>
                                      <a:pt x="85" y="133"/>
                                    </a:lnTo>
                                    <a:lnTo>
                                      <a:pt x="86" y="133"/>
                                    </a:lnTo>
                                    <a:lnTo>
                                      <a:pt x="87" y="133"/>
                                    </a:lnTo>
                                    <a:lnTo>
                                      <a:pt x="90" y="133"/>
                                    </a:lnTo>
                                    <a:lnTo>
                                      <a:pt x="90" y="132"/>
                                    </a:lnTo>
                                    <a:lnTo>
                                      <a:pt x="90" y="130"/>
                                    </a:lnTo>
                                    <a:lnTo>
                                      <a:pt x="91" y="129"/>
                                    </a:lnTo>
                                    <a:lnTo>
                                      <a:pt x="91" y="128"/>
                                    </a:lnTo>
                                    <a:lnTo>
                                      <a:pt x="92" y="126"/>
                                    </a:lnTo>
                                    <a:lnTo>
                                      <a:pt x="93" y="126"/>
                                    </a:lnTo>
                                    <a:lnTo>
                                      <a:pt x="93" y="125"/>
                                    </a:lnTo>
                                    <a:lnTo>
                                      <a:pt x="92" y="125"/>
                                    </a:lnTo>
                                    <a:lnTo>
                                      <a:pt x="92" y="123"/>
                                    </a:lnTo>
                                    <a:lnTo>
                                      <a:pt x="91" y="123"/>
                                    </a:lnTo>
                                    <a:lnTo>
                                      <a:pt x="91" y="122"/>
                                    </a:lnTo>
                                    <a:lnTo>
                                      <a:pt x="92" y="122"/>
                                    </a:lnTo>
                                    <a:lnTo>
                                      <a:pt x="92" y="121"/>
                                    </a:lnTo>
                                    <a:lnTo>
                                      <a:pt x="92" y="119"/>
                                    </a:lnTo>
                                    <a:lnTo>
                                      <a:pt x="93" y="119"/>
                                    </a:lnTo>
                                    <a:lnTo>
                                      <a:pt x="94" y="119"/>
                                    </a:lnTo>
                                    <a:lnTo>
                                      <a:pt x="94" y="118"/>
                                    </a:lnTo>
                                    <a:lnTo>
                                      <a:pt x="96" y="118"/>
                                    </a:lnTo>
                                    <a:lnTo>
                                      <a:pt x="96" y="115"/>
                                    </a:lnTo>
                                    <a:lnTo>
                                      <a:pt x="97" y="111"/>
                                    </a:lnTo>
                                    <a:lnTo>
                                      <a:pt x="98" y="108"/>
                                    </a:lnTo>
                                    <a:lnTo>
                                      <a:pt x="100" y="105"/>
                                    </a:lnTo>
                                    <a:lnTo>
                                      <a:pt x="103" y="102"/>
                                    </a:lnTo>
                                    <a:lnTo>
                                      <a:pt x="104" y="101"/>
                                    </a:lnTo>
                                    <a:lnTo>
                                      <a:pt x="105" y="100"/>
                                    </a:lnTo>
                                    <a:lnTo>
                                      <a:pt x="106" y="98"/>
                                    </a:lnTo>
                                    <a:lnTo>
                                      <a:pt x="106" y="97"/>
                                    </a:lnTo>
                                    <a:lnTo>
                                      <a:pt x="107" y="97"/>
                                    </a:lnTo>
                                    <a:lnTo>
                                      <a:pt x="109" y="97"/>
                                    </a:lnTo>
                                    <a:lnTo>
                                      <a:pt x="110" y="98"/>
                                    </a:lnTo>
                                    <a:lnTo>
                                      <a:pt x="111" y="98"/>
                                    </a:lnTo>
                                    <a:lnTo>
                                      <a:pt x="112" y="98"/>
                                    </a:lnTo>
                                    <a:lnTo>
                                      <a:pt x="112" y="96"/>
                                    </a:lnTo>
                                    <a:lnTo>
                                      <a:pt x="112" y="93"/>
                                    </a:lnTo>
                                    <a:lnTo>
                                      <a:pt x="111" y="90"/>
                                    </a:lnTo>
                                    <a:lnTo>
                                      <a:pt x="112" y="87"/>
                                    </a:lnTo>
                                    <a:lnTo>
                                      <a:pt x="112" y="86"/>
                                    </a:lnTo>
                                    <a:lnTo>
                                      <a:pt x="112" y="83"/>
                                    </a:lnTo>
                                    <a:lnTo>
                                      <a:pt x="112" y="82"/>
                                    </a:lnTo>
                                    <a:lnTo>
                                      <a:pt x="112" y="80"/>
                                    </a:lnTo>
                                    <a:lnTo>
                                      <a:pt x="116" y="80"/>
                                    </a:lnTo>
                                    <a:lnTo>
                                      <a:pt x="119" y="82"/>
                                    </a:lnTo>
                                    <a:lnTo>
                                      <a:pt x="122" y="82"/>
                                    </a:lnTo>
                                    <a:lnTo>
                                      <a:pt x="123" y="80"/>
                                    </a:lnTo>
                                    <a:lnTo>
                                      <a:pt x="124" y="79"/>
                                    </a:lnTo>
                                    <a:lnTo>
                                      <a:pt x="125" y="77"/>
                                    </a:lnTo>
                                    <a:lnTo>
                                      <a:pt x="126" y="75"/>
                                    </a:lnTo>
                                    <a:lnTo>
                                      <a:pt x="128" y="70"/>
                                    </a:lnTo>
                                    <a:lnTo>
                                      <a:pt x="126" y="69"/>
                                    </a:lnTo>
                                    <a:lnTo>
                                      <a:pt x="125" y="67"/>
                                    </a:lnTo>
                                    <a:lnTo>
                                      <a:pt x="124" y="65"/>
                                    </a:lnTo>
                                    <a:lnTo>
                                      <a:pt x="124" y="64"/>
                                    </a:lnTo>
                                    <a:lnTo>
                                      <a:pt x="124" y="62"/>
                                    </a:lnTo>
                                    <a:lnTo>
                                      <a:pt x="123" y="61"/>
                                    </a:lnTo>
                                    <a:lnTo>
                                      <a:pt x="123" y="60"/>
                                    </a:lnTo>
                                    <a:lnTo>
                                      <a:pt x="122" y="58"/>
                                    </a:lnTo>
                                    <a:lnTo>
                                      <a:pt x="122" y="57"/>
                                    </a:lnTo>
                                    <a:lnTo>
                                      <a:pt x="121" y="57"/>
                                    </a:lnTo>
                                    <a:lnTo>
                                      <a:pt x="119" y="58"/>
                                    </a:lnTo>
                                    <a:lnTo>
                                      <a:pt x="118" y="60"/>
                                    </a:lnTo>
                                    <a:lnTo>
                                      <a:pt x="116" y="61"/>
                                    </a:lnTo>
                                    <a:lnTo>
                                      <a:pt x="115" y="62"/>
                                    </a:lnTo>
                                    <a:lnTo>
                                      <a:pt x="112" y="62"/>
                                    </a:lnTo>
                                    <a:lnTo>
                                      <a:pt x="111" y="64"/>
                                    </a:lnTo>
                                    <a:lnTo>
                                      <a:pt x="109" y="65"/>
                                    </a:lnTo>
                                    <a:lnTo>
                                      <a:pt x="106" y="65"/>
                                    </a:lnTo>
                                    <a:lnTo>
                                      <a:pt x="109" y="60"/>
                                    </a:lnTo>
                                    <a:lnTo>
                                      <a:pt x="111" y="56"/>
                                    </a:lnTo>
                                    <a:lnTo>
                                      <a:pt x="115" y="51"/>
                                    </a:lnTo>
                                    <a:lnTo>
                                      <a:pt x="118" y="49"/>
                                    </a:lnTo>
                                    <a:lnTo>
                                      <a:pt x="122" y="46"/>
                                    </a:lnTo>
                                    <a:lnTo>
                                      <a:pt x="125" y="42"/>
                                    </a:lnTo>
                                    <a:lnTo>
                                      <a:pt x="128" y="37"/>
                                    </a:lnTo>
                                    <a:lnTo>
                                      <a:pt x="130" y="32"/>
                                    </a:lnTo>
                                    <a:lnTo>
                                      <a:pt x="130" y="33"/>
                                    </a:lnTo>
                                    <a:lnTo>
                                      <a:pt x="130" y="35"/>
                                    </a:lnTo>
                                    <a:lnTo>
                                      <a:pt x="131" y="35"/>
                                    </a:lnTo>
                                    <a:lnTo>
                                      <a:pt x="131" y="36"/>
                                    </a:lnTo>
                                    <a:lnTo>
                                      <a:pt x="131" y="37"/>
                                    </a:lnTo>
                                    <a:lnTo>
                                      <a:pt x="131" y="39"/>
                                    </a:lnTo>
                                    <a:lnTo>
                                      <a:pt x="131" y="40"/>
                                    </a:lnTo>
                                    <a:lnTo>
                                      <a:pt x="132" y="40"/>
                                    </a:lnTo>
                                    <a:lnTo>
                                      <a:pt x="132" y="42"/>
                                    </a:lnTo>
                                    <a:lnTo>
                                      <a:pt x="134" y="43"/>
                                    </a:lnTo>
                                    <a:lnTo>
                                      <a:pt x="135" y="44"/>
                                    </a:lnTo>
                                    <a:lnTo>
                                      <a:pt x="136" y="44"/>
                                    </a:lnTo>
                                    <a:lnTo>
                                      <a:pt x="137" y="44"/>
                                    </a:lnTo>
                                    <a:lnTo>
                                      <a:pt x="138" y="44"/>
                                    </a:lnTo>
                                    <a:lnTo>
                                      <a:pt x="141" y="44"/>
                                    </a:lnTo>
                                    <a:lnTo>
                                      <a:pt x="144" y="44"/>
                                    </a:lnTo>
                                    <a:lnTo>
                                      <a:pt x="146" y="44"/>
                                    </a:lnTo>
                                    <a:lnTo>
                                      <a:pt x="148" y="44"/>
                                    </a:lnTo>
                                    <a:lnTo>
                                      <a:pt x="149" y="44"/>
                                    </a:lnTo>
                                    <a:lnTo>
                                      <a:pt x="150" y="44"/>
                                    </a:lnTo>
                                    <a:lnTo>
                                      <a:pt x="151" y="44"/>
                                    </a:lnTo>
                                    <a:lnTo>
                                      <a:pt x="150" y="43"/>
                                    </a:lnTo>
                                    <a:lnTo>
                                      <a:pt x="150" y="42"/>
                                    </a:lnTo>
                                    <a:lnTo>
                                      <a:pt x="150" y="40"/>
                                    </a:lnTo>
                                    <a:lnTo>
                                      <a:pt x="149" y="40"/>
                                    </a:lnTo>
                                    <a:lnTo>
                                      <a:pt x="149" y="39"/>
                                    </a:lnTo>
                                    <a:lnTo>
                                      <a:pt x="149" y="36"/>
                                    </a:lnTo>
                                    <a:lnTo>
                                      <a:pt x="149" y="35"/>
                                    </a:lnTo>
                                    <a:lnTo>
                                      <a:pt x="151" y="35"/>
                                    </a:lnTo>
                                    <a:lnTo>
                                      <a:pt x="154" y="33"/>
                                    </a:lnTo>
                                    <a:lnTo>
                                      <a:pt x="157" y="32"/>
                                    </a:lnTo>
                                    <a:lnTo>
                                      <a:pt x="161" y="32"/>
                                    </a:lnTo>
                                    <a:lnTo>
                                      <a:pt x="165" y="30"/>
                                    </a:lnTo>
                                    <a:lnTo>
                                      <a:pt x="168" y="29"/>
                                    </a:lnTo>
                                    <a:lnTo>
                                      <a:pt x="172" y="28"/>
                                    </a:lnTo>
                                    <a:lnTo>
                                      <a:pt x="174" y="25"/>
                                    </a:lnTo>
                                    <a:lnTo>
                                      <a:pt x="175" y="23"/>
                                    </a:lnTo>
                                    <a:lnTo>
                                      <a:pt x="176" y="23"/>
                                    </a:lnTo>
                                    <a:lnTo>
                                      <a:pt x="178" y="22"/>
                                    </a:lnTo>
                                    <a:lnTo>
                                      <a:pt x="179" y="21"/>
                                    </a:lnTo>
                                    <a:lnTo>
                                      <a:pt x="180" y="21"/>
                                    </a:lnTo>
                                    <a:lnTo>
                                      <a:pt x="182" y="21"/>
                                    </a:lnTo>
                                    <a:lnTo>
                                      <a:pt x="184" y="19"/>
                                    </a:lnTo>
                                    <a:lnTo>
                                      <a:pt x="185" y="19"/>
                                    </a:lnTo>
                                    <a:lnTo>
                                      <a:pt x="185" y="21"/>
                                    </a:lnTo>
                                    <a:lnTo>
                                      <a:pt x="186" y="22"/>
                                    </a:lnTo>
                                    <a:lnTo>
                                      <a:pt x="186" y="23"/>
                                    </a:lnTo>
                                    <a:lnTo>
                                      <a:pt x="186" y="25"/>
                                    </a:lnTo>
                                    <a:lnTo>
                                      <a:pt x="187" y="26"/>
                                    </a:lnTo>
                                    <a:lnTo>
                                      <a:pt x="188" y="26"/>
                                    </a:lnTo>
                                    <a:lnTo>
                                      <a:pt x="188" y="28"/>
                                    </a:lnTo>
                                    <a:lnTo>
                                      <a:pt x="190" y="28"/>
                                    </a:lnTo>
                                    <a:lnTo>
                                      <a:pt x="192" y="26"/>
                                    </a:lnTo>
                                    <a:lnTo>
                                      <a:pt x="193" y="26"/>
                                    </a:lnTo>
                                    <a:lnTo>
                                      <a:pt x="195" y="25"/>
                                    </a:lnTo>
                                    <a:lnTo>
                                      <a:pt x="198" y="23"/>
                                    </a:lnTo>
                                    <a:lnTo>
                                      <a:pt x="200" y="23"/>
                                    </a:lnTo>
                                    <a:lnTo>
                                      <a:pt x="201" y="22"/>
                                    </a:lnTo>
                                    <a:lnTo>
                                      <a:pt x="203" y="22"/>
                                    </a:lnTo>
                                    <a:lnTo>
                                      <a:pt x="201" y="21"/>
                                    </a:lnTo>
                                    <a:lnTo>
                                      <a:pt x="200" y="18"/>
                                    </a:lnTo>
                                    <a:lnTo>
                                      <a:pt x="200" y="16"/>
                                    </a:lnTo>
                                    <a:lnTo>
                                      <a:pt x="201" y="15"/>
                                    </a:lnTo>
                                    <a:lnTo>
                                      <a:pt x="205" y="11"/>
                                    </a:lnTo>
                                    <a:lnTo>
                                      <a:pt x="209" y="8"/>
                                    </a:lnTo>
                                    <a:lnTo>
                                      <a:pt x="215" y="7"/>
                                    </a:lnTo>
                                    <a:lnTo>
                                      <a:pt x="219" y="5"/>
                                    </a:lnTo>
                                    <a:lnTo>
                                      <a:pt x="223" y="5"/>
                                    </a:lnTo>
                                    <a:lnTo>
                                      <a:pt x="225" y="7"/>
                                    </a:lnTo>
                                    <a:lnTo>
                                      <a:pt x="225" y="8"/>
                                    </a:lnTo>
                                    <a:lnTo>
                                      <a:pt x="224" y="10"/>
                                    </a:lnTo>
                                    <a:lnTo>
                                      <a:pt x="223" y="10"/>
                                    </a:lnTo>
                                    <a:lnTo>
                                      <a:pt x="222" y="11"/>
                                    </a:lnTo>
                                    <a:lnTo>
                                      <a:pt x="220" y="12"/>
                                    </a:lnTo>
                                    <a:lnTo>
                                      <a:pt x="219" y="14"/>
                                    </a:lnTo>
                                    <a:lnTo>
                                      <a:pt x="219" y="15"/>
                                    </a:lnTo>
                                    <a:lnTo>
                                      <a:pt x="220" y="16"/>
                                    </a:lnTo>
                                    <a:lnTo>
                                      <a:pt x="223" y="16"/>
                                    </a:lnTo>
                                    <a:lnTo>
                                      <a:pt x="224" y="15"/>
                                    </a:lnTo>
                                    <a:lnTo>
                                      <a:pt x="226" y="14"/>
                                    </a:lnTo>
                                    <a:lnTo>
                                      <a:pt x="229" y="12"/>
                                    </a:lnTo>
                                    <a:lnTo>
                                      <a:pt x="231" y="11"/>
                                    </a:lnTo>
                                    <a:lnTo>
                                      <a:pt x="234" y="10"/>
                                    </a:lnTo>
                                    <a:lnTo>
                                      <a:pt x="236" y="10"/>
                                    </a:lnTo>
                                    <a:lnTo>
                                      <a:pt x="236" y="8"/>
                                    </a:lnTo>
                                    <a:lnTo>
                                      <a:pt x="236" y="7"/>
                                    </a:lnTo>
                                    <a:lnTo>
                                      <a:pt x="236" y="5"/>
                                    </a:lnTo>
                                    <a:lnTo>
                                      <a:pt x="236" y="4"/>
                                    </a:lnTo>
                                    <a:lnTo>
                                      <a:pt x="236" y="3"/>
                                    </a:lnTo>
                                    <a:lnTo>
                                      <a:pt x="241" y="3"/>
                                    </a:lnTo>
                                    <a:lnTo>
                                      <a:pt x="243" y="3"/>
                                    </a:lnTo>
                                    <a:lnTo>
                                      <a:pt x="246" y="3"/>
                                    </a:lnTo>
                                    <a:lnTo>
                                      <a:pt x="249" y="3"/>
                                    </a:lnTo>
                                    <a:lnTo>
                                      <a:pt x="250" y="3"/>
                                    </a:lnTo>
                                    <a:lnTo>
                                      <a:pt x="252" y="3"/>
                                    </a:lnTo>
                                    <a:lnTo>
                                      <a:pt x="254" y="3"/>
                                    </a:lnTo>
                                    <a:lnTo>
                                      <a:pt x="255" y="3"/>
                                    </a:lnTo>
                                    <a:lnTo>
                                      <a:pt x="254" y="4"/>
                                    </a:lnTo>
                                    <a:lnTo>
                                      <a:pt x="252" y="5"/>
                                    </a:lnTo>
                                    <a:lnTo>
                                      <a:pt x="252" y="7"/>
                                    </a:lnTo>
                                    <a:lnTo>
                                      <a:pt x="251" y="8"/>
                                    </a:lnTo>
                                    <a:lnTo>
                                      <a:pt x="250" y="10"/>
                                    </a:lnTo>
                                    <a:lnTo>
                                      <a:pt x="250" y="11"/>
                                    </a:lnTo>
                                    <a:lnTo>
                                      <a:pt x="249" y="14"/>
                                    </a:lnTo>
                                    <a:lnTo>
                                      <a:pt x="248" y="15"/>
                                    </a:lnTo>
                                    <a:lnTo>
                                      <a:pt x="251" y="12"/>
                                    </a:lnTo>
                                    <a:lnTo>
                                      <a:pt x="254" y="11"/>
                                    </a:lnTo>
                                    <a:lnTo>
                                      <a:pt x="256" y="8"/>
                                    </a:lnTo>
                                    <a:lnTo>
                                      <a:pt x="258" y="7"/>
                                    </a:lnTo>
                                    <a:lnTo>
                                      <a:pt x="261" y="5"/>
                                    </a:lnTo>
                                    <a:lnTo>
                                      <a:pt x="263" y="4"/>
                                    </a:lnTo>
                                    <a:lnTo>
                                      <a:pt x="266" y="3"/>
                                    </a:lnTo>
                                    <a:lnTo>
                                      <a:pt x="267" y="0"/>
                                    </a:lnTo>
                                    <a:lnTo>
                                      <a:pt x="267" y="1"/>
                                    </a:lnTo>
                                    <a:lnTo>
                                      <a:pt x="267" y="3"/>
                                    </a:lnTo>
                                    <a:lnTo>
                                      <a:pt x="267" y="4"/>
                                    </a:lnTo>
                                    <a:lnTo>
                                      <a:pt x="267" y="5"/>
                                    </a:lnTo>
                                    <a:lnTo>
                                      <a:pt x="267" y="7"/>
                                    </a:lnTo>
                                    <a:lnTo>
                                      <a:pt x="268" y="7"/>
                                    </a:lnTo>
                                    <a:lnTo>
                                      <a:pt x="269" y="5"/>
                                    </a:lnTo>
                                    <a:lnTo>
                                      <a:pt x="270" y="4"/>
                                    </a:lnTo>
                                    <a:lnTo>
                                      <a:pt x="271" y="3"/>
                                    </a:lnTo>
                                    <a:lnTo>
                                      <a:pt x="273" y="3"/>
                                    </a:lnTo>
                                    <a:lnTo>
                                      <a:pt x="274" y="3"/>
                                    </a:lnTo>
                                    <a:lnTo>
                                      <a:pt x="275" y="3"/>
                                    </a:lnTo>
                                    <a:lnTo>
                                      <a:pt x="277" y="3"/>
                                    </a:lnTo>
                                    <a:lnTo>
                                      <a:pt x="280" y="3"/>
                                    </a:lnTo>
                                    <a:lnTo>
                                      <a:pt x="282" y="3"/>
                                    </a:lnTo>
                                    <a:lnTo>
                                      <a:pt x="285" y="3"/>
                                    </a:lnTo>
                                    <a:lnTo>
                                      <a:pt x="287" y="3"/>
                                    </a:lnTo>
                                    <a:lnTo>
                                      <a:pt x="288" y="3"/>
                                    </a:lnTo>
                                    <a:lnTo>
                                      <a:pt x="291" y="4"/>
                                    </a:lnTo>
                                    <a:lnTo>
                                      <a:pt x="294" y="7"/>
                                    </a:lnTo>
                                    <a:lnTo>
                                      <a:pt x="298" y="8"/>
                                    </a:lnTo>
                                    <a:lnTo>
                                      <a:pt x="304" y="11"/>
                                    </a:lnTo>
                                    <a:lnTo>
                                      <a:pt x="308" y="12"/>
                                    </a:lnTo>
                                    <a:lnTo>
                                      <a:pt x="313" y="15"/>
                                    </a:lnTo>
                                    <a:lnTo>
                                      <a:pt x="318" y="16"/>
                                    </a:lnTo>
                                    <a:lnTo>
                                      <a:pt x="320" y="18"/>
                                    </a:lnTo>
                                    <a:lnTo>
                                      <a:pt x="320" y="19"/>
                                    </a:lnTo>
                                    <a:lnTo>
                                      <a:pt x="319" y="21"/>
                                    </a:lnTo>
                                    <a:lnTo>
                                      <a:pt x="318" y="23"/>
                                    </a:lnTo>
                                    <a:lnTo>
                                      <a:pt x="317" y="25"/>
                                    </a:lnTo>
                                    <a:lnTo>
                                      <a:pt x="316" y="26"/>
                                    </a:lnTo>
                                    <a:lnTo>
                                      <a:pt x="316" y="29"/>
                                    </a:lnTo>
                                    <a:lnTo>
                                      <a:pt x="314" y="30"/>
                                    </a:lnTo>
                                    <a:lnTo>
                                      <a:pt x="314" y="32"/>
                                    </a:lnTo>
                                    <a:lnTo>
                                      <a:pt x="311" y="32"/>
                                    </a:lnTo>
                                    <a:lnTo>
                                      <a:pt x="308" y="30"/>
                                    </a:lnTo>
                                    <a:lnTo>
                                      <a:pt x="305" y="29"/>
                                    </a:lnTo>
                                    <a:lnTo>
                                      <a:pt x="301" y="28"/>
                                    </a:lnTo>
                                    <a:lnTo>
                                      <a:pt x="299" y="25"/>
                                    </a:lnTo>
                                    <a:lnTo>
                                      <a:pt x="295" y="23"/>
                                    </a:lnTo>
                                    <a:lnTo>
                                      <a:pt x="292" y="22"/>
                                    </a:lnTo>
                                    <a:lnTo>
                                      <a:pt x="288" y="22"/>
                                    </a:lnTo>
                                    <a:lnTo>
                                      <a:pt x="287" y="22"/>
                                    </a:lnTo>
                                    <a:lnTo>
                                      <a:pt x="286" y="22"/>
                                    </a:lnTo>
                                    <a:lnTo>
                                      <a:pt x="283" y="22"/>
                                    </a:lnTo>
                                    <a:lnTo>
                                      <a:pt x="282" y="22"/>
                                    </a:lnTo>
                                    <a:lnTo>
                                      <a:pt x="280" y="22"/>
                                    </a:lnTo>
                                    <a:lnTo>
                                      <a:pt x="279" y="22"/>
                                    </a:lnTo>
                                    <a:lnTo>
                                      <a:pt x="276" y="22"/>
                                    </a:lnTo>
                                    <a:lnTo>
                                      <a:pt x="274" y="22"/>
                                    </a:lnTo>
                                    <a:lnTo>
                                      <a:pt x="273" y="25"/>
                                    </a:lnTo>
                                    <a:lnTo>
                                      <a:pt x="271" y="28"/>
                                    </a:lnTo>
                                    <a:lnTo>
                                      <a:pt x="270" y="30"/>
                                    </a:lnTo>
                                    <a:lnTo>
                                      <a:pt x="270" y="33"/>
                                    </a:lnTo>
                                    <a:lnTo>
                                      <a:pt x="269" y="35"/>
                                    </a:lnTo>
                                    <a:lnTo>
                                      <a:pt x="268" y="39"/>
                                    </a:lnTo>
                                    <a:lnTo>
                                      <a:pt x="268" y="42"/>
                                    </a:lnTo>
                                    <a:lnTo>
                                      <a:pt x="267" y="44"/>
                                    </a:lnTo>
                                    <a:lnTo>
                                      <a:pt x="266" y="46"/>
                                    </a:lnTo>
                                    <a:lnTo>
                                      <a:pt x="264" y="47"/>
                                    </a:lnTo>
                                    <a:lnTo>
                                      <a:pt x="263" y="47"/>
                                    </a:lnTo>
                                    <a:lnTo>
                                      <a:pt x="262" y="47"/>
                                    </a:lnTo>
                                    <a:lnTo>
                                      <a:pt x="261" y="46"/>
                                    </a:lnTo>
                                    <a:lnTo>
                                      <a:pt x="260" y="46"/>
                                    </a:lnTo>
                                    <a:lnTo>
                                      <a:pt x="257" y="44"/>
                                    </a:lnTo>
                                    <a:lnTo>
                                      <a:pt x="255" y="44"/>
                                    </a:lnTo>
                                    <a:lnTo>
                                      <a:pt x="252" y="44"/>
                                    </a:lnTo>
                                    <a:lnTo>
                                      <a:pt x="250" y="46"/>
                                    </a:lnTo>
                                    <a:lnTo>
                                      <a:pt x="248" y="46"/>
                                    </a:lnTo>
                                    <a:lnTo>
                                      <a:pt x="246" y="46"/>
                                    </a:lnTo>
                                    <a:lnTo>
                                      <a:pt x="244" y="47"/>
                                    </a:lnTo>
                                    <a:lnTo>
                                      <a:pt x="242" y="49"/>
                                    </a:lnTo>
                                    <a:lnTo>
                                      <a:pt x="238" y="49"/>
                                    </a:lnTo>
                                    <a:lnTo>
                                      <a:pt x="236" y="50"/>
                                    </a:lnTo>
                                    <a:lnTo>
                                      <a:pt x="232" y="50"/>
                                    </a:lnTo>
                                    <a:lnTo>
                                      <a:pt x="229" y="49"/>
                                    </a:lnTo>
                                    <a:lnTo>
                                      <a:pt x="225" y="46"/>
                                    </a:lnTo>
                                    <a:lnTo>
                                      <a:pt x="223" y="44"/>
                                    </a:lnTo>
                                    <a:lnTo>
                                      <a:pt x="222" y="42"/>
                                    </a:lnTo>
                                    <a:lnTo>
                                      <a:pt x="219" y="39"/>
                                    </a:lnTo>
                                    <a:lnTo>
                                      <a:pt x="217" y="37"/>
                                    </a:lnTo>
                                    <a:lnTo>
                                      <a:pt x="215" y="35"/>
                                    </a:lnTo>
                                    <a:lnTo>
                                      <a:pt x="210" y="39"/>
                                    </a:lnTo>
                                    <a:lnTo>
                                      <a:pt x="205" y="40"/>
                                    </a:lnTo>
                                    <a:lnTo>
                                      <a:pt x="200" y="43"/>
                                    </a:lnTo>
                                    <a:lnTo>
                                      <a:pt x="194" y="44"/>
                                    </a:lnTo>
                                    <a:lnTo>
                                      <a:pt x="188" y="46"/>
                                    </a:lnTo>
                                    <a:lnTo>
                                      <a:pt x="182" y="47"/>
                                    </a:lnTo>
                                    <a:lnTo>
                                      <a:pt x="176" y="49"/>
                                    </a:lnTo>
                                    <a:lnTo>
                                      <a:pt x="171" y="50"/>
                                    </a:lnTo>
                                    <a:lnTo>
                                      <a:pt x="168" y="51"/>
                                    </a:lnTo>
                                    <a:lnTo>
                                      <a:pt x="166" y="54"/>
                                    </a:lnTo>
                                    <a:lnTo>
                                      <a:pt x="165" y="58"/>
                                    </a:lnTo>
                                    <a:lnTo>
                                      <a:pt x="162" y="62"/>
                                    </a:lnTo>
                                    <a:lnTo>
                                      <a:pt x="160" y="67"/>
                                    </a:lnTo>
                                    <a:lnTo>
                                      <a:pt x="157" y="73"/>
                                    </a:lnTo>
                                    <a:lnTo>
                                      <a:pt x="155" y="79"/>
                                    </a:lnTo>
                                    <a:lnTo>
                                      <a:pt x="153" y="83"/>
                                    </a:lnTo>
                                    <a:lnTo>
                                      <a:pt x="150" y="90"/>
                                    </a:lnTo>
                                    <a:lnTo>
                                      <a:pt x="147" y="96"/>
                                    </a:lnTo>
                                    <a:lnTo>
                                      <a:pt x="143" y="101"/>
                                    </a:lnTo>
                                    <a:lnTo>
                                      <a:pt x="138" y="107"/>
                                    </a:lnTo>
                                    <a:lnTo>
                                      <a:pt x="135" y="114"/>
                                    </a:lnTo>
                                    <a:lnTo>
                                      <a:pt x="131" y="122"/>
                                    </a:lnTo>
                                    <a:lnTo>
                                      <a:pt x="129" y="130"/>
                                    </a:lnTo>
                                    <a:lnTo>
                                      <a:pt x="128" y="140"/>
                                    </a:lnTo>
                                    <a:lnTo>
                                      <a:pt x="126" y="140"/>
                                    </a:lnTo>
                                    <a:lnTo>
                                      <a:pt x="125" y="140"/>
                                    </a:lnTo>
                                    <a:lnTo>
                                      <a:pt x="124" y="140"/>
                                    </a:lnTo>
                                    <a:lnTo>
                                      <a:pt x="123" y="140"/>
                                    </a:lnTo>
                                    <a:lnTo>
                                      <a:pt x="121" y="140"/>
                                    </a:lnTo>
                                    <a:lnTo>
                                      <a:pt x="118" y="140"/>
                                    </a:lnTo>
                                    <a:lnTo>
                                      <a:pt x="116" y="140"/>
                                    </a:lnTo>
                                    <a:lnTo>
                                      <a:pt x="112" y="140"/>
                                    </a:lnTo>
                                    <a:lnTo>
                                      <a:pt x="106" y="165"/>
                                    </a:lnTo>
                                    <a:lnTo>
                                      <a:pt x="106" y="169"/>
                                    </a:lnTo>
                                    <a:lnTo>
                                      <a:pt x="106" y="174"/>
                                    </a:lnTo>
                                    <a:lnTo>
                                      <a:pt x="106" y="178"/>
                                    </a:lnTo>
                                    <a:lnTo>
                                      <a:pt x="107" y="183"/>
                                    </a:lnTo>
                                    <a:lnTo>
                                      <a:pt x="109" y="187"/>
                                    </a:lnTo>
                                    <a:lnTo>
                                      <a:pt x="111" y="192"/>
                                    </a:lnTo>
                                    <a:lnTo>
                                      <a:pt x="113" y="194"/>
                                    </a:lnTo>
                                    <a:lnTo>
                                      <a:pt x="117" y="196"/>
                                    </a:lnTo>
                                    <a:lnTo>
                                      <a:pt x="117" y="203"/>
                                    </a:lnTo>
                                    <a:lnTo>
                                      <a:pt x="116" y="208"/>
                                    </a:lnTo>
                                    <a:lnTo>
                                      <a:pt x="115" y="212"/>
                                    </a:lnTo>
                                    <a:lnTo>
                                      <a:pt x="115" y="215"/>
                                    </a:lnTo>
                                    <a:lnTo>
                                      <a:pt x="113" y="218"/>
                                    </a:lnTo>
                                    <a:lnTo>
                                      <a:pt x="115" y="221"/>
                                    </a:lnTo>
                                    <a:lnTo>
                                      <a:pt x="115" y="225"/>
                                    </a:lnTo>
                                    <a:lnTo>
                                      <a:pt x="117" y="229"/>
                                    </a:lnTo>
                                    <a:lnTo>
                                      <a:pt x="115" y="232"/>
                                    </a:lnTo>
                                    <a:lnTo>
                                      <a:pt x="112" y="233"/>
                                    </a:lnTo>
                                    <a:lnTo>
                                      <a:pt x="111" y="236"/>
                                    </a:lnTo>
                                    <a:lnTo>
                                      <a:pt x="109" y="239"/>
                                    </a:lnTo>
                                    <a:lnTo>
                                      <a:pt x="107" y="243"/>
                                    </a:lnTo>
                                    <a:lnTo>
                                      <a:pt x="107" y="246"/>
                                    </a:lnTo>
                                    <a:lnTo>
                                      <a:pt x="106" y="250"/>
                                    </a:lnTo>
                                    <a:lnTo>
                                      <a:pt x="106" y="254"/>
                                    </a:lnTo>
                                    <a:lnTo>
                                      <a:pt x="104" y="254"/>
                                    </a:lnTo>
                                    <a:lnTo>
                                      <a:pt x="103" y="254"/>
                                    </a:lnTo>
                                    <a:lnTo>
                                      <a:pt x="100" y="254"/>
                                    </a:lnTo>
                                    <a:lnTo>
                                      <a:pt x="99" y="253"/>
                                    </a:lnTo>
                                    <a:lnTo>
                                      <a:pt x="97" y="253"/>
                                    </a:lnTo>
                                    <a:lnTo>
                                      <a:pt x="96" y="253"/>
                                    </a:lnTo>
                                    <a:lnTo>
                                      <a:pt x="94" y="253"/>
                                    </a:lnTo>
                                    <a:lnTo>
                                      <a:pt x="93" y="25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sp>
                          <p:nvSpPr>
                            <p:cNvPr id="125" name="Freeform 311">
                              <a:extLst>
                                <a:ext uri="{FF2B5EF4-FFF2-40B4-BE49-F238E27FC236}">
                                  <a16:creationId xmlns:a16="http://schemas.microsoft.com/office/drawing/2014/main" id="{865C1165-63A1-4E6B-AE69-42D9D123D674}"/>
                                </a:ext>
                              </a:extLst>
                            </p:cNvPr>
                            <p:cNvSpPr>
                              <a:spLocks/>
                            </p:cNvSpPr>
                            <p:nvPr/>
                          </p:nvSpPr>
                          <p:spPr bwMode="gray">
                            <a:xfrm>
                              <a:off x="3014" y="1622"/>
                              <a:ext cx="98" cy="72"/>
                            </a:xfrm>
                            <a:custGeom>
                              <a:avLst/>
                              <a:gdLst>
                                <a:gd name="T0" fmla="*/ 25 w 98"/>
                                <a:gd name="T1" fmla="*/ 16 h 72"/>
                                <a:gd name="T2" fmla="*/ 37 w 98"/>
                                <a:gd name="T3" fmla="*/ 13 h 72"/>
                                <a:gd name="T4" fmla="*/ 47 w 98"/>
                                <a:gd name="T5" fmla="*/ 7 h 72"/>
                                <a:gd name="T6" fmla="*/ 57 w 98"/>
                                <a:gd name="T7" fmla="*/ 3 h 72"/>
                                <a:gd name="T8" fmla="*/ 68 w 98"/>
                                <a:gd name="T9" fmla="*/ 0 h 72"/>
                                <a:gd name="T10" fmla="*/ 74 w 98"/>
                                <a:gd name="T11" fmla="*/ 2 h 72"/>
                                <a:gd name="T12" fmla="*/ 82 w 98"/>
                                <a:gd name="T13" fmla="*/ 5 h 72"/>
                                <a:gd name="T14" fmla="*/ 86 w 98"/>
                                <a:gd name="T15" fmla="*/ 7 h 72"/>
                                <a:gd name="T16" fmla="*/ 92 w 98"/>
                                <a:gd name="T17" fmla="*/ 9 h 72"/>
                                <a:gd name="T18" fmla="*/ 91 w 98"/>
                                <a:gd name="T19" fmla="*/ 14 h 72"/>
                                <a:gd name="T20" fmla="*/ 88 w 98"/>
                                <a:gd name="T21" fmla="*/ 20 h 72"/>
                                <a:gd name="T22" fmla="*/ 85 w 98"/>
                                <a:gd name="T23" fmla="*/ 24 h 72"/>
                                <a:gd name="T24" fmla="*/ 84 w 98"/>
                                <a:gd name="T25" fmla="*/ 27 h 72"/>
                                <a:gd name="T26" fmla="*/ 85 w 98"/>
                                <a:gd name="T27" fmla="*/ 31 h 72"/>
                                <a:gd name="T28" fmla="*/ 90 w 98"/>
                                <a:gd name="T29" fmla="*/ 33 h 72"/>
                                <a:gd name="T30" fmla="*/ 95 w 98"/>
                                <a:gd name="T31" fmla="*/ 38 h 72"/>
                                <a:gd name="T32" fmla="*/ 98 w 98"/>
                                <a:gd name="T33" fmla="*/ 39 h 72"/>
                                <a:gd name="T34" fmla="*/ 94 w 98"/>
                                <a:gd name="T35" fmla="*/ 42 h 72"/>
                                <a:gd name="T36" fmla="*/ 91 w 98"/>
                                <a:gd name="T37" fmla="*/ 45 h 72"/>
                                <a:gd name="T38" fmla="*/ 89 w 98"/>
                                <a:gd name="T39" fmla="*/ 47 h 72"/>
                                <a:gd name="T40" fmla="*/ 88 w 98"/>
                                <a:gd name="T41" fmla="*/ 52 h 72"/>
                                <a:gd name="T42" fmla="*/ 83 w 98"/>
                                <a:gd name="T43" fmla="*/ 55 h 72"/>
                                <a:gd name="T44" fmla="*/ 76 w 98"/>
                                <a:gd name="T45" fmla="*/ 58 h 72"/>
                                <a:gd name="T46" fmla="*/ 69 w 98"/>
                                <a:gd name="T47" fmla="*/ 61 h 72"/>
                                <a:gd name="T48" fmla="*/ 64 w 98"/>
                                <a:gd name="T49" fmla="*/ 64 h 72"/>
                                <a:gd name="T50" fmla="*/ 62 w 98"/>
                                <a:gd name="T51" fmla="*/ 67 h 72"/>
                                <a:gd name="T52" fmla="*/ 59 w 98"/>
                                <a:gd name="T53" fmla="*/ 71 h 72"/>
                                <a:gd name="T54" fmla="*/ 54 w 98"/>
                                <a:gd name="T55" fmla="*/ 72 h 72"/>
                                <a:gd name="T56" fmla="*/ 51 w 98"/>
                                <a:gd name="T57" fmla="*/ 72 h 72"/>
                                <a:gd name="T58" fmla="*/ 46 w 98"/>
                                <a:gd name="T59" fmla="*/ 71 h 72"/>
                                <a:gd name="T60" fmla="*/ 41 w 98"/>
                                <a:gd name="T61" fmla="*/ 68 h 72"/>
                                <a:gd name="T62" fmla="*/ 37 w 98"/>
                                <a:gd name="T63" fmla="*/ 65 h 72"/>
                                <a:gd name="T64" fmla="*/ 31 w 98"/>
                                <a:gd name="T65" fmla="*/ 65 h 72"/>
                                <a:gd name="T66" fmla="*/ 26 w 98"/>
                                <a:gd name="T67" fmla="*/ 65 h 72"/>
                                <a:gd name="T68" fmla="*/ 19 w 98"/>
                                <a:gd name="T69" fmla="*/ 64 h 72"/>
                                <a:gd name="T70" fmla="*/ 15 w 98"/>
                                <a:gd name="T71" fmla="*/ 65 h 72"/>
                                <a:gd name="T72" fmla="*/ 13 w 98"/>
                                <a:gd name="T73" fmla="*/ 64 h 72"/>
                                <a:gd name="T74" fmla="*/ 13 w 98"/>
                                <a:gd name="T75" fmla="*/ 61 h 72"/>
                                <a:gd name="T76" fmla="*/ 12 w 98"/>
                                <a:gd name="T77" fmla="*/ 58 h 72"/>
                                <a:gd name="T78" fmla="*/ 11 w 98"/>
                                <a:gd name="T79" fmla="*/ 53 h 72"/>
                                <a:gd name="T80" fmla="*/ 7 w 98"/>
                                <a:gd name="T81" fmla="*/ 53 h 72"/>
                                <a:gd name="T82" fmla="*/ 3 w 98"/>
                                <a:gd name="T83" fmla="*/ 52 h 72"/>
                                <a:gd name="T84" fmla="*/ 1 w 98"/>
                                <a:gd name="T85" fmla="*/ 47 h 72"/>
                                <a:gd name="T86" fmla="*/ 0 w 98"/>
                                <a:gd name="T87" fmla="*/ 40 h 72"/>
                                <a:gd name="T88" fmla="*/ 1 w 98"/>
                                <a:gd name="T89" fmla="*/ 36 h 72"/>
                                <a:gd name="T90" fmla="*/ 3 w 98"/>
                                <a:gd name="T91" fmla="*/ 35 h 72"/>
                                <a:gd name="T92" fmla="*/ 6 w 98"/>
                                <a:gd name="T93" fmla="*/ 32 h 72"/>
                                <a:gd name="T94" fmla="*/ 8 w 98"/>
                                <a:gd name="T95" fmla="*/ 29 h 72"/>
                                <a:gd name="T96" fmla="*/ 8 w 98"/>
                                <a:gd name="T97" fmla="*/ 22 h 72"/>
                                <a:gd name="T98" fmla="*/ 5 w 98"/>
                                <a:gd name="T99" fmla="*/ 16 h 72"/>
                                <a:gd name="T100" fmla="*/ 2 w 98"/>
                                <a:gd name="T101" fmla="*/ 12 h 72"/>
                                <a:gd name="T102" fmla="*/ 1 w 98"/>
                                <a:gd name="T103" fmla="*/ 9 h 72"/>
                                <a:gd name="T104" fmla="*/ 1 w 98"/>
                                <a:gd name="T105" fmla="*/ 6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8"/>
                                <a:gd name="T160" fmla="*/ 0 h 72"/>
                                <a:gd name="T161" fmla="*/ 98 w 98"/>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8" h="72">
                                  <a:moveTo>
                                    <a:pt x="0" y="6"/>
                                  </a:moveTo>
                                  <a:lnTo>
                                    <a:pt x="25" y="16"/>
                                  </a:lnTo>
                                  <a:lnTo>
                                    <a:pt x="31" y="14"/>
                                  </a:lnTo>
                                  <a:lnTo>
                                    <a:pt x="37" y="13"/>
                                  </a:lnTo>
                                  <a:lnTo>
                                    <a:pt x="43" y="10"/>
                                  </a:lnTo>
                                  <a:lnTo>
                                    <a:pt x="47" y="7"/>
                                  </a:lnTo>
                                  <a:lnTo>
                                    <a:pt x="52" y="5"/>
                                  </a:lnTo>
                                  <a:lnTo>
                                    <a:pt x="57" y="3"/>
                                  </a:lnTo>
                                  <a:lnTo>
                                    <a:pt x="62" y="2"/>
                                  </a:lnTo>
                                  <a:lnTo>
                                    <a:pt x="68" y="0"/>
                                  </a:lnTo>
                                  <a:lnTo>
                                    <a:pt x="71" y="0"/>
                                  </a:lnTo>
                                  <a:lnTo>
                                    <a:pt x="74" y="2"/>
                                  </a:lnTo>
                                  <a:lnTo>
                                    <a:pt x="78" y="3"/>
                                  </a:lnTo>
                                  <a:lnTo>
                                    <a:pt x="82" y="5"/>
                                  </a:lnTo>
                                  <a:lnTo>
                                    <a:pt x="84" y="6"/>
                                  </a:lnTo>
                                  <a:lnTo>
                                    <a:pt x="86" y="7"/>
                                  </a:lnTo>
                                  <a:lnTo>
                                    <a:pt x="90" y="7"/>
                                  </a:lnTo>
                                  <a:lnTo>
                                    <a:pt x="92" y="9"/>
                                  </a:lnTo>
                                  <a:lnTo>
                                    <a:pt x="91" y="12"/>
                                  </a:lnTo>
                                  <a:lnTo>
                                    <a:pt x="91" y="14"/>
                                  </a:lnTo>
                                  <a:lnTo>
                                    <a:pt x="90" y="17"/>
                                  </a:lnTo>
                                  <a:lnTo>
                                    <a:pt x="88" y="20"/>
                                  </a:lnTo>
                                  <a:lnTo>
                                    <a:pt x="86" y="22"/>
                                  </a:lnTo>
                                  <a:lnTo>
                                    <a:pt x="85" y="24"/>
                                  </a:lnTo>
                                  <a:lnTo>
                                    <a:pt x="84" y="25"/>
                                  </a:lnTo>
                                  <a:lnTo>
                                    <a:pt x="84" y="27"/>
                                  </a:lnTo>
                                  <a:lnTo>
                                    <a:pt x="84" y="29"/>
                                  </a:lnTo>
                                  <a:lnTo>
                                    <a:pt x="85" y="31"/>
                                  </a:lnTo>
                                  <a:lnTo>
                                    <a:pt x="88" y="32"/>
                                  </a:lnTo>
                                  <a:lnTo>
                                    <a:pt x="90" y="33"/>
                                  </a:lnTo>
                                  <a:lnTo>
                                    <a:pt x="92" y="35"/>
                                  </a:lnTo>
                                  <a:lnTo>
                                    <a:pt x="95" y="38"/>
                                  </a:lnTo>
                                  <a:lnTo>
                                    <a:pt x="97" y="38"/>
                                  </a:lnTo>
                                  <a:lnTo>
                                    <a:pt x="98" y="39"/>
                                  </a:lnTo>
                                  <a:lnTo>
                                    <a:pt x="96" y="40"/>
                                  </a:lnTo>
                                  <a:lnTo>
                                    <a:pt x="94" y="42"/>
                                  </a:lnTo>
                                  <a:lnTo>
                                    <a:pt x="92" y="43"/>
                                  </a:lnTo>
                                  <a:lnTo>
                                    <a:pt x="91" y="45"/>
                                  </a:lnTo>
                                  <a:lnTo>
                                    <a:pt x="90" y="46"/>
                                  </a:lnTo>
                                  <a:lnTo>
                                    <a:pt x="89" y="47"/>
                                  </a:lnTo>
                                  <a:lnTo>
                                    <a:pt x="88" y="49"/>
                                  </a:lnTo>
                                  <a:lnTo>
                                    <a:pt x="88" y="52"/>
                                  </a:lnTo>
                                  <a:lnTo>
                                    <a:pt x="85" y="53"/>
                                  </a:lnTo>
                                  <a:lnTo>
                                    <a:pt x="83" y="55"/>
                                  </a:lnTo>
                                  <a:lnTo>
                                    <a:pt x="79" y="57"/>
                                  </a:lnTo>
                                  <a:lnTo>
                                    <a:pt x="76" y="58"/>
                                  </a:lnTo>
                                  <a:lnTo>
                                    <a:pt x="71" y="60"/>
                                  </a:lnTo>
                                  <a:lnTo>
                                    <a:pt x="69" y="61"/>
                                  </a:lnTo>
                                  <a:lnTo>
                                    <a:pt x="65" y="62"/>
                                  </a:lnTo>
                                  <a:lnTo>
                                    <a:pt x="64" y="64"/>
                                  </a:lnTo>
                                  <a:lnTo>
                                    <a:pt x="64" y="65"/>
                                  </a:lnTo>
                                  <a:lnTo>
                                    <a:pt x="62" y="67"/>
                                  </a:lnTo>
                                  <a:lnTo>
                                    <a:pt x="60" y="69"/>
                                  </a:lnTo>
                                  <a:lnTo>
                                    <a:pt x="59" y="71"/>
                                  </a:lnTo>
                                  <a:lnTo>
                                    <a:pt x="57" y="72"/>
                                  </a:lnTo>
                                  <a:lnTo>
                                    <a:pt x="54" y="72"/>
                                  </a:lnTo>
                                  <a:lnTo>
                                    <a:pt x="52" y="72"/>
                                  </a:lnTo>
                                  <a:lnTo>
                                    <a:pt x="51" y="72"/>
                                  </a:lnTo>
                                  <a:lnTo>
                                    <a:pt x="48" y="72"/>
                                  </a:lnTo>
                                  <a:lnTo>
                                    <a:pt x="46" y="71"/>
                                  </a:lnTo>
                                  <a:lnTo>
                                    <a:pt x="44" y="69"/>
                                  </a:lnTo>
                                  <a:lnTo>
                                    <a:pt x="41" y="68"/>
                                  </a:lnTo>
                                  <a:lnTo>
                                    <a:pt x="39" y="67"/>
                                  </a:lnTo>
                                  <a:lnTo>
                                    <a:pt x="37" y="65"/>
                                  </a:lnTo>
                                  <a:lnTo>
                                    <a:pt x="33" y="65"/>
                                  </a:lnTo>
                                  <a:lnTo>
                                    <a:pt x="31" y="65"/>
                                  </a:lnTo>
                                  <a:lnTo>
                                    <a:pt x="28" y="65"/>
                                  </a:lnTo>
                                  <a:lnTo>
                                    <a:pt x="26" y="65"/>
                                  </a:lnTo>
                                  <a:lnTo>
                                    <a:pt x="22" y="64"/>
                                  </a:lnTo>
                                  <a:lnTo>
                                    <a:pt x="19" y="64"/>
                                  </a:lnTo>
                                  <a:lnTo>
                                    <a:pt x="17" y="64"/>
                                  </a:lnTo>
                                  <a:lnTo>
                                    <a:pt x="15" y="65"/>
                                  </a:lnTo>
                                  <a:lnTo>
                                    <a:pt x="13" y="65"/>
                                  </a:lnTo>
                                  <a:lnTo>
                                    <a:pt x="13" y="64"/>
                                  </a:lnTo>
                                  <a:lnTo>
                                    <a:pt x="13" y="62"/>
                                  </a:lnTo>
                                  <a:lnTo>
                                    <a:pt x="13" y="61"/>
                                  </a:lnTo>
                                  <a:lnTo>
                                    <a:pt x="12" y="60"/>
                                  </a:lnTo>
                                  <a:lnTo>
                                    <a:pt x="12" y="58"/>
                                  </a:lnTo>
                                  <a:lnTo>
                                    <a:pt x="12" y="57"/>
                                  </a:lnTo>
                                  <a:lnTo>
                                    <a:pt x="11" y="53"/>
                                  </a:lnTo>
                                  <a:lnTo>
                                    <a:pt x="11" y="52"/>
                                  </a:lnTo>
                                  <a:lnTo>
                                    <a:pt x="7" y="53"/>
                                  </a:lnTo>
                                  <a:lnTo>
                                    <a:pt x="5" y="53"/>
                                  </a:lnTo>
                                  <a:lnTo>
                                    <a:pt x="3" y="52"/>
                                  </a:lnTo>
                                  <a:lnTo>
                                    <a:pt x="2" y="50"/>
                                  </a:lnTo>
                                  <a:lnTo>
                                    <a:pt x="1" y="47"/>
                                  </a:lnTo>
                                  <a:lnTo>
                                    <a:pt x="1" y="45"/>
                                  </a:lnTo>
                                  <a:lnTo>
                                    <a:pt x="0" y="40"/>
                                  </a:lnTo>
                                  <a:lnTo>
                                    <a:pt x="0" y="36"/>
                                  </a:lnTo>
                                  <a:lnTo>
                                    <a:pt x="1" y="36"/>
                                  </a:lnTo>
                                  <a:lnTo>
                                    <a:pt x="2" y="35"/>
                                  </a:lnTo>
                                  <a:lnTo>
                                    <a:pt x="3" y="35"/>
                                  </a:lnTo>
                                  <a:lnTo>
                                    <a:pt x="5" y="33"/>
                                  </a:lnTo>
                                  <a:lnTo>
                                    <a:pt x="6" y="32"/>
                                  </a:lnTo>
                                  <a:lnTo>
                                    <a:pt x="7" y="31"/>
                                  </a:lnTo>
                                  <a:lnTo>
                                    <a:pt x="8" y="29"/>
                                  </a:lnTo>
                                  <a:lnTo>
                                    <a:pt x="9" y="27"/>
                                  </a:lnTo>
                                  <a:lnTo>
                                    <a:pt x="8" y="22"/>
                                  </a:lnTo>
                                  <a:lnTo>
                                    <a:pt x="7" y="20"/>
                                  </a:lnTo>
                                  <a:lnTo>
                                    <a:pt x="5" y="16"/>
                                  </a:lnTo>
                                  <a:lnTo>
                                    <a:pt x="3" y="14"/>
                                  </a:lnTo>
                                  <a:lnTo>
                                    <a:pt x="2" y="12"/>
                                  </a:lnTo>
                                  <a:lnTo>
                                    <a:pt x="1" y="10"/>
                                  </a:lnTo>
                                  <a:lnTo>
                                    <a:pt x="1" y="9"/>
                                  </a:lnTo>
                                  <a:lnTo>
                                    <a:pt x="2" y="6"/>
                                  </a:lnTo>
                                  <a:lnTo>
                                    <a:pt x="1" y="6"/>
                                  </a:lnTo>
                                  <a:lnTo>
                                    <a:pt x="0" y="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26" name="Freeform 312">
                              <a:extLst>
                                <a:ext uri="{FF2B5EF4-FFF2-40B4-BE49-F238E27FC236}">
                                  <a16:creationId xmlns:a16="http://schemas.microsoft.com/office/drawing/2014/main" id="{05C36C86-923C-4345-91C1-E1BAD1C07B66}"/>
                                </a:ext>
                              </a:extLst>
                            </p:cNvPr>
                            <p:cNvSpPr>
                              <a:spLocks/>
                            </p:cNvSpPr>
                            <p:nvPr/>
                          </p:nvSpPr>
                          <p:spPr bwMode="gray">
                            <a:xfrm>
                              <a:off x="3078" y="1675"/>
                              <a:ext cx="34" cy="32"/>
                            </a:xfrm>
                            <a:custGeom>
                              <a:avLst/>
                              <a:gdLst>
                                <a:gd name="T0" fmla="*/ 0 w 34"/>
                                <a:gd name="T1" fmla="*/ 6 h 32"/>
                                <a:gd name="T2" fmla="*/ 1 w 34"/>
                                <a:gd name="T3" fmla="*/ 10 h 32"/>
                                <a:gd name="T4" fmla="*/ 1 w 34"/>
                                <a:gd name="T5" fmla="*/ 14 h 32"/>
                                <a:gd name="T6" fmla="*/ 3 w 34"/>
                                <a:gd name="T7" fmla="*/ 18 h 32"/>
                                <a:gd name="T8" fmla="*/ 3 w 34"/>
                                <a:gd name="T9" fmla="*/ 22 h 32"/>
                                <a:gd name="T10" fmla="*/ 3 w 34"/>
                                <a:gd name="T11" fmla="*/ 26 h 32"/>
                                <a:gd name="T12" fmla="*/ 3 w 34"/>
                                <a:gd name="T13" fmla="*/ 29 h 32"/>
                                <a:gd name="T14" fmla="*/ 3 w 34"/>
                                <a:gd name="T15" fmla="*/ 32 h 32"/>
                                <a:gd name="T16" fmla="*/ 4 w 34"/>
                                <a:gd name="T17" fmla="*/ 32 h 32"/>
                                <a:gd name="T18" fmla="*/ 6 w 34"/>
                                <a:gd name="T19" fmla="*/ 30 h 32"/>
                                <a:gd name="T20" fmla="*/ 12 w 34"/>
                                <a:gd name="T21" fmla="*/ 29 h 32"/>
                                <a:gd name="T22" fmla="*/ 17 w 34"/>
                                <a:gd name="T23" fmla="*/ 27 h 32"/>
                                <a:gd name="T24" fmla="*/ 23 w 34"/>
                                <a:gd name="T25" fmla="*/ 25 h 32"/>
                                <a:gd name="T26" fmla="*/ 28 w 34"/>
                                <a:gd name="T27" fmla="*/ 22 h 32"/>
                                <a:gd name="T28" fmla="*/ 32 w 34"/>
                                <a:gd name="T29" fmla="*/ 19 h 32"/>
                                <a:gd name="T30" fmla="*/ 34 w 34"/>
                                <a:gd name="T31" fmla="*/ 18 h 32"/>
                                <a:gd name="T32" fmla="*/ 33 w 34"/>
                                <a:gd name="T33" fmla="*/ 17 h 32"/>
                                <a:gd name="T34" fmla="*/ 32 w 34"/>
                                <a:gd name="T35" fmla="*/ 15 h 32"/>
                                <a:gd name="T36" fmla="*/ 30 w 34"/>
                                <a:gd name="T37" fmla="*/ 14 h 32"/>
                                <a:gd name="T38" fmla="*/ 27 w 34"/>
                                <a:gd name="T39" fmla="*/ 13 h 32"/>
                                <a:gd name="T40" fmla="*/ 24 w 34"/>
                                <a:gd name="T41" fmla="*/ 10 h 32"/>
                                <a:gd name="T42" fmla="*/ 23 w 34"/>
                                <a:gd name="T43" fmla="*/ 7 h 32"/>
                                <a:gd name="T44" fmla="*/ 21 w 34"/>
                                <a:gd name="T45" fmla="*/ 5 h 32"/>
                                <a:gd name="T46" fmla="*/ 20 w 34"/>
                                <a:gd name="T47" fmla="*/ 0 h 32"/>
                                <a:gd name="T48" fmla="*/ 19 w 34"/>
                                <a:gd name="T49" fmla="*/ 0 h 32"/>
                                <a:gd name="T50" fmla="*/ 17 w 34"/>
                                <a:gd name="T51" fmla="*/ 2 h 32"/>
                                <a:gd name="T52" fmla="*/ 13 w 34"/>
                                <a:gd name="T53" fmla="*/ 2 h 32"/>
                                <a:gd name="T54" fmla="*/ 11 w 34"/>
                                <a:gd name="T55" fmla="*/ 3 h 32"/>
                                <a:gd name="T56" fmla="*/ 6 w 34"/>
                                <a:gd name="T57" fmla="*/ 3 h 32"/>
                                <a:gd name="T58" fmla="*/ 3 w 34"/>
                                <a:gd name="T59" fmla="*/ 5 h 32"/>
                                <a:gd name="T60" fmla="*/ 0 w 34"/>
                                <a:gd name="T61" fmla="*/ 6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
                                <a:gd name="T94" fmla="*/ 0 h 32"/>
                                <a:gd name="T95" fmla="*/ 34 w 34"/>
                                <a:gd name="T96" fmla="*/ 32 h 3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 h="32">
                                  <a:moveTo>
                                    <a:pt x="0" y="6"/>
                                  </a:moveTo>
                                  <a:lnTo>
                                    <a:pt x="1" y="10"/>
                                  </a:lnTo>
                                  <a:lnTo>
                                    <a:pt x="1" y="14"/>
                                  </a:lnTo>
                                  <a:lnTo>
                                    <a:pt x="3" y="18"/>
                                  </a:lnTo>
                                  <a:lnTo>
                                    <a:pt x="3" y="22"/>
                                  </a:lnTo>
                                  <a:lnTo>
                                    <a:pt x="3" y="26"/>
                                  </a:lnTo>
                                  <a:lnTo>
                                    <a:pt x="3" y="29"/>
                                  </a:lnTo>
                                  <a:lnTo>
                                    <a:pt x="3" y="32"/>
                                  </a:lnTo>
                                  <a:lnTo>
                                    <a:pt x="4" y="32"/>
                                  </a:lnTo>
                                  <a:lnTo>
                                    <a:pt x="6" y="30"/>
                                  </a:lnTo>
                                  <a:lnTo>
                                    <a:pt x="12" y="29"/>
                                  </a:lnTo>
                                  <a:lnTo>
                                    <a:pt x="17" y="27"/>
                                  </a:lnTo>
                                  <a:lnTo>
                                    <a:pt x="23" y="25"/>
                                  </a:lnTo>
                                  <a:lnTo>
                                    <a:pt x="28" y="22"/>
                                  </a:lnTo>
                                  <a:lnTo>
                                    <a:pt x="32" y="19"/>
                                  </a:lnTo>
                                  <a:lnTo>
                                    <a:pt x="34" y="18"/>
                                  </a:lnTo>
                                  <a:lnTo>
                                    <a:pt x="33" y="17"/>
                                  </a:lnTo>
                                  <a:lnTo>
                                    <a:pt x="32" y="15"/>
                                  </a:lnTo>
                                  <a:lnTo>
                                    <a:pt x="30" y="14"/>
                                  </a:lnTo>
                                  <a:lnTo>
                                    <a:pt x="27" y="13"/>
                                  </a:lnTo>
                                  <a:lnTo>
                                    <a:pt x="24" y="10"/>
                                  </a:lnTo>
                                  <a:lnTo>
                                    <a:pt x="23" y="7"/>
                                  </a:lnTo>
                                  <a:lnTo>
                                    <a:pt x="21" y="5"/>
                                  </a:lnTo>
                                  <a:lnTo>
                                    <a:pt x="20" y="0"/>
                                  </a:lnTo>
                                  <a:lnTo>
                                    <a:pt x="19" y="0"/>
                                  </a:lnTo>
                                  <a:lnTo>
                                    <a:pt x="17" y="2"/>
                                  </a:lnTo>
                                  <a:lnTo>
                                    <a:pt x="13" y="2"/>
                                  </a:lnTo>
                                  <a:lnTo>
                                    <a:pt x="11" y="3"/>
                                  </a:lnTo>
                                  <a:lnTo>
                                    <a:pt x="6" y="3"/>
                                  </a:lnTo>
                                  <a:lnTo>
                                    <a:pt x="3" y="5"/>
                                  </a:lnTo>
                                  <a:lnTo>
                                    <a:pt x="0" y="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27" name="Freeform 313">
                              <a:extLst>
                                <a:ext uri="{FF2B5EF4-FFF2-40B4-BE49-F238E27FC236}">
                                  <a16:creationId xmlns:a16="http://schemas.microsoft.com/office/drawing/2014/main" id="{8F237F96-6EC9-4F5C-AB65-F163B25A9A6A}"/>
                                </a:ext>
                              </a:extLst>
                            </p:cNvPr>
                            <p:cNvSpPr>
                              <a:spLocks/>
                            </p:cNvSpPr>
                            <p:nvPr/>
                          </p:nvSpPr>
                          <p:spPr bwMode="gray">
                            <a:xfrm>
                              <a:off x="2957" y="1666"/>
                              <a:ext cx="37" cy="69"/>
                            </a:xfrm>
                            <a:custGeom>
                              <a:avLst/>
                              <a:gdLst>
                                <a:gd name="T0" fmla="*/ 37 w 37"/>
                                <a:gd name="T1" fmla="*/ 38 h 69"/>
                                <a:gd name="T2" fmla="*/ 34 w 37"/>
                                <a:gd name="T3" fmla="*/ 30 h 69"/>
                                <a:gd name="T4" fmla="*/ 29 w 37"/>
                                <a:gd name="T5" fmla="*/ 23 h 69"/>
                                <a:gd name="T6" fmla="*/ 25 w 37"/>
                                <a:gd name="T7" fmla="*/ 15 h 69"/>
                                <a:gd name="T8" fmla="*/ 22 w 37"/>
                                <a:gd name="T9" fmla="*/ 9 h 69"/>
                                <a:gd name="T10" fmla="*/ 20 w 37"/>
                                <a:gd name="T11" fmla="*/ 5 h 69"/>
                                <a:gd name="T12" fmla="*/ 17 w 37"/>
                                <a:gd name="T13" fmla="*/ 2 h 69"/>
                                <a:gd name="T14" fmla="*/ 15 w 37"/>
                                <a:gd name="T15" fmla="*/ 0 h 69"/>
                                <a:gd name="T16" fmla="*/ 14 w 37"/>
                                <a:gd name="T17" fmla="*/ 0 h 69"/>
                                <a:gd name="T18" fmla="*/ 8 w 37"/>
                                <a:gd name="T19" fmla="*/ 0 h 69"/>
                                <a:gd name="T20" fmla="*/ 7 w 37"/>
                                <a:gd name="T21" fmla="*/ 1 h 69"/>
                                <a:gd name="T22" fmla="*/ 4 w 37"/>
                                <a:gd name="T23" fmla="*/ 4 h 69"/>
                                <a:gd name="T24" fmla="*/ 4 w 37"/>
                                <a:gd name="T25" fmla="*/ 7 h 69"/>
                                <a:gd name="T26" fmla="*/ 4 w 37"/>
                                <a:gd name="T27" fmla="*/ 11 h 69"/>
                                <a:gd name="T28" fmla="*/ 3 w 37"/>
                                <a:gd name="T29" fmla="*/ 15 h 69"/>
                                <a:gd name="T30" fmla="*/ 2 w 37"/>
                                <a:gd name="T31" fmla="*/ 22 h 69"/>
                                <a:gd name="T32" fmla="*/ 0 w 37"/>
                                <a:gd name="T33" fmla="*/ 27 h 69"/>
                                <a:gd name="T34" fmla="*/ 1 w 37"/>
                                <a:gd name="T35" fmla="*/ 31 h 69"/>
                                <a:gd name="T36" fmla="*/ 1 w 37"/>
                                <a:gd name="T37" fmla="*/ 34 h 69"/>
                                <a:gd name="T38" fmla="*/ 2 w 37"/>
                                <a:gd name="T39" fmla="*/ 37 h 69"/>
                                <a:gd name="T40" fmla="*/ 3 w 37"/>
                                <a:gd name="T41" fmla="*/ 40 h 69"/>
                                <a:gd name="T42" fmla="*/ 4 w 37"/>
                                <a:gd name="T43" fmla="*/ 42 h 69"/>
                                <a:gd name="T44" fmla="*/ 6 w 37"/>
                                <a:gd name="T45" fmla="*/ 45 h 69"/>
                                <a:gd name="T46" fmla="*/ 7 w 37"/>
                                <a:gd name="T47" fmla="*/ 48 h 69"/>
                                <a:gd name="T48" fmla="*/ 8 w 37"/>
                                <a:gd name="T49" fmla="*/ 51 h 69"/>
                                <a:gd name="T50" fmla="*/ 10 w 37"/>
                                <a:gd name="T51" fmla="*/ 51 h 69"/>
                                <a:gd name="T52" fmla="*/ 11 w 37"/>
                                <a:gd name="T53" fmla="*/ 55 h 69"/>
                                <a:gd name="T54" fmla="*/ 14 w 37"/>
                                <a:gd name="T55" fmla="*/ 56 h 69"/>
                                <a:gd name="T56" fmla="*/ 16 w 37"/>
                                <a:gd name="T57" fmla="*/ 59 h 69"/>
                                <a:gd name="T58" fmla="*/ 17 w 37"/>
                                <a:gd name="T59" fmla="*/ 60 h 69"/>
                                <a:gd name="T60" fmla="*/ 20 w 37"/>
                                <a:gd name="T61" fmla="*/ 63 h 69"/>
                                <a:gd name="T62" fmla="*/ 21 w 37"/>
                                <a:gd name="T63" fmla="*/ 66 h 69"/>
                                <a:gd name="T64" fmla="*/ 22 w 37"/>
                                <a:gd name="T65" fmla="*/ 69 h 69"/>
                                <a:gd name="T66" fmla="*/ 25 w 37"/>
                                <a:gd name="T67" fmla="*/ 66 h 69"/>
                                <a:gd name="T68" fmla="*/ 29 w 37"/>
                                <a:gd name="T69" fmla="*/ 63 h 69"/>
                                <a:gd name="T70" fmla="*/ 31 w 37"/>
                                <a:gd name="T71" fmla="*/ 59 h 69"/>
                                <a:gd name="T72" fmla="*/ 33 w 37"/>
                                <a:gd name="T73" fmla="*/ 56 h 69"/>
                                <a:gd name="T74" fmla="*/ 35 w 37"/>
                                <a:gd name="T75" fmla="*/ 51 h 69"/>
                                <a:gd name="T76" fmla="*/ 36 w 37"/>
                                <a:gd name="T77" fmla="*/ 47 h 69"/>
                                <a:gd name="T78" fmla="*/ 37 w 37"/>
                                <a:gd name="T79" fmla="*/ 42 h 69"/>
                                <a:gd name="T80" fmla="*/ 37 w 37"/>
                                <a:gd name="T81" fmla="*/ 38 h 6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69"/>
                                <a:gd name="T125" fmla="*/ 37 w 37"/>
                                <a:gd name="T126" fmla="*/ 69 h 6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69">
                                  <a:moveTo>
                                    <a:pt x="37" y="38"/>
                                  </a:moveTo>
                                  <a:lnTo>
                                    <a:pt x="34" y="30"/>
                                  </a:lnTo>
                                  <a:lnTo>
                                    <a:pt x="29" y="23"/>
                                  </a:lnTo>
                                  <a:lnTo>
                                    <a:pt x="25" y="15"/>
                                  </a:lnTo>
                                  <a:lnTo>
                                    <a:pt x="22" y="9"/>
                                  </a:lnTo>
                                  <a:lnTo>
                                    <a:pt x="20" y="5"/>
                                  </a:lnTo>
                                  <a:lnTo>
                                    <a:pt x="17" y="2"/>
                                  </a:lnTo>
                                  <a:lnTo>
                                    <a:pt x="15" y="0"/>
                                  </a:lnTo>
                                  <a:lnTo>
                                    <a:pt x="14" y="0"/>
                                  </a:lnTo>
                                  <a:lnTo>
                                    <a:pt x="8" y="0"/>
                                  </a:lnTo>
                                  <a:lnTo>
                                    <a:pt x="7" y="1"/>
                                  </a:lnTo>
                                  <a:lnTo>
                                    <a:pt x="4" y="4"/>
                                  </a:lnTo>
                                  <a:lnTo>
                                    <a:pt x="4" y="7"/>
                                  </a:lnTo>
                                  <a:lnTo>
                                    <a:pt x="4" y="11"/>
                                  </a:lnTo>
                                  <a:lnTo>
                                    <a:pt x="3" y="15"/>
                                  </a:lnTo>
                                  <a:lnTo>
                                    <a:pt x="2" y="22"/>
                                  </a:lnTo>
                                  <a:lnTo>
                                    <a:pt x="0" y="27"/>
                                  </a:lnTo>
                                  <a:lnTo>
                                    <a:pt x="1" y="31"/>
                                  </a:lnTo>
                                  <a:lnTo>
                                    <a:pt x="1" y="34"/>
                                  </a:lnTo>
                                  <a:lnTo>
                                    <a:pt x="2" y="37"/>
                                  </a:lnTo>
                                  <a:lnTo>
                                    <a:pt x="3" y="40"/>
                                  </a:lnTo>
                                  <a:lnTo>
                                    <a:pt x="4" y="42"/>
                                  </a:lnTo>
                                  <a:lnTo>
                                    <a:pt x="6" y="45"/>
                                  </a:lnTo>
                                  <a:lnTo>
                                    <a:pt x="7" y="48"/>
                                  </a:lnTo>
                                  <a:lnTo>
                                    <a:pt x="8" y="51"/>
                                  </a:lnTo>
                                  <a:lnTo>
                                    <a:pt x="10" y="51"/>
                                  </a:lnTo>
                                  <a:lnTo>
                                    <a:pt x="11" y="55"/>
                                  </a:lnTo>
                                  <a:lnTo>
                                    <a:pt x="14" y="56"/>
                                  </a:lnTo>
                                  <a:lnTo>
                                    <a:pt x="16" y="59"/>
                                  </a:lnTo>
                                  <a:lnTo>
                                    <a:pt x="17" y="60"/>
                                  </a:lnTo>
                                  <a:lnTo>
                                    <a:pt x="20" y="63"/>
                                  </a:lnTo>
                                  <a:lnTo>
                                    <a:pt x="21" y="66"/>
                                  </a:lnTo>
                                  <a:lnTo>
                                    <a:pt x="22" y="69"/>
                                  </a:lnTo>
                                  <a:lnTo>
                                    <a:pt x="25" y="66"/>
                                  </a:lnTo>
                                  <a:lnTo>
                                    <a:pt x="29" y="63"/>
                                  </a:lnTo>
                                  <a:lnTo>
                                    <a:pt x="31" y="59"/>
                                  </a:lnTo>
                                  <a:lnTo>
                                    <a:pt x="33" y="56"/>
                                  </a:lnTo>
                                  <a:lnTo>
                                    <a:pt x="35" y="51"/>
                                  </a:lnTo>
                                  <a:lnTo>
                                    <a:pt x="36" y="47"/>
                                  </a:lnTo>
                                  <a:lnTo>
                                    <a:pt x="37" y="42"/>
                                  </a:lnTo>
                                  <a:lnTo>
                                    <a:pt x="37" y="3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28" name="Freeform 314">
                              <a:extLst>
                                <a:ext uri="{FF2B5EF4-FFF2-40B4-BE49-F238E27FC236}">
                                  <a16:creationId xmlns:a16="http://schemas.microsoft.com/office/drawing/2014/main" id="{8C6C18E6-7D33-470C-B8D8-914D26D8E208}"/>
                                </a:ext>
                              </a:extLst>
                            </p:cNvPr>
                            <p:cNvSpPr>
                              <a:spLocks/>
                            </p:cNvSpPr>
                            <p:nvPr/>
                          </p:nvSpPr>
                          <p:spPr bwMode="gray">
                            <a:xfrm>
                              <a:off x="2756" y="1546"/>
                              <a:ext cx="66" cy="39"/>
                            </a:xfrm>
                            <a:custGeom>
                              <a:avLst/>
                              <a:gdLst>
                                <a:gd name="T0" fmla="*/ 66 w 66"/>
                                <a:gd name="T1" fmla="*/ 20 h 39"/>
                                <a:gd name="T2" fmla="*/ 65 w 66"/>
                                <a:gd name="T3" fmla="*/ 20 h 39"/>
                                <a:gd name="T4" fmla="*/ 62 w 66"/>
                                <a:gd name="T5" fmla="*/ 22 h 39"/>
                                <a:gd name="T6" fmla="*/ 60 w 66"/>
                                <a:gd name="T7" fmla="*/ 24 h 39"/>
                                <a:gd name="T8" fmla="*/ 56 w 66"/>
                                <a:gd name="T9" fmla="*/ 27 h 39"/>
                                <a:gd name="T10" fmla="*/ 53 w 66"/>
                                <a:gd name="T11" fmla="*/ 31 h 39"/>
                                <a:gd name="T12" fmla="*/ 50 w 66"/>
                                <a:gd name="T13" fmla="*/ 34 h 39"/>
                                <a:gd name="T14" fmla="*/ 47 w 66"/>
                                <a:gd name="T15" fmla="*/ 37 h 39"/>
                                <a:gd name="T16" fmla="*/ 46 w 66"/>
                                <a:gd name="T17" fmla="*/ 39 h 39"/>
                                <a:gd name="T18" fmla="*/ 43 w 66"/>
                                <a:gd name="T19" fmla="*/ 39 h 39"/>
                                <a:gd name="T20" fmla="*/ 42 w 66"/>
                                <a:gd name="T21" fmla="*/ 38 h 39"/>
                                <a:gd name="T22" fmla="*/ 40 w 66"/>
                                <a:gd name="T23" fmla="*/ 38 h 39"/>
                                <a:gd name="T24" fmla="*/ 37 w 66"/>
                                <a:gd name="T25" fmla="*/ 38 h 39"/>
                                <a:gd name="T26" fmla="*/ 36 w 66"/>
                                <a:gd name="T27" fmla="*/ 37 h 39"/>
                                <a:gd name="T28" fmla="*/ 34 w 66"/>
                                <a:gd name="T29" fmla="*/ 35 h 39"/>
                                <a:gd name="T30" fmla="*/ 33 w 66"/>
                                <a:gd name="T31" fmla="*/ 32 h 39"/>
                                <a:gd name="T32" fmla="*/ 33 w 66"/>
                                <a:gd name="T33" fmla="*/ 27 h 39"/>
                                <a:gd name="T34" fmla="*/ 32 w 66"/>
                                <a:gd name="T35" fmla="*/ 30 h 39"/>
                                <a:gd name="T36" fmla="*/ 30 w 66"/>
                                <a:gd name="T37" fmla="*/ 31 h 39"/>
                                <a:gd name="T38" fmla="*/ 29 w 66"/>
                                <a:gd name="T39" fmla="*/ 32 h 39"/>
                                <a:gd name="T40" fmla="*/ 27 w 66"/>
                                <a:gd name="T41" fmla="*/ 34 h 39"/>
                                <a:gd name="T42" fmla="*/ 26 w 66"/>
                                <a:gd name="T43" fmla="*/ 35 h 39"/>
                                <a:gd name="T44" fmla="*/ 24 w 66"/>
                                <a:gd name="T45" fmla="*/ 37 h 39"/>
                                <a:gd name="T46" fmla="*/ 22 w 66"/>
                                <a:gd name="T47" fmla="*/ 38 h 39"/>
                                <a:gd name="T48" fmla="*/ 20 w 66"/>
                                <a:gd name="T49" fmla="*/ 39 h 39"/>
                                <a:gd name="T50" fmla="*/ 13 w 66"/>
                                <a:gd name="T51" fmla="*/ 39 h 39"/>
                                <a:gd name="T52" fmla="*/ 11 w 66"/>
                                <a:gd name="T53" fmla="*/ 38 h 39"/>
                                <a:gd name="T54" fmla="*/ 10 w 66"/>
                                <a:gd name="T55" fmla="*/ 38 h 39"/>
                                <a:gd name="T56" fmla="*/ 8 w 66"/>
                                <a:gd name="T57" fmla="*/ 37 h 39"/>
                                <a:gd name="T58" fmla="*/ 6 w 66"/>
                                <a:gd name="T59" fmla="*/ 35 h 39"/>
                                <a:gd name="T60" fmla="*/ 3 w 66"/>
                                <a:gd name="T61" fmla="*/ 34 h 39"/>
                                <a:gd name="T62" fmla="*/ 2 w 66"/>
                                <a:gd name="T63" fmla="*/ 32 h 39"/>
                                <a:gd name="T64" fmla="*/ 1 w 66"/>
                                <a:gd name="T65" fmla="*/ 31 h 39"/>
                                <a:gd name="T66" fmla="*/ 0 w 66"/>
                                <a:gd name="T67" fmla="*/ 27 h 39"/>
                                <a:gd name="T68" fmla="*/ 2 w 66"/>
                                <a:gd name="T69" fmla="*/ 27 h 39"/>
                                <a:gd name="T70" fmla="*/ 4 w 66"/>
                                <a:gd name="T71" fmla="*/ 24 h 39"/>
                                <a:gd name="T72" fmla="*/ 6 w 66"/>
                                <a:gd name="T73" fmla="*/ 23 h 39"/>
                                <a:gd name="T74" fmla="*/ 7 w 66"/>
                                <a:gd name="T75" fmla="*/ 20 h 39"/>
                                <a:gd name="T76" fmla="*/ 8 w 66"/>
                                <a:gd name="T77" fmla="*/ 18 h 39"/>
                                <a:gd name="T78" fmla="*/ 9 w 66"/>
                                <a:gd name="T79" fmla="*/ 15 h 39"/>
                                <a:gd name="T80" fmla="*/ 10 w 66"/>
                                <a:gd name="T81" fmla="*/ 12 h 39"/>
                                <a:gd name="T82" fmla="*/ 10 w 66"/>
                                <a:gd name="T83" fmla="*/ 7 h 39"/>
                                <a:gd name="T84" fmla="*/ 17 w 66"/>
                                <a:gd name="T85" fmla="*/ 5 h 39"/>
                                <a:gd name="T86" fmla="*/ 22 w 66"/>
                                <a:gd name="T87" fmla="*/ 5 h 39"/>
                                <a:gd name="T88" fmla="*/ 28 w 66"/>
                                <a:gd name="T89" fmla="*/ 4 h 39"/>
                                <a:gd name="T90" fmla="*/ 35 w 66"/>
                                <a:gd name="T91" fmla="*/ 3 h 39"/>
                                <a:gd name="T92" fmla="*/ 41 w 66"/>
                                <a:gd name="T93" fmla="*/ 3 h 39"/>
                                <a:gd name="T94" fmla="*/ 48 w 66"/>
                                <a:gd name="T95" fmla="*/ 1 h 39"/>
                                <a:gd name="T96" fmla="*/ 56 w 66"/>
                                <a:gd name="T97" fmla="*/ 0 h 39"/>
                                <a:gd name="T98" fmla="*/ 63 w 66"/>
                                <a:gd name="T99" fmla="*/ 0 h 39"/>
                                <a:gd name="T100" fmla="*/ 55 w 66"/>
                                <a:gd name="T101" fmla="*/ 13 h 39"/>
                                <a:gd name="T102" fmla="*/ 55 w 66"/>
                                <a:gd name="T103" fmla="*/ 15 h 39"/>
                                <a:gd name="T104" fmla="*/ 55 w 66"/>
                                <a:gd name="T105" fmla="*/ 16 h 39"/>
                                <a:gd name="T106" fmla="*/ 54 w 66"/>
                                <a:gd name="T107" fmla="*/ 18 h 39"/>
                                <a:gd name="T108" fmla="*/ 54 w 66"/>
                                <a:gd name="T109" fmla="*/ 19 h 39"/>
                                <a:gd name="T110" fmla="*/ 55 w 66"/>
                                <a:gd name="T111" fmla="*/ 20 h 39"/>
                                <a:gd name="T112" fmla="*/ 60 w 66"/>
                                <a:gd name="T113" fmla="*/ 20 h 39"/>
                                <a:gd name="T114" fmla="*/ 66 w 66"/>
                                <a:gd name="T115" fmla="*/ 20 h 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6"/>
                                <a:gd name="T175" fmla="*/ 0 h 39"/>
                                <a:gd name="T176" fmla="*/ 66 w 66"/>
                                <a:gd name="T177" fmla="*/ 39 h 3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6" h="39">
                                  <a:moveTo>
                                    <a:pt x="66" y="20"/>
                                  </a:moveTo>
                                  <a:lnTo>
                                    <a:pt x="65" y="20"/>
                                  </a:lnTo>
                                  <a:lnTo>
                                    <a:pt x="62" y="22"/>
                                  </a:lnTo>
                                  <a:lnTo>
                                    <a:pt x="60" y="24"/>
                                  </a:lnTo>
                                  <a:lnTo>
                                    <a:pt x="56" y="27"/>
                                  </a:lnTo>
                                  <a:lnTo>
                                    <a:pt x="53" y="31"/>
                                  </a:lnTo>
                                  <a:lnTo>
                                    <a:pt x="50" y="34"/>
                                  </a:lnTo>
                                  <a:lnTo>
                                    <a:pt x="47" y="37"/>
                                  </a:lnTo>
                                  <a:lnTo>
                                    <a:pt x="46" y="39"/>
                                  </a:lnTo>
                                  <a:lnTo>
                                    <a:pt x="43" y="39"/>
                                  </a:lnTo>
                                  <a:lnTo>
                                    <a:pt x="42" y="38"/>
                                  </a:lnTo>
                                  <a:lnTo>
                                    <a:pt x="40" y="38"/>
                                  </a:lnTo>
                                  <a:lnTo>
                                    <a:pt x="37" y="38"/>
                                  </a:lnTo>
                                  <a:lnTo>
                                    <a:pt x="36" y="37"/>
                                  </a:lnTo>
                                  <a:lnTo>
                                    <a:pt x="34" y="35"/>
                                  </a:lnTo>
                                  <a:lnTo>
                                    <a:pt x="33" y="32"/>
                                  </a:lnTo>
                                  <a:lnTo>
                                    <a:pt x="33" y="27"/>
                                  </a:lnTo>
                                  <a:lnTo>
                                    <a:pt x="32" y="30"/>
                                  </a:lnTo>
                                  <a:lnTo>
                                    <a:pt x="30" y="31"/>
                                  </a:lnTo>
                                  <a:lnTo>
                                    <a:pt x="29" y="32"/>
                                  </a:lnTo>
                                  <a:lnTo>
                                    <a:pt x="27" y="34"/>
                                  </a:lnTo>
                                  <a:lnTo>
                                    <a:pt x="26" y="35"/>
                                  </a:lnTo>
                                  <a:lnTo>
                                    <a:pt x="24" y="37"/>
                                  </a:lnTo>
                                  <a:lnTo>
                                    <a:pt x="22" y="38"/>
                                  </a:lnTo>
                                  <a:lnTo>
                                    <a:pt x="20" y="39"/>
                                  </a:lnTo>
                                  <a:lnTo>
                                    <a:pt x="13" y="39"/>
                                  </a:lnTo>
                                  <a:lnTo>
                                    <a:pt x="11" y="38"/>
                                  </a:lnTo>
                                  <a:lnTo>
                                    <a:pt x="10" y="38"/>
                                  </a:lnTo>
                                  <a:lnTo>
                                    <a:pt x="8" y="37"/>
                                  </a:lnTo>
                                  <a:lnTo>
                                    <a:pt x="6" y="35"/>
                                  </a:lnTo>
                                  <a:lnTo>
                                    <a:pt x="3" y="34"/>
                                  </a:lnTo>
                                  <a:lnTo>
                                    <a:pt x="2" y="32"/>
                                  </a:lnTo>
                                  <a:lnTo>
                                    <a:pt x="1" y="31"/>
                                  </a:lnTo>
                                  <a:lnTo>
                                    <a:pt x="0" y="27"/>
                                  </a:lnTo>
                                  <a:lnTo>
                                    <a:pt x="2" y="27"/>
                                  </a:lnTo>
                                  <a:lnTo>
                                    <a:pt x="4" y="24"/>
                                  </a:lnTo>
                                  <a:lnTo>
                                    <a:pt x="6" y="23"/>
                                  </a:lnTo>
                                  <a:lnTo>
                                    <a:pt x="7" y="20"/>
                                  </a:lnTo>
                                  <a:lnTo>
                                    <a:pt x="8" y="18"/>
                                  </a:lnTo>
                                  <a:lnTo>
                                    <a:pt x="9" y="15"/>
                                  </a:lnTo>
                                  <a:lnTo>
                                    <a:pt x="10" y="12"/>
                                  </a:lnTo>
                                  <a:lnTo>
                                    <a:pt x="10" y="7"/>
                                  </a:lnTo>
                                  <a:lnTo>
                                    <a:pt x="17" y="5"/>
                                  </a:lnTo>
                                  <a:lnTo>
                                    <a:pt x="22" y="5"/>
                                  </a:lnTo>
                                  <a:lnTo>
                                    <a:pt x="28" y="4"/>
                                  </a:lnTo>
                                  <a:lnTo>
                                    <a:pt x="35" y="3"/>
                                  </a:lnTo>
                                  <a:lnTo>
                                    <a:pt x="41" y="3"/>
                                  </a:lnTo>
                                  <a:lnTo>
                                    <a:pt x="48" y="1"/>
                                  </a:lnTo>
                                  <a:lnTo>
                                    <a:pt x="56" y="0"/>
                                  </a:lnTo>
                                  <a:lnTo>
                                    <a:pt x="63" y="0"/>
                                  </a:lnTo>
                                  <a:lnTo>
                                    <a:pt x="55" y="13"/>
                                  </a:lnTo>
                                  <a:lnTo>
                                    <a:pt x="55" y="15"/>
                                  </a:lnTo>
                                  <a:lnTo>
                                    <a:pt x="55" y="16"/>
                                  </a:lnTo>
                                  <a:lnTo>
                                    <a:pt x="54" y="18"/>
                                  </a:lnTo>
                                  <a:lnTo>
                                    <a:pt x="54" y="19"/>
                                  </a:lnTo>
                                  <a:lnTo>
                                    <a:pt x="55" y="20"/>
                                  </a:lnTo>
                                  <a:lnTo>
                                    <a:pt x="60" y="20"/>
                                  </a:lnTo>
                                  <a:lnTo>
                                    <a:pt x="66" y="2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29" name="Freeform 315">
                              <a:extLst>
                                <a:ext uri="{FF2B5EF4-FFF2-40B4-BE49-F238E27FC236}">
                                  <a16:creationId xmlns:a16="http://schemas.microsoft.com/office/drawing/2014/main" id="{7F2307C5-267B-44E0-B845-07585DF768A0}"/>
                                </a:ext>
                              </a:extLst>
                            </p:cNvPr>
                            <p:cNvSpPr>
                              <a:spLocks/>
                            </p:cNvSpPr>
                            <p:nvPr/>
                          </p:nvSpPr>
                          <p:spPr bwMode="gray">
                            <a:xfrm>
                              <a:off x="3070" y="1673"/>
                              <a:ext cx="329" cy="149"/>
                            </a:xfrm>
                            <a:custGeom>
                              <a:avLst/>
                              <a:gdLst>
                                <a:gd name="T0" fmla="*/ 311 w 329"/>
                                <a:gd name="T1" fmla="*/ 51 h 149"/>
                                <a:gd name="T2" fmla="*/ 307 w 329"/>
                                <a:gd name="T3" fmla="*/ 47 h 149"/>
                                <a:gd name="T4" fmla="*/ 297 w 329"/>
                                <a:gd name="T5" fmla="*/ 25 h 149"/>
                                <a:gd name="T6" fmla="*/ 282 w 329"/>
                                <a:gd name="T7" fmla="*/ 11 h 149"/>
                                <a:gd name="T8" fmla="*/ 252 w 329"/>
                                <a:gd name="T9" fmla="*/ 8 h 149"/>
                                <a:gd name="T10" fmla="*/ 231 w 329"/>
                                <a:gd name="T11" fmla="*/ 18 h 149"/>
                                <a:gd name="T12" fmla="*/ 213 w 329"/>
                                <a:gd name="T13" fmla="*/ 23 h 149"/>
                                <a:gd name="T14" fmla="*/ 202 w 329"/>
                                <a:gd name="T15" fmla="*/ 27 h 149"/>
                                <a:gd name="T16" fmla="*/ 194 w 329"/>
                                <a:gd name="T17" fmla="*/ 25 h 149"/>
                                <a:gd name="T18" fmla="*/ 185 w 329"/>
                                <a:gd name="T19" fmla="*/ 18 h 149"/>
                                <a:gd name="T20" fmla="*/ 169 w 329"/>
                                <a:gd name="T21" fmla="*/ 14 h 149"/>
                                <a:gd name="T22" fmla="*/ 161 w 329"/>
                                <a:gd name="T23" fmla="*/ 8 h 149"/>
                                <a:gd name="T24" fmla="*/ 158 w 329"/>
                                <a:gd name="T25" fmla="*/ 7 h 149"/>
                                <a:gd name="T26" fmla="*/ 152 w 329"/>
                                <a:gd name="T27" fmla="*/ 9 h 149"/>
                                <a:gd name="T28" fmla="*/ 145 w 329"/>
                                <a:gd name="T29" fmla="*/ 5 h 149"/>
                                <a:gd name="T30" fmla="*/ 128 w 329"/>
                                <a:gd name="T31" fmla="*/ 4 h 149"/>
                                <a:gd name="T32" fmla="*/ 84 w 329"/>
                                <a:gd name="T33" fmla="*/ 12 h 149"/>
                                <a:gd name="T34" fmla="*/ 43 w 329"/>
                                <a:gd name="T35" fmla="*/ 20 h 149"/>
                                <a:gd name="T36" fmla="*/ 45 w 329"/>
                                <a:gd name="T37" fmla="*/ 25 h 149"/>
                                <a:gd name="T38" fmla="*/ 53 w 329"/>
                                <a:gd name="T39" fmla="*/ 27 h 149"/>
                                <a:gd name="T40" fmla="*/ 44 w 329"/>
                                <a:gd name="T41" fmla="*/ 34 h 149"/>
                                <a:gd name="T42" fmla="*/ 32 w 329"/>
                                <a:gd name="T43" fmla="*/ 34 h 149"/>
                                <a:gd name="T44" fmla="*/ 20 w 329"/>
                                <a:gd name="T45" fmla="*/ 34 h 149"/>
                                <a:gd name="T46" fmla="*/ 5 w 329"/>
                                <a:gd name="T47" fmla="*/ 38 h 149"/>
                                <a:gd name="T48" fmla="*/ 0 w 329"/>
                                <a:gd name="T49" fmla="*/ 56 h 149"/>
                                <a:gd name="T50" fmla="*/ 7 w 329"/>
                                <a:gd name="T51" fmla="*/ 69 h 149"/>
                                <a:gd name="T52" fmla="*/ 8 w 329"/>
                                <a:gd name="T53" fmla="*/ 84 h 149"/>
                                <a:gd name="T54" fmla="*/ 19 w 329"/>
                                <a:gd name="T55" fmla="*/ 94 h 149"/>
                                <a:gd name="T56" fmla="*/ 16 w 329"/>
                                <a:gd name="T57" fmla="*/ 101 h 149"/>
                                <a:gd name="T58" fmla="*/ 18 w 329"/>
                                <a:gd name="T59" fmla="*/ 105 h 149"/>
                                <a:gd name="T60" fmla="*/ 24 w 329"/>
                                <a:gd name="T61" fmla="*/ 105 h 149"/>
                                <a:gd name="T62" fmla="*/ 46 w 329"/>
                                <a:gd name="T63" fmla="*/ 127 h 149"/>
                                <a:gd name="T64" fmla="*/ 62 w 329"/>
                                <a:gd name="T65" fmla="*/ 137 h 149"/>
                                <a:gd name="T66" fmla="*/ 74 w 329"/>
                                <a:gd name="T67" fmla="*/ 144 h 149"/>
                                <a:gd name="T68" fmla="*/ 83 w 329"/>
                                <a:gd name="T69" fmla="*/ 140 h 149"/>
                                <a:gd name="T70" fmla="*/ 85 w 329"/>
                                <a:gd name="T71" fmla="*/ 130 h 149"/>
                                <a:gd name="T72" fmla="*/ 95 w 329"/>
                                <a:gd name="T73" fmla="*/ 124 h 149"/>
                                <a:gd name="T74" fmla="*/ 110 w 329"/>
                                <a:gd name="T75" fmla="*/ 138 h 149"/>
                                <a:gd name="T76" fmla="*/ 133 w 329"/>
                                <a:gd name="T77" fmla="*/ 142 h 149"/>
                                <a:gd name="T78" fmla="*/ 151 w 329"/>
                                <a:gd name="T79" fmla="*/ 130 h 149"/>
                                <a:gd name="T80" fmla="*/ 160 w 329"/>
                                <a:gd name="T81" fmla="*/ 128 h 149"/>
                                <a:gd name="T82" fmla="*/ 173 w 329"/>
                                <a:gd name="T83" fmla="*/ 127 h 149"/>
                                <a:gd name="T84" fmla="*/ 173 w 329"/>
                                <a:gd name="T85" fmla="*/ 142 h 149"/>
                                <a:gd name="T86" fmla="*/ 186 w 329"/>
                                <a:gd name="T87" fmla="*/ 145 h 149"/>
                                <a:gd name="T88" fmla="*/ 195 w 329"/>
                                <a:gd name="T89" fmla="*/ 130 h 149"/>
                                <a:gd name="T90" fmla="*/ 217 w 329"/>
                                <a:gd name="T91" fmla="*/ 131 h 149"/>
                                <a:gd name="T92" fmla="*/ 249 w 329"/>
                                <a:gd name="T93" fmla="*/ 127 h 149"/>
                                <a:gd name="T94" fmla="*/ 282 w 329"/>
                                <a:gd name="T95" fmla="*/ 109 h 149"/>
                                <a:gd name="T96" fmla="*/ 297 w 329"/>
                                <a:gd name="T97" fmla="*/ 108 h 149"/>
                                <a:gd name="T98" fmla="*/ 307 w 329"/>
                                <a:gd name="T99" fmla="*/ 111 h 149"/>
                                <a:gd name="T100" fmla="*/ 322 w 329"/>
                                <a:gd name="T101" fmla="*/ 119 h 149"/>
                                <a:gd name="T102" fmla="*/ 323 w 329"/>
                                <a:gd name="T103" fmla="*/ 98 h 149"/>
                                <a:gd name="T104" fmla="*/ 314 w 329"/>
                                <a:gd name="T105" fmla="*/ 66 h 149"/>
                                <a:gd name="T106" fmla="*/ 312 w 329"/>
                                <a:gd name="T107" fmla="*/ 58 h 14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9"/>
                                <a:gd name="T163" fmla="*/ 0 h 149"/>
                                <a:gd name="T164" fmla="*/ 329 w 329"/>
                                <a:gd name="T165" fmla="*/ 149 h 14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9" h="149">
                                  <a:moveTo>
                                    <a:pt x="311" y="56"/>
                                  </a:moveTo>
                                  <a:lnTo>
                                    <a:pt x="311" y="55"/>
                                  </a:lnTo>
                                  <a:lnTo>
                                    <a:pt x="311" y="54"/>
                                  </a:lnTo>
                                  <a:lnTo>
                                    <a:pt x="311" y="52"/>
                                  </a:lnTo>
                                  <a:lnTo>
                                    <a:pt x="311" y="51"/>
                                  </a:lnTo>
                                  <a:lnTo>
                                    <a:pt x="311" y="49"/>
                                  </a:lnTo>
                                  <a:lnTo>
                                    <a:pt x="311" y="48"/>
                                  </a:lnTo>
                                  <a:lnTo>
                                    <a:pt x="311" y="47"/>
                                  </a:lnTo>
                                  <a:lnTo>
                                    <a:pt x="311" y="45"/>
                                  </a:lnTo>
                                  <a:lnTo>
                                    <a:pt x="307" y="47"/>
                                  </a:lnTo>
                                  <a:lnTo>
                                    <a:pt x="303" y="44"/>
                                  </a:lnTo>
                                  <a:lnTo>
                                    <a:pt x="301" y="41"/>
                                  </a:lnTo>
                                  <a:lnTo>
                                    <a:pt x="299" y="34"/>
                                  </a:lnTo>
                                  <a:lnTo>
                                    <a:pt x="298" y="29"/>
                                  </a:lnTo>
                                  <a:lnTo>
                                    <a:pt x="297" y="25"/>
                                  </a:lnTo>
                                  <a:lnTo>
                                    <a:pt x="297" y="20"/>
                                  </a:lnTo>
                                  <a:lnTo>
                                    <a:pt x="295" y="18"/>
                                  </a:lnTo>
                                  <a:lnTo>
                                    <a:pt x="291" y="14"/>
                                  </a:lnTo>
                                  <a:lnTo>
                                    <a:pt x="286" y="12"/>
                                  </a:lnTo>
                                  <a:lnTo>
                                    <a:pt x="282" y="11"/>
                                  </a:lnTo>
                                  <a:lnTo>
                                    <a:pt x="277" y="9"/>
                                  </a:lnTo>
                                  <a:lnTo>
                                    <a:pt x="271" y="9"/>
                                  </a:lnTo>
                                  <a:lnTo>
                                    <a:pt x="265" y="8"/>
                                  </a:lnTo>
                                  <a:lnTo>
                                    <a:pt x="258" y="8"/>
                                  </a:lnTo>
                                  <a:lnTo>
                                    <a:pt x="252" y="8"/>
                                  </a:lnTo>
                                  <a:lnTo>
                                    <a:pt x="249" y="8"/>
                                  </a:lnTo>
                                  <a:lnTo>
                                    <a:pt x="245" y="11"/>
                                  </a:lnTo>
                                  <a:lnTo>
                                    <a:pt x="241" y="14"/>
                                  </a:lnTo>
                                  <a:lnTo>
                                    <a:pt x="236" y="16"/>
                                  </a:lnTo>
                                  <a:lnTo>
                                    <a:pt x="231" y="18"/>
                                  </a:lnTo>
                                  <a:lnTo>
                                    <a:pt x="226" y="20"/>
                                  </a:lnTo>
                                  <a:lnTo>
                                    <a:pt x="221" y="22"/>
                                  </a:lnTo>
                                  <a:lnTo>
                                    <a:pt x="216" y="22"/>
                                  </a:lnTo>
                                  <a:lnTo>
                                    <a:pt x="215" y="22"/>
                                  </a:lnTo>
                                  <a:lnTo>
                                    <a:pt x="213" y="23"/>
                                  </a:lnTo>
                                  <a:lnTo>
                                    <a:pt x="211" y="23"/>
                                  </a:lnTo>
                                  <a:lnTo>
                                    <a:pt x="209" y="25"/>
                                  </a:lnTo>
                                  <a:lnTo>
                                    <a:pt x="207" y="26"/>
                                  </a:lnTo>
                                  <a:lnTo>
                                    <a:pt x="204" y="26"/>
                                  </a:lnTo>
                                  <a:lnTo>
                                    <a:pt x="202" y="27"/>
                                  </a:lnTo>
                                  <a:lnTo>
                                    <a:pt x="200" y="27"/>
                                  </a:lnTo>
                                  <a:lnTo>
                                    <a:pt x="198" y="27"/>
                                  </a:lnTo>
                                  <a:lnTo>
                                    <a:pt x="196" y="26"/>
                                  </a:lnTo>
                                  <a:lnTo>
                                    <a:pt x="195" y="26"/>
                                  </a:lnTo>
                                  <a:lnTo>
                                    <a:pt x="194" y="25"/>
                                  </a:lnTo>
                                  <a:lnTo>
                                    <a:pt x="192" y="23"/>
                                  </a:lnTo>
                                  <a:lnTo>
                                    <a:pt x="191" y="20"/>
                                  </a:lnTo>
                                  <a:lnTo>
                                    <a:pt x="190" y="19"/>
                                  </a:lnTo>
                                  <a:lnTo>
                                    <a:pt x="189" y="18"/>
                                  </a:lnTo>
                                  <a:lnTo>
                                    <a:pt x="185" y="18"/>
                                  </a:lnTo>
                                  <a:lnTo>
                                    <a:pt x="182" y="18"/>
                                  </a:lnTo>
                                  <a:lnTo>
                                    <a:pt x="178" y="16"/>
                                  </a:lnTo>
                                  <a:lnTo>
                                    <a:pt x="175" y="16"/>
                                  </a:lnTo>
                                  <a:lnTo>
                                    <a:pt x="172" y="15"/>
                                  </a:lnTo>
                                  <a:lnTo>
                                    <a:pt x="169" y="14"/>
                                  </a:lnTo>
                                  <a:lnTo>
                                    <a:pt x="165" y="12"/>
                                  </a:lnTo>
                                  <a:lnTo>
                                    <a:pt x="161" y="12"/>
                                  </a:lnTo>
                                  <a:lnTo>
                                    <a:pt x="161" y="11"/>
                                  </a:lnTo>
                                  <a:lnTo>
                                    <a:pt x="161" y="9"/>
                                  </a:lnTo>
                                  <a:lnTo>
                                    <a:pt x="161" y="8"/>
                                  </a:lnTo>
                                  <a:lnTo>
                                    <a:pt x="161" y="7"/>
                                  </a:lnTo>
                                  <a:lnTo>
                                    <a:pt x="161" y="5"/>
                                  </a:lnTo>
                                  <a:lnTo>
                                    <a:pt x="160" y="5"/>
                                  </a:lnTo>
                                  <a:lnTo>
                                    <a:pt x="159" y="5"/>
                                  </a:lnTo>
                                  <a:lnTo>
                                    <a:pt x="158" y="7"/>
                                  </a:lnTo>
                                  <a:lnTo>
                                    <a:pt x="157" y="8"/>
                                  </a:lnTo>
                                  <a:lnTo>
                                    <a:pt x="156" y="8"/>
                                  </a:lnTo>
                                  <a:lnTo>
                                    <a:pt x="154" y="9"/>
                                  </a:lnTo>
                                  <a:lnTo>
                                    <a:pt x="153" y="9"/>
                                  </a:lnTo>
                                  <a:lnTo>
                                    <a:pt x="152" y="9"/>
                                  </a:lnTo>
                                  <a:lnTo>
                                    <a:pt x="151" y="9"/>
                                  </a:lnTo>
                                  <a:lnTo>
                                    <a:pt x="150" y="9"/>
                                  </a:lnTo>
                                  <a:lnTo>
                                    <a:pt x="148" y="8"/>
                                  </a:lnTo>
                                  <a:lnTo>
                                    <a:pt x="146" y="7"/>
                                  </a:lnTo>
                                  <a:lnTo>
                                    <a:pt x="145" y="5"/>
                                  </a:lnTo>
                                  <a:lnTo>
                                    <a:pt x="144" y="4"/>
                                  </a:lnTo>
                                  <a:lnTo>
                                    <a:pt x="142" y="1"/>
                                  </a:lnTo>
                                  <a:lnTo>
                                    <a:pt x="142" y="0"/>
                                  </a:lnTo>
                                  <a:lnTo>
                                    <a:pt x="137" y="2"/>
                                  </a:lnTo>
                                  <a:lnTo>
                                    <a:pt x="128" y="4"/>
                                  </a:lnTo>
                                  <a:lnTo>
                                    <a:pt x="120" y="5"/>
                                  </a:lnTo>
                                  <a:lnTo>
                                    <a:pt x="110" y="5"/>
                                  </a:lnTo>
                                  <a:lnTo>
                                    <a:pt x="101" y="7"/>
                                  </a:lnTo>
                                  <a:lnTo>
                                    <a:pt x="92" y="8"/>
                                  </a:lnTo>
                                  <a:lnTo>
                                    <a:pt x="84" y="12"/>
                                  </a:lnTo>
                                  <a:lnTo>
                                    <a:pt x="77" y="18"/>
                                  </a:lnTo>
                                  <a:lnTo>
                                    <a:pt x="45" y="18"/>
                                  </a:lnTo>
                                  <a:lnTo>
                                    <a:pt x="44" y="19"/>
                                  </a:lnTo>
                                  <a:lnTo>
                                    <a:pt x="44" y="20"/>
                                  </a:lnTo>
                                  <a:lnTo>
                                    <a:pt x="43" y="20"/>
                                  </a:lnTo>
                                  <a:lnTo>
                                    <a:pt x="41" y="22"/>
                                  </a:lnTo>
                                  <a:lnTo>
                                    <a:pt x="40" y="22"/>
                                  </a:lnTo>
                                  <a:lnTo>
                                    <a:pt x="43" y="23"/>
                                  </a:lnTo>
                                  <a:lnTo>
                                    <a:pt x="44" y="23"/>
                                  </a:lnTo>
                                  <a:lnTo>
                                    <a:pt x="45" y="25"/>
                                  </a:lnTo>
                                  <a:lnTo>
                                    <a:pt x="47" y="25"/>
                                  </a:lnTo>
                                  <a:lnTo>
                                    <a:pt x="49" y="25"/>
                                  </a:lnTo>
                                  <a:lnTo>
                                    <a:pt x="50" y="26"/>
                                  </a:lnTo>
                                  <a:lnTo>
                                    <a:pt x="52" y="26"/>
                                  </a:lnTo>
                                  <a:lnTo>
                                    <a:pt x="53" y="27"/>
                                  </a:lnTo>
                                  <a:lnTo>
                                    <a:pt x="52" y="30"/>
                                  </a:lnTo>
                                  <a:lnTo>
                                    <a:pt x="51" y="33"/>
                                  </a:lnTo>
                                  <a:lnTo>
                                    <a:pt x="49" y="34"/>
                                  </a:lnTo>
                                  <a:lnTo>
                                    <a:pt x="46" y="34"/>
                                  </a:lnTo>
                                  <a:lnTo>
                                    <a:pt x="44" y="34"/>
                                  </a:lnTo>
                                  <a:lnTo>
                                    <a:pt x="40" y="34"/>
                                  </a:lnTo>
                                  <a:lnTo>
                                    <a:pt x="37" y="34"/>
                                  </a:lnTo>
                                  <a:lnTo>
                                    <a:pt x="34" y="34"/>
                                  </a:lnTo>
                                  <a:lnTo>
                                    <a:pt x="33" y="34"/>
                                  </a:lnTo>
                                  <a:lnTo>
                                    <a:pt x="32" y="34"/>
                                  </a:lnTo>
                                  <a:lnTo>
                                    <a:pt x="31" y="34"/>
                                  </a:lnTo>
                                  <a:lnTo>
                                    <a:pt x="28" y="34"/>
                                  </a:lnTo>
                                  <a:lnTo>
                                    <a:pt x="25" y="34"/>
                                  </a:lnTo>
                                  <a:lnTo>
                                    <a:pt x="22" y="34"/>
                                  </a:lnTo>
                                  <a:lnTo>
                                    <a:pt x="20" y="34"/>
                                  </a:lnTo>
                                  <a:lnTo>
                                    <a:pt x="16" y="34"/>
                                  </a:lnTo>
                                  <a:lnTo>
                                    <a:pt x="13" y="34"/>
                                  </a:lnTo>
                                  <a:lnTo>
                                    <a:pt x="9" y="36"/>
                                  </a:lnTo>
                                  <a:lnTo>
                                    <a:pt x="7" y="36"/>
                                  </a:lnTo>
                                  <a:lnTo>
                                    <a:pt x="5" y="38"/>
                                  </a:lnTo>
                                  <a:lnTo>
                                    <a:pt x="2" y="41"/>
                                  </a:lnTo>
                                  <a:lnTo>
                                    <a:pt x="1" y="44"/>
                                  </a:lnTo>
                                  <a:lnTo>
                                    <a:pt x="0" y="48"/>
                                  </a:lnTo>
                                  <a:lnTo>
                                    <a:pt x="0" y="54"/>
                                  </a:lnTo>
                                  <a:lnTo>
                                    <a:pt x="0" y="56"/>
                                  </a:lnTo>
                                  <a:lnTo>
                                    <a:pt x="1" y="59"/>
                                  </a:lnTo>
                                  <a:lnTo>
                                    <a:pt x="3" y="62"/>
                                  </a:lnTo>
                                  <a:lnTo>
                                    <a:pt x="5" y="63"/>
                                  </a:lnTo>
                                  <a:lnTo>
                                    <a:pt x="6" y="66"/>
                                  </a:lnTo>
                                  <a:lnTo>
                                    <a:pt x="7" y="69"/>
                                  </a:lnTo>
                                  <a:lnTo>
                                    <a:pt x="7" y="72"/>
                                  </a:lnTo>
                                  <a:lnTo>
                                    <a:pt x="6" y="76"/>
                                  </a:lnTo>
                                  <a:lnTo>
                                    <a:pt x="6" y="79"/>
                                  </a:lnTo>
                                  <a:lnTo>
                                    <a:pt x="7" y="80"/>
                                  </a:lnTo>
                                  <a:lnTo>
                                    <a:pt x="8" y="84"/>
                                  </a:lnTo>
                                  <a:lnTo>
                                    <a:pt x="9" y="87"/>
                                  </a:lnTo>
                                  <a:lnTo>
                                    <a:pt x="12" y="88"/>
                                  </a:lnTo>
                                  <a:lnTo>
                                    <a:pt x="14" y="91"/>
                                  </a:lnTo>
                                  <a:lnTo>
                                    <a:pt x="16" y="93"/>
                                  </a:lnTo>
                                  <a:lnTo>
                                    <a:pt x="19" y="94"/>
                                  </a:lnTo>
                                  <a:lnTo>
                                    <a:pt x="19" y="95"/>
                                  </a:lnTo>
                                  <a:lnTo>
                                    <a:pt x="18" y="97"/>
                                  </a:lnTo>
                                  <a:lnTo>
                                    <a:pt x="18" y="98"/>
                                  </a:lnTo>
                                  <a:lnTo>
                                    <a:pt x="16" y="100"/>
                                  </a:lnTo>
                                  <a:lnTo>
                                    <a:pt x="16" y="101"/>
                                  </a:lnTo>
                                  <a:lnTo>
                                    <a:pt x="16" y="102"/>
                                  </a:lnTo>
                                  <a:lnTo>
                                    <a:pt x="15" y="104"/>
                                  </a:lnTo>
                                  <a:lnTo>
                                    <a:pt x="15" y="105"/>
                                  </a:lnTo>
                                  <a:lnTo>
                                    <a:pt x="16" y="105"/>
                                  </a:lnTo>
                                  <a:lnTo>
                                    <a:pt x="18" y="105"/>
                                  </a:lnTo>
                                  <a:lnTo>
                                    <a:pt x="19" y="105"/>
                                  </a:lnTo>
                                  <a:lnTo>
                                    <a:pt x="20" y="105"/>
                                  </a:lnTo>
                                  <a:lnTo>
                                    <a:pt x="21" y="105"/>
                                  </a:lnTo>
                                  <a:lnTo>
                                    <a:pt x="22" y="105"/>
                                  </a:lnTo>
                                  <a:lnTo>
                                    <a:pt x="24" y="105"/>
                                  </a:lnTo>
                                  <a:lnTo>
                                    <a:pt x="25" y="109"/>
                                  </a:lnTo>
                                  <a:lnTo>
                                    <a:pt x="28" y="114"/>
                                  </a:lnTo>
                                  <a:lnTo>
                                    <a:pt x="33" y="119"/>
                                  </a:lnTo>
                                  <a:lnTo>
                                    <a:pt x="39" y="123"/>
                                  </a:lnTo>
                                  <a:lnTo>
                                    <a:pt x="46" y="127"/>
                                  </a:lnTo>
                                  <a:lnTo>
                                    <a:pt x="51" y="131"/>
                                  </a:lnTo>
                                  <a:lnTo>
                                    <a:pt x="56" y="134"/>
                                  </a:lnTo>
                                  <a:lnTo>
                                    <a:pt x="58" y="134"/>
                                  </a:lnTo>
                                  <a:lnTo>
                                    <a:pt x="59" y="135"/>
                                  </a:lnTo>
                                  <a:lnTo>
                                    <a:pt x="62" y="137"/>
                                  </a:lnTo>
                                  <a:lnTo>
                                    <a:pt x="64" y="138"/>
                                  </a:lnTo>
                                  <a:lnTo>
                                    <a:pt x="66" y="140"/>
                                  </a:lnTo>
                                  <a:lnTo>
                                    <a:pt x="69" y="142"/>
                                  </a:lnTo>
                                  <a:lnTo>
                                    <a:pt x="71" y="144"/>
                                  </a:lnTo>
                                  <a:lnTo>
                                    <a:pt x="74" y="144"/>
                                  </a:lnTo>
                                  <a:lnTo>
                                    <a:pt x="77" y="144"/>
                                  </a:lnTo>
                                  <a:lnTo>
                                    <a:pt x="78" y="144"/>
                                  </a:lnTo>
                                  <a:lnTo>
                                    <a:pt x="80" y="142"/>
                                  </a:lnTo>
                                  <a:lnTo>
                                    <a:pt x="81" y="141"/>
                                  </a:lnTo>
                                  <a:lnTo>
                                    <a:pt x="83" y="140"/>
                                  </a:lnTo>
                                  <a:lnTo>
                                    <a:pt x="85" y="138"/>
                                  </a:lnTo>
                                  <a:lnTo>
                                    <a:pt x="87" y="137"/>
                                  </a:lnTo>
                                  <a:lnTo>
                                    <a:pt x="85" y="134"/>
                                  </a:lnTo>
                                  <a:lnTo>
                                    <a:pt x="85" y="131"/>
                                  </a:lnTo>
                                  <a:lnTo>
                                    <a:pt x="85" y="130"/>
                                  </a:lnTo>
                                  <a:lnTo>
                                    <a:pt x="87" y="128"/>
                                  </a:lnTo>
                                  <a:lnTo>
                                    <a:pt x="88" y="126"/>
                                  </a:lnTo>
                                  <a:lnTo>
                                    <a:pt x="90" y="126"/>
                                  </a:lnTo>
                                  <a:lnTo>
                                    <a:pt x="92" y="124"/>
                                  </a:lnTo>
                                  <a:lnTo>
                                    <a:pt x="95" y="124"/>
                                  </a:lnTo>
                                  <a:lnTo>
                                    <a:pt x="101" y="126"/>
                                  </a:lnTo>
                                  <a:lnTo>
                                    <a:pt x="104" y="127"/>
                                  </a:lnTo>
                                  <a:lnTo>
                                    <a:pt x="107" y="131"/>
                                  </a:lnTo>
                                  <a:lnTo>
                                    <a:pt x="109" y="134"/>
                                  </a:lnTo>
                                  <a:lnTo>
                                    <a:pt x="110" y="138"/>
                                  </a:lnTo>
                                  <a:lnTo>
                                    <a:pt x="114" y="141"/>
                                  </a:lnTo>
                                  <a:lnTo>
                                    <a:pt x="117" y="144"/>
                                  </a:lnTo>
                                  <a:lnTo>
                                    <a:pt x="122" y="144"/>
                                  </a:lnTo>
                                  <a:lnTo>
                                    <a:pt x="128" y="144"/>
                                  </a:lnTo>
                                  <a:lnTo>
                                    <a:pt x="133" y="142"/>
                                  </a:lnTo>
                                  <a:lnTo>
                                    <a:pt x="137" y="140"/>
                                  </a:lnTo>
                                  <a:lnTo>
                                    <a:pt x="140" y="137"/>
                                  </a:lnTo>
                                  <a:lnTo>
                                    <a:pt x="144" y="134"/>
                                  </a:lnTo>
                                  <a:lnTo>
                                    <a:pt x="147" y="131"/>
                                  </a:lnTo>
                                  <a:lnTo>
                                    <a:pt x="151" y="130"/>
                                  </a:lnTo>
                                  <a:lnTo>
                                    <a:pt x="154" y="130"/>
                                  </a:lnTo>
                                  <a:lnTo>
                                    <a:pt x="156" y="130"/>
                                  </a:lnTo>
                                  <a:lnTo>
                                    <a:pt x="157" y="128"/>
                                  </a:lnTo>
                                  <a:lnTo>
                                    <a:pt x="158" y="128"/>
                                  </a:lnTo>
                                  <a:lnTo>
                                    <a:pt x="160" y="128"/>
                                  </a:lnTo>
                                  <a:lnTo>
                                    <a:pt x="161" y="127"/>
                                  </a:lnTo>
                                  <a:lnTo>
                                    <a:pt x="163" y="126"/>
                                  </a:lnTo>
                                  <a:lnTo>
                                    <a:pt x="163" y="124"/>
                                  </a:lnTo>
                                  <a:lnTo>
                                    <a:pt x="173" y="124"/>
                                  </a:lnTo>
                                  <a:lnTo>
                                    <a:pt x="173" y="127"/>
                                  </a:lnTo>
                                  <a:lnTo>
                                    <a:pt x="173" y="130"/>
                                  </a:lnTo>
                                  <a:lnTo>
                                    <a:pt x="173" y="133"/>
                                  </a:lnTo>
                                  <a:lnTo>
                                    <a:pt x="173" y="135"/>
                                  </a:lnTo>
                                  <a:lnTo>
                                    <a:pt x="173" y="140"/>
                                  </a:lnTo>
                                  <a:lnTo>
                                    <a:pt x="173" y="142"/>
                                  </a:lnTo>
                                  <a:lnTo>
                                    <a:pt x="173" y="147"/>
                                  </a:lnTo>
                                  <a:lnTo>
                                    <a:pt x="173" y="149"/>
                                  </a:lnTo>
                                  <a:lnTo>
                                    <a:pt x="179" y="148"/>
                                  </a:lnTo>
                                  <a:lnTo>
                                    <a:pt x="184" y="147"/>
                                  </a:lnTo>
                                  <a:lnTo>
                                    <a:pt x="186" y="145"/>
                                  </a:lnTo>
                                  <a:lnTo>
                                    <a:pt x="189" y="142"/>
                                  </a:lnTo>
                                  <a:lnTo>
                                    <a:pt x="190" y="140"/>
                                  </a:lnTo>
                                  <a:lnTo>
                                    <a:pt x="191" y="137"/>
                                  </a:lnTo>
                                  <a:lnTo>
                                    <a:pt x="194" y="133"/>
                                  </a:lnTo>
                                  <a:lnTo>
                                    <a:pt x="195" y="130"/>
                                  </a:lnTo>
                                  <a:lnTo>
                                    <a:pt x="198" y="131"/>
                                  </a:lnTo>
                                  <a:lnTo>
                                    <a:pt x="202" y="133"/>
                                  </a:lnTo>
                                  <a:lnTo>
                                    <a:pt x="207" y="133"/>
                                  </a:lnTo>
                                  <a:lnTo>
                                    <a:pt x="211" y="133"/>
                                  </a:lnTo>
                                  <a:lnTo>
                                    <a:pt x="217" y="131"/>
                                  </a:lnTo>
                                  <a:lnTo>
                                    <a:pt x="222" y="130"/>
                                  </a:lnTo>
                                  <a:lnTo>
                                    <a:pt x="227" y="130"/>
                                  </a:lnTo>
                                  <a:lnTo>
                                    <a:pt x="232" y="130"/>
                                  </a:lnTo>
                                  <a:lnTo>
                                    <a:pt x="240" y="128"/>
                                  </a:lnTo>
                                  <a:lnTo>
                                    <a:pt x="249" y="127"/>
                                  </a:lnTo>
                                  <a:lnTo>
                                    <a:pt x="255" y="124"/>
                                  </a:lnTo>
                                  <a:lnTo>
                                    <a:pt x="262" y="121"/>
                                  </a:lnTo>
                                  <a:lnTo>
                                    <a:pt x="268" y="117"/>
                                  </a:lnTo>
                                  <a:lnTo>
                                    <a:pt x="274" y="113"/>
                                  </a:lnTo>
                                  <a:lnTo>
                                    <a:pt x="282" y="109"/>
                                  </a:lnTo>
                                  <a:lnTo>
                                    <a:pt x="290" y="105"/>
                                  </a:lnTo>
                                  <a:lnTo>
                                    <a:pt x="292" y="106"/>
                                  </a:lnTo>
                                  <a:lnTo>
                                    <a:pt x="293" y="106"/>
                                  </a:lnTo>
                                  <a:lnTo>
                                    <a:pt x="295" y="108"/>
                                  </a:lnTo>
                                  <a:lnTo>
                                    <a:pt x="297" y="108"/>
                                  </a:lnTo>
                                  <a:lnTo>
                                    <a:pt x="298" y="109"/>
                                  </a:lnTo>
                                  <a:lnTo>
                                    <a:pt x="299" y="111"/>
                                  </a:lnTo>
                                  <a:lnTo>
                                    <a:pt x="302" y="111"/>
                                  </a:lnTo>
                                  <a:lnTo>
                                    <a:pt x="303" y="111"/>
                                  </a:lnTo>
                                  <a:lnTo>
                                    <a:pt x="307" y="111"/>
                                  </a:lnTo>
                                  <a:lnTo>
                                    <a:pt x="310" y="113"/>
                                  </a:lnTo>
                                  <a:lnTo>
                                    <a:pt x="312" y="114"/>
                                  </a:lnTo>
                                  <a:lnTo>
                                    <a:pt x="316" y="116"/>
                                  </a:lnTo>
                                  <a:lnTo>
                                    <a:pt x="318" y="117"/>
                                  </a:lnTo>
                                  <a:lnTo>
                                    <a:pt x="322" y="119"/>
                                  </a:lnTo>
                                  <a:lnTo>
                                    <a:pt x="326" y="119"/>
                                  </a:lnTo>
                                  <a:lnTo>
                                    <a:pt x="329" y="119"/>
                                  </a:lnTo>
                                  <a:lnTo>
                                    <a:pt x="328" y="111"/>
                                  </a:lnTo>
                                  <a:lnTo>
                                    <a:pt x="326" y="104"/>
                                  </a:lnTo>
                                  <a:lnTo>
                                    <a:pt x="323" y="98"/>
                                  </a:lnTo>
                                  <a:lnTo>
                                    <a:pt x="321" y="93"/>
                                  </a:lnTo>
                                  <a:lnTo>
                                    <a:pt x="318" y="88"/>
                                  </a:lnTo>
                                  <a:lnTo>
                                    <a:pt x="316" y="81"/>
                                  </a:lnTo>
                                  <a:lnTo>
                                    <a:pt x="315" y="74"/>
                                  </a:lnTo>
                                  <a:lnTo>
                                    <a:pt x="314" y="66"/>
                                  </a:lnTo>
                                  <a:lnTo>
                                    <a:pt x="314" y="63"/>
                                  </a:lnTo>
                                  <a:lnTo>
                                    <a:pt x="314" y="62"/>
                                  </a:lnTo>
                                  <a:lnTo>
                                    <a:pt x="314" y="61"/>
                                  </a:lnTo>
                                  <a:lnTo>
                                    <a:pt x="312" y="59"/>
                                  </a:lnTo>
                                  <a:lnTo>
                                    <a:pt x="312" y="58"/>
                                  </a:lnTo>
                                  <a:lnTo>
                                    <a:pt x="312" y="56"/>
                                  </a:lnTo>
                                  <a:lnTo>
                                    <a:pt x="311" y="5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30" name="Freeform 316">
                              <a:extLst>
                                <a:ext uri="{FF2B5EF4-FFF2-40B4-BE49-F238E27FC236}">
                                  <a16:creationId xmlns:a16="http://schemas.microsoft.com/office/drawing/2014/main" id="{1E1F63F8-C21B-4C8E-A17B-D3ADD7557C62}"/>
                                </a:ext>
                              </a:extLst>
                            </p:cNvPr>
                            <p:cNvSpPr>
                              <a:spLocks/>
                            </p:cNvSpPr>
                            <p:nvPr/>
                          </p:nvSpPr>
                          <p:spPr bwMode="gray">
                            <a:xfrm>
                              <a:off x="3241" y="1847"/>
                              <a:ext cx="27" cy="38"/>
                            </a:xfrm>
                            <a:custGeom>
                              <a:avLst/>
                              <a:gdLst>
                                <a:gd name="T0" fmla="*/ 6 w 27"/>
                                <a:gd name="T1" fmla="*/ 1 h 38"/>
                                <a:gd name="T2" fmla="*/ 10 w 27"/>
                                <a:gd name="T3" fmla="*/ 0 h 38"/>
                                <a:gd name="T4" fmla="*/ 12 w 27"/>
                                <a:gd name="T5" fmla="*/ 0 h 38"/>
                                <a:gd name="T6" fmla="*/ 14 w 27"/>
                                <a:gd name="T7" fmla="*/ 0 h 38"/>
                                <a:gd name="T8" fmla="*/ 15 w 27"/>
                                <a:gd name="T9" fmla="*/ 1 h 38"/>
                                <a:gd name="T10" fmla="*/ 18 w 27"/>
                                <a:gd name="T11" fmla="*/ 1 h 38"/>
                                <a:gd name="T12" fmla="*/ 21 w 27"/>
                                <a:gd name="T13" fmla="*/ 1 h 38"/>
                                <a:gd name="T14" fmla="*/ 25 w 27"/>
                                <a:gd name="T15" fmla="*/ 1 h 38"/>
                                <a:gd name="T16" fmla="*/ 27 w 27"/>
                                <a:gd name="T17" fmla="*/ 1 h 38"/>
                                <a:gd name="T18" fmla="*/ 27 w 27"/>
                                <a:gd name="T19" fmla="*/ 15 h 38"/>
                                <a:gd name="T20" fmla="*/ 26 w 27"/>
                                <a:gd name="T21" fmla="*/ 16 h 38"/>
                                <a:gd name="T22" fmla="*/ 24 w 27"/>
                                <a:gd name="T23" fmla="*/ 19 h 38"/>
                                <a:gd name="T24" fmla="*/ 21 w 27"/>
                                <a:gd name="T25" fmla="*/ 23 h 38"/>
                                <a:gd name="T26" fmla="*/ 18 w 27"/>
                                <a:gd name="T27" fmla="*/ 26 h 38"/>
                                <a:gd name="T28" fmla="*/ 17 w 27"/>
                                <a:gd name="T29" fmla="*/ 31 h 38"/>
                                <a:gd name="T30" fmla="*/ 15 w 27"/>
                                <a:gd name="T31" fmla="*/ 34 h 38"/>
                                <a:gd name="T32" fmla="*/ 14 w 27"/>
                                <a:gd name="T33" fmla="*/ 37 h 38"/>
                                <a:gd name="T34" fmla="*/ 13 w 27"/>
                                <a:gd name="T35" fmla="*/ 38 h 38"/>
                                <a:gd name="T36" fmla="*/ 12 w 27"/>
                                <a:gd name="T37" fmla="*/ 37 h 38"/>
                                <a:gd name="T38" fmla="*/ 11 w 27"/>
                                <a:gd name="T39" fmla="*/ 35 h 38"/>
                                <a:gd name="T40" fmla="*/ 10 w 27"/>
                                <a:gd name="T41" fmla="*/ 34 h 38"/>
                                <a:gd name="T42" fmla="*/ 8 w 27"/>
                                <a:gd name="T43" fmla="*/ 31 h 38"/>
                                <a:gd name="T44" fmla="*/ 5 w 27"/>
                                <a:gd name="T45" fmla="*/ 27 h 38"/>
                                <a:gd name="T46" fmla="*/ 4 w 27"/>
                                <a:gd name="T47" fmla="*/ 26 h 38"/>
                                <a:gd name="T48" fmla="*/ 1 w 27"/>
                                <a:gd name="T49" fmla="*/ 23 h 38"/>
                                <a:gd name="T50" fmla="*/ 0 w 27"/>
                                <a:gd name="T51" fmla="*/ 22 h 38"/>
                                <a:gd name="T52" fmla="*/ 0 w 27"/>
                                <a:gd name="T53" fmla="*/ 19 h 38"/>
                                <a:gd name="T54" fmla="*/ 1 w 27"/>
                                <a:gd name="T55" fmla="*/ 16 h 38"/>
                                <a:gd name="T56" fmla="*/ 3 w 27"/>
                                <a:gd name="T57" fmla="*/ 13 h 38"/>
                                <a:gd name="T58" fmla="*/ 3 w 27"/>
                                <a:gd name="T59" fmla="*/ 11 h 38"/>
                                <a:gd name="T60" fmla="*/ 4 w 27"/>
                                <a:gd name="T61" fmla="*/ 8 h 38"/>
                                <a:gd name="T62" fmla="*/ 5 w 27"/>
                                <a:gd name="T63" fmla="*/ 5 h 38"/>
                                <a:gd name="T64" fmla="*/ 5 w 27"/>
                                <a:gd name="T65" fmla="*/ 4 h 38"/>
                                <a:gd name="T66" fmla="*/ 6 w 27"/>
                                <a:gd name="T67" fmla="*/ 1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
                                <a:gd name="T103" fmla="*/ 0 h 38"/>
                                <a:gd name="T104" fmla="*/ 27 w 27"/>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 h="38">
                                  <a:moveTo>
                                    <a:pt x="6" y="1"/>
                                  </a:moveTo>
                                  <a:lnTo>
                                    <a:pt x="10" y="0"/>
                                  </a:lnTo>
                                  <a:lnTo>
                                    <a:pt x="12" y="0"/>
                                  </a:lnTo>
                                  <a:lnTo>
                                    <a:pt x="14" y="0"/>
                                  </a:lnTo>
                                  <a:lnTo>
                                    <a:pt x="15" y="1"/>
                                  </a:lnTo>
                                  <a:lnTo>
                                    <a:pt x="18" y="1"/>
                                  </a:lnTo>
                                  <a:lnTo>
                                    <a:pt x="21" y="1"/>
                                  </a:lnTo>
                                  <a:lnTo>
                                    <a:pt x="25" y="1"/>
                                  </a:lnTo>
                                  <a:lnTo>
                                    <a:pt x="27" y="1"/>
                                  </a:lnTo>
                                  <a:lnTo>
                                    <a:pt x="27" y="15"/>
                                  </a:lnTo>
                                  <a:lnTo>
                                    <a:pt x="26" y="16"/>
                                  </a:lnTo>
                                  <a:lnTo>
                                    <a:pt x="24" y="19"/>
                                  </a:lnTo>
                                  <a:lnTo>
                                    <a:pt x="21" y="23"/>
                                  </a:lnTo>
                                  <a:lnTo>
                                    <a:pt x="18" y="26"/>
                                  </a:lnTo>
                                  <a:lnTo>
                                    <a:pt x="17" y="31"/>
                                  </a:lnTo>
                                  <a:lnTo>
                                    <a:pt x="15" y="34"/>
                                  </a:lnTo>
                                  <a:lnTo>
                                    <a:pt x="14" y="37"/>
                                  </a:lnTo>
                                  <a:lnTo>
                                    <a:pt x="13" y="38"/>
                                  </a:lnTo>
                                  <a:lnTo>
                                    <a:pt x="12" y="37"/>
                                  </a:lnTo>
                                  <a:lnTo>
                                    <a:pt x="11" y="35"/>
                                  </a:lnTo>
                                  <a:lnTo>
                                    <a:pt x="10" y="34"/>
                                  </a:lnTo>
                                  <a:lnTo>
                                    <a:pt x="8" y="31"/>
                                  </a:lnTo>
                                  <a:lnTo>
                                    <a:pt x="5" y="27"/>
                                  </a:lnTo>
                                  <a:lnTo>
                                    <a:pt x="4" y="26"/>
                                  </a:lnTo>
                                  <a:lnTo>
                                    <a:pt x="1" y="23"/>
                                  </a:lnTo>
                                  <a:lnTo>
                                    <a:pt x="0" y="22"/>
                                  </a:lnTo>
                                  <a:lnTo>
                                    <a:pt x="0" y="19"/>
                                  </a:lnTo>
                                  <a:lnTo>
                                    <a:pt x="1" y="16"/>
                                  </a:lnTo>
                                  <a:lnTo>
                                    <a:pt x="3" y="13"/>
                                  </a:lnTo>
                                  <a:lnTo>
                                    <a:pt x="3" y="11"/>
                                  </a:lnTo>
                                  <a:lnTo>
                                    <a:pt x="4" y="8"/>
                                  </a:lnTo>
                                  <a:lnTo>
                                    <a:pt x="5" y="5"/>
                                  </a:lnTo>
                                  <a:lnTo>
                                    <a:pt x="5" y="4"/>
                                  </a:lnTo>
                                  <a:lnTo>
                                    <a:pt x="6" y="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31" name="Freeform 317">
                              <a:extLst>
                                <a:ext uri="{FF2B5EF4-FFF2-40B4-BE49-F238E27FC236}">
                                  <a16:creationId xmlns:a16="http://schemas.microsoft.com/office/drawing/2014/main" id="{2B2B0BEA-B78F-415A-87AE-A641AE3DE0F8}"/>
                                </a:ext>
                              </a:extLst>
                            </p:cNvPr>
                            <p:cNvSpPr>
                              <a:spLocks/>
                            </p:cNvSpPr>
                            <p:nvPr/>
                          </p:nvSpPr>
                          <p:spPr bwMode="gray">
                            <a:xfrm>
                              <a:off x="3239" y="1783"/>
                              <a:ext cx="126" cy="115"/>
                            </a:xfrm>
                            <a:custGeom>
                              <a:avLst/>
                              <a:gdLst>
                                <a:gd name="T0" fmla="*/ 8 w 126"/>
                                <a:gd name="T1" fmla="*/ 65 h 115"/>
                                <a:gd name="T2" fmla="*/ 8 w 126"/>
                                <a:gd name="T3" fmla="*/ 62 h 115"/>
                                <a:gd name="T4" fmla="*/ 8 w 126"/>
                                <a:gd name="T5" fmla="*/ 59 h 115"/>
                                <a:gd name="T6" fmla="*/ 7 w 126"/>
                                <a:gd name="T7" fmla="*/ 58 h 115"/>
                                <a:gd name="T8" fmla="*/ 5 w 126"/>
                                <a:gd name="T9" fmla="*/ 55 h 115"/>
                                <a:gd name="T10" fmla="*/ 2 w 126"/>
                                <a:gd name="T11" fmla="*/ 52 h 115"/>
                                <a:gd name="T12" fmla="*/ 1 w 126"/>
                                <a:gd name="T13" fmla="*/ 48 h 115"/>
                                <a:gd name="T14" fmla="*/ 1 w 126"/>
                                <a:gd name="T15" fmla="*/ 44 h 115"/>
                                <a:gd name="T16" fmla="*/ 2 w 126"/>
                                <a:gd name="T17" fmla="*/ 41 h 115"/>
                                <a:gd name="T18" fmla="*/ 2 w 126"/>
                                <a:gd name="T19" fmla="*/ 38 h 115"/>
                                <a:gd name="T20" fmla="*/ 12 w 126"/>
                                <a:gd name="T21" fmla="*/ 36 h 115"/>
                                <a:gd name="T22" fmla="*/ 18 w 126"/>
                                <a:gd name="T23" fmla="*/ 31 h 115"/>
                                <a:gd name="T24" fmla="*/ 21 w 126"/>
                                <a:gd name="T25" fmla="*/ 25 h 115"/>
                                <a:gd name="T26" fmla="*/ 25 w 126"/>
                                <a:gd name="T27" fmla="*/ 18 h 115"/>
                                <a:gd name="T28" fmla="*/ 33 w 126"/>
                                <a:gd name="T29" fmla="*/ 21 h 115"/>
                                <a:gd name="T30" fmla="*/ 42 w 126"/>
                                <a:gd name="T31" fmla="*/ 21 h 115"/>
                                <a:gd name="T32" fmla="*/ 53 w 126"/>
                                <a:gd name="T33" fmla="*/ 18 h 115"/>
                                <a:gd name="T34" fmla="*/ 63 w 126"/>
                                <a:gd name="T35" fmla="*/ 18 h 115"/>
                                <a:gd name="T36" fmla="*/ 79 w 126"/>
                                <a:gd name="T37" fmla="*/ 15 h 115"/>
                                <a:gd name="T38" fmla="*/ 96 w 126"/>
                                <a:gd name="T39" fmla="*/ 11 h 115"/>
                                <a:gd name="T40" fmla="*/ 109 w 126"/>
                                <a:gd name="T41" fmla="*/ 5 h 115"/>
                                <a:gd name="T42" fmla="*/ 126 w 126"/>
                                <a:gd name="T43" fmla="*/ 0 h 115"/>
                                <a:gd name="T44" fmla="*/ 122 w 126"/>
                                <a:gd name="T45" fmla="*/ 2 h 115"/>
                                <a:gd name="T46" fmla="*/ 115 w 126"/>
                                <a:gd name="T47" fmla="*/ 11 h 115"/>
                                <a:gd name="T48" fmla="*/ 108 w 126"/>
                                <a:gd name="T49" fmla="*/ 19 h 115"/>
                                <a:gd name="T50" fmla="*/ 104 w 126"/>
                                <a:gd name="T51" fmla="*/ 25 h 115"/>
                                <a:gd name="T52" fmla="*/ 104 w 126"/>
                                <a:gd name="T53" fmla="*/ 37 h 115"/>
                                <a:gd name="T54" fmla="*/ 105 w 126"/>
                                <a:gd name="T55" fmla="*/ 51 h 115"/>
                                <a:gd name="T56" fmla="*/ 105 w 126"/>
                                <a:gd name="T57" fmla="*/ 63 h 115"/>
                                <a:gd name="T58" fmla="*/ 104 w 126"/>
                                <a:gd name="T59" fmla="*/ 73 h 115"/>
                                <a:gd name="T60" fmla="*/ 99 w 126"/>
                                <a:gd name="T61" fmla="*/ 79 h 115"/>
                                <a:gd name="T62" fmla="*/ 90 w 126"/>
                                <a:gd name="T63" fmla="*/ 83 h 115"/>
                                <a:gd name="T64" fmla="*/ 82 w 126"/>
                                <a:gd name="T65" fmla="*/ 89 h 115"/>
                                <a:gd name="T66" fmla="*/ 73 w 126"/>
                                <a:gd name="T67" fmla="*/ 94 h 115"/>
                                <a:gd name="T68" fmla="*/ 14 w 126"/>
                                <a:gd name="T69" fmla="*/ 105 h 115"/>
                                <a:gd name="T70" fmla="*/ 16 w 126"/>
                                <a:gd name="T71" fmla="*/ 101 h 115"/>
                                <a:gd name="T72" fmla="*/ 19 w 126"/>
                                <a:gd name="T73" fmla="*/ 92 h 115"/>
                                <a:gd name="T74" fmla="*/ 24 w 126"/>
                                <a:gd name="T75" fmla="*/ 84 h 115"/>
                                <a:gd name="T76" fmla="*/ 27 w 126"/>
                                <a:gd name="T77" fmla="*/ 79 h 115"/>
                                <a:gd name="T78" fmla="*/ 25 w 126"/>
                                <a:gd name="T79" fmla="*/ 66 h 115"/>
                                <a:gd name="T80" fmla="*/ 19 w 126"/>
                                <a:gd name="T81" fmla="*/ 66 h 115"/>
                                <a:gd name="T82" fmla="*/ 15 w 126"/>
                                <a:gd name="T83" fmla="*/ 65 h 115"/>
                                <a:gd name="T84" fmla="*/ 11 w 126"/>
                                <a:gd name="T85" fmla="*/ 65 h 1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6"/>
                                <a:gd name="T130" fmla="*/ 0 h 115"/>
                                <a:gd name="T131" fmla="*/ 126 w 126"/>
                                <a:gd name="T132" fmla="*/ 115 h 1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6" h="115">
                                  <a:moveTo>
                                    <a:pt x="8" y="66"/>
                                  </a:moveTo>
                                  <a:lnTo>
                                    <a:pt x="8" y="65"/>
                                  </a:lnTo>
                                  <a:lnTo>
                                    <a:pt x="8" y="63"/>
                                  </a:lnTo>
                                  <a:lnTo>
                                    <a:pt x="8" y="62"/>
                                  </a:lnTo>
                                  <a:lnTo>
                                    <a:pt x="8" y="61"/>
                                  </a:lnTo>
                                  <a:lnTo>
                                    <a:pt x="8" y="59"/>
                                  </a:lnTo>
                                  <a:lnTo>
                                    <a:pt x="8" y="58"/>
                                  </a:lnTo>
                                  <a:lnTo>
                                    <a:pt x="7" y="58"/>
                                  </a:lnTo>
                                  <a:lnTo>
                                    <a:pt x="6" y="56"/>
                                  </a:lnTo>
                                  <a:lnTo>
                                    <a:pt x="5" y="55"/>
                                  </a:lnTo>
                                  <a:lnTo>
                                    <a:pt x="3" y="54"/>
                                  </a:lnTo>
                                  <a:lnTo>
                                    <a:pt x="2" y="52"/>
                                  </a:lnTo>
                                  <a:lnTo>
                                    <a:pt x="1" y="49"/>
                                  </a:lnTo>
                                  <a:lnTo>
                                    <a:pt x="1" y="48"/>
                                  </a:lnTo>
                                  <a:lnTo>
                                    <a:pt x="0" y="45"/>
                                  </a:lnTo>
                                  <a:lnTo>
                                    <a:pt x="1" y="44"/>
                                  </a:lnTo>
                                  <a:lnTo>
                                    <a:pt x="1" y="42"/>
                                  </a:lnTo>
                                  <a:lnTo>
                                    <a:pt x="2" y="41"/>
                                  </a:lnTo>
                                  <a:lnTo>
                                    <a:pt x="2" y="40"/>
                                  </a:lnTo>
                                  <a:lnTo>
                                    <a:pt x="2" y="38"/>
                                  </a:lnTo>
                                  <a:lnTo>
                                    <a:pt x="7" y="37"/>
                                  </a:lnTo>
                                  <a:lnTo>
                                    <a:pt x="12" y="36"/>
                                  </a:lnTo>
                                  <a:lnTo>
                                    <a:pt x="15" y="34"/>
                                  </a:lnTo>
                                  <a:lnTo>
                                    <a:pt x="18" y="31"/>
                                  </a:lnTo>
                                  <a:lnTo>
                                    <a:pt x="20" y="28"/>
                                  </a:lnTo>
                                  <a:lnTo>
                                    <a:pt x="21" y="25"/>
                                  </a:lnTo>
                                  <a:lnTo>
                                    <a:pt x="24" y="21"/>
                                  </a:lnTo>
                                  <a:lnTo>
                                    <a:pt x="25" y="18"/>
                                  </a:lnTo>
                                  <a:lnTo>
                                    <a:pt x="28" y="19"/>
                                  </a:lnTo>
                                  <a:lnTo>
                                    <a:pt x="33" y="21"/>
                                  </a:lnTo>
                                  <a:lnTo>
                                    <a:pt x="38" y="21"/>
                                  </a:lnTo>
                                  <a:lnTo>
                                    <a:pt x="42" y="21"/>
                                  </a:lnTo>
                                  <a:lnTo>
                                    <a:pt x="48" y="19"/>
                                  </a:lnTo>
                                  <a:lnTo>
                                    <a:pt x="53" y="18"/>
                                  </a:lnTo>
                                  <a:lnTo>
                                    <a:pt x="58" y="18"/>
                                  </a:lnTo>
                                  <a:lnTo>
                                    <a:pt x="63" y="18"/>
                                  </a:lnTo>
                                  <a:lnTo>
                                    <a:pt x="71" y="16"/>
                                  </a:lnTo>
                                  <a:lnTo>
                                    <a:pt x="79" y="15"/>
                                  </a:lnTo>
                                  <a:lnTo>
                                    <a:pt x="88" y="14"/>
                                  </a:lnTo>
                                  <a:lnTo>
                                    <a:pt x="96" y="11"/>
                                  </a:lnTo>
                                  <a:lnTo>
                                    <a:pt x="102" y="8"/>
                                  </a:lnTo>
                                  <a:lnTo>
                                    <a:pt x="109" y="5"/>
                                  </a:lnTo>
                                  <a:lnTo>
                                    <a:pt x="117" y="2"/>
                                  </a:lnTo>
                                  <a:lnTo>
                                    <a:pt x="126" y="0"/>
                                  </a:lnTo>
                                  <a:lnTo>
                                    <a:pt x="124" y="1"/>
                                  </a:lnTo>
                                  <a:lnTo>
                                    <a:pt x="122" y="2"/>
                                  </a:lnTo>
                                  <a:lnTo>
                                    <a:pt x="118" y="7"/>
                                  </a:lnTo>
                                  <a:lnTo>
                                    <a:pt x="115" y="11"/>
                                  </a:lnTo>
                                  <a:lnTo>
                                    <a:pt x="111" y="15"/>
                                  </a:lnTo>
                                  <a:lnTo>
                                    <a:pt x="108" y="19"/>
                                  </a:lnTo>
                                  <a:lnTo>
                                    <a:pt x="105" y="22"/>
                                  </a:lnTo>
                                  <a:lnTo>
                                    <a:pt x="104" y="25"/>
                                  </a:lnTo>
                                  <a:lnTo>
                                    <a:pt x="104" y="31"/>
                                  </a:lnTo>
                                  <a:lnTo>
                                    <a:pt x="104" y="37"/>
                                  </a:lnTo>
                                  <a:lnTo>
                                    <a:pt x="104" y="44"/>
                                  </a:lnTo>
                                  <a:lnTo>
                                    <a:pt x="105" y="51"/>
                                  </a:lnTo>
                                  <a:lnTo>
                                    <a:pt x="105" y="58"/>
                                  </a:lnTo>
                                  <a:lnTo>
                                    <a:pt x="105" y="63"/>
                                  </a:lnTo>
                                  <a:lnTo>
                                    <a:pt x="104" y="69"/>
                                  </a:lnTo>
                                  <a:lnTo>
                                    <a:pt x="104" y="73"/>
                                  </a:lnTo>
                                  <a:lnTo>
                                    <a:pt x="102" y="76"/>
                                  </a:lnTo>
                                  <a:lnTo>
                                    <a:pt x="99" y="79"/>
                                  </a:lnTo>
                                  <a:lnTo>
                                    <a:pt x="96" y="81"/>
                                  </a:lnTo>
                                  <a:lnTo>
                                    <a:pt x="90" y="83"/>
                                  </a:lnTo>
                                  <a:lnTo>
                                    <a:pt x="87" y="87"/>
                                  </a:lnTo>
                                  <a:lnTo>
                                    <a:pt x="82" y="89"/>
                                  </a:lnTo>
                                  <a:lnTo>
                                    <a:pt x="77" y="92"/>
                                  </a:lnTo>
                                  <a:lnTo>
                                    <a:pt x="73" y="94"/>
                                  </a:lnTo>
                                  <a:lnTo>
                                    <a:pt x="33" y="115"/>
                                  </a:lnTo>
                                  <a:lnTo>
                                    <a:pt x="14" y="105"/>
                                  </a:lnTo>
                                  <a:lnTo>
                                    <a:pt x="15" y="103"/>
                                  </a:lnTo>
                                  <a:lnTo>
                                    <a:pt x="16" y="101"/>
                                  </a:lnTo>
                                  <a:lnTo>
                                    <a:pt x="18" y="96"/>
                                  </a:lnTo>
                                  <a:lnTo>
                                    <a:pt x="19" y="92"/>
                                  </a:lnTo>
                                  <a:lnTo>
                                    <a:pt x="21" y="88"/>
                                  </a:lnTo>
                                  <a:lnTo>
                                    <a:pt x="24" y="84"/>
                                  </a:lnTo>
                                  <a:lnTo>
                                    <a:pt x="26" y="80"/>
                                  </a:lnTo>
                                  <a:lnTo>
                                    <a:pt x="27" y="79"/>
                                  </a:lnTo>
                                  <a:lnTo>
                                    <a:pt x="27" y="66"/>
                                  </a:lnTo>
                                  <a:lnTo>
                                    <a:pt x="25" y="66"/>
                                  </a:lnTo>
                                  <a:lnTo>
                                    <a:pt x="21" y="66"/>
                                  </a:lnTo>
                                  <a:lnTo>
                                    <a:pt x="19" y="66"/>
                                  </a:lnTo>
                                  <a:lnTo>
                                    <a:pt x="16" y="66"/>
                                  </a:lnTo>
                                  <a:lnTo>
                                    <a:pt x="15" y="65"/>
                                  </a:lnTo>
                                  <a:lnTo>
                                    <a:pt x="13" y="65"/>
                                  </a:lnTo>
                                  <a:lnTo>
                                    <a:pt x="11" y="65"/>
                                  </a:lnTo>
                                  <a:lnTo>
                                    <a:pt x="8" y="6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32" name="Freeform 318">
                              <a:extLst>
                                <a:ext uri="{FF2B5EF4-FFF2-40B4-BE49-F238E27FC236}">
                                  <a16:creationId xmlns:a16="http://schemas.microsoft.com/office/drawing/2014/main" id="{D3377A5B-8900-40D5-A7E5-E542C20E07A4}"/>
                                </a:ext>
                              </a:extLst>
                            </p:cNvPr>
                            <p:cNvSpPr>
                              <a:spLocks/>
                            </p:cNvSpPr>
                            <p:nvPr/>
                          </p:nvSpPr>
                          <p:spPr bwMode="gray">
                            <a:xfrm>
                              <a:off x="3230" y="1868"/>
                              <a:ext cx="25" cy="99"/>
                            </a:xfrm>
                            <a:custGeom>
                              <a:avLst/>
                              <a:gdLst>
                                <a:gd name="T0" fmla="*/ 12 w 25"/>
                                <a:gd name="T1" fmla="*/ 0 h 99"/>
                                <a:gd name="T2" fmla="*/ 13 w 25"/>
                                <a:gd name="T3" fmla="*/ 1 h 99"/>
                                <a:gd name="T4" fmla="*/ 16 w 25"/>
                                <a:gd name="T5" fmla="*/ 4 h 99"/>
                                <a:gd name="T6" fmla="*/ 17 w 25"/>
                                <a:gd name="T7" fmla="*/ 5 h 99"/>
                                <a:gd name="T8" fmla="*/ 20 w 25"/>
                                <a:gd name="T9" fmla="*/ 8 h 99"/>
                                <a:gd name="T10" fmla="*/ 22 w 25"/>
                                <a:gd name="T11" fmla="*/ 11 h 99"/>
                                <a:gd name="T12" fmla="*/ 23 w 25"/>
                                <a:gd name="T13" fmla="*/ 12 h 99"/>
                                <a:gd name="T14" fmla="*/ 24 w 25"/>
                                <a:gd name="T15" fmla="*/ 14 h 99"/>
                                <a:gd name="T16" fmla="*/ 25 w 25"/>
                                <a:gd name="T17" fmla="*/ 15 h 99"/>
                                <a:gd name="T18" fmla="*/ 25 w 25"/>
                                <a:gd name="T19" fmla="*/ 16 h 99"/>
                                <a:gd name="T20" fmla="*/ 25 w 25"/>
                                <a:gd name="T21" fmla="*/ 18 h 99"/>
                                <a:gd name="T22" fmla="*/ 25 w 25"/>
                                <a:gd name="T23" fmla="*/ 19 h 99"/>
                                <a:gd name="T24" fmla="*/ 25 w 25"/>
                                <a:gd name="T25" fmla="*/ 21 h 99"/>
                                <a:gd name="T26" fmla="*/ 25 w 25"/>
                                <a:gd name="T27" fmla="*/ 22 h 99"/>
                                <a:gd name="T28" fmla="*/ 25 w 25"/>
                                <a:gd name="T29" fmla="*/ 23 h 99"/>
                                <a:gd name="T30" fmla="*/ 25 w 25"/>
                                <a:gd name="T31" fmla="*/ 26 h 99"/>
                                <a:gd name="T32" fmla="*/ 18 w 25"/>
                                <a:gd name="T33" fmla="*/ 99 h 99"/>
                                <a:gd name="T34" fmla="*/ 0 w 25"/>
                                <a:gd name="T35" fmla="*/ 36 h 99"/>
                                <a:gd name="T36" fmla="*/ 2 w 25"/>
                                <a:gd name="T37" fmla="*/ 33 h 99"/>
                                <a:gd name="T38" fmla="*/ 3 w 25"/>
                                <a:gd name="T39" fmla="*/ 29 h 99"/>
                                <a:gd name="T40" fmla="*/ 4 w 25"/>
                                <a:gd name="T41" fmla="*/ 23 h 99"/>
                                <a:gd name="T42" fmla="*/ 5 w 25"/>
                                <a:gd name="T43" fmla="*/ 18 h 99"/>
                                <a:gd name="T44" fmla="*/ 9 w 25"/>
                                <a:gd name="T45" fmla="*/ 12 h 99"/>
                                <a:gd name="T46" fmla="*/ 10 w 25"/>
                                <a:gd name="T47" fmla="*/ 5 h 99"/>
                                <a:gd name="T48" fmla="*/ 12 w 25"/>
                                <a:gd name="T49" fmla="*/ 0 h 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99"/>
                                <a:gd name="T77" fmla="*/ 25 w 25"/>
                                <a:gd name="T78" fmla="*/ 99 h 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99">
                                  <a:moveTo>
                                    <a:pt x="12" y="0"/>
                                  </a:moveTo>
                                  <a:lnTo>
                                    <a:pt x="13" y="1"/>
                                  </a:lnTo>
                                  <a:lnTo>
                                    <a:pt x="16" y="4"/>
                                  </a:lnTo>
                                  <a:lnTo>
                                    <a:pt x="17" y="5"/>
                                  </a:lnTo>
                                  <a:lnTo>
                                    <a:pt x="20" y="8"/>
                                  </a:lnTo>
                                  <a:lnTo>
                                    <a:pt x="22" y="11"/>
                                  </a:lnTo>
                                  <a:lnTo>
                                    <a:pt x="23" y="12"/>
                                  </a:lnTo>
                                  <a:lnTo>
                                    <a:pt x="24" y="14"/>
                                  </a:lnTo>
                                  <a:lnTo>
                                    <a:pt x="25" y="15"/>
                                  </a:lnTo>
                                  <a:lnTo>
                                    <a:pt x="25" y="16"/>
                                  </a:lnTo>
                                  <a:lnTo>
                                    <a:pt x="25" y="18"/>
                                  </a:lnTo>
                                  <a:lnTo>
                                    <a:pt x="25" y="19"/>
                                  </a:lnTo>
                                  <a:lnTo>
                                    <a:pt x="25" y="21"/>
                                  </a:lnTo>
                                  <a:lnTo>
                                    <a:pt x="25" y="22"/>
                                  </a:lnTo>
                                  <a:lnTo>
                                    <a:pt x="25" y="23"/>
                                  </a:lnTo>
                                  <a:lnTo>
                                    <a:pt x="25" y="26"/>
                                  </a:lnTo>
                                  <a:lnTo>
                                    <a:pt x="18" y="99"/>
                                  </a:lnTo>
                                  <a:lnTo>
                                    <a:pt x="0" y="36"/>
                                  </a:lnTo>
                                  <a:lnTo>
                                    <a:pt x="2" y="33"/>
                                  </a:lnTo>
                                  <a:lnTo>
                                    <a:pt x="3" y="29"/>
                                  </a:lnTo>
                                  <a:lnTo>
                                    <a:pt x="4" y="23"/>
                                  </a:lnTo>
                                  <a:lnTo>
                                    <a:pt x="5" y="18"/>
                                  </a:lnTo>
                                  <a:lnTo>
                                    <a:pt x="9" y="12"/>
                                  </a:lnTo>
                                  <a:lnTo>
                                    <a:pt x="10" y="5"/>
                                  </a:lnTo>
                                  <a:lnTo>
                                    <a:pt x="12"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33" name="Freeform 319">
                              <a:extLst>
                                <a:ext uri="{FF2B5EF4-FFF2-40B4-BE49-F238E27FC236}">
                                  <a16:creationId xmlns:a16="http://schemas.microsoft.com/office/drawing/2014/main" id="{D71CF308-7857-4887-B12F-011F8D33EA61}"/>
                                </a:ext>
                              </a:extLst>
                            </p:cNvPr>
                            <p:cNvSpPr>
                              <a:spLocks/>
                            </p:cNvSpPr>
                            <p:nvPr/>
                          </p:nvSpPr>
                          <p:spPr bwMode="gray">
                            <a:xfrm>
                              <a:off x="3196" y="1908"/>
                              <a:ext cx="53" cy="102"/>
                            </a:xfrm>
                            <a:custGeom>
                              <a:avLst/>
                              <a:gdLst>
                                <a:gd name="T0" fmla="*/ 35 w 53"/>
                                <a:gd name="T1" fmla="*/ 0 h 102"/>
                                <a:gd name="T2" fmla="*/ 53 w 53"/>
                                <a:gd name="T3" fmla="*/ 58 h 102"/>
                                <a:gd name="T4" fmla="*/ 37 w 53"/>
                                <a:gd name="T5" fmla="*/ 102 h 102"/>
                                <a:gd name="T6" fmla="*/ 33 w 53"/>
                                <a:gd name="T7" fmla="*/ 101 h 102"/>
                                <a:gd name="T8" fmla="*/ 30 w 53"/>
                                <a:gd name="T9" fmla="*/ 98 h 102"/>
                                <a:gd name="T10" fmla="*/ 26 w 53"/>
                                <a:gd name="T11" fmla="*/ 94 h 102"/>
                                <a:gd name="T12" fmla="*/ 24 w 53"/>
                                <a:gd name="T13" fmla="*/ 90 h 102"/>
                                <a:gd name="T14" fmla="*/ 22 w 53"/>
                                <a:gd name="T15" fmla="*/ 84 h 102"/>
                                <a:gd name="T16" fmla="*/ 21 w 53"/>
                                <a:gd name="T17" fmla="*/ 79 h 102"/>
                                <a:gd name="T18" fmla="*/ 20 w 53"/>
                                <a:gd name="T19" fmla="*/ 72 h 102"/>
                                <a:gd name="T20" fmla="*/ 20 w 53"/>
                                <a:gd name="T21" fmla="*/ 68 h 102"/>
                                <a:gd name="T22" fmla="*/ 16 w 53"/>
                                <a:gd name="T23" fmla="*/ 68 h 102"/>
                                <a:gd name="T24" fmla="*/ 14 w 53"/>
                                <a:gd name="T25" fmla="*/ 67 h 102"/>
                                <a:gd name="T26" fmla="*/ 11 w 53"/>
                                <a:gd name="T27" fmla="*/ 65 h 102"/>
                                <a:gd name="T28" fmla="*/ 10 w 53"/>
                                <a:gd name="T29" fmla="*/ 62 h 102"/>
                                <a:gd name="T30" fmla="*/ 10 w 53"/>
                                <a:gd name="T31" fmla="*/ 60 h 102"/>
                                <a:gd name="T32" fmla="*/ 8 w 53"/>
                                <a:gd name="T33" fmla="*/ 55 h 102"/>
                                <a:gd name="T34" fmla="*/ 8 w 53"/>
                                <a:gd name="T35" fmla="*/ 53 h 102"/>
                                <a:gd name="T36" fmla="*/ 8 w 53"/>
                                <a:gd name="T37" fmla="*/ 48 h 102"/>
                                <a:gd name="T38" fmla="*/ 5 w 53"/>
                                <a:gd name="T39" fmla="*/ 47 h 102"/>
                                <a:gd name="T40" fmla="*/ 2 w 53"/>
                                <a:gd name="T41" fmla="*/ 46 h 102"/>
                                <a:gd name="T42" fmla="*/ 1 w 53"/>
                                <a:gd name="T43" fmla="*/ 41 h 102"/>
                                <a:gd name="T44" fmla="*/ 0 w 53"/>
                                <a:gd name="T45" fmla="*/ 37 h 102"/>
                                <a:gd name="T46" fmla="*/ 0 w 53"/>
                                <a:gd name="T47" fmla="*/ 33 h 102"/>
                                <a:gd name="T48" fmla="*/ 0 w 53"/>
                                <a:gd name="T49" fmla="*/ 28 h 102"/>
                                <a:gd name="T50" fmla="*/ 0 w 53"/>
                                <a:gd name="T51" fmla="*/ 22 h 102"/>
                                <a:gd name="T52" fmla="*/ 0 w 53"/>
                                <a:gd name="T53" fmla="*/ 17 h 102"/>
                                <a:gd name="T54" fmla="*/ 7 w 53"/>
                                <a:gd name="T55" fmla="*/ 18 h 102"/>
                                <a:gd name="T56" fmla="*/ 12 w 53"/>
                                <a:gd name="T57" fmla="*/ 18 h 102"/>
                                <a:gd name="T58" fmla="*/ 19 w 53"/>
                                <a:gd name="T59" fmla="*/ 17 h 102"/>
                                <a:gd name="T60" fmla="*/ 22 w 53"/>
                                <a:gd name="T61" fmla="*/ 15 h 102"/>
                                <a:gd name="T62" fmla="*/ 26 w 53"/>
                                <a:gd name="T63" fmla="*/ 13 h 102"/>
                                <a:gd name="T64" fmla="*/ 30 w 53"/>
                                <a:gd name="T65" fmla="*/ 8 h 102"/>
                                <a:gd name="T66" fmla="*/ 33 w 53"/>
                                <a:gd name="T67" fmla="*/ 4 h 102"/>
                                <a:gd name="T68" fmla="*/ 35 w 53"/>
                                <a:gd name="T69" fmla="*/ 0 h 1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
                                <a:gd name="T106" fmla="*/ 0 h 102"/>
                                <a:gd name="T107" fmla="*/ 53 w 53"/>
                                <a:gd name="T108" fmla="*/ 102 h 1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 h="102">
                                  <a:moveTo>
                                    <a:pt x="35" y="0"/>
                                  </a:moveTo>
                                  <a:lnTo>
                                    <a:pt x="53" y="58"/>
                                  </a:lnTo>
                                  <a:lnTo>
                                    <a:pt x="37" y="102"/>
                                  </a:lnTo>
                                  <a:lnTo>
                                    <a:pt x="33" y="101"/>
                                  </a:lnTo>
                                  <a:lnTo>
                                    <a:pt x="30" y="98"/>
                                  </a:lnTo>
                                  <a:lnTo>
                                    <a:pt x="26" y="94"/>
                                  </a:lnTo>
                                  <a:lnTo>
                                    <a:pt x="24" y="90"/>
                                  </a:lnTo>
                                  <a:lnTo>
                                    <a:pt x="22" y="84"/>
                                  </a:lnTo>
                                  <a:lnTo>
                                    <a:pt x="21" y="79"/>
                                  </a:lnTo>
                                  <a:lnTo>
                                    <a:pt x="20" y="72"/>
                                  </a:lnTo>
                                  <a:lnTo>
                                    <a:pt x="20" y="68"/>
                                  </a:lnTo>
                                  <a:lnTo>
                                    <a:pt x="16" y="68"/>
                                  </a:lnTo>
                                  <a:lnTo>
                                    <a:pt x="14" y="67"/>
                                  </a:lnTo>
                                  <a:lnTo>
                                    <a:pt x="11" y="65"/>
                                  </a:lnTo>
                                  <a:lnTo>
                                    <a:pt x="10" y="62"/>
                                  </a:lnTo>
                                  <a:lnTo>
                                    <a:pt x="10" y="60"/>
                                  </a:lnTo>
                                  <a:lnTo>
                                    <a:pt x="8" y="55"/>
                                  </a:lnTo>
                                  <a:lnTo>
                                    <a:pt x="8" y="53"/>
                                  </a:lnTo>
                                  <a:lnTo>
                                    <a:pt x="8" y="48"/>
                                  </a:lnTo>
                                  <a:lnTo>
                                    <a:pt x="5" y="47"/>
                                  </a:lnTo>
                                  <a:lnTo>
                                    <a:pt x="2" y="46"/>
                                  </a:lnTo>
                                  <a:lnTo>
                                    <a:pt x="1" y="41"/>
                                  </a:lnTo>
                                  <a:lnTo>
                                    <a:pt x="0" y="37"/>
                                  </a:lnTo>
                                  <a:lnTo>
                                    <a:pt x="0" y="33"/>
                                  </a:lnTo>
                                  <a:lnTo>
                                    <a:pt x="0" y="28"/>
                                  </a:lnTo>
                                  <a:lnTo>
                                    <a:pt x="0" y="22"/>
                                  </a:lnTo>
                                  <a:lnTo>
                                    <a:pt x="0" y="17"/>
                                  </a:lnTo>
                                  <a:lnTo>
                                    <a:pt x="7" y="18"/>
                                  </a:lnTo>
                                  <a:lnTo>
                                    <a:pt x="12" y="18"/>
                                  </a:lnTo>
                                  <a:lnTo>
                                    <a:pt x="19" y="17"/>
                                  </a:lnTo>
                                  <a:lnTo>
                                    <a:pt x="22" y="15"/>
                                  </a:lnTo>
                                  <a:lnTo>
                                    <a:pt x="26" y="13"/>
                                  </a:lnTo>
                                  <a:lnTo>
                                    <a:pt x="30" y="8"/>
                                  </a:lnTo>
                                  <a:lnTo>
                                    <a:pt x="33" y="4"/>
                                  </a:lnTo>
                                  <a:lnTo>
                                    <a:pt x="35"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34" name="Freeform 320">
                              <a:extLst>
                                <a:ext uri="{FF2B5EF4-FFF2-40B4-BE49-F238E27FC236}">
                                  <a16:creationId xmlns:a16="http://schemas.microsoft.com/office/drawing/2014/main" id="{4224C532-587B-497C-9679-2FAFC83320EB}"/>
                                </a:ext>
                              </a:extLst>
                            </p:cNvPr>
                            <p:cNvSpPr>
                              <a:spLocks/>
                            </p:cNvSpPr>
                            <p:nvPr/>
                          </p:nvSpPr>
                          <p:spPr bwMode="gray">
                            <a:xfrm>
                              <a:off x="2820" y="1883"/>
                              <a:ext cx="271" cy="324"/>
                            </a:xfrm>
                            <a:custGeom>
                              <a:avLst/>
                              <a:gdLst>
                                <a:gd name="T0" fmla="*/ 9 w 271"/>
                                <a:gd name="T1" fmla="*/ 63 h 324"/>
                                <a:gd name="T2" fmla="*/ 15 w 271"/>
                                <a:gd name="T3" fmla="*/ 40 h 324"/>
                                <a:gd name="T4" fmla="*/ 21 w 271"/>
                                <a:gd name="T5" fmla="*/ 26 h 324"/>
                                <a:gd name="T6" fmla="*/ 31 w 271"/>
                                <a:gd name="T7" fmla="*/ 15 h 324"/>
                                <a:gd name="T8" fmla="*/ 52 w 271"/>
                                <a:gd name="T9" fmla="*/ 4 h 324"/>
                                <a:gd name="T10" fmla="*/ 76 w 271"/>
                                <a:gd name="T11" fmla="*/ 10 h 324"/>
                                <a:gd name="T12" fmla="*/ 88 w 271"/>
                                <a:gd name="T13" fmla="*/ 24 h 324"/>
                                <a:gd name="T14" fmla="*/ 92 w 271"/>
                                <a:gd name="T15" fmla="*/ 39 h 324"/>
                                <a:gd name="T16" fmla="*/ 102 w 271"/>
                                <a:gd name="T17" fmla="*/ 45 h 324"/>
                                <a:gd name="T18" fmla="*/ 114 w 271"/>
                                <a:gd name="T19" fmla="*/ 45 h 324"/>
                                <a:gd name="T20" fmla="*/ 131 w 271"/>
                                <a:gd name="T21" fmla="*/ 54 h 324"/>
                                <a:gd name="T22" fmla="*/ 151 w 271"/>
                                <a:gd name="T23" fmla="*/ 67 h 324"/>
                                <a:gd name="T24" fmla="*/ 160 w 271"/>
                                <a:gd name="T25" fmla="*/ 67 h 324"/>
                                <a:gd name="T26" fmla="*/ 164 w 271"/>
                                <a:gd name="T27" fmla="*/ 61 h 324"/>
                                <a:gd name="T28" fmla="*/ 167 w 271"/>
                                <a:gd name="T29" fmla="*/ 52 h 324"/>
                                <a:gd name="T30" fmla="*/ 167 w 271"/>
                                <a:gd name="T31" fmla="*/ 43 h 324"/>
                                <a:gd name="T32" fmla="*/ 164 w 271"/>
                                <a:gd name="T33" fmla="*/ 35 h 324"/>
                                <a:gd name="T34" fmla="*/ 163 w 271"/>
                                <a:gd name="T35" fmla="*/ 26 h 324"/>
                                <a:gd name="T36" fmla="*/ 163 w 271"/>
                                <a:gd name="T37" fmla="*/ 21 h 324"/>
                                <a:gd name="T38" fmla="*/ 176 w 271"/>
                                <a:gd name="T39" fmla="*/ 14 h 324"/>
                                <a:gd name="T40" fmla="*/ 191 w 271"/>
                                <a:gd name="T41" fmla="*/ 0 h 324"/>
                                <a:gd name="T42" fmla="*/ 211 w 271"/>
                                <a:gd name="T43" fmla="*/ 4 h 324"/>
                                <a:gd name="T44" fmla="*/ 217 w 271"/>
                                <a:gd name="T45" fmla="*/ 18 h 324"/>
                                <a:gd name="T46" fmla="*/ 230 w 271"/>
                                <a:gd name="T47" fmla="*/ 28 h 324"/>
                                <a:gd name="T48" fmla="*/ 251 w 271"/>
                                <a:gd name="T49" fmla="*/ 29 h 324"/>
                                <a:gd name="T50" fmla="*/ 257 w 271"/>
                                <a:gd name="T51" fmla="*/ 35 h 324"/>
                                <a:gd name="T52" fmla="*/ 257 w 271"/>
                                <a:gd name="T53" fmla="*/ 40 h 324"/>
                                <a:gd name="T54" fmla="*/ 258 w 271"/>
                                <a:gd name="T55" fmla="*/ 47 h 324"/>
                                <a:gd name="T56" fmla="*/ 260 w 271"/>
                                <a:gd name="T57" fmla="*/ 56 h 324"/>
                                <a:gd name="T58" fmla="*/ 259 w 271"/>
                                <a:gd name="T59" fmla="*/ 63 h 324"/>
                                <a:gd name="T60" fmla="*/ 254 w 271"/>
                                <a:gd name="T61" fmla="*/ 68 h 324"/>
                                <a:gd name="T62" fmla="*/ 255 w 271"/>
                                <a:gd name="T63" fmla="*/ 83 h 324"/>
                                <a:gd name="T64" fmla="*/ 265 w 271"/>
                                <a:gd name="T65" fmla="*/ 96 h 324"/>
                                <a:gd name="T66" fmla="*/ 271 w 271"/>
                                <a:gd name="T67" fmla="*/ 265 h 324"/>
                                <a:gd name="T68" fmla="*/ 271 w 271"/>
                                <a:gd name="T69" fmla="*/ 274 h 324"/>
                                <a:gd name="T70" fmla="*/ 271 w 271"/>
                                <a:gd name="T71" fmla="*/ 292 h 324"/>
                                <a:gd name="T72" fmla="*/ 266 w 271"/>
                                <a:gd name="T73" fmla="*/ 306 h 324"/>
                                <a:gd name="T74" fmla="*/ 257 w 271"/>
                                <a:gd name="T75" fmla="*/ 310 h 324"/>
                                <a:gd name="T76" fmla="*/ 257 w 271"/>
                                <a:gd name="T77" fmla="*/ 320 h 324"/>
                                <a:gd name="T78" fmla="*/ 116 w 271"/>
                                <a:gd name="T79" fmla="*/ 231 h 324"/>
                                <a:gd name="T80" fmla="*/ 112 w 271"/>
                                <a:gd name="T81" fmla="*/ 232 h 324"/>
                                <a:gd name="T82" fmla="*/ 107 w 271"/>
                                <a:gd name="T83" fmla="*/ 235 h 324"/>
                                <a:gd name="T84" fmla="*/ 102 w 271"/>
                                <a:gd name="T85" fmla="*/ 239 h 324"/>
                                <a:gd name="T86" fmla="*/ 95 w 271"/>
                                <a:gd name="T87" fmla="*/ 244 h 324"/>
                                <a:gd name="T88" fmla="*/ 88 w 271"/>
                                <a:gd name="T89" fmla="*/ 247 h 324"/>
                                <a:gd name="T90" fmla="*/ 77 w 271"/>
                                <a:gd name="T91" fmla="*/ 242 h 324"/>
                                <a:gd name="T92" fmla="*/ 69 w 271"/>
                                <a:gd name="T93" fmla="*/ 232 h 324"/>
                                <a:gd name="T94" fmla="*/ 56 w 271"/>
                                <a:gd name="T95" fmla="*/ 227 h 324"/>
                                <a:gd name="T96" fmla="*/ 46 w 271"/>
                                <a:gd name="T97" fmla="*/ 227 h 324"/>
                                <a:gd name="T98" fmla="*/ 39 w 271"/>
                                <a:gd name="T99" fmla="*/ 214 h 324"/>
                                <a:gd name="T100" fmla="*/ 18 w 271"/>
                                <a:gd name="T101" fmla="*/ 200 h 324"/>
                                <a:gd name="T102" fmla="*/ 7 w 271"/>
                                <a:gd name="T103" fmla="*/ 186 h 324"/>
                                <a:gd name="T104" fmla="*/ 7 w 271"/>
                                <a:gd name="T105" fmla="*/ 168 h 324"/>
                                <a:gd name="T106" fmla="*/ 8 w 271"/>
                                <a:gd name="T107" fmla="*/ 151 h 324"/>
                                <a:gd name="T108" fmla="*/ 8 w 271"/>
                                <a:gd name="T109" fmla="*/ 121 h 324"/>
                                <a:gd name="T110" fmla="*/ 2 w 271"/>
                                <a:gd name="T111" fmla="*/ 86 h 3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1"/>
                                <a:gd name="T169" fmla="*/ 0 h 324"/>
                                <a:gd name="T170" fmla="*/ 271 w 271"/>
                                <a:gd name="T171" fmla="*/ 324 h 3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1" h="324">
                                  <a:moveTo>
                                    <a:pt x="0" y="77"/>
                                  </a:moveTo>
                                  <a:lnTo>
                                    <a:pt x="3" y="71"/>
                                  </a:lnTo>
                                  <a:lnTo>
                                    <a:pt x="6" y="67"/>
                                  </a:lnTo>
                                  <a:lnTo>
                                    <a:pt x="9" y="63"/>
                                  </a:lnTo>
                                  <a:lnTo>
                                    <a:pt x="12" y="59"/>
                                  </a:lnTo>
                                  <a:lnTo>
                                    <a:pt x="13" y="53"/>
                                  </a:lnTo>
                                  <a:lnTo>
                                    <a:pt x="14" y="47"/>
                                  </a:lnTo>
                                  <a:lnTo>
                                    <a:pt x="15" y="40"/>
                                  </a:lnTo>
                                  <a:lnTo>
                                    <a:pt x="15" y="29"/>
                                  </a:lnTo>
                                  <a:lnTo>
                                    <a:pt x="15" y="28"/>
                                  </a:lnTo>
                                  <a:lnTo>
                                    <a:pt x="18" y="26"/>
                                  </a:lnTo>
                                  <a:lnTo>
                                    <a:pt x="21" y="26"/>
                                  </a:lnTo>
                                  <a:lnTo>
                                    <a:pt x="24" y="25"/>
                                  </a:lnTo>
                                  <a:lnTo>
                                    <a:pt x="27" y="24"/>
                                  </a:lnTo>
                                  <a:lnTo>
                                    <a:pt x="30" y="21"/>
                                  </a:lnTo>
                                  <a:lnTo>
                                    <a:pt x="31" y="15"/>
                                  </a:lnTo>
                                  <a:lnTo>
                                    <a:pt x="30" y="4"/>
                                  </a:lnTo>
                                  <a:lnTo>
                                    <a:pt x="38" y="4"/>
                                  </a:lnTo>
                                  <a:lnTo>
                                    <a:pt x="45" y="4"/>
                                  </a:lnTo>
                                  <a:lnTo>
                                    <a:pt x="52" y="4"/>
                                  </a:lnTo>
                                  <a:lnTo>
                                    <a:pt x="58" y="6"/>
                                  </a:lnTo>
                                  <a:lnTo>
                                    <a:pt x="64" y="7"/>
                                  </a:lnTo>
                                  <a:lnTo>
                                    <a:pt x="71" y="8"/>
                                  </a:lnTo>
                                  <a:lnTo>
                                    <a:pt x="76" y="10"/>
                                  </a:lnTo>
                                  <a:lnTo>
                                    <a:pt x="79" y="13"/>
                                  </a:lnTo>
                                  <a:lnTo>
                                    <a:pt x="83" y="15"/>
                                  </a:lnTo>
                                  <a:lnTo>
                                    <a:pt x="85" y="20"/>
                                  </a:lnTo>
                                  <a:lnTo>
                                    <a:pt x="88" y="24"/>
                                  </a:lnTo>
                                  <a:lnTo>
                                    <a:pt x="89" y="28"/>
                                  </a:lnTo>
                                  <a:lnTo>
                                    <a:pt x="90" y="32"/>
                                  </a:lnTo>
                                  <a:lnTo>
                                    <a:pt x="91" y="35"/>
                                  </a:lnTo>
                                  <a:lnTo>
                                    <a:pt x="92" y="39"/>
                                  </a:lnTo>
                                  <a:lnTo>
                                    <a:pt x="95" y="42"/>
                                  </a:lnTo>
                                  <a:lnTo>
                                    <a:pt x="97" y="43"/>
                                  </a:lnTo>
                                  <a:lnTo>
                                    <a:pt x="100" y="45"/>
                                  </a:lnTo>
                                  <a:lnTo>
                                    <a:pt x="102" y="45"/>
                                  </a:lnTo>
                                  <a:lnTo>
                                    <a:pt x="104" y="45"/>
                                  </a:lnTo>
                                  <a:lnTo>
                                    <a:pt x="108" y="45"/>
                                  </a:lnTo>
                                  <a:lnTo>
                                    <a:pt x="110" y="45"/>
                                  </a:lnTo>
                                  <a:lnTo>
                                    <a:pt x="114" y="45"/>
                                  </a:lnTo>
                                  <a:lnTo>
                                    <a:pt x="116" y="45"/>
                                  </a:lnTo>
                                  <a:lnTo>
                                    <a:pt x="121" y="47"/>
                                  </a:lnTo>
                                  <a:lnTo>
                                    <a:pt x="126" y="50"/>
                                  </a:lnTo>
                                  <a:lnTo>
                                    <a:pt x="131" y="54"/>
                                  </a:lnTo>
                                  <a:lnTo>
                                    <a:pt x="135" y="59"/>
                                  </a:lnTo>
                                  <a:lnTo>
                                    <a:pt x="140" y="61"/>
                                  </a:lnTo>
                                  <a:lnTo>
                                    <a:pt x="145" y="64"/>
                                  </a:lnTo>
                                  <a:lnTo>
                                    <a:pt x="151" y="67"/>
                                  </a:lnTo>
                                  <a:lnTo>
                                    <a:pt x="157" y="67"/>
                                  </a:lnTo>
                                  <a:lnTo>
                                    <a:pt x="158" y="67"/>
                                  </a:lnTo>
                                  <a:lnTo>
                                    <a:pt x="159" y="67"/>
                                  </a:lnTo>
                                  <a:lnTo>
                                    <a:pt x="160" y="67"/>
                                  </a:lnTo>
                                  <a:lnTo>
                                    <a:pt x="162" y="67"/>
                                  </a:lnTo>
                                  <a:lnTo>
                                    <a:pt x="163" y="67"/>
                                  </a:lnTo>
                                  <a:lnTo>
                                    <a:pt x="164" y="64"/>
                                  </a:lnTo>
                                  <a:lnTo>
                                    <a:pt x="164" y="61"/>
                                  </a:lnTo>
                                  <a:lnTo>
                                    <a:pt x="165" y="59"/>
                                  </a:lnTo>
                                  <a:lnTo>
                                    <a:pt x="165" y="56"/>
                                  </a:lnTo>
                                  <a:lnTo>
                                    <a:pt x="166" y="53"/>
                                  </a:lnTo>
                                  <a:lnTo>
                                    <a:pt x="167" y="52"/>
                                  </a:lnTo>
                                  <a:lnTo>
                                    <a:pt x="167" y="49"/>
                                  </a:lnTo>
                                  <a:lnTo>
                                    <a:pt x="167" y="47"/>
                                  </a:lnTo>
                                  <a:lnTo>
                                    <a:pt x="167" y="46"/>
                                  </a:lnTo>
                                  <a:lnTo>
                                    <a:pt x="167" y="43"/>
                                  </a:lnTo>
                                  <a:lnTo>
                                    <a:pt x="166" y="42"/>
                                  </a:lnTo>
                                  <a:lnTo>
                                    <a:pt x="165" y="39"/>
                                  </a:lnTo>
                                  <a:lnTo>
                                    <a:pt x="165" y="38"/>
                                  </a:lnTo>
                                  <a:lnTo>
                                    <a:pt x="164" y="35"/>
                                  </a:lnTo>
                                  <a:lnTo>
                                    <a:pt x="164" y="32"/>
                                  </a:lnTo>
                                  <a:lnTo>
                                    <a:pt x="163" y="29"/>
                                  </a:lnTo>
                                  <a:lnTo>
                                    <a:pt x="163" y="28"/>
                                  </a:lnTo>
                                  <a:lnTo>
                                    <a:pt x="163" y="26"/>
                                  </a:lnTo>
                                  <a:lnTo>
                                    <a:pt x="163" y="25"/>
                                  </a:lnTo>
                                  <a:lnTo>
                                    <a:pt x="163" y="24"/>
                                  </a:lnTo>
                                  <a:lnTo>
                                    <a:pt x="163" y="22"/>
                                  </a:lnTo>
                                  <a:lnTo>
                                    <a:pt x="163" y="21"/>
                                  </a:lnTo>
                                  <a:lnTo>
                                    <a:pt x="163" y="20"/>
                                  </a:lnTo>
                                  <a:lnTo>
                                    <a:pt x="167" y="20"/>
                                  </a:lnTo>
                                  <a:lnTo>
                                    <a:pt x="172" y="17"/>
                                  </a:lnTo>
                                  <a:lnTo>
                                    <a:pt x="176" y="14"/>
                                  </a:lnTo>
                                  <a:lnTo>
                                    <a:pt x="179" y="10"/>
                                  </a:lnTo>
                                  <a:lnTo>
                                    <a:pt x="183" y="6"/>
                                  </a:lnTo>
                                  <a:lnTo>
                                    <a:pt x="187" y="3"/>
                                  </a:lnTo>
                                  <a:lnTo>
                                    <a:pt x="191" y="0"/>
                                  </a:lnTo>
                                  <a:lnTo>
                                    <a:pt x="195" y="0"/>
                                  </a:lnTo>
                                  <a:lnTo>
                                    <a:pt x="202" y="0"/>
                                  </a:lnTo>
                                  <a:lnTo>
                                    <a:pt x="208" y="1"/>
                                  </a:lnTo>
                                  <a:lnTo>
                                    <a:pt x="211" y="4"/>
                                  </a:lnTo>
                                  <a:lnTo>
                                    <a:pt x="213" y="7"/>
                                  </a:lnTo>
                                  <a:lnTo>
                                    <a:pt x="214" y="11"/>
                                  </a:lnTo>
                                  <a:lnTo>
                                    <a:pt x="216" y="14"/>
                                  </a:lnTo>
                                  <a:lnTo>
                                    <a:pt x="217" y="18"/>
                                  </a:lnTo>
                                  <a:lnTo>
                                    <a:pt x="220" y="22"/>
                                  </a:lnTo>
                                  <a:lnTo>
                                    <a:pt x="223" y="25"/>
                                  </a:lnTo>
                                  <a:lnTo>
                                    <a:pt x="227" y="26"/>
                                  </a:lnTo>
                                  <a:lnTo>
                                    <a:pt x="230" y="28"/>
                                  </a:lnTo>
                                  <a:lnTo>
                                    <a:pt x="235" y="29"/>
                                  </a:lnTo>
                                  <a:lnTo>
                                    <a:pt x="241" y="29"/>
                                  </a:lnTo>
                                  <a:lnTo>
                                    <a:pt x="246" y="29"/>
                                  </a:lnTo>
                                  <a:lnTo>
                                    <a:pt x="251" y="29"/>
                                  </a:lnTo>
                                  <a:lnTo>
                                    <a:pt x="257" y="29"/>
                                  </a:lnTo>
                                  <a:lnTo>
                                    <a:pt x="257" y="32"/>
                                  </a:lnTo>
                                  <a:lnTo>
                                    <a:pt x="257" y="33"/>
                                  </a:lnTo>
                                  <a:lnTo>
                                    <a:pt x="257" y="35"/>
                                  </a:lnTo>
                                  <a:lnTo>
                                    <a:pt x="257" y="36"/>
                                  </a:lnTo>
                                  <a:lnTo>
                                    <a:pt x="257" y="38"/>
                                  </a:lnTo>
                                  <a:lnTo>
                                    <a:pt x="257" y="39"/>
                                  </a:lnTo>
                                  <a:lnTo>
                                    <a:pt x="257" y="40"/>
                                  </a:lnTo>
                                  <a:lnTo>
                                    <a:pt x="257" y="42"/>
                                  </a:lnTo>
                                  <a:lnTo>
                                    <a:pt x="257" y="45"/>
                                  </a:lnTo>
                                  <a:lnTo>
                                    <a:pt x="257" y="46"/>
                                  </a:lnTo>
                                  <a:lnTo>
                                    <a:pt x="258" y="47"/>
                                  </a:lnTo>
                                  <a:lnTo>
                                    <a:pt x="258" y="49"/>
                                  </a:lnTo>
                                  <a:lnTo>
                                    <a:pt x="259" y="52"/>
                                  </a:lnTo>
                                  <a:lnTo>
                                    <a:pt x="260" y="53"/>
                                  </a:lnTo>
                                  <a:lnTo>
                                    <a:pt x="260" y="56"/>
                                  </a:lnTo>
                                  <a:lnTo>
                                    <a:pt x="260" y="60"/>
                                  </a:lnTo>
                                  <a:lnTo>
                                    <a:pt x="260" y="61"/>
                                  </a:lnTo>
                                  <a:lnTo>
                                    <a:pt x="259" y="61"/>
                                  </a:lnTo>
                                  <a:lnTo>
                                    <a:pt x="259" y="63"/>
                                  </a:lnTo>
                                  <a:lnTo>
                                    <a:pt x="258" y="64"/>
                                  </a:lnTo>
                                  <a:lnTo>
                                    <a:pt x="257" y="65"/>
                                  </a:lnTo>
                                  <a:lnTo>
                                    <a:pt x="255" y="67"/>
                                  </a:lnTo>
                                  <a:lnTo>
                                    <a:pt x="254" y="68"/>
                                  </a:lnTo>
                                  <a:lnTo>
                                    <a:pt x="254" y="70"/>
                                  </a:lnTo>
                                  <a:lnTo>
                                    <a:pt x="254" y="74"/>
                                  </a:lnTo>
                                  <a:lnTo>
                                    <a:pt x="255" y="78"/>
                                  </a:lnTo>
                                  <a:lnTo>
                                    <a:pt x="255" y="83"/>
                                  </a:lnTo>
                                  <a:lnTo>
                                    <a:pt x="258" y="86"/>
                                  </a:lnTo>
                                  <a:lnTo>
                                    <a:pt x="260" y="90"/>
                                  </a:lnTo>
                                  <a:lnTo>
                                    <a:pt x="263" y="93"/>
                                  </a:lnTo>
                                  <a:lnTo>
                                    <a:pt x="265" y="96"/>
                                  </a:lnTo>
                                  <a:lnTo>
                                    <a:pt x="268" y="99"/>
                                  </a:lnTo>
                                  <a:lnTo>
                                    <a:pt x="271" y="261"/>
                                  </a:lnTo>
                                  <a:lnTo>
                                    <a:pt x="271" y="264"/>
                                  </a:lnTo>
                                  <a:lnTo>
                                    <a:pt x="271" y="265"/>
                                  </a:lnTo>
                                  <a:lnTo>
                                    <a:pt x="271" y="267"/>
                                  </a:lnTo>
                                  <a:lnTo>
                                    <a:pt x="271" y="268"/>
                                  </a:lnTo>
                                  <a:lnTo>
                                    <a:pt x="271" y="271"/>
                                  </a:lnTo>
                                  <a:lnTo>
                                    <a:pt x="271" y="274"/>
                                  </a:lnTo>
                                  <a:lnTo>
                                    <a:pt x="271" y="276"/>
                                  </a:lnTo>
                                  <a:lnTo>
                                    <a:pt x="271" y="279"/>
                                  </a:lnTo>
                                  <a:lnTo>
                                    <a:pt x="271" y="286"/>
                                  </a:lnTo>
                                  <a:lnTo>
                                    <a:pt x="271" y="292"/>
                                  </a:lnTo>
                                  <a:lnTo>
                                    <a:pt x="271" y="296"/>
                                  </a:lnTo>
                                  <a:lnTo>
                                    <a:pt x="270" y="300"/>
                                  </a:lnTo>
                                  <a:lnTo>
                                    <a:pt x="268" y="304"/>
                                  </a:lnTo>
                                  <a:lnTo>
                                    <a:pt x="266" y="306"/>
                                  </a:lnTo>
                                  <a:lnTo>
                                    <a:pt x="261" y="307"/>
                                  </a:lnTo>
                                  <a:lnTo>
                                    <a:pt x="257" y="307"/>
                                  </a:lnTo>
                                  <a:lnTo>
                                    <a:pt x="257" y="309"/>
                                  </a:lnTo>
                                  <a:lnTo>
                                    <a:pt x="257" y="310"/>
                                  </a:lnTo>
                                  <a:lnTo>
                                    <a:pt x="257" y="313"/>
                                  </a:lnTo>
                                  <a:lnTo>
                                    <a:pt x="257" y="314"/>
                                  </a:lnTo>
                                  <a:lnTo>
                                    <a:pt x="257" y="317"/>
                                  </a:lnTo>
                                  <a:lnTo>
                                    <a:pt x="257" y="320"/>
                                  </a:lnTo>
                                  <a:lnTo>
                                    <a:pt x="257" y="321"/>
                                  </a:lnTo>
                                  <a:lnTo>
                                    <a:pt x="257" y="324"/>
                                  </a:lnTo>
                                  <a:lnTo>
                                    <a:pt x="119" y="231"/>
                                  </a:lnTo>
                                  <a:lnTo>
                                    <a:pt x="116" y="231"/>
                                  </a:lnTo>
                                  <a:lnTo>
                                    <a:pt x="115" y="231"/>
                                  </a:lnTo>
                                  <a:lnTo>
                                    <a:pt x="114" y="231"/>
                                  </a:lnTo>
                                  <a:lnTo>
                                    <a:pt x="113" y="232"/>
                                  </a:lnTo>
                                  <a:lnTo>
                                    <a:pt x="112" y="232"/>
                                  </a:lnTo>
                                  <a:lnTo>
                                    <a:pt x="110" y="232"/>
                                  </a:lnTo>
                                  <a:lnTo>
                                    <a:pt x="109" y="234"/>
                                  </a:lnTo>
                                  <a:lnTo>
                                    <a:pt x="108" y="234"/>
                                  </a:lnTo>
                                  <a:lnTo>
                                    <a:pt x="107" y="235"/>
                                  </a:lnTo>
                                  <a:lnTo>
                                    <a:pt x="106" y="235"/>
                                  </a:lnTo>
                                  <a:lnTo>
                                    <a:pt x="103" y="236"/>
                                  </a:lnTo>
                                  <a:lnTo>
                                    <a:pt x="102" y="238"/>
                                  </a:lnTo>
                                  <a:lnTo>
                                    <a:pt x="102" y="239"/>
                                  </a:lnTo>
                                  <a:lnTo>
                                    <a:pt x="101" y="241"/>
                                  </a:lnTo>
                                  <a:lnTo>
                                    <a:pt x="100" y="242"/>
                                  </a:lnTo>
                                  <a:lnTo>
                                    <a:pt x="97" y="242"/>
                                  </a:lnTo>
                                  <a:lnTo>
                                    <a:pt x="95" y="244"/>
                                  </a:lnTo>
                                  <a:lnTo>
                                    <a:pt x="92" y="246"/>
                                  </a:lnTo>
                                  <a:lnTo>
                                    <a:pt x="91" y="246"/>
                                  </a:lnTo>
                                  <a:lnTo>
                                    <a:pt x="90" y="246"/>
                                  </a:lnTo>
                                  <a:lnTo>
                                    <a:pt x="88" y="247"/>
                                  </a:lnTo>
                                  <a:lnTo>
                                    <a:pt x="87" y="247"/>
                                  </a:lnTo>
                                  <a:lnTo>
                                    <a:pt x="83" y="246"/>
                                  </a:lnTo>
                                  <a:lnTo>
                                    <a:pt x="81" y="244"/>
                                  </a:lnTo>
                                  <a:lnTo>
                                    <a:pt x="77" y="242"/>
                                  </a:lnTo>
                                  <a:lnTo>
                                    <a:pt x="75" y="241"/>
                                  </a:lnTo>
                                  <a:lnTo>
                                    <a:pt x="72" y="238"/>
                                  </a:lnTo>
                                  <a:lnTo>
                                    <a:pt x="70" y="235"/>
                                  </a:lnTo>
                                  <a:lnTo>
                                    <a:pt x="69" y="232"/>
                                  </a:lnTo>
                                  <a:lnTo>
                                    <a:pt x="67" y="231"/>
                                  </a:lnTo>
                                  <a:lnTo>
                                    <a:pt x="63" y="230"/>
                                  </a:lnTo>
                                  <a:lnTo>
                                    <a:pt x="59" y="228"/>
                                  </a:lnTo>
                                  <a:lnTo>
                                    <a:pt x="56" y="227"/>
                                  </a:lnTo>
                                  <a:lnTo>
                                    <a:pt x="53" y="225"/>
                                  </a:lnTo>
                                  <a:lnTo>
                                    <a:pt x="51" y="225"/>
                                  </a:lnTo>
                                  <a:lnTo>
                                    <a:pt x="49" y="225"/>
                                  </a:lnTo>
                                  <a:lnTo>
                                    <a:pt x="46" y="227"/>
                                  </a:lnTo>
                                  <a:lnTo>
                                    <a:pt x="43" y="228"/>
                                  </a:lnTo>
                                  <a:lnTo>
                                    <a:pt x="43" y="223"/>
                                  </a:lnTo>
                                  <a:lnTo>
                                    <a:pt x="42" y="218"/>
                                  </a:lnTo>
                                  <a:lnTo>
                                    <a:pt x="39" y="214"/>
                                  </a:lnTo>
                                  <a:lnTo>
                                    <a:pt x="37" y="211"/>
                                  </a:lnTo>
                                  <a:lnTo>
                                    <a:pt x="31" y="207"/>
                                  </a:lnTo>
                                  <a:lnTo>
                                    <a:pt x="25" y="203"/>
                                  </a:lnTo>
                                  <a:lnTo>
                                    <a:pt x="18" y="200"/>
                                  </a:lnTo>
                                  <a:lnTo>
                                    <a:pt x="12" y="196"/>
                                  </a:lnTo>
                                  <a:lnTo>
                                    <a:pt x="9" y="193"/>
                                  </a:lnTo>
                                  <a:lnTo>
                                    <a:pt x="8" y="190"/>
                                  </a:lnTo>
                                  <a:lnTo>
                                    <a:pt x="7" y="186"/>
                                  </a:lnTo>
                                  <a:lnTo>
                                    <a:pt x="6" y="181"/>
                                  </a:lnTo>
                                  <a:lnTo>
                                    <a:pt x="7" y="177"/>
                                  </a:lnTo>
                                  <a:lnTo>
                                    <a:pt x="7" y="172"/>
                                  </a:lnTo>
                                  <a:lnTo>
                                    <a:pt x="7" y="168"/>
                                  </a:lnTo>
                                  <a:lnTo>
                                    <a:pt x="7" y="164"/>
                                  </a:lnTo>
                                  <a:lnTo>
                                    <a:pt x="8" y="160"/>
                                  </a:lnTo>
                                  <a:lnTo>
                                    <a:pt x="8" y="156"/>
                                  </a:lnTo>
                                  <a:lnTo>
                                    <a:pt x="8" y="151"/>
                                  </a:lnTo>
                                  <a:lnTo>
                                    <a:pt x="8" y="149"/>
                                  </a:lnTo>
                                  <a:lnTo>
                                    <a:pt x="8" y="139"/>
                                  </a:lnTo>
                                  <a:lnTo>
                                    <a:pt x="8" y="131"/>
                                  </a:lnTo>
                                  <a:lnTo>
                                    <a:pt x="8" y="121"/>
                                  </a:lnTo>
                                  <a:lnTo>
                                    <a:pt x="7" y="112"/>
                                  </a:lnTo>
                                  <a:lnTo>
                                    <a:pt x="7" y="103"/>
                                  </a:lnTo>
                                  <a:lnTo>
                                    <a:pt x="5" y="94"/>
                                  </a:lnTo>
                                  <a:lnTo>
                                    <a:pt x="2" y="86"/>
                                  </a:lnTo>
                                  <a:lnTo>
                                    <a:pt x="0" y="7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35" name="Freeform 321">
                              <a:extLst>
                                <a:ext uri="{FF2B5EF4-FFF2-40B4-BE49-F238E27FC236}">
                                  <a16:creationId xmlns:a16="http://schemas.microsoft.com/office/drawing/2014/main" id="{8331BE77-414B-4F51-BED3-7C36C9FAB12F}"/>
                                </a:ext>
                              </a:extLst>
                            </p:cNvPr>
                            <p:cNvSpPr>
                              <a:spLocks/>
                            </p:cNvSpPr>
                            <p:nvPr/>
                          </p:nvSpPr>
                          <p:spPr bwMode="gray">
                            <a:xfrm>
                              <a:off x="2785" y="1783"/>
                              <a:ext cx="68" cy="177"/>
                            </a:xfrm>
                            <a:custGeom>
                              <a:avLst/>
                              <a:gdLst>
                                <a:gd name="T0" fmla="*/ 37 w 68"/>
                                <a:gd name="T1" fmla="*/ 172 h 177"/>
                                <a:gd name="T2" fmla="*/ 43 w 68"/>
                                <a:gd name="T3" fmla="*/ 163 h 177"/>
                                <a:gd name="T4" fmla="*/ 48 w 68"/>
                                <a:gd name="T5" fmla="*/ 155 h 177"/>
                                <a:gd name="T6" fmla="*/ 52 w 68"/>
                                <a:gd name="T7" fmla="*/ 142 h 177"/>
                                <a:gd name="T8" fmla="*/ 52 w 68"/>
                                <a:gd name="T9" fmla="*/ 129 h 177"/>
                                <a:gd name="T10" fmla="*/ 58 w 68"/>
                                <a:gd name="T11" fmla="*/ 127 h 177"/>
                                <a:gd name="T12" fmla="*/ 64 w 68"/>
                                <a:gd name="T13" fmla="*/ 125 h 177"/>
                                <a:gd name="T14" fmla="*/ 68 w 68"/>
                                <a:gd name="T15" fmla="*/ 114 h 177"/>
                                <a:gd name="T16" fmla="*/ 65 w 68"/>
                                <a:gd name="T17" fmla="*/ 102 h 177"/>
                                <a:gd name="T18" fmla="*/ 59 w 68"/>
                                <a:gd name="T19" fmla="*/ 98 h 177"/>
                                <a:gd name="T20" fmla="*/ 54 w 68"/>
                                <a:gd name="T21" fmla="*/ 93 h 177"/>
                                <a:gd name="T22" fmla="*/ 47 w 68"/>
                                <a:gd name="T23" fmla="*/ 87 h 177"/>
                                <a:gd name="T24" fmla="*/ 43 w 68"/>
                                <a:gd name="T25" fmla="*/ 86 h 177"/>
                                <a:gd name="T26" fmla="*/ 39 w 68"/>
                                <a:gd name="T27" fmla="*/ 84 h 177"/>
                                <a:gd name="T28" fmla="*/ 36 w 68"/>
                                <a:gd name="T29" fmla="*/ 81 h 177"/>
                                <a:gd name="T30" fmla="*/ 35 w 68"/>
                                <a:gd name="T31" fmla="*/ 79 h 177"/>
                                <a:gd name="T32" fmla="*/ 35 w 68"/>
                                <a:gd name="T33" fmla="*/ 76 h 177"/>
                                <a:gd name="T34" fmla="*/ 37 w 68"/>
                                <a:gd name="T35" fmla="*/ 69 h 177"/>
                                <a:gd name="T36" fmla="*/ 42 w 68"/>
                                <a:gd name="T37" fmla="*/ 61 h 177"/>
                                <a:gd name="T38" fmla="*/ 47 w 68"/>
                                <a:gd name="T39" fmla="*/ 52 h 177"/>
                                <a:gd name="T40" fmla="*/ 47 w 68"/>
                                <a:gd name="T41" fmla="*/ 49 h 177"/>
                                <a:gd name="T42" fmla="*/ 43 w 68"/>
                                <a:gd name="T43" fmla="*/ 45 h 177"/>
                                <a:gd name="T44" fmla="*/ 41 w 68"/>
                                <a:gd name="T45" fmla="*/ 40 h 177"/>
                                <a:gd name="T46" fmla="*/ 38 w 68"/>
                                <a:gd name="T47" fmla="*/ 35 h 177"/>
                                <a:gd name="T48" fmla="*/ 38 w 68"/>
                                <a:gd name="T49" fmla="*/ 30 h 177"/>
                                <a:gd name="T50" fmla="*/ 39 w 68"/>
                                <a:gd name="T51" fmla="*/ 28 h 177"/>
                                <a:gd name="T52" fmla="*/ 42 w 68"/>
                                <a:gd name="T53" fmla="*/ 25 h 177"/>
                                <a:gd name="T54" fmla="*/ 41 w 68"/>
                                <a:gd name="T55" fmla="*/ 12 h 177"/>
                                <a:gd name="T56" fmla="*/ 33 w 68"/>
                                <a:gd name="T57" fmla="*/ 9 h 177"/>
                                <a:gd name="T58" fmla="*/ 26 w 68"/>
                                <a:gd name="T59" fmla="*/ 5 h 177"/>
                                <a:gd name="T60" fmla="*/ 22 w 68"/>
                                <a:gd name="T61" fmla="*/ 1 h 177"/>
                                <a:gd name="T62" fmla="*/ 20 w 68"/>
                                <a:gd name="T63" fmla="*/ 1 h 177"/>
                                <a:gd name="T64" fmla="*/ 16 w 68"/>
                                <a:gd name="T65" fmla="*/ 9 h 177"/>
                                <a:gd name="T66" fmla="*/ 11 w 68"/>
                                <a:gd name="T67" fmla="*/ 26 h 177"/>
                                <a:gd name="T68" fmla="*/ 9 w 68"/>
                                <a:gd name="T69" fmla="*/ 51 h 177"/>
                                <a:gd name="T70" fmla="*/ 7 w 68"/>
                                <a:gd name="T71" fmla="*/ 69 h 177"/>
                                <a:gd name="T72" fmla="*/ 6 w 68"/>
                                <a:gd name="T73" fmla="*/ 76 h 177"/>
                                <a:gd name="T74" fmla="*/ 4 w 68"/>
                                <a:gd name="T75" fmla="*/ 83 h 177"/>
                                <a:gd name="T76" fmla="*/ 3 w 68"/>
                                <a:gd name="T77" fmla="*/ 88 h 177"/>
                                <a:gd name="T78" fmla="*/ 9 w 68"/>
                                <a:gd name="T79" fmla="*/ 100 h 177"/>
                                <a:gd name="T80" fmla="*/ 20 w 68"/>
                                <a:gd name="T81" fmla="*/ 118 h 177"/>
                                <a:gd name="T82" fmla="*/ 28 w 68"/>
                                <a:gd name="T83" fmla="*/ 138 h 177"/>
                                <a:gd name="T84" fmla="*/ 32 w 68"/>
                                <a:gd name="T85" fmla="*/ 162 h 1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
                                <a:gd name="T130" fmla="*/ 0 h 177"/>
                                <a:gd name="T131" fmla="*/ 68 w 68"/>
                                <a:gd name="T132" fmla="*/ 177 h 1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 h="177">
                                  <a:moveTo>
                                    <a:pt x="33" y="177"/>
                                  </a:moveTo>
                                  <a:lnTo>
                                    <a:pt x="37" y="172"/>
                                  </a:lnTo>
                                  <a:lnTo>
                                    <a:pt x="39" y="167"/>
                                  </a:lnTo>
                                  <a:lnTo>
                                    <a:pt x="43" y="163"/>
                                  </a:lnTo>
                                  <a:lnTo>
                                    <a:pt x="45" y="161"/>
                                  </a:lnTo>
                                  <a:lnTo>
                                    <a:pt x="48" y="155"/>
                                  </a:lnTo>
                                  <a:lnTo>
                                    <a:pt x="50" y="149"/>
                                  </a:lnTo>
                                  <a:lnTo>
                                    <a:pt x="52" y="142"/>
                                  </a:lnTo>
                                  <a:lnTo>
                                    <a:pt x="52" y="130"/>
                                  </a:lnTo>
                                  <a:lnTo>
                                    <a:pt x="52" y="129"/>
                                  </a:lnTo>
                                  <a:lnTo>
                                    <a:pt x="55" y="127"/>
                                  </a:lnTo>
                                  <a:lnTo>
                                    <a:pt x="58" y="127"/>
                                  </a:lnTo>
                                  <a:lnTo>
                                    <a:pt x="61" y="126"/>
                                  </a:lnTo>
                                  <a:lnTo>
                                    <a:pt x="64" y="125"/>
                                  </a:lnTo>
                                  <a:lnTo>
                                    <a:pt x="67" y="121"/>
                                  </a:lnTo>
                                  <a:lnTo>
                                    <a:pt x="68" y="114"/>
                                  </a:lnTo>
                                  <a:lnTo>
                                    <a:pt x="67" y="104"/>
                                  </a:lnTo>
                                  <a:lnTo>
                                    <a:pt x="65" y="102"/>
                                  </a:lnTo>
                                  <a:lnTo>
                                    <a:pt x="62" y="101"/>
                                  </a:lnTo>
                                  <a:lnTo>
                                    <a:pt x="59" y="98"/>
                                  </a:lnTo>
                                  <a:lnTo>
                                    <a:pt x="56" y="95"/>
                                  </a:lnTo>
                                  <a:lnTo>
                                    <a:pt x="54" y="93"/>
                                  </a:lnTo>
                                  <a:lnTo>
                                    <a:pt x="49" y="90"/>
                                  </a:lnTo>
                                  <a:lnTo>
                                    <a:pt x="47" y="87"/>
                                  </a:lnTo>
                                  <a:lnTo>
                                    <a:pt x="44" y="86"/>
                                  </a:lnTo>
                                  <a:lnTo>
                                    <a:pt x="43" y="86"/>
                                  </a:lnTo>
                                  <a:lnTo>
                                    <a:pt x="41" y="84"/>
                                  </a:lnTo>
                                  <a:lnTo>
                                    <a:pt x="39" y="84"/>
                                  </a:lnTo>
                                  <a:lnTo>
                                    <a:pt x="37" y="83"/>
                                  </a:lnTo>
                                  <a:lnTo>
                                    <a:pt x="36" y="81"/>
                                  </a:lnTo>
                                  <a:lnTo>
                                    <a:pt x="35" y="80"/>
                                  </a:lnTo>
                                  <a:lnTo>
                                    <a:pt x="35" y="79"/>
                                  </a:lnTo>
                                  <a:lnTo>
                                    <a:pt x="33" y="79"/>
                                  </a:lnTo>
                                  <a:lnTo>
                                    <a:pt x="35" y="76"/>
                                  </a:lnTo>
                                  <a:lnTo>
                                    <a:pt x="36" y="73"/>
                                  </a:lnTo>
                                  <a:lnTo>
                                    <a:pt x="37" y="69"/>
                                  </a:lnTo>
                                  <a:lnTo>
                                    <a:pt x="39" y="65"/>
                                  </a:lnTo>
                                  <a:lnTo>
                                    <a:pt x="42" y="61"/>
                                  </a:lnTo>
                                  <a:lnTo>
                                    <a:pt x="44" y="56"/>
                                  </a:lnTo>
                                  <a:lnTo>
                                    <a:pt x="47" y="52"/>
                                  </a:lnTo>
                                  <a:lnTo>
                                    <a:pt x="49" y="51"/>
                                  </a:lnTo>
                                  <a:lnTo>
                                    <a:pt x="47" y="49"/>
                                  </a:lnTo>
                                  <a:lnTo>
                                    <a:pt x="45" y="47"/>
                                  </a:lnTo>
                                  <a:lnTo>
                                    <a:pt x="43" y="45"/>
                                  </a:lnTo>
                                  <a:lnTo>
                                    <a:pt x="42" y="41"/>
                                  </a:lnTo>
                                  <a:lnTo>
                                    <a:pt x="41" y="40"/>
                                  </a:lnTo>
                                  <a:lnTo>
                                    <a:pt x="39" y="37"/>
                                  </a:lnTo>
                                  <a:lnTo>
                                    <a:pt x="38" y="35"/>
                                  </a:lnTo>
                                  <a:lnTo>
                                    <a:pt x="38" y="32"/>
                                  </a:lnTo>
                                  <a:lnTo>
                                    <a:pt x="38" y="30"/>
                                  </a:lnTo>
                                  <a:lnTo>
                                    <a:pt x="39" y="29"/>
                                  </a:lnTo>
                                  <a:lnTo>
                                    <a:pt x="39" y="28"/>
                                  </a:lnTo>
                                  <a:lnTo>
                                    <a:pt x="41" y="26"/>
                                  </a:lnTo>
                                  <a:lnTo>
                                    <a:pt x="42" y="25"/>
                                  </a:lnTo>
                                  <a:lnTo>
                                    <a:pt x="42" y="12"/>
                                  </a:lnTo>
                                  <a:lnTo>
                                    <a:pt x="41" y="12"/>
                                  </a:lnTo>
                                  <a:lnTo>
                                    <a:pt x="37" y="11"/>
                                  </a:lnTo>
                                  <a:lnTo>
                                    <a:pt x="33" y="9"/>
                                  </a:lnTo>
                                  <a:lnTo>
                                    <a:pt x="30" y="7"/>
                                  </a:lnTo>
                                  <a:lnTo>
                                    <a:pt x="26" y="5"/>
                                  </a:lnTo>
                                  <a:lnTo>
                                    <a:pt x="24" y="2"/>
                                  </a:lnTo>
                                  <a:lnTo>
                                    <a:pt x="22" y="1"/>
                                  </a:lnTo>
                                  <a:lnTo>
                                    <a:pt x="22" y="0"/>
                                  </a:lnTo>
                                  <a:lnTo>
                                    <a:pt x="20" y="1"/>
                                  </a:lnTo>
                                  <a:lnTo>
                                    <a:pt x="19" y="4"/>
                                  </a:lnTo>
                                  <a:lnTo>
                                    <a:pt x="16" y="9"/>
                                  </a:lnTo>
                                  <a:lnTo>
                                    <a:pt x="13" y="16"/>
                                  </a:lnTo>
                                  <a:lnTo>
                                    <a:pt x="11" y="26"/>
                                  </a:lnTo>
                                  <a:lnTo>
                                    <a:pt x="9" y="37"/>
                                  </a:lnTo>
                                  <a:lnTo>
                                    <a:pt x="9" y="51"/>
                                  </a:lnTo>
                                  <a:lnTo>
                                    <a:pt x="10" y="66"/>
                                  </a:lnTo>
                                  <a:lnTo>
                                    <a:pt x="7" y="69"/>
                                  </a:lnTo>
                                  <a:lnTo>
                                    <a:pt x="6" y="72"/>
                                  </a:lnTo>
                                  <a:lnTo>
                                    <a:pt x="6" y="76"/>
                                  </a:lnTo>
                                  <a:lnTo>
                                    <a:pt x="5" y="79"/>
                                  </a:lnTo>
                                  <a:lnTo>
                                    <a:pt x="4" y="83"/>
                                  </a:lnTo>
                                  <a:lnTo>
                                    <a:pt x="4" y="86"/>
                                  </a:lnTo>
                                  <a:lnTo>
                                    <a:pt x="3" y="88"/>
                                  </a:lnTo>
                                  <a:lnTo>
                                    <a:pt x="0" y="91"/>
                                  </a:lnTo>
                                  <a:lnTo>
                                    <a:pt x="9" y="100"/>
                                  </a:lnTo>
                                  <a:lnTo>
                                    <a:pt x="15" y="108"/>
                                  </a:lnTo>
                                  <a:lnTo>
                                    <a:pt x="20" y="118"/>
                                  </a:lnTo>
                                  <a:lnTo>
                                    <a:pt x="24" y="126"/>
                                  </a:lnTo>
                                  <a:lnTo>
                                    <a:pt x="28" y="138"/>
                                  </a:lnTo>
                                  <a:lnTo>
                                    <a:pt x="30" y="149"/>
                                  </a:lnTo>
                                  <a:lnTo>
                                    <a:pt x="32" y="162"/>
                                  </a:lnTo>
                                  <a:lnTo>
                                    <a:pt x="33" y="17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36" name="Freeform 322">
                              <a:extLst>
                                <a:ext uri="{FF2B5EF4-FFF2-40B4-BE49-F238E27FC236}">
                                  <a16:creationId xmlns:a16="http://schemas.microsoft.com/office/drawing/2014/main" id="{7FB49681-7FD1-4399-8C82-564D53E7E8CF}"/>
                                </a:ext>
                              </a:extLst>
                            </p:cNvPr>
                            <p:cNvSpPr>
                              <a:spLocks/>
                            </p:cNvSpPr>
                            <p:nvPr/>
                          </p:nvSpPr>
                          <p:spPr bwMode="gray">
                            <a:xfrm>
                              <a:off x="3072" y="1915"/>
                              <a:ext cx="194" cy="232"/>
                            </a:xfrm>
                            <a:custGeom>
                              <a:avLst/>
                              <a:gdLst>
                                <a:gd name="T0" fmla="*/ 4 w 194"/>
                                <a:gd name="T1" fmla="*/ 0 h 232"/>
                                <a:gd name="T2" fmla="*/ 6 w 194"/>
                                <a:gd name="T3" fmla="*/ 0 h 232"/>
                                <a:gd name="T4" fmla="*/ 9 w 194"/>
                                <a:gd name="T5" fmla="*/ 1 h 232"/>
                                <a:gd name="T6" fmla="*/ 11 w 194"/>
                                <a:gd name="T7" fmla="*/ 3 h 232"/>
                                <a:gd name="T8" fmla="*/ 25 w 194"/>
                                <a:gd name="T9" fmla="*/ 6 h 232"/>
                                <a:gd name="T10" fmla="*/ 35 w 194"/>
                                <a:gd name="T11" fmla="*/ 10 h 232"/>
                                <a:gd name="T12" fmla="*/ 42 w 194"/>
                                <a:gd name="T13" fmla="*/ 15 h 232"/>
                                <a:gd name="T14" fmla="*/ 50 w 194"/>
                                <a:gd name="T15" fmla="*/ 18 h 232"/>
                                <a:gd name="T16" fmla="*/ 65 w 194"/>
                                <a:gd name="T17" fmla="*/ 17 h 232"/>
                                <a:gd name="T18" fmla="*/ 76 w 194"/>
                                <a:gd name="T19" fmla="*/ 14 h 232"/>
                                <a:gd name="T20" fmla="*/ 86 w 194"/>
                                <a:gd name="T21" fmla="*/ 10 h 232"/>
                                <a:gd name="T22" fmla="*/ 98 w 194"/>
                                <a:gd name="T23" fmla="*/ 6 h 232"/>
                                <a:gd name="T24" fmla="*/ 124 w 194"/>
                                <a:gd name="T25" fmla="*/ 25 h 232"/>
                                <a:gd name="T26" fmla="*/ 129 w 194"/>
                                <a:gd name="T27" fmla="*/ 45 h 232"/>
                                <a:gd name="T28" fmla="*/ 136 w 194"/>
                                <a:gd name="T29" fmla="*/ 61 h 232"/>
                                <a:gd name="T30" fmla="*/ 143 w 194"/>
                                <a:gd name="T31" fmla="*/ 74 h 232"/>
                                <a:gd name="T32" fmla="*/ 149 w 194"/>
                                <a:gd name="T33" fmla="*/ 82 h 232"/>
                                <a:gd name="T34" fmla="*/ 150 w 194"/>
                                <a:gd name="T35" fmla="*/ 90 h 232"/>
                                <a:gd name="T36" fmla="*/ 151 w 194"/>
                                <a:gd name="T37" fmla="*/ 96 h 232"/>
                                <a:gd name="T38" fmla="*/ 153 w 194"/>
                                <a:gd name="T39" fmla="*/ 101 h 232"/>
                                <a:gd name="T40" fmla="*/ 158 w 194"/>
                                <a:gd name="T41" fmla="*/ 106 h 232"/>
                                <a:gd name="T42" fmla="*/ 163 w 194"/>
                                <a:gd name="T43" fmla="*/ 114 h 232"/>
                                <a:gd name="T44" fmla="*/ 166 w 194"/>
                                <a:gd name="T45" fmla="*/ 124 h 232"/>
                                <a:gd name="T46" fmla="*/ 169 w 194"/>
                                <a:gd name="T47" fmla="*/ 135 h 232"/>
                                <a:gd name="T48" fmla="*/ 170 w 194"/>
                                <a:gd name="T49" fmla="*/ 143 h 232"/>
                                <a:gd name="T50" fmla="*/ 176 w 194"/>
                                <a:gd name="T51" fmla="*/ 154 h 232"/>
                                <a:gd name="T52" fmla="*/ 185 w 194"/>
                                <a:gd name="T53" fmla="*/ 168 h 232"/>
                                <a:gd name="T54" fmla="*/ 193 w 194"/>
                                <a:gd name="T55" fmla="*/ 179 h 232"/>
                                <a:gd name="T56" fmla="*/ 194 w 194"/>
                                <a:gd name="T57" fmla="*/ 182 h 232"/>
                                <a:gd name="T58" fmla="*/ 191 w 194"/>
                                <a:gd name="T59" fmla="*/ 183 h 232"/>
                                <a:gd name="T60" fmla="*/ 190 w 194"/>
                                <a:gd name="T61" fmla="*/ 186 h 232"/>
                                <a:gd name="T62" fmla="*/ 188 w 194"/>
                                <a:gd name="T63" fmla="*/ 187 h 232"/>
                                <a:gd name="T64" fmla="*/ 191 w 194"/>
                                <a:gd name="T65" fmla="*/ 193 h 232"/>
                                <a:gd name="T66" fmla="*/ 193 w 194"/>
                                <a:gd name="T67" fmla="*/ 197 h 232"/>
                                <a:gd name="T68" fmla="*/ 193 w 194"/>
                                <a:gd name="T69" fmla="*/ 201 h 232"/>
                                <a:gd name="T70" fmla="*/ 194 w 194"/>
                                <a:gd name="T71" fmla="*/ 207 h 232"/>
                                <a:gd name="T72" fmla="*/ 191 w 194"/>
                                <a:gd name="T73" fmla="*/ 214 h 232"/>
                                <a:gd name="T74" fmla="*/ 183 w 194"/>
                                <a:gd name="T75" fmla="*/ 222 h 232"/>
                                <a:gd name="T76" fmla="*/ 176 w 194"/>
                                <a:gd name="T77" fmla="*/ 228 h 232"/>
                                <a:gd name="T78" fmla="*/ 172 w 194"/>
                                <a:gd name="T79" fmla="*/ 232 h 232"/>
                                <a:gd name="T80" fmla="*/ 14 w 194"/>
                                <a:gd name="T81" fmla="*/ 67 h 232"/>
                                <a:gd name="T82" fmla="*/ 9 w 194"/>
                                <a:gd name="T83" fmla="*/ 61 h 232"/>
                                <a:gd name="T84" fmla="*/ 4 w 194"/>
                                <a:gd name="T85" fmla="*/ 53 h 232"/>
                                <a:gd name="T86" fmla="*/ 1 w 194"/>
                                <a:gd name="T87" fmla="*/ 46 h 232"/>
                                <a:gd name="T88" fmla="*/ 0 w 194"/>
                                <a:gd name="T89" fmla="*/ 38 h 232"/>
                                <a:gd name="T90" fmla="*/ 1 w 194"/>
                                <a:gd name="T91" fmla="*/ 35 h 232"/>
                                <a:gd name="T92" fmla="*/ 4 w 194"/>
                                <a:gd name="T93" fmla="*/ 32 h 232"/>
                                <a:gd name="T94" fmla="*/ 5 w 194"/>
                                <a:gd name="T95" fmla="*/ 29 h 232"/>
                                <a:gd name="T96" fmla="*/ 6 w 194"/>
                                <a:gd name="T97" fmla="*/ 28 h 232"/>
                                <a:gd name="T98" fmla="*/ 6 w 194"/>
                                <a:gd name="T99" fmla="*/ 21 h 232"/>
                                <a:gd name="T100" fmla="*/ 4 w 194"/>
                                <a:gd name="T101" fmla="*/ 17 h 232"/>
                                <a:gd name="T102" fmla="*/ 3 w 194"/>
                                <a:gd name="T103" fmla="*/ 14 h 232"/>
                                <a:gd name="T104" fmla="*/ 3 w 194"/>
                                <a:gd name="T105" fmla="*/ 10 h 232"/>
                                <a:gd name="T106" fmla="*/ 3 w 194"/>
                                <a:gd name="T107" fmla="*/ 7 h 232"/>
                                <a:gd name="T108" fmla="*/ 3 w 194"/>
                                <a:gd name="T109" fmla="*/ 4 h 232"/>
                                <a:gd name="T110" fmla="*/ 3 w 194"/>
                                <a:gd name="T111" fmla="*/ 1 h 2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94"/>
                                <a:gd name="T169" fmla="*/ 0 h 232"/>
                                <a:gd name="T170" fmla="*/ 194 w 194"/>
                                <a:gd name="T171" fmla="*/ 232 h 2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94" h="232">
                                  <a:moveTo>
                                    <a:pt x="3" y="0"/>
                                  </a:moveTo>
                                  <a:lnTo>
                                    <a:pt x="4" y="0"/>
                                  </a:lnTo>
                                  <a:lnTo>
                                    <a:pt x="5" y="0"/>
                                  </a:lnTo>
                                  <a:lnTo>
                                    <a:pt x="6" y="0"/>
                                  </a:lnTo>
                                  <a:lnTo>
                                    <a:pt x="7" y="0"/>
                                  </a:lnTo>
                                  <a:lnTo>
                                    <a:pt x="9" y="1"/>
                                  </a:lnTo>
                                  <a:lnTo>
                                    <a:pt x="10" y="1"/>
                                  </a:lnTo>
                                  <a:lnTo>
                                    <a:pt x="11" y="3"/>
                                  </a:lnTo>
                                  <a:lnTo>
                                    <a:pt x="19" y="3"/>
                                  </a:lnTo>
                                  <a:lnTo>
                                    <a:pt x="25" y="6"/>
                                  </a:lnTo>
                                  <a:lnTo>
                                    <a:pt x="30" y="7"/>
                                  </a:lnTo>
                                  <a:lnTo>
                                    <a:pt x="35" y="10"/>
                                  </a:lnTo>
                                  <a:lnTo>
                                    <a:pt x="38" y="13"/>
                                  </a:lnTo>
                                  <a:lnTo>
                                    <a:pt x="42" y="15"/>
                                  </a:lnTo>
                                  <a:lnTo>
                                    <a:pt x="45" y="17"/>
                                  </a:lnTo>
                                  <a:lnTo>
                                    <a:pt x="50" y="18"/>
                                  </a:lnTo>
                                  <a:lnTo>
                                    <a:pt x="58" y="17"/>
                                  </a:lnTo>
                                  <a:lnTo>
                                    <a:pt x="65" y="17"/>
                                  </a:lnTo>
                                  <a:lnTo>
                                    <a:pt x="71" y="15"/>
                                  </a:lnTo>
                                  <a:lnTo>
                                    <a:pt x="76" y="14"/>
                                  </a:lnTo>
                                  <a:lnTo>
                                    <a:pt x="81" y="11"/>
                                  </a:lnTo>
                                  <a:lnTo>
                                    <a:pt x="86" y="10"/>
                                  </a:lnTo>
                                  <a:lnTo>
                                    <a:pt x="92" y="7"/>
                                  </a:lnTo>
                                  <a:lnTo>
                                    <a:pt x="98" y="6"/>
                                  </a:lnTo>
                                  <a:lnTo>
                                    <a:pt x="123" y="13"/>
                                  </a:lnTo>
                                  <a:lnTo>
                                    <a:pt x="124" y="25"/>
                                  </a:lnTo>
                                  <a:lnTo>
                                    <a:pt x="126" y="36"/>
                                  </a:lnTo>
                                  <a:lnTo>
                                    <a:pt x="129" y="45"/>
                                  </a:lnTo>
                                  <a:lnTo>
                                    <a:pt x="132" y="53"/>
                                  </a:lnTo>
                                  <a:lnTo>
                                    <a:pt x="136" y="61"/>
                                  </a:lnTo>
                                  <a:lnTo>
                                    <a:pt x="139" y="67"/>
                                  </a:lnTo>
                                  <a:lnTo>
                                    <a:pt x="143" y="74"/>
                                  </a:lnTo>
                                  <a:lnTo>
                                    <a:pt x="147" y="79"/>
                                  </a:lnTo>
                                  <a:lnTo>
                                    <a:pt x="149" y="82"/>
                                  </a:lnTo>
                                  <a:lnTo>
                                    <a:pt x="150" y="86"/>
                                  </a:lnTo>
                                  <a:lnTo>
                                    <a:pt x="150" y="90"/>
                                  </a:lnTo>
                                  <a:lnTo>
                                    <a:pt x="150" y="93"/>
                                  </a:lnTo>
                                  <a:lnTo>
                                    <a:pt x="151" y="96"/>
                                  </a:lnTo>
                                  <a:lnTo>
                                    <a:pt x="151" y="99"/>
                                  </a:lnTo>
                                  <a:lnTo>
                                    <a:pt x="153" y="101"/>
                                  </a:lnTo>
                                  <a:lnTo>
                                    <a:pt x="156" y="104"/>
                                  </a:lnTo>
                                  <a:lnTo>
                                    <a:pt x="158" y="106"/>
                                  </a:lnTo>
                                  <a:lnTo>
                                    <a:pt x="160" y="108"/>
                                  </a:lnTo>
                                  <a:lnTo>
                                    <a:pt x="163" y="114"/>
                                  </a:lnTo>
                                  <a:lnTo>
                                    <a:pt x="164" y="118"/>
                                  </a:lnTo>
                                  <a:lnTo>
                                    <a:pt x="166" y="124"/>
                                  </a:lnTo>
                                  <a:lnTo>
                                    <a:pt x="168" y="129"/>
                                  </a:lnTo>
                                  <a:lnTo>
                                    <a:pt x="169" y="135"/>
                                  </a:lnTo>
                                  <a:lnTo>
                                    <a:pt x="169" y="139"/>
                                  </a:lnTo>
                                  <a:lnTo>
                                    <a:pt x="170" y="143"/>
                                  </a:lnTo>
                                  <a:lnTo>
                                    <a:pt x="172" y="149"/>
                                  </a:lnTo>
                                  <a:lnTo>
                                    <a:pt x="176" y="154"/>
                                  </a:lnTo>
                                  <a:lnTo>
                                    <a:pt x="181" y="161"/>
                                  </a:lnTo>
                                  <a:lnTo>
                                    <a:pt x="185" y="168"/>
                                  </a:lnTo>
                                  <a:lnTo>
                                    <a:pt x="189" y="175"/>
                                  </a:lnTo>
                                  <a:lnTo>
                                    <a:pt x="193" y="179"/>
                                  </a:lnTo>
                                  <a:lnTo>
                                    <a:pt x="194" y="180"/>
                                  </a:lnTo>
                                  <a:lnTo>
                                    <a:pt x="194" y="182"/>
                                  </a:lnTo>
                                  <a:lnTo>
                                    <a:pt x="193" y="183"/>
                                  </a:lnTo>
                                  <a:lnTo>
                                    <a:pt x="191" y="183"/>
                                  </a:lnTo>
                                  <a:lnTo>
                                    <a:pt x="190" y="185"/>
                                  </a:lnTo>
                                  <a:lnTo>
                                    <a:pt x="190" y="186"/>
                                  </a:lnTo>
                                  <a:lnTo>
                                    <a:pt x="189" y="186"/>
                                  </a:lnTo>
                                  <a:lnTo>
                                    <a:pt x="188" y="187"/>
                                  </a:lnTo>
                                  <a:lnTo>
                                    <a:pt x="190" y="190"/>
                                  </a:lnTo>
                                  <a:lnTo>
                                    <a:pt x="191" y="193"/>
                                  </a:lnTo>
                                  <a:lnTo>
                                    <a:pt x="193" y="196"/>
                                  </a:lnTo>
                                  <a:lnTo>
                                    <a:pt x="193" y="197"/>
                                  </a:lnTo>
                                  <a:lnTo>
                                    <a:pt x="193" y="199"/>
                                  </a:lnTo>
                                  <a:lnTo>
                                    <a:pt x="193" y="201"/>
                                  </a:lnTo>
                                  <a:lnTo>
                                    <a:pt x="193" y="204"/>
                                  </a:lnTo>
                                  <a:lnTo>
                                    <a:pt x="194" y="207"/>
                                  </a:lnTo>
                                  <a:lnTo>
                                    <a:pt x="194" y="211"/>
                                  </a:lnTo>
                                  <a:lnTo>
                                    <a:pt x="191" y="214"/>
                                  </a:lnTo>
                                  <a:lnTo>
                                    <a:pt x="188" y="218"/>
                                  </a:lnTo>
                                  <a:lnTo>
                                    <a:pt x="183" y="222"/>
                                  </a:lnTo>
                                  <a:lnTo>
                                    <a:pt x="180" y="225"/>
                                  </a:lnTo>
                                  <a:lnTo>
                                    <a:pt x="176" y="228"/>
                                  </a:lnTo>
                                  <a:lnTo>
                                    <a:pt x="174" y="231"/>
                                  </a:lnTo>
                                  <a:lnTo>
                                    <a:pt x="172" y="232"/>
                                  </a:lnTo>
                                  <a:lnTo>
                                    <a:pt x="17" y="229"/>
                                  </a:lnTo>
                                  <a:lnTo>
                                    <a:pt x="14" y="67"/>
                                  </a:lnTo>
                                  <a:lnTo>
                                    <a:pt x="11" y="64"/>
                                  </a:lnTo>
                                  <a:lnTo>
                                    <a:pt x="9" y="61"/>
                                  </a:lnTo>
                                  <a:lnTo>
                                    <a:pt x="6" y="57"/>
                                  </a:lnTo>
                                  <a:lnTo>
                                    <a:pt x="4" y="53"/>
                                  </a:lnTo>
                                  <a:lnTo>
                                    <a:pt x="1" y="50"/>
                                  </a:lnTo>
                                  <a:lnTo>
                                    <a:pt x="1" y="46"/>
                                  </a:lnTo>
                                  <a:lnTo>
                                    <a:pt x="0" y="42"/>
                                  </a:lnTo>
                                  <a:lnTo>
                                    <a:pt x="0" y="38"/>
                                  </a:lnTo>
                                  <a:lnTo>
                                    <a:pt x="0" y="36"/>
                                  </a:lnTo>
                                  <a:lnTo>
                                    <a:pt x="1" y="35"/>
                                  </a:lnTo>
                                  <a:lnTo>
                                    <a:pt x="3" y="33"/>
                                  </a:lnTo>
                                  <a:lnTo>
                                    <a:pt x="4" y="32"/>
                                  </a:lnTo>
                                  <a:lnTo>
                                    <a:pt x="5" y="31"/>
                                  </a:lnTo>
                                  <a:lnTo>
                                    <a:pt x="5" y="29"/>
                                  </a:lnTo>
                                  <a:lnTo>
                                    <a:pt x="6" y="29"/>
                                  </a:lnTo>
                                  <a:lnTo>
                                    <a:pt x="6" y="28"/>
                                  </a:lnTo>
                                  <a:lnTo>
                                    <a:pt x="6" y="24"/>
                                  </a:lnTo>
                                  <a:lnTo>
                                    <a:pt x="6" y="21"/>
                                  </a:lnTo>
                                  <a:lnTo>
                                    <a:pt x="5" y="20"/>
                                  </a:lnTo>
                                  <a:lnTo>
                                    <a:pt x="4" y="17"/>
                                  </a:lnTo>
                                  <a:lnTo>
                                    <a:pt x="4" y="15"/>
                                  </a:lnTo>
                                  <a:lnTo>
                                    <a:pt x="3" y="14"/>
                                  </a:lnTo>
                                  <a:lnTo>
                                    <a:pt x="3" y="13"/>
                                  </a:lnTo>
                                  <a:lnTo>
                                    <a:pt x="3" y="10"/>
                                  </a:lnTo>
                                  <a:lnTo>
                                    <a:pt x="3" y="8"/>
                                  </a:lnTo>
                                  <a:lnTo>
                                    <a:pt x="3" y="7"/>
                                  </a:lnTo>
                                  <a:lnTo>
                                    <a:pt x="3" y="6"/>
                                  </a:lnTo>
                                  <a:lnTo>
                                    <a:pt x="3" y="4"/>
                                  </a:lnTo>
                                  <a:lnTo>
                                    <a:pt x="3" y="3"/>
                                  </a:lnTo>
                                  <a:lnTo>
                                    <a:pt x="3" y="1"/>
                                  </a:lnTo>
                                  <a:lnTo>
                                    <a:pt x="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137" name="Group 323">
                              <a:extLst>
                                <a:ext uri="{FF2B5EF4-FFF2-40B4-BE49-F238E27FC236}">
                                  <a16:creationId xmlns:a16="http://schemas.microsoft.com/office/drawing/2014/main" id="{D876656D-291D-4940-89EF-4F687533B99D}"/>
                                </a:ext>
                              </a:extLst>
                            </p:cNvPr>
                            <p:cNvGrpSpPr>
                              <a:grpSpLocks/>
                            </p:cNvGrpSpPr>
                            <p:nvPr/>
                          </p:nvGrpSpPr>
                          <p:grpSpPr bwMode="auto">
                            <a:xfrm>
                              <a:off x="2766" y="1563"/>
                              <a:ext cx="182" cy="240"/>
                              <a:chOff x="2766" y="1587"/>
                              <a:chExt cx="182" cy="240"/>
                            </a:xfrm>
                          </p:grpSpPr>
                          <p:sp>
                            <p:nvSpPr>
                              <p:cNvPr id="222" name="Freeform 324">
                                <a:extLst>
                                  <a:ext uri="{FF2B5EF4-FFF2-40B4-BE49-F238E27FC236}">
                                    <a16:creationId xmlns:a16="http://schemas.microsoft.com/office/drawing/2014/main" id="{50D47170-D1E9-40BA-8A93-AA4EA44091B4}"/>
                                  </a:ext>
                                </a:extLst>
                              </p:cNvPr>
                              <p:cNvSpPr>
                                <a:spLocks/>
                              </p:cNvSpPr>
                              <p:nvPr/>
                            </p:nvSpPr>
                            <p:spPr bwMode="gray">
                              <a:xfrm>
                                <a:off x="2766" y="1587"/>
                                <a:ext cx="182" cy="206"/>
                              </a:xfrm>
                              <a:custGeom>
                                <a:avLst/>
                                <a:gdLst>
                                  <a:gd name="T0" fmla="*/ 101 w 182"/>
                                  <a:gd name="T1" fmla="*/ 40 h 206"/>
                                  <a:gd name="T2" fmla="*/ 95 w 182"/>
                                  <a:gd name="T3" fmla="*/ 30 h 206"/>
                                  <a:gd name="T4" fmla="*/ 82 w 182"/>
                                  <a:gd name="T5" fmla="*/ 30 h 206"/>
                                  <a:gd name="T6" fmla="*/ 81 w 182"/>
                                  <a:gd name="T7" fmla="*/ 43 h 206"/>
                                  <a:gd name="T8" fmla="*/ 83 w 182"/>
                                  <a:gd name="T9" fmla="*/ 62 h 206"/>
                                  <a:gd name="T10" fmla="*/ 93 w 182"/>
                                  <a:gd name="T11" fmla="*/ 73 h 206"/>
                                  <a:gd name="T12" fmla="*/ 101 w 182"/>
                                  <a:gd name="T13" fmla="*/ 81 h 206"/>
                                  <a:gd name="T14" fmla="*/ 116 w 182"/>
                                  <a:gd name="T15" fmla="*/ 92 h 206"/>
                                  <a:gd name="T16" fmla="*/ 144 w 182"/>
                                  <a:gd name="T17" fmla="*/ 122 h 206"/>
                                  <a:gd name="T18" fmla="*/ 152 w 182"/>
                                  <a:gd name="T19" fmla="*/ 129 h 206"/>
                                  <a:gd name="T20" fmla="*/ 163 w 182"/>
                                  <a:gd name="T21" fmla="*/ 133 h 206"/>
                                  <a:gd name="T22" fmla="*/ 177 w 182"/>
                                  <a:gd name="T23" fmla="*/ 145 h 206"/>
                                  <a:gd name="T24" fmla="*/ 182 w 182"/>
                                  <a:gd name="T25" fmla="*/ 151 h 206"/>
                                  <a:gd name="T26" fmla="*/ 180 w 182"/>
                                  <a:gd name="T27" fmla="*/ 159 h 206"/>
                                  <a:gd name="T28" fmla="*/ 172 w 182"/>
                                  <a:gd name="T29" fmla="*/ 155 h 206"/>
                                  <a:gd name="T30" fmla="*/ 167 w 182"/>
                                  <a:gd name="T31" fmla="*/ 151 h 206"/>
                                  <a:gd name="T32" fmla="*/ 163 w 182"/>
                                  <a:gd name="T33" fmla="*/ 148 h 206"/>
                                  <a:gd name="T34" fmla="*/ 158 w 182"/>
                                  <a:gd name="T35" fmla="*/ 148 h 206"/>
                                  <a:gd name="T36" fmla="*/ 158 w 182"/>
                                  <a:gd name="T37" fmla="*/ 155 h 206"/>
                                  <a:gd name="T38" fmla="*/ 158 w 182"/>
                                  <a:gd name="T39" fmla="*/ 162 h 206"/>
                                  <a:gd name="T40" fmla="*/ 161 w 182"/>
                                  <a:gd name="T41" fmla="*/ 169 h 206"/>
                                  <a:gd name="T42" fmla="*/ 164 w 182"/>
                                  <a:gd name="T43" fmla="*/ 174 h 206"/>
                                  <a:gd name="T44" fmla="*/ 161 w 182"/>
                                  <a:gd name="T45" fmla="*/ 181 h 206"/>
                                  <a:gd name="T46" fmla="*/ 157 w 182"/>
                                  <a:gd name="T47" fmla="*/ 188 h 206"/>
                                  <a:gd name="T48" fmla="*/ 153 w 182"/>
                                  <a:gd name="T49" fmla="*/ 199 h 206"/>
                                  <a:gd name="T50" fmla="*/ 151 w 182"/>
                                  <a:gd name="T51" fmla="*/ 206 h 206"/>
                                  <a:gd name="T52" fmla="*/ 142 w 182"/>
                                  <a:gd name="T53" fmla="*/ 204 h 206"/>
                                  <a:gd name="T54" fmla="*/ 139 w 182"/>
                                  <a:gd name="T55" fmla="*/ 199 h 206"/>
                                  <a:gd name="T56" fmla="*/ 145 w 182"/>
                                  <a:gd name="T57" fmla="*/ 191 h 206"/>
                                  <a:gd name="T58" fmla="*/ 147 w 182"/>
                                  <a:gd name="T59" fmla="*/ 176 h 206"/>
                                  <a:gd name="T60" fmla="*/ 137 w 182"/>
                                  <a:gd name="T61" fmla="*/ 155 h 206"/>
                                  <a:gd name="T62" fmla="*/ 122 w 182"/>
                                  <a:gd name="T63" fmla="*/ 144 h 206"/>
                                  <a:gd name="T64" fmla="*/ 108 w 182"/>
                                  <a:gd name="T65" fmla="*/ 134 h 206"/>
                                  <a:gd name="T66" fmla="*/ 98 w 182"/>
                                  <a:gd name="T67" fmla="*/ 129 h 206"/>
                                  <a:gd name="T68" fmla="*/ 67 w 182"/>
                                  <a:gd name="T69" fmla="*/ 108 h 206"/>
                                  <a:gd name="T70" fmla="*/ 42 w 182"/>
                                  <a:gd name="T71" fmla="*/ 66 h 206"/>
                                  <a:gd name="T72" fmla="*/ 32 w 182"/>
                                  <a:gd name="T73" fmla="*/ 60 h 206"/>
                                  <a:gd name="T74" fmla="*/ 25 w 182"/>
                                  <a:gd name="T75" fmla="*/ 60 h 206"/>
                                  <a:gd name="T76" fmla="*/ 18 w 182"/>
                                  <a:gd name="T77" fmla="*/ 62 h 206"/>
                                  <a:gd name="T78" fmla="*/ 11 w 182"/>
                                  <a:gd name="T79" fmla="*/ 66 h 206"/>
                                  <a:gd name="T80" fmla="*/ 5 w 182"/>
                                  <a:gd name="T81" fmla="*/ 60 h 206"/>
                                  <a:gd name="T82" fmla="*/ 0 w 182"/>
                                  <a:gd name="T83" fmla="*/ 44 h 206"/>
                                  <a:gd name="T84" fmla="*/ 1 w 182"/>
                                  <a:gd name="T85" fmla="*/ 34 h 206"/>
                                  <a:gd name="T86" fmla="*/ 3 w 182"/>
                                  <a:gd name="T87" fmla="*/ 27 h 206"/>
                                  <a:gd name="T88" fmla="*/ 11 w 182"/>
                                  <a:gd name="T89" fmla="*/ 19 h 206"/>
                                  <a:gd name="T90" fmla="*/ 18 w 182"/>
                                  <a:gd name="T91" fmla="*/ 13 h 206"/>
                                  <a:gd name="T92" fmla="*/ 22 w 182"/>
                                  <a:gd name="T93" fmla="*/ 13 h 206"/>
                                  <a:gd name="T94" fmla="*/ 29 w 182"/>
                                  <a:gd name="T95" fmla="*/ 19 h 206"/>
                                  <a:gd name="T96" fmla="*/ 36 w 182"/>
                                  <a:gd name="T97" fmla="*/ 18 h 206"/>
                                  <a:gd name="T98" fmla="*/ 50 w 182"/>
                                  <a:gd name="T99" fmla="*/ 6 h 206"/>
                                  <a:gd name="T100" fmla="*/ 79 w 182"/>
                                  <a:gd name="T101" fmla="*/ 0 h 206"/>
                                  <a:gd name="T102" fmla="*/ 91 w 182"/>
                                  <a:gd name="T103" fmla="*/ 8 h 206"/>
                                  <a:gd name="T104" fmla="*/ 106 w 182"/>
                                  <a:gd name="T105" fmla="*/ 9 h 206"/>
                                  <a:gd name="T106" fmla="*/ 104 w 182"/>
                                  <a:gd name="T107" fmla="*/ 26 h 206"/>
                                  <a:gd name="T108" fmla="*/ 106 w 182"/>
                                  <a:gd name="T109" fmla="*/ 40 h 2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
                                  <a:gd name="T166" fmla="*/ 0 h 206"/>
                                  <a:gd name="T167" fmla="*/ 182 w 182"/>
                                  <a:gd name="T168" fmla="*/ 206 h 2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 h="206">
                                    <a:moveTo>
                                      <a:pt x="106" y="40"/>
                                    </a:moveTo>
                                    <a:lnTo>
                                      <a:pt x="105" y="40"/>
                                    </a:lnTo>
                                    <a:lnTo>
                                      <a:pt x="102" y="40"/>
                                    </a:lnTo>
                                    <a:lnTo>
                                      <a:pt x="101" y="40"/>
                                    </a:lnTo>
                                    <a:lnTo>
                                      <a:pt x="100" y="39"/>
                                    </a:lnTo>
                                    <a:lnTo>
                                      <a:pt x="98" y="37"/>
                                    </a:lnTo>
                                    <a:lnTo>
                                      <a:pt x="97" y="34"/>
                                    </a:lnTo>
                                    <a:lnTo>
                                      <a:pt x="95" y="30"/>
                                    </a:lnTo>
                                    <a:lnTo>
                                      <a:pt x="93" y="25"/>
                                    </a:lnTo>
                                    <a:lnTo>
                                      <a:pt x="88" y="26"/>
                                    </a:lnTo>
                                    <a:lnTo>
                                      <a:pt x="85" y="29"/>
                                    </a:lnTo>
                                    <a:lnTo>
                                      <a:pt x="82" y="30"/>
                                    </a:lnTo>
                                    <a:lnTo>
                                      <a:pt x="81" y="33"/>
                                    </a:lnTo>
                                    <a:lnTo>
                                      <a:pt x="81" y="34"/>
                                    </a:lnTo>
                                    <a:lnTo>
                                      <a:pt x="81" y="39"/>
                                    </a:lnTo>
                                    <a:lnTo>
                                      <a:pt x="81" y="43"/>
                                    </a:lnTo>
                                    <a:lnTo>
                                      <a:pt x="81" y="47"/>
                                    </a:lnTo>
                                    <a:lnTo>
                                      <a:pt x="81" y="53"/>
                                    </a:lnTo>
                                    <a:lnTo>
                                      <a:pt x="82" y="58"/>
                                    </a:lnTo>
                                    <a:lnTo>
                                      <a:pt x="83" y="62"/>
                                    </a:lnTo>
                                    <a:lnTo>
                                      <a:pt x="85" y="66"/>
                                    </a:lnTo>
                                    <a:lnTo>
                                      <a:pt x="87" y="69"/>
                                    </a:lnTo>
                                    <a:lnTo>
                                      <a:pt x="89" y="72"/>
                                    </a:lnTo>
                                    <a:lnTo>
                                      <a:pt x="93" y="73"/>
                                    </a:lnTo>
                                    <a:lnTo>
                                      <a:pt x="95" y="73"/>
                                    </a:lnTo>
                                    <a:lnTo>
                                      <a:pt x="97" y="76"/>
                                    </a:lnTo>
                                    <a:lnTo>
                                      <a:pt x="99" y="79"/>
                                    </a:lnTo>
                                    <a:lnTo>
                                      <a:pt x="101" y="81"/>
                                    </a:lnTo>
                                    <a:lnTo>
                                      <a:pt x="105" y="84"/>
                                    </a:lnTo>
                                    <a:lnTo>
                                      <a:pt x="110" y="87"/>
                                    </a:lnTo>
                                    <a:lnTo>
                                      <a:pt x="113" y="90"/>
                                    </a:lnTo>
                                    <a:lnTo>
                                      <a:pt x="116" y="92"/>
                                    </a:lnTo>
                                    <a:lnTo>
                                      <a:pt x="117" y="94"/>
                                    </a:lnTo>
                                    <a:lnTo>
                                      <a:pt x="139" y="116"/>
                                    </a:lnTo>
                                    <a:lnTo>
                                      <a:pt x="142" y="119"/>
                                    </a:lnTo>
                                    <a:lnTo>
                                      <a:pt x="144" y="122"/>
                                    </a:lnTo>
                                    <a:lnTo>
                                      <a:pt x="146" y="123"/>
                                    </a:lnTo>
                                    <a:lnTo>
                                      <a:pt x="147" y="126"/>
                                    </a:lnTo>
                                    <a:lnTo>
                                      <a:pt x="150" y="127"/>
                                    </a:lnTo>
                                    <a:lnTo>
                                      <a:pt x="152" y="129"/>
                                    </a:lnTo>
                                    <a:lnTo>
                                      <a:pt x="156" y="129"/>
                                    </a:lnTo>
                                    <a:lnTo>
                                      <a:pt x="158" y="129"/>
                                    </a:lnTo>
                                    <a:lnTo>
                                      <a:pt x="159" y="130"/>
                                    </a:lnTo>
                                    <a:lnTo>
                                      <a:pt x="163" y="133"/>
                                    </a:lnTo>
                                    <a:lnTo>
                                      <a:pt x="165" y="137"/>
                                    </a:lnTo>
                                    <a:lnTo>
                                      <a:pt x="169" y="140"/>
                                    </a:lnTo>
                                    <a:lnTo>
                                      <a:pt x="174" y="143"/>
                                    </a:lnTo>
                                    <a:lnTo>
                                      <a:pt x="177" y="145"/>
                                    </a:lnTo>
                                    <a:lnTo>
                                      <a:pt x="180" y="148"/>
                                    </a:lnTo>
                                    <a:lnTo>
                                      <a:pt x="182" y="148"/>
                                    </a:lnTo>
                                    <a:lnTo>
                                      <a:pt x="182" y="150"/>
                                    </a:lnTo>
                                    <a:lnTo>
                                      <a:pt x="182" y="151"/>
                                    </a:lnTo>
                                    <a:lnTo>
                                      <a:pt x="181" y="152"/>
                                    </a:lnTo>
                                    <a:lnTo>
                                      <a:pt x="181" y="156"/>
                                    </a:lnTo>
                                    <a:lnTo>
                                      <a:pt x="180" y="158"/>
                                    </a:lnTo>
                                    <a:lnTo>
                                      <a:pt x="180" y="159"/>
                                    </a:lnTo>
                                    <a:lnTo>
                                      <a:pt x="178" y="160"/>
                                    </a:lnTo>
                                    <a:lnTo>
                                      <a:pt x="177" y="162"/>
                                    </a:lnTo>
                                    <a:lnTo>
                                      <a:pt x="174" y="155"/>
                                    </a:lnTo>
                                    <a:lnTo>
                                      <a:pt x="172" y="155"/>
                                    </a:lnTo>
                                    <a:lnTo>
                                      <a:pt x="171" y="152"/>
                                    </a:lnTo>
                                    <a:lnTo>
                                      <a:pt x="170" y="152"/>
                                    </a:lnTo>
                                    <a:lnTo>
                                      <a:pt x="169" y="152"/>
                                    </a:lnTo>
                                    <a:lnTo>
                                      <a:pt x="167" y="151"/>
                                    </a:lnTo>
                                    <a:lnTo>
                                      <a:pt x="165" y="150"/>
                                    </a:lnTo>
                                    <a:lnTo>
                                      <a:pt x="165" y="148"/>
                                    </a:lnTo>
                                    <a:lnTo>
                                      <a:pt x="164" y="148"/>
                                    </a:lnTo>
                                    <a:lnTo>
                                      <a:pt x="163" y="148"/>
                                    </a:lnTo>
                                    <a:lnTo>
                                      <a:pt x="162" y="148"/>
                                    </a:lnTo>
                                    <a:lnTo>
                                      <a:pt x="161" y="148"/>
                                    </a:lnTo>
                                    <a:lnTo>
                                      <a:pt x="159" y="148"/>
                                    </a:lnTo>
                                    <a:lnTo>
                                      <a:pt x="158" y="148"/>
                                    </a:lnTo>
                                    <a:lnTo>
                                      <a:pt x="158" y="150"/>
                                    </a:lnTo>
                                    <a:lnTo>
                                      <a:pt x="158" y="151"/>
                                    </a:lnTo>
                                    <a:lnTo>
                                      <a:pt x="158" y="152"/>
                                    </a:lnTo>
                                    <a:lnTo>
                                      <a:pt x="158" y="155"/>
                                    </a:lnTo>
                                    <a:lnTo>
                                      <a:pt x="158" y="156"/>
                                    </a:lnTo>
                                    <a:lnTo>
                                      <a:pt x="158" y="158"/>
                                    </a:lnTo>
                                    <a:lnTo>
                                      <a:pt x="158" y="159"/>
                                    </a:lnTo>
                                    <a:lnTo>
                                      <a:pt x="158" y="162"/>
                                    </a:lnTo>
                                    <a:lnTo>
                                      <a:pt x="159" y="163"/>
                                    </a:lnTo>
                                    <a:lnTo>
                                      <a:pt x="159" y="166"/>
                                    </a:lnTo>
                                    <a:lnTo>
                                      <a:pt x="161" y="167"/>
                                    </a:lnTo>
                                    <a:lnTo>
                                      <a:pt x="161" y="169"/>
                                    </a:lnTo>
                                    <a:lnTo>
                                      <a:pt x="162" y="170"/>
                                    </a:lnTo>
                                    <a:lnTo>
                                      <a:pt x="163" y="172"/>
                                    </a:lnTo>
                                    <a:lnTo>
                                      <a:pt x="165" y="172"/>
                                    </a:lnTo>
                                    <a:lnTo>
                                      <a:pt x="164" y="174"/>
                                    </a:lnTo>
                                    <a:lnTo>
                                      <a:pt x="163" y="176"/>
                                    </a:lnTo>
                                    <a:lnTo>
                                      <a:pt x="163" y="178"/>
                                    </a:lnTo>
                                    <a:lnTo>
                                      <a:pt x="162" y="180"/>
                                    </a:lnTo>
                                    <a:lnTo>
                                      <a:pt x="161" y="181"/>
                                    </a:lnTo>
                                    <a:lnTo>
                                      <a:pt x="161" y="183"/>
                                    </a:lnTo>
                                    <a:lnTo>
                                      <a:pt x="159" y="184"/>
                                    </a:lnTo>
                                    <a:lnTo>
                                      <a:pt x="158" y="184"/>
                                    </a:lnTo>
                                    <a:lnTo>
                                      <a:pt x="157" y="188"/>
                                    </a:lnTo>
                                    <a:lnTo>
                                      <a:pt x="157" y="191"/>
                                    </a:lnTo>
                                    <a:lnTo>
                                      <a:pt x="156" y="194"/>
                                    </a:lnTo>
                                    <a:lnTo>
                                      <a:pt x="155" y="197"/>
                                    </a:lnTo>
                                    <a:lnTo>
                                      <a:pt x="153" y="199"/>
                                    </a:lnTo>
                                    <a:lnTo>
                                      <a:pt x="152" y="202"/>
                                    </a:lnTo>
                                    <a:lnTo>
                                      <a:pt x="152" y="204"/>
                                    </a:lnTo>
                                    <a:lnTo>
                                      <a:pt x="152" y="206"/>
                                    </a:lnTo>
                                    <a:lnTo>
                                      <a:pt x="151" y="206"/>
                                    </a:lnTo>
                                    <a:lnTo>
                                      <a:pt x="149" y="206"/>
                                    </a:lnTo>
                                    <a:lnTo>
                                      <a:pt x="146" y="205"/>
                                    </a:lnTo>
                                    <a:lnTo>
                                      <a:pt x="144" y="205"/>
                                    </a:lnTo>
                                    <a:lnTo>
                                      <a:pt x="142" y="204"/>
                                    </a:lnTo>
                                    <a:lnTo>
                                      <a:pt x="139" y="202"/>
                                    </a:lnTo>
                                    <a:lnTo>
                                      <a:pt x="138" y="202"/>
                                    </a:lnTo>
                                    <a:lnTo>
                                      <a:pt x="137" y="202"/>
                                    </a:lnTo>
                                    <a:lnTo>
                                      <a:pt x="139" y="199"/>
                                    </a:lnTo>
                                    <a:lnTo>
                                      <a:pt x="140" y="197"/>
                                    </a:lnTo>
                                    <a:lnTo>
                                      <a:pt x="143" y="195"/>
                                    </a:lnTo>
                                    <a:lnTo>
                                      <a:pt x="144" y="192"/>
                                    </a:lnTo>
                                    <a:lnTo>
                                      <a:pt x="145" y="191"/>
                                    </a:lnTo>
                                    <a:lnTo>
                                      <a:pt x="146" y="188"/>
                                    </a:lnTo>
                                    <a:lnTo>
                                      <a:pt x="147" y="185"/>
                                    </a:lnTo>
                                    <a:lnTo>
                                      <a:pt x="147" y="181"/>
                                    </a:lnTo>
                                    <a:lnTo>
                                      <a:pt x="147" y="176"/>
                                    </a:lnTo>
                                    <a:lnTo>
                                      <a:pt x="145" y="170"/>
                                    </a:lnTo>
                                    <a:lnTo>
                                      <a:pt x="143" y="165"/>
                                    </a:lnTo>
                                    <a:lnTo>
                                      <a:pt x="140" y="159"/>
                                    </a:lnTo>
                                    <a:lnTo>
                                      <a:pt x="137" y="155"/>
                                    </a:lnTo>
                                    <a:lnTo>
                                      <a:pt x="132" y="150"/>
                                    </a:lnTo>
                                    <a:lnTo>
                                      <a:pt x="129" y="147"/>
                                    </a:lnTo>
                                    <a:lnTo>
                                      <a:pt x="125" y="145"/>
                                    </a:lnTo>
                                    <a:lnTo>
                                      <a:pt x="122" y="144"/>
                                    </a:lnTo>
                                    <a:lnTo>
                                      <a:pt x="117" y="143"/>
                                    </a:lnTo>
                                    <a:lnTo>
                                      <a:pt x="113" y="140"/>
                                    </a:lnTo>
                                    <a:lnTo>
                                      <a:pt x="111" y="137"/>
                                    </a:lnTo>
                                    <a:lnTo>
                                      <a:pt x="108" y="134"/>
                                    </a:lnTo>
                                    <a:lnTo>
                                      <a:pt x="107" y="133"/>
                                    </a:lnTo>
                                    <a:lnTo>
                                      <a:pt x="106" y="131"/>
                                    </a:lnTo>
                                    <a:lnTo>
                                      <a:pt x="106" y="130"/>
                                    </a:lnTo>
                                    <a:lnTo>
                                      <a:pt x="98" y="129"/>
                                    </a:lnTo>
                                    <a:lnTo>
                                      <a:pt x="91" y="126"/>
                                    </a:lnTo>
                                    <a:lnTo>
                                      <a:pt x="85" y="122"/>
                                    </a:lnTo>
                                    <a:lnTo>
                                      <a:pt x="77" y="118"/>
                                    </a:lnTo>
                                    <a:lnTo>
                                      <a:pt x="67" y="108"/>
                                    </a:lnTo>
                                    <a:lnTo>
                                      <a:pt x="58" y="97"/>
                                    </a:lnTo>
                                    <a:lnTo>
                                      <a:pt x="52" y="86"/>
                                    </a:lnTo>
                                    <a:lnTo>
                                      <a:pt x="47" y="74"/>
                                    </a:lnTo>
                                    <a:lnTo>
                                      <a:pt x="42" y="66"/>
                                    </a:lnTo>
                                    <a:lnTo>
                                      <a:pt x="40" y="60"/>
                                    </a:lnTo>
                                    <a:lnTo>
                                      <a:pt x="37" y="60"/>
                                    </a:lnTo>
                                    <a:lnTo>
                                      <a:pt x="35" y="60"/>
                                    </a:lnTo>
                                    <a:lnTo>
                                      <a:pt x="32" y="60"/>
                                    </a:lnTo>
                                    <a:lnTo>
                                      <a:pt x="31" y="60"/>
                                    </a:lnTo>
                                    <a:lnTo>
                                      <a:pt x="29" y="60"/>
                                    </a:lnTo>
                                    <a:lnTo>
                                      <a:pt x="28" y="60"/>
                                    </a:lnTo>
                                    <a:lnTo>
                                      <a:pt x="25" y="60"/>
                                    </a:lnTo>
                                    <a:lnTo>
                                      <a:pt x="24" y="60"/>
                                    </a:lnTo>
                                    <a:lnTo>
                                      <a:pt x="22" y="60"/>
                                    </a:lnTo>
                                    <a:lnTo>
                                      <a:pt x="19" y="62"/>
                                    </a:lnTo>
                                    <a:lnTo>
                                      <a:pt x="18" y="62"/>
                                    </a:lnTo>
                                    <a:lnTo>
                                      <a:pt x="16" y="63"/>
                                    </a:lnTo>
                                    <a:lnTo>
                                      <a:pt x="15" y="63"/>
                                    </a:lnTo>
                                    <a:lnTo>
                                      <a:pt x="12" y="65"/>
                                    </a:lnTo>
                                    <a:lnTo>
                                      <a:pt x="11" y="66"/>
                                    </a:lnTo>
                                    <a:lnTo>
                                      <a:pt x="9" y="69"/>
                                    </a:lnTo>
                                    <a:lnTo>
                                      <a:pt x="7" y="66"/>
                                    </a:lnTo>
                                    <a:lnTo>
                                      <a:pt x="6" y="63"/>
                                    </a:lnTo>
                                    <a:lnTo>
                                      <a:pt x="5" y="60"/>
                                    </a:lnTo>
                                    <a:lnTo>
                                      <a:pt x="3" y="56"/>
                                    </a:lnTo>
                                    <a:lnTo>
                                      <a:pt x="3" y="52"/>
                                    </a:lnTo>
                                    <a:lnTo>
                                      <a:pt x="1" y="48"/>
                                    </a:lnTo>
                                    <a:lnTo>
                                      <a:pt x="0" y="44"/>
                                    </a:lnTo>
                                    <a:lnTo>
                                      <a:pt x="0" y="40"/>
                                    </a:lnTo>
                                    <a:lnTo>
                                      <a:pt x="0" y="39"/>
                                    </a:lnTo>
                                    <a:lnTo>
                                      <a:pt x="1" y="36"/>
                                    </a:lnTo>
                                    <a:lnTo>
                                      <a:pt x="1" y="34"/>
                                    </a:lnTo>
                                    <a:lnTo>
                                      <a:pt x="1" y="33"/>
                                    </a:lnTo>
                                    <a:lnTo>
                                      <a:pt x="1" y="32"/>
                                    </a:lnTo>
                                    <a:lnTo>
                                      <a:pt x="3" y="30"/>
                                    </a:lnTo>
                                    <a:lnTo>
                                      <a:pt x="3" y="27"/>
                                    </a:lnTo>
                                    <a:lnTo>
                                      <a:pt x="3" y="25"/>
                                    </a:lnTo>
                                    <a:lnTo>
                                      <a:pt x="3" y="20"/>
                                    </a:lnTo>
                                    <a:lnTo>
                                      <a:pt x="9" y="20"/>
                                    </a:lnTo>
                                    <a:lnTo>
                                      <a:pt x="11" y="19"/>
                                    </a:lnTo>
                                    <a:lnTo>
                                      <a:pt x="13" y="18"/>
                                    </a:lnTo>
                                    <a:lnTo>
                                      <a:pt x="15" y="16"/>
                                    </a:lnTo>
                                    <a:lnTo>
                                      <a:pt x="16" y="15"/>
                                    </a:lnTo>
                                    <a:lnTo>
                                      <a:pt x="18" y="13"/>
                                    </a:lnTo>
                                    <a:lnTo>
                                      <a:pt x="19" y="12"/>
                                    </a:lnTo>
                                    <a:lnTo>
                                      <a:pt x="21" y="11"/>
                                    </a:lnTo>
                                    <a:lnTo>
                                      <a:pt x="22" y="9"/>
                                    </a:lnTo>
                                    <a:lnTo>
                                      <a:pt x="22" y="13"/>
                                    </a:lnTo>
                                    <a:lnTo>
                                      <a:pt x="23" y="16"/>
                                    </a:lnTo>
                                    <a:lnTo>
                                      <a:pt x="25" y="18"/>
                                    </a:lnTo>
                                    <a:lnTo>
                                      <a:pt x="26" y="19"/>
                                    </a:lnTo>
                                    <a:lnTo>
                                      <a:pt x="29" y="19"/>
                                    </a:lnTo>
                                    <a:lnTo>
                                      <a:pt x="31" y="19"/>
                                    </a:lnTo>
                                    <a:lnTo>
                                      <a:pt x="32" y="20"/>
                                    </a:lnTo>
                                    <a:lnTo>
                                      <a:pt x="35" y="20"/>
                                    </a:lnTo>
                                    <a:lnTo>
                                      <a:pt x="36" y="18"/>
                                    </a:lnTo>
                                    <a:lnTo>
                                      <a:pt x="38" y="15"/>
                                    </a:lnTo>
                                    <a:lnTo>
                                      <a:pt x="42" y="12"/>
                                    </a:lnTo>
                                    <a:lnTo>
                                      <a:pt x="47" y="9"/>
                                    </a:lnTo>
                                    <a:lnTo>
                                      <a:pt x="50" y="6"/>
                                    </a:lnTo>
                                    <a:lnTo>
                                      <a:pt x="54" y="4"/>
                                    </a:lnTo>
                                    <a:lnTo>
                                      <a:pt x="56" y="2"/>
                                    </a:lnTo>
                                    <a:lnTo>
                                      <a:pt x="57" y="2"/>
                                    </a:lnTo>
                                    <a:lnTo>
                                      <a:pt x="79" y="0"/>
                                    </a:lnTo>
                                    <a:lnTo>
                                      <a:pt x="81" y="4"/>
                                    </a:lnTo>
                                    <a:lnTo>
                                      <a:pt x="83" y="5"/>
                                    </a:lnTo>
                                    <a:lnTo>
                                      <a:pt x="87" y="8"/>
                                    </a:lnTo>
                                    <a:lnTo>
                                      <a:pt x="91" y="8"/>
                                    </a:lnTo>
                                    <a:lnTo>
                                      <a:pt x="94" y="9"/>
                                    </a:lnTo>
                                    <a:lnTo>
                                      <a:pt x="98" y="9"/>
                                    </a:lnTo>
                                    <a:lnTo>
                                      <a:pt x="102" y="9"/>
                                    </a:lnTo>
                                    <a:lnTo>
                                      <a:pt x="106" y="9"/>
                                    </a:lnTo>
                                    <a:lnTo>
                                      <a:pt x="106" y="15"/>
                                    </a:lnTo>
                                    <a:lnTo>
                                      <a:pt x="105" y="19"/>
                                    </a:lnTo>
                                    <a:lnTo>
                                      <a:pt x="105" y="23"/>
                                    </a:lnTo>
                                    <a:lnTo>
                                      <a:pt x="104" y="26"/>
                                    </a:lnTo>
                                    <a:lnTo>
                                      <a:pt x="104" y="30"/>
                                    </a:lnTo>
                                    <a:lnTo>
                                      <a:pt x="104" y="33"/>
                                    </a:lnTo>
                                    <a:lnTo>
                                      <a:pt x="105" y="36"/>
                                    </a:lnTo>
                                    <a:lnTo>
                                      <a:pt x="106" y="4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23" name="Freeform 325">
                                <a:extLst>
                                  <a:ext uri="{FF2B5EF4-FFF2-40B4-BE49-F238E27FC236}">
                                    <a16:creationId xmlns:a16="http://schemas.microsoft.com/office/drawing/2014/main" id="{95C313FC-A08C-4AF7-9ED3-45E086A01FD0}"/>
                                  </a:ext>
                                </a:extLst>
                              </p:cNvPr>
                              <p:cNvSpPr>
                                <a:spLocks/>
                              </p:cNvSpPr>
                              <p:nvPr/>
                            </p:nvSpPr>
                            <p:spPr bwMode="gray">
                              <a:xfrm>
                                <a:off x="2852" y="1790"/>
                                <a:ext cx="48" cy="37"/>
                              </a:xfrm>
                              <a:custGeom>
                                <a:avLst/>
                                <a:gdLst>
                                  <a:gd name="T0" fmla="*/ 28 w 48"/>
                                  <a:gd name="T1" fmla="*/ 0 h 37"/>
                                  <a:gd name="T2" fmla="*/ 33 w 48"/>
                                  <a:gd name="T3" fmla="*/ 7 h 37"/>
                                  <a:gd name="T4" fmla="*/ 34 w 48"/>
                                  <a:gd name="T5" fmla="*/ 4 h 37"/>
                                  <a:gd name="T6" fmla="*/ 37 w 48"/>
                                  <a:gd name="T7" fmla="*/ 3 h 37"/>
                                  <a:gd name="T8" fmla="*/ 38 w 48"/>
                                  <a:gd name="T9" fmla="*/ 1 h 37"/>
                                  <a:gd name="T10" fmla="*/ 39 w 48"/>
                                  <a:gd name="T11" fmla="*/ 0 h 37"/>
                                  <a:gd name="T12" fmla="*/ 40 w 48"/>
                                  <a:gd name="T13" fmla="*/ 0 h 37"/>
                                  <a:gd name="T14" fmla="*/ 42 w 48"/>
                                  <a:gd name="T15" fmla="*/ 0 h 37"/>
                                  <a:gd name="T16" fmla="*/ 45 w 48"/>
                                  <a:gd name="T17" fmla="*/ 0 h 37"/>
                                  <a:gd name="T18" fmla="*/ 47 w 48"/>
                                  <a:gd name="T19" fmla="*/ 0 h 37"/>
                                  <a:gd name="T20" fmla="*/ 48 w 48"/>
                                  <a:gd name="T21" fmla="*/ 0 h 37"/>
                                  <a:gd name="T22" fmla="*/ 48 w 48"/>
                                  <a:gd name="T23" fmla="*/ 37 h 37"/>
                                  <a:gd name="T24" fmla="*/ 46 w 48"/>
                                  <a:gd name="T25" fmla="*/ 37 h 37"/>
                                  <a:gd name="T26" fmla="*/ 42 w 48"/>
                                  <a:gd name="T27" fmla="*/ 37 h 37"/>
                                  <a:gd name="T28" fmla="*/ 40 w 48"/>
                                  <a:gd name="T29" fmla="*/ 35 h 37"/>
                                  <a:gd name="T30" fmla="*/ 37 w 48"/>
                                  <a:gd name="T31" fmla="*/ 34 h 37"/>
                                  <a:gd name="T32" fmla="*/ 33 w 48"/>
                                  <a:gd name="T33" fmla="*/ 31 h 37"/>
                                  <a:gd name="T34" fmla="*/ 32 w 48"/>
                                  <a:gd name="T35" fmla="*/ 27 h 37"/>
                                  <a:gd name="T36" fmla="*/ 30 w 48"/>
                                  <a:gd name="T37" fmla="*/ 23 h 37"/>
                                  <a:gd name="T38" fmla="*/ 28 w 48"/>
                                  <a:gd name="T39" fmla="*/ 20 h 37"/>
                                  <a:gd name="T40" fmla="*/ 27 w 48"/>
                                  <a:gd name="T41" fmla="*/ 20 h 37"/>
                                  <a:gd name="T42" fmla="*/ 26 w 48"/>
                                  <a:gd name="T43" fmla="*/ 20 h 37"/>
                                  <a:gd name="T44" fmla="*/ 25 w 48"/>
                                  <a:gd name="T45" fmla="*/ 20 h 37"/>
                                  <a:gd name="T46" fmla="*/ 24 w 48"/>
                                  <a:gd name="T47" fmla="*/ 20 h 37"/>
                                  <a:gd name="T48" fmla="*/ 22 w 48"/>
                                  <a:gd name="T49" fmla="*/ 20 h 37"/>
                                  <a:gd name="T50" fmla="*/ 20 w 48"/>
                                  <a:gd name="T51" fmla="*/ 20 h 37"/>
                                  <a:gd name="T52" fmla="*/ 16 w 48"/>
                                  <a:gd name="T53" fmla="*/ 19 h 37"/>
                                  <a:gd name="T54" fmla="*/ 13 w 48"/>
                                  <a:gd name="T55" fmla="*/ 16 h 37"/>
                                  <a:gd name="T56" fmla="*/ 10 w 48"/>
                                  <a:gd name="T57" fmla="*/ 13 h 37"/>
                                  <a:gd name="T58" fmla="*/ 6 w 48"/>
                                  <a:gd name="T59" fmla="*/ 11 h 37"/>
                                  <a:gd name="T60" fmla="*/ 4 w 48"/>
                                  <a:gd name="T61" fmla="*/ 7 h 37"/>
                                  <a:gd name="T62" fmla="*/ 1 w 48"/>
                                  <a:gd name="T63" fmla="*/ 3 h 37"/>
                                  <a:gd name="T64" fmla="*/ 0 w 48"/>
                                  <a:gd name="T65" fmla="*/ 0 h 37"/>
                                  <a:gd name="T66" fmla="*/ 28 w 48"/>
                                  <a:gd name="T67" fmla="*/ 0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
                                  <a:gd name="T103" fmla="*/ 0 h 37"/>
                                  <a:gd name="T104" fmla="*/ 48 w 48"/>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 h="37">
                                    <a:moveTo>
                                      <a:pt x="28" y="0"/>
                                    </a:moveTo>
                                    <a:lnTo>
                                      <a:pt x="33" y="7"/>
                                    </a:lnTo>
                                    <a:lnTo>
                                      <a:pt x="34" y="4"/>
                                    </a:lnTo>
                                    <a:lnTo>
                                      <a:pt x="37" y="3"/>
                                    </a:lnTo>
                                    <a:lnTo>
                                      <a:pt x="38" y="1"/>
                                    </a:lnTo>
                                    <a:lnTo>
                                      <a:pt x="39" y="0"/>
                                    </a:lnTo>
                                    <a:lnTo>
                                      <a:pt x="40" y="0"/>
                                    </a:lnTo>
                                    <a:lnTo>
                                      <a:pt x="42" y="0"/>
                                    </a:lnTo>
                                    <a:lnTo>
                                      <a:pt x="45" y="0"/>
                                    </a:lnTo>
                                    <a:lnTo>
                                      <a:pt x="47" y="0"/>
                                    </a:lnTo>
                                    <a:lnTo>
                                      <a:pt x="48" y="0"/>
                                    </a:lnTo>
                                    <a:lnTo>
                                      <a:pt x="48" y="37"/>
                                    </a:lnTo>
                                    <a:lnTo>
                                      <a:pt x="46" y="37"/>
                                    </a:lnTo>
                                    <a:lnTo>
                                      <a:pt x="42" y="37"/>
                                    </a:lnTo>
                                    <a:lnTo>
                                      <a:pt x="40" y="35"/>
                                    </a:lnTo>
                                    <a:lnTo>
                                      <a:pt x="37" y="34"/>
                                    </a:lnTo>
                                    <a:lnTo>
                                      <a:pt x="33" y="31"/>
                                    </a:lnTo>
                                    <a:lnTo>
                                      <a:pt x="32" y="27"/>
                                    </a:lnTo>
                                    <a:lnTo>
                                      <a:pt x="30" y="23"/>
                                    </a:lnTo>
                                    <a:lnTo>
                                      <a:pt x="28" y="20"/>
                                    </a:lnTo>
                                    <a:lnTo>
                                      <a:pt x="27" y="20"/>
                                    </a:lnTo>
                                    <a:lnTo>
                                      <a:pt x="26" y="20"/>
                                    </a:lnTo>
                                    <a:lnTo>
                                      <a:pt x="25" y="20"/>
                                    </a:lnTo>
                                    <a:lnTo>
                                      <a:pt x="24" y="20"/>
                                    </a:lnTo>
                                    <a:lnTo>
                                      <a:pt x="22" y="20"/>
                                    </a:lnTo>
                                    <a:lnTo>
                                      <a:pt x="20" y="20"/>
                                    </a:lnTo>
                                    <a:lnTo>
                                      <a:pt x="16" y="19"/>
                                    </a:lnTo>
                                    <a:lnTo>
                                      <a:pt x="13" y="16"/>
                                    </a:lnTo>
                                    <a:lnTo>
                                      <a:pt x="10" y="13"/>
                                    </a:lnTo>
                                    <a:lnTo>
                                      <a:pt x="6" y="11"/>
                                    </a:lnTo>
                                    <a:lnTo>
                                      <a:pt x="4" y="7"/>
                                    </a:lnTo>
                                    <a:lnTo>
                                      <a:pt x="1" y="3"/>
                                    </a:lnTo>
                                    <a:lnTo>
                                      <a:pt x="0" y="0"/>
                                    </a:lnTo>
                                    <a:lnTo>
                                      <a:pt x="28"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24" name="Freeform 326">
                                <a:extLst>
                                  <a:ext uri="{FF2B5EF4-FFF2-40B4-BE49-F238E27FC236}">
                                    <a16:creationId xmlns:a16="http://schemas.microsoft.com/office/drawing/2014/main" id="{8A46B80E-8D01-4348-BFC7-261FF8D44D00}"/>
                                  </a:ext>
                                </a:extLst>
                              </p:cNvPr>
                              <p:cNvSpPr>
                                <a:spLocks/>
                              </p:cNvSpPr>
                              <p:nvPr/>
                            </p:nvSpPr>
                            <p:spPr bwMode="gray">
                              <a:xfrm>
                                <a:off x="2779" y="1715"/>
                                <a:ext cx="30" cy="62"/>
                              </a:xfrm>
                              <a:custGeom>
                                <a:avLst/>
                                <a:gdLst>
                                  <a:gd name="T0" fmla="*/ 0 w 30"/>
                                  <a:gd name="T1" fmla="*/ 12 h 62"/>
                                  <a:gd name="T2" fmla="*/ 5 w 30"/>
                                  <a:gd name="T3" fmla="*/ 11 h 62"/>
                                  <a:gd name="T4" fmla="*/ 9 w 30"/>
                                  <a:gd name="T5" fmla="*/ 11 h 62"/>
                                  <a:gd name="T6" fmla="*/ 11 w 30"/>
                                  <a:gd name="T7" fmla="*/ 8 h 62"/>
                                  <a:gd name="T8" fmla="*/ 13 w 30"/>
                                  <a:gd name="T9" fmla="*/ 7 h 62"/>
                                  <a:gd name="T10" fmla="*/ 16 w 30"/>
                                  <a:gd name="T11" fmla="*/ 4 h 62"/>
                                  <a:gd name="T12" fmla="*/ 17 w 30"/>
                                  <a:gd name="T13" fmla="*/ 2 h 62"/>
                                  <a:gd name="T14" fmla="*/ 18 w 30"/>
                                  <a:gd name="T15" fmla="*/ 1 h 62"/>
                                  <a:gd name="T16" fmla="*/ 20 w 30"/>
                                  <a:gd name="T17" fmla="*/ 0 h 62"/>
                                  <a:gd name="T18" fmla="*/ 24 w 30"/>
                                  <a:gd name="T19" fmla="*/ 1 h 62"/>
                                  <a:gd name="T20" fmla="*/ 26 w 30"/>
                                  <a:gd name="T21" fmla="*/ 4 h 62"/>
                                  <a:gd name="T22" fmla="*/ 27 w 30"/>
                                  <a:gd name="T23" fmla="*/ 7 h 62"/>
                                  <a:gd name="T24" fmla="*/ 27 w 30"/>
                                  <a:gd name="T25" fmla="*/ 9 h 62"/>
                                  <a:gd name="T26" fmla="*/ 27 w 30"/>
                                  <a:gd name="T27" fmla="*/ 14 h 62"/>
                                  <a:gd name="T28" fmla="*/ 29 w 30"/>
                                  <a:gd name="T29" fmla="*/ 17 h 62"/>
                                  <a:gd name="T30" fmla="*/ 29 w 30"/>
                                  <a:gd name="T31" fmla="*/ 22 h 62"/>
                                  <a:gd name="T32" fmla="*/ 30 w 30"/>
                                  <a:gd name="T33" fmla="*/ 26 h 62"/>
                                  <a:gd name="T34" fmla="*/ 30 w 30"/>
                                  <a:gd name="T35" fmla="*/ 38 h 62"/>
                                  <a:gd name="T36" fmla="*/ 29 w 30"/>
                                  <a:gd name="T37" fmla="*/ 41 h 62"/>
                                  <a:gd name="T38" fmla="*/ 26 w 30"/>
                                  <a:gd name="T39" fmla="*/ 44 h 62"/>
                                  <a:gd name="T40" fmla="*/ 25 w 30"/>
                                  <a:gd name="T41" fmla="*/ 48 h 62"/>
                                  <a:gd name="T42" fmla="*/ 23 w 30"/>
                                  <a:gd name="T43" fmla="*/ 50 h 62"/>
                                  <a:gd name="T44" fmla="*/ 20 w 30"/>
                                  <a:gd name="T45" fmla="*/ 52 h 62"/>
                                  <a:gd name="T46" fmla="*/ 19 w 30"/>
                                  <a:gd name="T47" fmla="*/ 55 h 62"/>
                                  <a:gd name="T48" fmla="*/ 19 w 30"/>
                                  <a:gd name="T49" fmla="*/ 57 h 62"/>
                                  <a:gd name="T50" fmla="*/ 18 w 30"/>
                                  <a:gd name="T51" fmla="*/ 62 h 62"/>
                                  <a:gd name="T52" fmla="*/ 13 w 30"/>
                                  <a:gd name="T53" fmla="*/ 57 h 62"/>
                                  <a:gd name="T54" fmla="*/ 10 w 30"/>
                                  <a:gd name="T55" fmla="*/ 52 h 62"/>
                                  <a:gd name="T56" fmla="*/ 5 w 30"/>
                                  <a:gd name="T57" fmla="*/ 45 h 62"/>
                                  <a:gd name="T58" fmla="*/ 3 w 30"/>
                                  <a:gd name="T59" fmla="*/ 40 h 62"/>
                                  <a:gd name="T60" fmla="*/ 2 w 30"/>
                                  <a:gd name="T61" fmla="*/ 33 h 62"/>
                                  <a:gd name="T62" fmla="*/ 0 w 30"/>
                                  <a:gd name="T63" fmla="*/ 26 h 62"/>
                                  <a:gd name="T64" fmla="*/ 0 w 30"/>
                                  <a:gd name="T65" fmla="*/ 19 h 62"/>
                                  <a:gd name="T66" fmla="*/ 0 w 30"/>
                                  <a:gd name="T67" fmla="*/ 12 h 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
                                  <a:gd name="T103" fmla="*/ 0 h 62"/>
                                  <a:gd name="T104" fmla="*/ 30 w 30"/>
                                  <a:gd name="T105" fmla="*/ 62 h 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 h="62">
                                    <a:moveTo>
                                      <a:pt x="0" y="12"/>
                                    </a:moveTo>
                                    <a:lnTo>
                                      <a:pt x="5" y="11"/>
                                    </a:lnTo>
                                    <a:lnTo>
                                      <a:pt x="9" y="11"/>
                                    </a:lnTo>
                                    <a:lnTo>
                                      <a:pt x="11" y="8"/>
                                    </a:lnTo>
                                    <a:lnTo>
                                      <a:pt x="13" y="7"/>
                                    </a:lnTo>
                                    <a:lnTo>
                                      <a:pt x="16" y="4"/>
                                    </a:lnTo>
                                    <a:lnTo>
                                      <a:pt x="17" y="2"/>
                                    </a:lnTo>
                                    <a:lnTo>
                                      <a:pt x="18" y="1"/>
                                    </a:lnTo>
                                    <a:lnTo>
                                      <a:pt x="20" y="0"/>
                                    </a:lnTo>
                                    <a:lnTo>
                                      <a:pt x="24" y="1"/>
                                    </a:lnTo>
                                    <a:lnTo>
                                      <a:pt x="26" y="4"/>
                                    </a:lnTo>
                                    <a:lnTo>
                                      <a:pt x="27" y="7"/>
                                    </a:lnTo>
                                    <a:lnTo>
                                      <a:pt x="27" y="9"/>
                                    </a:lnTo>
                                    <a:lnTo>
                                      <a:pt x="27" y="14"/>
                                    </a:lnTo>
                                    <a:lnTo>
                                      <a:pt x="29" y="17"/>
                                    </a:lnTo>
                                    <a:lnTo>
                                      <a:pt x="29" y="22"/>
                                    </a:lnTo>
                                    <a:lnTo>
                                      <a:pt x="30" y="26"/>
                                    </a:lnTo>
                                    <a:lnTo>
                                      <a:pt x="30" y="38"/>
                                    </a:lnTo>
                                    <a:lnTo>
                                      <a:pt x="29" y="41"/>
                                    </a:lnTo>
                                    <a:lnTo>
                                      <a:pt x="26" y="44"/>
                                    </a:lnTo>
                                    <a:lnTo>
                                      <a:pt x="25" y="48"/>
                                    </a:lnTo>
                                    <a:lnTo>
                                      <a:pt x="23" y="50"/>
                                    </a:lnTo>
                                    <a:lnTo>
                                      <a:pt x="20" y="52"/>
                                    </a:lnTo>
                                    <a:lnTo>
                                      <a:pt x="19" y="55"/>
                                    </a:lnTo>
                                    <a:lnTo>
                                      <a:pt x="19" y="57"/>
                                    </a:lnTo>
                                    <a:lnTo>
                                      <a:pt x="18" y="62"/>
                                    </a:lnTo>
                                    <a:lnTo>
                                      <a:pt x="13" y="57"/>
                                    </a:lnTo>
                                    <a:lnTo>
                                      <a:pt x="10" y="52"/>
                                    </a:lnTo>
                                    <a:lnTo>
                                      <a:pt x="5" y="45"/>
                                    </a:lnTo>
                                    <a:lnTo>
                                      <a:pt x="3" y="40"/>
                                    </a:lnTo>
                                    <a:lnTo>
                                      <a:pt x="2" y="33"/>
                                    </a:lnTo>
                                    <a:lnTo>
                                      <a:pt x="0" y="26"/>
                                    </a:lnTo>
                                    <a:lnTo>
                                      <a:pt x="0" y="19"/>
                                    </a:lnTo>
                                    <a:lnTo>
                                      <a:pt x="0" y="1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138" name="Group 327">
                              <a:extLst>
                                <a:ext uri="{FF2B5EF4-FFF2-40B4-BE49-F238E27FC236}">
                                  <a16:creationId xmlns:a16="http://schemas.microsoft.com/office/drawing/2014/main" id="{D3EDCDAC-7B3E-4111-B0CD-B885975DDD01}"/>
                                </a:ext>
                              </a:extLst>
                            </p:cNvPr>
                            <p:cNvGrpSpPr>
                              <a:grpSpLocks/>
                            </p:cNvGrpSpPr>
                            <p:nvPr/>
                          </p:nvGrpSpPr>
                          <p:grpSpPr bwMode="auto">
                            <a:xfrm>
                              <a:off x="2578" y="1462"/>
                              <a:ext cx="225" cy="225"/>
                              <a:chOff x="2578" y="1486"/>
                              <a:chExt cx="225" cy="225"/>
                            </a:xfrm>
                          </p:grpSpPr>
                          <p:sp>
                            <p:nvSpPr>
                              <p:cNvPr id="220" name="Freeform 328">
                                <a:extLst>
                                  <a:ext uri="{FF2B5EF4-FFF2-40B4-BE49-F238E27FC236}">
                                    <a16:creationId xmlns:a16="http://schemas.microsoft.com/office/drawing/2014/main" id="{C91881CF-3DBB-4D72-AD23-83F3D2A20778}"/>
                                  </a:ext>
                                </a:extLst>
                              </p:cNvPr>
                              <p:cNvSpPr>
                                <a:spLocks/>
                              </p:cNvSpPr>
                              <p:nvPr/>
                            </p:nvSpPr>
                            <p:spPr bwMode="gray">
                              <a:xfrm>
                                <a:off x="2578" y="1486"/>
                                <a:ext cx="206" cy="206"/>
                              </a:xfrm>
                              <a:custGeom>
                                <a:avLst/>
                                <a:gdLst>
                                  <a:gd name="T0" fmla="*/ 47 w 206"/>
                                  <a:gd name="T1" fmla="*/ 174 h 206"/>
                                  <a:gd name="T2" fmla="*/ 45 w 206"/>
                                  <a:gd name="T3" fmla="*/ 167 h 206"/>
                                  <a:gd name="T4" fmla="*/ 45 w 206"/>
                                  <a:gd name="T5" fmla="*/ 160 h 206"/>
                                  <a:gd name="T6" fmla="*/ 47 w 206"/>
                                  <a:gd name="T7" fmla="*/ 147 h 206"/>
                                  <a:gd name="T8" fmla="*/ 48 w 206"/>
                                  <a:gd name="T9" fmla="*/ 141 h 206"/>
                                  <a:gd name="T10" fmla="*/ 48 w 206"/>
                                  <a:gd name="T11" fmla="*/ 131 h 206"/>
                                  <a:gd name="T12" fmla="*/ 45 w 206"/>
                                  <a:gd name="T13" fmla="*/ 118 h 206"/>
                                  <a:gd name="T14" fmla="*/ 42 w 206"/>
                                  <a:gd name="T15" fmla="*/ 103 h 206"/>
                                  <a:gd name="T16" fmla="*/ 34 w 206"/>
                                  <a:gd name="T17" fmla="*/ 96 h 206"/>
                                  <a:gd name="T18" fmla="*/ 12 w 206"/>
                                  <a:gd name="T19" fmla="*/ 83 h 206"/>
                                  <a:gd name="T20" fmla="*/ 0 w 206"/>
                                  <a:gd name="T21" fmla="*/ 74 h 206"/>
                                  <a:gd name="T22" fmla="*/ 5 w 206"/>
                                  <a:gd name="T23" fmla="*/ 65 h 206"/>
                                  <a:gd name="T24" fmla="*/ 11 w 206"/>
                                  <a:gd name="T25" fmla="*/ 61 h 206"/>
                                  <a:gd name="T26" fmla="*/ 16 w 206"/>
                                  <a:gd name="T27" fmla="*/ 60 h 206"/>
                                  <a:gd name="T28" fmla="*/ 34 w 206"/>
                                  <a:gd name="T29" fmla="*/ 64 h 206"/>
                                  <a:gd name="T30" fmla="*/ 42 w 206"/>
                                  <a:gd name="T31" fmla="*/ 64 h 206"/>
                                  <a:gd name="T32" fmla="*/ 48 w 206"/>
                                  <a:gd name="T33" fmla="*/ 67 h 206"/>
                                  <a:gd name="T34" fmla="*/ 50 w 206"/>
                                  <a:gd name="T35" fmla="*/ 39 h 206"/>
                                  <a:gd name="T36" fmla="*/ 56 w 206"/>
                                  <a:gd name="T37" fmla="*/ 43 h 206"/>
                                  <a:gd name="T38" fmla="*/ 62 w 206"/>
                                  <a:gd name="T39" fmla="*/ 46 h 206"/>
                                  <a:gd name="T40" fmla="*/ 79 w 206"/>
                                  <a:gd name="T41" fmla="*/ 36 h 206"/>
                                  <a:gd name="T42" fmla="*/ 93 w 206"/>
                                  <a:gd name="T43" fmla="*/ 18 h 206"/>
                                  <a:gd name="T44" fmla="*/ 101 w 206"/>
                                  <a:gd name="T45" fmla="*/ 6 h 206"/>
                                  <a:gd name="T46" fmla="*/ 110 w 206"/>
                                  <a:gd name="T47" fmla="*/ 4 h 206"/>
                                  <a:gd name="T48" fmla="*/ 117 w 206"/>
                                  <a:gd name="T49" fmla="*/ 2 h 206"/>
                                  <a:gd name="T50" fmla="*/ 125 w 206"/>
                                  <a:gd name="T51" fmla="*/ 16 h 206"/>
                                  <a:gd name="T52" fmla="*/ 143 w 206"/>
                                  <a:gd name="T53" fmla="*/ 27 h 206"/>
                                  <a:gd name="T54" fmla="*/ 159 w 206"/>
                                  <a:gd name="T55" fmla="*/ 38 h 206"/>
                                  <a:gd name="T56" fmla="*/ 169 w 206"/>
                                  <a:gd name="T57" fmla="*/ 43 h 206"/>
                                  <a:gd name="T58" fmla="*/ 177 w 206"/>
                                  <a:gd name="T59" fmla="*/ 48 h 206"/>
                                  <a:gd name="T60" fmla="*/ 183 w 206"/>
                                  <a:gd name="T61" fmla="*/ 49 h 206"/>
                                  <a:gd name="T62" fmla="*/ 193 w 206"/>
                                  <a:gd name="T63" fmla="*/ 50 h 206"/>
                                  <a:gd name="T64" fmla="*/ 202 w 206"/>
                                  <a:gd name="T65" fmla="*/ 53 h 206"/>
                                  <a:gd name="T66" fmla="*/ 200 w 206"/>
                                  <a:gd name="T67" fmla="*/ 68 h 206"/>
                                  <a:gd name="T68" fmla="*/ 191 w 206"/>
                                  <a:gd name="T69" fmla="*/ 93 h 206"/>
                                  <a:gd name="T70" fmla="*/ 180 w 206"/>
                                  <a:gd name="T71" fmla="*/ 111 h 206"/>
                                  <a:gd name="T72" fmla="*/ 183 w 206"/>
                                  <a:gd name="T73" fmla="*/ 117 h 206"/>
                                  <a:gd name="T74" fmla="*/ 190 w 206"/>
                                  <a:gd name="T75" fmla="*/ 121 h 206"/>
                                  <a:gd name="T76" fmla="*/ 193 w 206"/>
                                  <a:gd name="T77" fmla="*/ 129 h 206"/>
                                  <a:gd name="T78" fmla="*/ 191 w 206"/>
                                  <a:gd name="T79" fmla="*/ 136 h 206"/>
                                  <a:gd name="T80" fmla="*/ 190 w 206"/>
                                  <a:gd name="T81" fmla="*/ 141 h 206"/>
                                  <a:gd name="T82" fmla="*/ 191 w 206"/>
                                  <a:gd name="T83" fmla="*/ 150 h 206"/>
                                  <a:gd name="T84" fmla="*/ 195 w 206"/>
                                  <a:gd name="T85" fmla="*/ 162 h 206"/>
                                  <a:gd name="T86" fmla="*/ 199 w 206"/>
                                  <a:gd name="T87" fmla="*/ 171 h 206"/>
                                  <a:gd name="T88" fmla="*/ 186 w 206"/>
                                  <a:gd name="T89" fmla="*/ 185 h 206"/>
                                  <a:gd name="T90" fmla="*/ 169 w 206"/>
                                  <a:gd name="T91" fmla="*/ 193 h 206"/>
                                  <a:gd name="T92" fmla="*/ 155 w 206"/>
                                  <a:gd name="T93" fmla="*/ 186 h 206"/>
                                  <a:gd name="T94" fmla="*/ 149 w 206"/>
                                  <a:gd name="T95" fmla="*/ 182 h 206"/>
                                  <a:gd name="T96" fmla="*/ 143 w 206"/>
                                  <a:gd name="T97" fmla="*/ 181 h 206"/>
                                  <a:gd name="T98" fmla="*/ 132 w 206"/>
                                  <a:gd name="T99" fmla="*/ 183 h 206"/>
                                  <a:gd name="T100" fmla="*/ 123 w 206"/>
                                  <a:gd name="T101" fmla="*/ 193 h 206"/>
                                  <a:gd name="T102" fmla="*/ 119 w 206"/>
                                  <a:gd name="T103" fmla="*/ 206 h 206"/>
                                  <a:gd name="T104" fmla="*/ 110 w 206"/>
                                  <a:gd name="T105" fmla="*/ 206 h 206"/>
                                  <a:gd name="T106" fmla="*/ 100 w 206"/>
                                  <a:gd name="T107" fmla="*/ 203 h 206"/>
                                  <a:gd name="T108" fmla="*/ 95 w 206"/>
                                  <a:gd name="T109" fmla="*/ 199 h 206"/>
                                  <a:gd name="T110" fmla="*/ 92 w 206"/>
                                  <a:gd name="T111" fmla="*/ 201 h 206"/>
                                  <a:gd name="T112" fmla="*/ 88 w 206"/>
                                  <a:gd name="T113" fmla="*/ 206 h 206"/>
                                  <a:gd name="T114" fmla="*/ 76 w 206"/>
                                  <a:gd name="T115" fmla="*/ 203 h 206"/>
                                  <a:gd name="T116" fmla="*/ 58 w 206"/>
                                  <a:gd name="T117" fmla="*/ 193 h 206"/>
                                  <a:gd name="T118" fmla="*/ 45 w 206"/>
                                  <a:gd name="T119" fmla="*/ 178 h 2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6"/>
                                  <a:gd name="T181" fmla="*/ 0 h 206"/>
                                  <a:gd name="T182" fmla="*/ 206 w 206"/>
                                  <a:gd name="T183" fmla="*/ 206 h 2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6" h="206">
                                    <a:moveTo>
                                      <a:pt x="45" y="178"/>
                                    </a:moveTo>
                                    <a:lnTo>
                                      <a:pt x="47" y="176"/>
                                    </a:lnTo>
                                    <a:lnTo>
                                      <a:pt x="47" y="174"/>
                                    </a:lnTo>
                                    <a:lnTo>
                                      <a:pt x="47" y="171"/>
                                    </a:lnTo>
                                    <a:lnTo>
                                      <a:pt x="47" y="169"/>
                                    </a:lnTo>
                                    <a:lnTo>
                                      <a:pt x="45" y="167"/>
                                    </a:lnTo>
                                    <a:lnTo>
                                      <a:pt x="45" y="164"/>
                                    </a:lnTo>
                                    <a:lnTo>
                                      <a:pt x="45" y="162"/>
                                    </a:lnTo>
                                    <a:lnTo>
                                      <a:pt x="45" y="160"/>
                                    </a:lnTo>
                                    <a:lnTo>
                                      <a:pt x="45" y="155"/>
                                    </a:lnTo>
                                    <a:lnTo>
                                      <a:pt x="45" y="150"/>
                                    </a:lnTo>
                                    <a:lnTo>
                                      <a:pt x="47" y="147"/>
                                    </a:lnTo>
                                    <a:lnTo>
                                      <a:pt x="47" y="145"/>
                                    </a:lnTo>
                                    <a:lnTo>
                                      <a:pt x="47" y="143"/>
                                    </a:lnTo>
                                    <a:lnTo>
                                      <a:pt x="48" y="141"/>
                                    </a:lnTo>
                                    <a:lnTo>
                                      <a:pt x="48" y="138"/>
                                    </a:lnTo>
                                    <a:lnTo>
                                      <a:pt x="48" y="135"/>
                                    </a:lnTo>
                                    <a:lnTo>
                                      <a:pt x="48" y="131"/>
                                    </a:lnTo>
                                    <a:lnTo>
                                      <a:pt x="47" y="127"/>
                                    </a:lnTo>
                                    <a:lnTo>
                                      <a:pt x="47" y="122"/>
                                    </a:lnTo>
                                    <a:lnTo>
                                      <a:pt x="45" y="118"/>
                                    </a:lnTo>
                                    <a:lnTo>
                                      <a:pt x="44" y="113"/>
                                    </a:lnTo>
                                    <a:lnTo>
                                      <a:pt x="43" y="108"/>
                                    </a:lnTo>
                                    <a:lnTo>
                                      <a:pt x="42" y="103"/>
                                    </a:lnTo>
                                    <a:lnTo>
                                      <a:pt x="41" y="99"/>
                                    </a:lnTo>
                                    <a:lnTo>
                                      <a:pt x="38" y="99"/>
                                    </a:lnTo>
                                    <a:lnTo>
                                      <a:pt x="34" y="96"/>
                                    </a:lnTo>
                                    <a:lnTo>
                                      <a:pt x="26" y="92"/>
                                    </a:lnTo>
                                    <a:lnTo>
                                      <a:pt x="19" y="88"/>
                                    </a:lnTo>
                                    <a:lnTo>
                                      <a:pt x="12" y="83"/>
                                    </a:lnTo>
                                    <a:lnTo>
                                      <a:pt x="6" y="79"/>
                                    </a:lnTo>
                                    <a:lnTo>
                                      <a:pt x="3" y="76"/>
                                    </a:lnTo>
                                    <a:lnTo>
                                      <a:pt x="0" y="74"/>
                                    </a:lnTo>
                                    <a:lnTo>
                                      <a:pt x="0" y="67"/>
                                    </a:lnTo>
                                    <a:lnTo>
                                      <a:pt x="3" y="67"/>
                                    </a:lnTo>
                                    <a:lnTo>
                                      <a:pt x="5" y="65"/>
                                    </a:lnTo>
                                    <a:lnTo>
                                      <a:pt x="6" y="64"/>
                                    </a:lnTo>
                                    <a:lnTo>
                                      <a:pt x="9" y="62"/>
                                    </a:lnTo>
                                    <a:lnTo>
                                      <a:pt x="11" y="61"/>
                                    </a:lnTo>
                                    <a:lnTo>
                                      <a:pt x="13" y="61"/>
                                    </a:lnTo>
                                    <a:lnTo>
                                      <a:pt x="14" y="60"/>
                                    </a:lnTo>
                                    <a:lnTo>
                                      <a:pt x="16" y="60"/>
                                    </a:lnTo>
                                    <a:lnTo>
                                      <a:pt x="29" y="67"/>
                                    </a:lnTo>
                                    <a:lnTo>
                                      <a:pt x="31" y="65"/>
                                    </a:lnTo>
                                    <a:lnTo>
                                      <a:pt x="34" y="64"/>
                                    </a:lnTo>
                                    <a:lnTo>
                                      <a:pt x="36" y="64"/>
                                    </a:lnTo>
                                    <a:lnTo>
                                      <a:pt x="38" y="64"/>
                                    </a:lnTo>
                                    <a:lnTo>
                                      <a:pt x="42" y="64"/>
                                    </a:lnTo>
                                    <a:lnTo>
                                      <a:pt x="44" y="65"/>
                                    </a:lnTo>
                                    <a:lnTo>
                                      <a:pt x="45" y="65"/>
                                    </a:lnTo>
                                    <a:lnTo>
                                      <a:pt x="48" y="67"/>
                                    </a:lnTo>
                                    <a:lnTo>
                                      <a:pt x="48" y="36"/>
                                    </a:lnTo>
                                    <a:lnTo>
                                      <a:pt x="49" y="38"/>
                                    </a:lnTo>
                                    <a:lnTo>
                                      <a:pt x="50" y="39"/>
                                    </a:lnTo>
                                    <a:lnTo>
                                      <a:pt x="52" y="41"/>
                                    </a:lnTo>
                                    <a:lnTo>
                                      <a:pt x="54" y="42"/>
                                    </a:lnTo>
                                    <a:lnTo>
                                      <a:pt x="56" y="43"/>
                                    </a:lnTo>
                                    <a:lnTo>
                                      <a:pt x="57" y="45"/>
                                    </a:lnTo>
                                    <a:lnTo>
                                      <a:pt x="60" y="46"/>
                                    </a:lnTo>
                                    <a:lnTo>
                                      <a:pt x="62" y="46"/>
                                    </a:lnTo>
                                    <a:lnTo>
                                      <a:pt x="67" y="45"/>
                                    </a:lnTo>
                                    <a:lnTo>
                                      <a:pt x="73" y="42"/>
                                    </a:lnTo>
                                    <a:lnTo>
                                      <a:pt x="79" y="36"/>
                                    </a:lnTo>
                                    <a:lnTo>
                                      <a:pt x="85" y="31"/>
                                    </a:lnTo>
                                    <a:lnTo>
                                      <a:pt x="89" y="25"/>
                                    </a:lnTo>
                                    <a:lnTo>
                                      <a:pt x="93" y="18"/>
                                    </a:lnTo>
                                    <a:lnTo>
                                      <a:pt x="96" y="11"/>
                                    </a:lnTo>
                                    <a:lnTo>
                                      <a:pt x="98" y="6"/>
                                    </a:lnTo>
                                    <a:lnTo>
                                      <a:pt x="101" y="6"/>
                                    </a:lnTo>
                                    <a:lnTo>
                                      <a:pt x="104" y="6"/>
                                    </a:lnTo>
                                    <a:lnTo>
                                      <a:pt x="106" y="4"/>
                                    </a:lnTo>
                                    <a:lnTo>
                                      <a:pt x="110" y="4"/>
                                    </a:lnTo>
                                    <a:lnTo>
                                      <a:pt x="112" y="3"/>
                                    </a:lnTo>
                                    <a:lnTo>
                                      <a:pt x="114" y="3"/>
                                    </a:lnTo>
                                    <a:lnTo>
                                      <a:pt x="117" y="2"/>
                                    </a:lnTo>
                                    <a:lnTo>
                                      <a:pt x="119" y="0"/>
                                    </a:lnTo>
                                    <a:lnTo>
                                      <a:pt x="119" y="13"/>
                                    </a:lnTo>
                                    <a:lnTo>
                                      <a:pt x="125" y="16"/>
                                    </a:lnTo>
                                    <a:lnTo>
                                      <a:pt x="131" y="18"/>
                                    </a:lnTo>
                                    <a:lnTo>
                                      <a:pt x="137" y="22"/>
                                    </a:lnTo>
                                    <a:lnTo>
                                      <a:pt x="143" y="27"/>
                                    </a:lnTo>
                                    <a:lnTo>
                                      <a:pt x="148" y="29"/>
                                    </a:lnTo>
                                    <a:lnTo>
                                      <a:pt x="155" y="34"/>
                                    </a:lnTo>
                                    <a:lnTo>
                                      <a:pt x="159" y="38"/>
                                    </a:lnTo>
                                    <a:lnTo>
                                      <a:pt x="165" y="41"/>
                                    </a:lnTo>
                                    <a:lnTo>
                                      <a:pt x="166" y="42"/>
                                    </a:lnTo>
                                    <a:lnTo>
                                      <a:pt x="169" y="43"/>
                                    </a:lnTo>
                                    <a:lnTo>
                                      <a:pt x="171" y="45"/>
                                    </a:lnTo>
                                    <a:lnTo>
                                      <a:pt x="174" y="46"/>
                                    </a:lnTo>
                                    <a:lnTo>
                                      <a:pt x="177" y="48"/>
                                    </a:lnTo>
                                    <a:lnTo>
                                      <a:pt x="178" y="48"/>
                                    </a:lnTo>
                                    <a:lnTo>
                                      <a:pt x="180" y="49"/>
                                    </a:lnTo>
                                    <a:lnTo>
                                      <a:pt x="183" y="49"/>
                                    </a:lnTo>
                                    <a:lnTo>
                                      <a:pt x="187" y="49"/>
                                    </a:lnTo>
                                    <a:lnTo>
                                      <a:pt x="189" y="49"/>
                                    </a:lnTo>
                                    <a:lnTo>
                                      <a:pt x="193" y="50"/>
                                    </a:lnTo>
                                    <a:lnTo>
                                      <a:pt x="196" y="50"/>
                                    </a:lnTo>
                                    <a:lnTo>
                                      <a:pt x="199" y="53"/>
                                    </a:lnTo>
                                    <a:lnTo>
                                      <a:pt x="202" y="53"/>
                                    </a:lnTo>
                                    <a:lnTo>
                                      <a:pt x="206" y="54"/>
                                    </a:lnTo>
                                    <a:lnTo>
                                      <a:pt x="202" y="60"/>
                                    </a:lnTo>
                                    <a:lnTo>
                                      <a:pt x="200" y="68"/>
                                    </a:lnTo>
                                    <a:lnTo>
                                      <a:pt x="197" y="76"/>
                                    </a:lnTo>
                                    <a:lnTo>
                                      <a:pt x="194" y="85"/>
                                    </a:lnTo>
                                    <a:lnTo>
                                      <a:pt x="191" y="93"/>
                                    </a:lnTo>
                                    <a:lnTo>
                                      <a:pt x="188" y="102"/>
                                    </a:lnTo>
                                    <a:lnTo>
                                      <a:pt x="184" y="107"/>
                                    </a:lnTo>
                                    <a:lnTo>
                                      <a:pt x="180" y="111"/>
                                    </a:lnTo>
                                    <a:lnTo>
                                      <a:pt x="181" y="114"/>
                                    </a:lnTo>
                                    <a:lnTo>
                                      <a:pt x="182" y="115"/>
                                    </a:lnTo>
                                    <a:lnTo>
                                      <a:pt x="183" y="117"/>
                                    </a:lnTo>
                                    <a:lnTo>
                                      <a:pt x="186" y="118"/>
                                    </a:lnTo>
                                    <a:lnTo>
                                      <a:pt x="188" y="120"/>
                                    </a:lnTo>
                                    <a:lnTo>
                                      <a:pt x="190" y="121"/>
                                    </a:lnTo>
                                    <a:lnTo>
                                      <a:pt x="191" y="121"/>
                                    </a:lnTo>
                                    <a:lnTo>
                                      <a:pt x="193" y="122"/>
                                    </a:lnTo>
                                    <a:lnTo>
                                      <a:pt x="193" y="129"/>
                                    </a:lnTo>
                                    <a:lnTo>
                                      <a:pt x="193" y="132"/>
                                    </a:lnTo>
                                    <a:lnTo>
                                      <a:pt x="193" y="135"/>
                                    </a:lnTo>
                                    <a:lnTo>
                                      <a:pt x="191" y="136"/>
                                    </a:lnTo>
                                    <a:lnTo>
                                      <a:pt x="191" y="138"/>
                                    </a:lnTo>
                                    <a:lnTo>
                                      <a:pt x="191" y="139"/>
                                    </a:lnTo>
                                    <a:lnTo>
                                      <a:pt x="190" y="141"/>
                                    </a:lnTo>
                                    <a:lnTo>
                                      <a:pt x="190" y="142"/>
                                    </a:lnTo>
                                    <a:lnTo>
                                      <a:pt x="190" y="146"/>
                                    </a:lnTo>
                                    <a:lnTo>
                                      <a:pt x="191" y="150"/>
                                    </a:lnTo>
                                    <a:lnTo>
                                      <a:pt x="193" y="153"/>
                                    </a:lnTo>
                                    <a:lnTo>
                                      <a:pt x="193" y="158"/>
                                    </a:lnTo>
                                    <a:lnTo>
                                      <a:pt x="195" y="162"/>
                                    </a:lnTo>
                                    <a:lnTo>
                                      <a:pt x="196" y="165"/>
                                    </a:lnTo>
                                    <a:lnTo>
                                      <a:pt x="197" y="168"/>
                                    </a:lnTo>
                                    <a:lnTo>
                                      <a:pt x="199" y="171"/>
                                    </a:lnTo>
                                    <a:lnTo>
                                      <a:pt x="194" y="175"/>
                                    </a:lnTo>
                                    <a:lnTo>
                                      <a:pt x="190" y="181"/>
                                    </a:lnTo>
                                    <a:lnTo>
                                      <a:pt x="186" y="185"/>
                                    </a:lnTo>
                                    <a:lnTo>
                                      <a:pt x="180" y="189"/>
                                    </a:lnTo>
                                    <a:lnTo>
                                      <a:pt x="175" y="192"/>
                                    </a:lnTo>
                                    <a:lnTo>
                                      <a:pt x="169" y="193"/>
                                    </a:lnTo>
                                    <a:lnTo>
                                      <a:pt x="163" y="192"/>
                                    </a:lnTo>
                                    <a:lnTo>
                                      <a:pt x="157" y="188"/>
                                    </a:lnTo>
                                    <a:lnTo>
                                      <a:pt x="155" y="186"/>
                                    </a:lnTo>
                                    <a:lnTo>
                                      <a:pt x="152" y="185"/>
                                    </a:lnTo>
                                    <a:lnTo>
                                      <a:pt x="150" y="183"/>
                                    </a:lnTo>
                                    <a:lnTo>
                                      <a:pt x="149" y="182"/>
                                    </a:lnTo>
                                    <a:lnTo>
                                      <a:pt x="146" y="182"/>
                                    </a:lnTo>
                                    <a:lnTo>
                                      <a:pt x="145" y="181"/>
                                    </a:lnTo>
                                    <a:lnTo>
                                      <a:pt x="143" y="181"/>
                                    </a:lnTo>
                                    <a:lnTo>
                                      <a:pt x="140" y="181"/>
                                    </a:lnTo>
                                    <a:lnTo>
                                      <a:pt x="137" y="181"/>
                                    </a:lnTo>
                                    <a:lnTo>
                                      <a:pt x="132" y="183"/>
                                    </a:lnTo>
                                    <a:lnTo>
                                      <a:pt x="129" y="186"/>
                                    </a:lnTo>
                                    <a:lnTo>
                                      <a:pt x="126" y="189"/>
                                    </a:lnTo>
                                    <a:lnTo>
                                      <a:pt x="123" y="193"/>
                                    </a:lnTo>
                                    <a:lnTo>
                                      <a:pt x="121" y="197"/>
                                    </a:lnTo>
                                    <a:lnTo>
                                      <a:pt x="119" y="201"/>
                                    </a:lnTo>
                                    <a:lnTo>
                                      <a:pt x="119" y="206"/>
                                    </a:lnTo>
                                    <a:lnTo>
                                      <a:pt x="115" y="206"/>
                                    </a:lnTo>
                                    <a:lnTo>
                                      <a:pt x="112" y="206"/>
                                    </a:lnTo>
                                    <a:lnTo>
                                      <a:pt x="110" y="206"/>
                                    </a:lnTo>
                                    <a:lnTo>
                                      <a:pt x="106" y="206"/>
                                    </a:lnTo>
                                    <a:lnTo>
                                      <a:pt x="102" y="204"/>
                                    </a:lnTo>
                                    <a:lnTo>
                                      <a:pt x="100" y="203"/>
                                    </a:lnTo>
                                    <a:lnTo>
                                      <a:pt x="98" y="201"/>
                                    </a:lnTo>
                                    <a:lnTo>
                                      <a:pt x="95" y="197"/>
                                    </a:lnTo>
                                    <a:lnTo>
                                      <a:pt x="95" y="199"/>
                                    </a:lnTo>
                                    <a:lnTo>
                                      <a:pt x="94" y="199"/>
                                    </a:lnTo>
                                    <a:lnTo>
                                      <a:pt x="93" y="200"/>
                                    </a:lnTo>
                                    <a:lnTo>
                                      <a:pt x="92" y="201"/>
                                    </a:lnTo>
                                    <a:lnTo>
                                      <a:pt x="90" y="203"/>
                                    </a:lnTo>
                                    <a:lnTo>
                                      <a:pt x="89" y="204"/>
                                    </a:lnTo>
                                    <a:lnTo>
                                      <a:pt x="88" y="206"/>
                                    </a:lnTo>
                                    <a:lnTo>
                                      <a:pt x="87" y="206"/>
                                    </a:lnTo>
                                    <a:lnTo>
                                      <a:pt x="82" y="204"/>
                                    </a:lnTo>
                                    <a:lnTo>
                                      <a:pt x="76" y="203"/>
                                    </a:lnTo>
                                    <a:lnTo>
                                      <a:pt x="70" y="200"/>
                                    </a:lnTo>
                                    <a:lnTo>
                                      <a:pt x="64" y="197"/>
                                    </a:lnTo>
                                    <a:lnTo>
                                      <a:pt x="58" y="193"/>
                                    </a:lnTo>
                                    <a:lnTo>
                                      <a:pt x="54" y="189"/>
                                    </a:lnTo>
                                    <a:lnTo>
                                      <a:pt x="48" y="183"/>
                                    </a:lnTo>
                                    <a:lnTo>
                                      <a:pt x="45" y="17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21" name="Freeform 329">
                                <a:extLst>
                                  <a:ext uri="{FF2B5EF4-FFF2-40B4-BE49-F238E27FC236}">
                                    <a16:creationId xmlns:a16="http://schemas.microsoft.com/office/drawing/2014/main" id="{92083779-D802-4BD3-9AAF-A1623F73FABB}"/>
                                  </a:ext>
                                </a:extLst>
                              </p:cNvPr>
                              <p:cNvSpPr>
                                <a:spLocks/>
                              </p:cNvSpPr>
                              <p:nvPr/>
                            </p:nvSpPr>
                            <p:spPr bwMode="gray">
                              <a:xfrm>
                                <a:off x="2785" y="1672"/>
                                <a:ext cx="18" cy="39"/>
                              </a:xfrm>
                              <a:custGeom>
                                <a:avLst/>
                                <a:gdLst>
                                  <a:gd name="T0" fmla="*/ 6 w 18"/>
                                  <a:gd name="T1" fmla="*/ 13 h 39"/>
                                  <a:gd name="T2" fmla="*/ 7 w 18"/>
                                  <a:gd name="T3" fmla="*/ 13 h 39"/>
                                  <a:gd name="T4" fmla="*/ 8 w 18"/>
                                  <a:gd name="T5" fmla="*/ 12 h 39"/>
                                  <a:gd name="T6" fmla="*/ 11 w 18"/>
                                  <a:gd name="T7" fmla="*/ 8 h 39"/>
                                  <a:gd name="T8" fmla="*/ 12 w 18"/>
                                  <a:gd name="T9" fmla="*/ 6 h 39"/>
                                  <a:gd name="T10" fmla="*/ 15 w 18"/>
                                  <a:gd name="T11" fmla="*/ 4 h 39"/>
                                  <a:gd name="T12" fmla="*/ 17 w 18"/>
                                  <a:gd name="T13" fmla="*/ 2 h 39"/>
                                  <a:gd name="T14" fmla="*/ 18 w 18"/>
                                  <a:gd name="T15" fmla="*/ 1 h 39"/>
                                  <a:gd name="T16" fmla="*/ 18 w 18"/>
                                  <a:gd name="T17" fmla="*/ 0 h 39"/>
                                  <a:gd name="T18" fmla="*/ 18 w 18"/>
                                  <a:gd name="T19" fmla="*/ 5 h 39"/>
                                  <a:gd name="T20" fmla="*/ 17 w 18"/>
                                  <a:gd name="T21" fmla="*/ 12 h 39"/>
                                  <a:gd name="T22" fmla="*/ 17 w 18"/>
                                  <a:gd name="T23" fmla="*/ 17 h 39"/>
                                  <a:gd name="T24" fmla="*/ 17 w 18"/>
                                  <a:gd name="T25" fmla="*/ 23 h 39"/>
                                  <a:gd name="T26" fmla="*/ 15 w 18"/>
                                  <a:gd name="T27" fmla="*/ 27 h 39"/>
                                  <a:gd name="T28" fmla="*/ 15 w 18"/>
                                  <a:gd name="T29" fmla="*/ 34 h 39"/>
                                  <a:gd name="T30" fmla="*/ 17 w 18"/>
                                  <a:gd name="T31" fmla="*/ 36 h 39"/>
                                  <a:gd name="T32" fmla="*/ 18 w 18"/>
                                  <a:gd name="T33" fmla="*/ 39 h 39"/>
                                  <a:gd name="T34" fmla="*/ 17 w 18"/>
                                  <a:gd name="T35" fmla="*/ 39 h 39"/>
                                  <a:gd name="T36" fmla="*/ 15 w 18"/>
                                  <a:gd name="T37" fmla="*/ 39 h 39"/>
                                  <a:gd name="T38" fmla="*/ 14 w 18"/>
                                  <a:gd name="T39" fmla="*/ 39 h 39"/>
                                  <a:gd name="T40" fmla="*/ 12 w 18"/>
                                  <a:gd name="T41" fmla="*/ 39 h 39"/>
                                  <a:gd name="T42" fmla="*/ 11 w 18"/>
                                  <a:gd name="T43" fmla="*/ 39 h 39"/>
                                  <a:gd name="T44" fmla="*/ 10 w 18"/>
                                  <a:gd name="T45" fmla="*/ 39 h 39"/>
                                  <a:gd name="T46" fmla="*/ 8 w 18"/>
                                  <a:gd name="T47" fmla="*/ 39 h 39"/>
                                  <a:gd name="T48" fmla="*/ 7 w 18"/>
                                  <a:gd name="T49" fmla="*/ 39 h 39"/>
                                  <a:gd name="T50" fmla="*/ 5 w 18"/>
                                  <a:gd name="T51" fmla="*/ 38 h 39"/>
                                  <a:gd name="T52" fmla="*/ 3 w 18"/>
                                  <a:gd name="T53" fmla="*/ 38 h 39"/>
                                  <a:gd name="T54" fmla="*/ 3 w 18"/>
                                  <a:gd name="T55" fmla="*/ 36 h 39"/>
                                  <a:gd name="T56" fmla="*/ 2 w 18"/>
                                  <a:gd name="T57" fmla="*/ 35 h 39"/>
                                  <a:gd name="T58" fmla="*/ 2 w 18"/>
                                  <a:gd name="T59" fmla="*/ 34 h 39"/>
                                  <a:gd name="T60" fmla="*/ 0 w 18"/>
                                  <a:gd name="T61" fmla="*/ 31 h 39"/>
                                  <a:gd name="T62" fmla="*/ 0 w 18"/>
                                  <a:gd name="T63" fmla="*/ 28 h 39"/>
                                  <a:gd name="T64" fmla="*/ 2 w 18"/>
                                  <a:gd name="T65" fmla="*/ 27 h 39"/>
                                  <a:gd name="T66" fmla="*/ 2 w 18"/>
                                  <a:gd name="T67" fmla="*/ 26 h 39"/>
                                  <a:gd name="T68" fmla="*/ 3 w 18"/>
                                  <a:gd name="T69" fmla="*/ 24 h 39"/>
                                  <a:gd name="T70" fmla="*/ 3 w 18"/>
                                  <a:gd name="T71" fmla="*/ 21 h 39"/>
                                  <a:gd name="T72" fmla="*/ 5 w 18"/>
                                  <a:gd name="T73" fmla="*/ 19 h 39"/>
                                  <a:gd name="T74" fmla="*/ 5 w 18"/>
                                  <a:gd name="T75" fmla="*/ 16 h 39"/>
                                  <a:gd name="T76" fmla="*/ 6 w 18"/>
                                  <a:gd name="T77" fmla="*/ 14 h 39"/>
                                  <a:gd name="T78" fmla="*/ 6 w 18"/>
                                  <a:gd name="T79" fmla="*/ 13 h 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
                                  <a:gd name="T121" fmla="*/ 0 h 39"/>
                                  <a:gd name="T122" fmla="*/ 18 w 18"/>
                                  <a:gd name="T123" fmla="*/ 39 h 3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 h="39">
                                    <a:moveTo>
                                      <a:pt x="6" y="13"/>
                                    </a:moveTo>
                                    <a:lnTo>
                                      <a:pt x="7" y="13"/>
                                    </a:lnTo>
                                    <a:lnTo>
                                      <a:pt x="8" y="12"/>
                                    </a:lnTo>
                                    <a:lnTo>
                                      <a:pt x="11" y="8"/>
                                    </a:lnTo>
                                    <a:lnTo>
                                      <a:pt x="12" y="6"/>
                                    </a:lnTo>
                                    <a:lnTo>
                                      <a:pt x="15" y="4"/>
                                    </a:lnTo>
                                    <a:lnTo>
                                      <a:pt x="17" y="2"/>
                                    </a:lnTo>
                                    <a:lnTo>
                                      <a:pt x="18" y="1"/>
                                    </a:lnTo>
                                    <a:lnTo>
                                      <a:pt x="18" y="0"/>
                                    </a:lnTo>
                                    <a:lnTo>
                                      <a:pt x="18" y="5"/>
                                    </a:lnTo>
                                    <a:lnTo>
                                      <a:pt x="17" y="12"/>
                                    </a:lnTo>
                                    <a:lnTo>
                                      <a:pt x="17" y="17"/>
                                    </a:lnTo>
                                    <a:lnTo>
                                      <a:pt x="17" y="23"/>
                                    </a:lnTo>
                                    <a:lnTo>
                                      <a:pt x="15" y="27"/>
                                    </a:lnTo>
                                    <a:lnTo>
                                      <a:pt x="15" y="34"/>
                                    </a:lnTo>
                                    <a:lnTo>
                                      <a:pt x="17" y="36"/>
                                    </a:lnTo>
                                    <a:lnTo>
                                      <a:pt x="18" y="39"/>
                                    </a:lnTo>
                                    <a:lnTo>
                                      <a:pt x="17" y="39"/>
                                    </a:lnTo>
                                    <a:lnTo>
                                      <a:pt x="15" y="39"/>
                                    </a:lnTo>
                                    <a:lnTo>
                                      <a:pt x="14" y="39"/>
                                    </a:lnTo>
                                    <a:lnTo>
                                      <a:pt x="12" y="39"/>
                                    </a:lnTo>
                                    <a:lnTo>
                                      <a:pt x="11" y="39"/>
                                    </a:lnTo>
                                    <a:lnTo>
                                      <a:pt x="10" y="39"/>
                                    </a:lnTo>
                                    <a:lnTo>
                                      <a:pt x="8" y="39"/>
                                    </a:lnTo>
                                    <a:lnTo>
                                      <a:pt x="7" y="39"/>
                                    </a:lnTo>
                                    <a:lnTo>
                                      <a:pt x="5" y="38"/>
                                    </a:lnTo>
                                    <a:lnTo>
                                      <a:pt x="3" y="38"/>
                                    </a:lnTo>
                                    <a:lnTo>
                                      <a:pt x="3" y="36"/>
                                    </a:lnTo>
                                    <a:lnTo>
                                      <a:pt x="2" y="35"/>
                                    </a:lnTo>
                                    <a:lnTo>
                                      <a:pt x="2" y="34"/>
                                    </a:lnTo>
                                    <a:lnTo>
                                      <a:pt x="0" y="31"/>
                                    </a:lnTo>
                                    <a:lnTo>
                                      <a:pt x="0" y="28"/>
                                    </a:lnTo>
                                    <a:lnTo>
                                      <a:pt x="2" y="27"/>
                                    </a:lnTo>
                                    <a:lnTo>
                                      <a:pt x="2" y="26"/>
                                    </a:lnTo>
                                    <a:lnTo>
                                      <a:pt x="3" y="24"/>
                                    </a:lnTo>
                                    <a:lnTo>
                                      <a:pt x="3" y="21"/>
                                    </a:lnTo>
                                    <a:lnTo>
                                      <a:pt x="5" y="19"/>
                                    </a:lnTo>
                                    <a:lnTo>
                                      <a:pt x="5" y="16"/>
                                    </a:lnTo>
                                    <a:lnTo>
                                      <a:pt x="6" y="14"/>
                                    </a:lnTo>
                                    <a:lnTo>
                                      <a:pt x="6" y="1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sp>
                          <p:nvSpPr>
                            <p:cNvPr id="139" name="Freeform 330">
                              <a:extLst>
                                <a:ext uri="{FF2B5EF4-FFF2-40B4-BE49-F238E27FC236}">
                                  <a16:creationId xmlns:a16="http://schemas.microsoft.com/office/drawing/2014/main" id="{DCE09BA0-709D-46D5-B60A-8B52AE235EC7}"/>
                                </a:ext>
                              </a:extLst>
                            </p:cNvPr>
                            <p:cNvSpPr>
                              <a:spLocks/>
                            </p:cNvSpPr>
                            <p:nvPr/>
                          </p:nvSpPr>
                          <p:spPr bwMode="gray">
                            <a:xfrm>
                              <a:off x="3188" y="1820"/>
                              <a:ext cx="35" cy="30"/>
                            </a:xfrm>
                            <a:custGeom>
                              <a:avLst/>
                              <a:gdLst>
                                <a:gd name="T0" fmla="*/ 0 w 35"/>
                                <a:gd name="T1" fmla="*/ 19 h 30"/>
                                <a:gd name="T2" fmla="*/ 3 w 35"/>
                                <a:gd name="T3" fmla="*/ 30 h 30"/>
                                <a:gd name="T4" fmla="*/ 8 w 35"/>
                                <a:gd name="T5" fmla="*/ 27 h 30"/>
                                <a:gd name="T6" fmla="*/ 14 w 35"/>
                                <a:gd name="T7" fmla="*/ 26 h 30"/>
                                <a:gd name="T8" fmla="*/ 17 w 35"/>
                                <a:gd name="T9" fmla="*/ 23 h 30"/>
                                <a:gd name="T10" fmla="*/ 21 w 35"/>
                                <a:gd name="T11" fmla="*/ 21 h 30"/>
                                <a:gd name="T12" fmla="*/ 24 w 35"/>
                                <a:gd name="T13" fmla="*/ 18 h 30"/>
                                <a:gd name="T14" fmla="*/ 28 w 35"/>
                                <a:gd name="T15" fmla="*/ 14 h 30"/>
                                <a:gd name="T16" fmla="*/ 29 w 35"/>
                                <a:gd name="T17" fmla="*/ 11 h 30"/>
                                <a:gd name="T18" fmla="*/ 29 w 35"/>
                                <a:gd name="T19" fmla="*/ 6 h 30"/>
                                <a:gd name="T20" fmla="*/ 30 w 35"/>
                                <a:gd name="T21" fmla="*/ 6 h 30"/>
                                <a:gd name="T22" fmla="*/ 31 w 35"/>
                                <a:gd name="T23" fmla="*/ 4 h 30"/>
                                <a:gd name="T24" fmla="*/ 33 w 35"/>
                                <a:gd name="T25" fmla="*/ 4 h 30"/>
                                <a:gd name="T26" fmla="*/ 33 w 35"/>
                                <a:gd name="T27" fmla="*/ 3 h 30"/>
                                <a:gd name="T28" fmla="*/ 34 w 35"/>
                                <a:gd name="T29" fmla="*/ 3 h 30"/>
                                <a:gd name="T30" fmla="*/ 35 w 35"/>
                                <a:gd name="T31" fmla="*/ 2 h 30"/>
                                <a:gd name="T32" fmla="*/ 35 w 35"/>
                                <a:gd name="T33" fmla="*/ 0 h 30"/>
                                <a:gd name="T34" fmla="*/ 30 w 35"/>
                                <a:gd name="T35" fmla="*/ 2 h 30"/>
                                <a:gd name="T36" fmla="*/ 24 w 35"/>
                                <a:gd name="T37" fmla="*/ 3 h 30"/>
                                <a:gd name="T38" fmla="*/ 20 w 35"/>
                                <a:gd name="T39" fmla="*/ 6 h 30"/>
                                <a:gd name="T40" fmla="*/ 15 w 35"/>
                                <a:gd name="T41" fmla="*/ 10 h 30"/>
                                <a:gd name="T42" fmla="*/ 10 w 35"/>
                                <a:gd name="T43" fmla="*/ 11 h 30"/>
                                <a:gd name="T44" fmla="*/ 6 w 35"/>
                                <a:gd name="T45" fmla="*/ 14 h 30"/>
                                <a:gd name="T46" fmla="*/ 2 w 35"/>
                                <a:gd name="T47" fmla="*/ 17 h 30"/>
                                <a:gd name="T48" fmla="*/ 0 w 35"/>
                                <a:gd name="T49" fmla="*/ 19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
                                <a:gd name="T76" fmla="*/ 0 h 30"/>
                                <a:gd name="T77" fmla="*/ 35 w 35"/>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 h="30">
                                  <a:moveTo>
                                    <a:pt x="0" y="19"/>
                                  </a:moveTo>
                                  <a:lnTo>
                                    <a:pt x="3" y="30"/>
                                  </a:lnTo>
                                  <a:lnTo>
                                    <a:pt x="8" y="27"/>
                                  </a:lnTo>
                                  <a:lnTo>
                                    <a:pt x="14" y="26"/>
                                  </a:lnTo>
                                  <a:lnTo>
                                    <a:pt x="17" y="23"/>
                                  </a:lnTo>
                                  <a:lnTo>
                                    <a:pt x="21" y="21"/>
                                  </a:lnTo>
                                  <a:lnTo>
                                    <a:pt x="24" y="18"/>
                                  </a:lnTo>
                                  <a:lnTo>
                                    <a:pt x="28" y="14"/>
                                  </a:lnTo>
                                  <a:lnTo>
                                    <a:pt x="29" y="11"/>
                                  </a:lnTo>
                                  <a:lnTo>
                                    <a:pt x="29" y="6"/>
                                  </a:lnTo>
                                  <a:lnTo>
                                    <a:pt x="30" y="6"/>
                                  </a:lnTo>
                                  <a:lnTo>
                                    <a:pt x="31" y="4"/>
                                  </a:lnTo>
                                  <a:lnTo>
                                    <a:pt x="33" y="4"/>
                                  </a:lnTo>
                                  <a:lnTo>
                                    <a:pt x="33" y="3"/>
                                  </a:lnTo>
                                  <a:lnTo>
                                    <a:pt x="34" y="3"/>
                                  </a:lnTo>
                                  <a:lnTo>
                                    <a:pt x="35" y="2"/>
                                  </a:lnTo>
                                  <a:lnTo>
                                    <a:pt x="35" y="0"/>
                                  </a:lnTo>
                                  <a:lnTo>
                                    <a:pt x="30" y="2"/>
                                  </a:lnTo>
                                  <a:lnTo>
                                    <a:pt x="24" y="3"/>
                                  </a:lnTo>
                                  <a:lnTo>
                                    <a:pt x="20" y="6"/>
                                  </a:lnTo>
                                  <a:lnTo>
                                    <a:pt x="15" y="10"/>
                                  </a:lnTo>
                                  <a:lnTo>
                                    <a:pt x="10" y="11"/>
                                  </a:lnTo>
                                  <a:lnTo>
                                    <a:pt x="6" y="14"/>
                                  </a:lnTo>
                                  <a:lnTo>
                                    <a:pt x="2" y="17"/>
                                  </a:lnTo>
                                  <a:lnTo>
                                    <a:pt x="0" y="1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40" name="Freeform 331">
                              <a:extLst>
                                <a:ext uri="{FF2B5EF4-FFF2-40B4-BE49-F238E27FC236}">
                                  <a16:creationId xmlns:a16="http://schemas.microsoft.com/office/drawing/2014/main" id="{6376CD90-557F-4D8D-B943-576754179100}"/>
                                </a:ext>
                              </a:extLst>
                            </p:cNvPr>
                            <p:cNvSpPr>
                              <a:spLocks/>
                            </p:cNvSpPr>
                            <p:nvPr/>
                          </p:nvSpPr>
                          <p:spPr bwMode="gray">
                            <a:xfrm>
                              <a:off x="2809" y="1515"/>
                              <a:ext cx="120" cy="59"/>
                            </a:xfrm>
                            <a:custGeom>
                              <a:avLst/>
                              <a:gdLst>
                                <a:gd name="T0" fmla="*/ 62 w 120"/>
                                <a:gd name="T1" fmla="*/ 6 h 59"/>
                                <a:gd name="T2" fmla="*/ 59 w 120"/>
                                <a:gd name="T3" fmla="*/ 7 h 59"/>
                                <a:gd name="T4" fmla="*/ 57 w 120"/>
                                <a:gd name="T5" fmla="*/ 7 h 59"/>
                                <a:gd name="T6" fmla="*/ 56 w 120"/>
                                <a:gd name="T7" fmla="*/ 11 h 59"/>
                                <a:gd name="T8" fmla="*/ 56 w 120"/>
                                <a:gd name="T9" fmla="*/ 16 h 59"/>
                                <a:gd name="T10" fmla="*/ 55 w 120"/>
                                <a:gd name="T11" fmla="*/ 21 h 59"/>
                                <a:gd name="T12" fmla="*/ 52 w 120"/>
                                <a:gd name="T13" fmla="*/ 21 h 59"/>
                                <a:gd name="T14" fmla="*/ 54 w 120"/>
                                <a:gd name="T15" fmla="*/ 25 h 59"/>
                                <a:gd name="T16" fmla="*/ 55 w 120"/>
                                <a:gd name="T17" fmla="*/ 28 h 59"/>
                                <a:gd name="T18" fmla="*/ 57 w 120"/>
                                <a:gd name="T19" fmla="*/ 29 h 59"/>
                                <a:gd name="T20" fmla="*/ 59 w 120"/>
                                <a:gd name="T21" fmla="*/ 32 h 59"/>
                                <a:gd name="T22" fmla="*/ 50 w 120"/>
                                <a:gd name="T23" fmla="*/ 35 h 59"/>
                                <a:gd name="T24" fmla="*/ 40 w 120"/>
                                <a:gd name="T25" fmla="*/ 37 h 59"/>
                                <a:gd name="T26" fmla="*/ 29 w 120"/>
                                <a:gd name="T27" fmla="*/ 39 h 59"/>
                                <a:gd name="T28" fmla="*/ 13 w 120"/>
                                <a:gd name="T29" fmla="*/ 36 h 59"/>
                                <a:gd name="T30" fmla="*/ 0 w 120"/>
                                <a:gd name="T31" fmla="*/ 47 h 59"/>
                                <a:gd name="T32" fmla="*/ 0 w 120"/>
                                <a:gd name="T33" fmla="*/ 50 h 59"/>
                                <a:gd name="T34" fmla="*/ 3 w 120"/>
                                <a:gd name="T35" fmla="*/ 52 h 59"/>
                                <a:gd name="T36" fmla="*/ 10 w 120"/>
                                <a:gd name="T37" fmla="*/ 51 h 59"/>
                                <a:gd name="T38" fmla="*/ 36 w 120"/>
                                <a:gd name="T39" fmla="*/ 47 h 59"/>
                                <a:gd name="T40" fmla="*/ 40 w 120"/>
                                <a:gd name="T41" fmla="*/ 54 h 59"/>
                                <a:gd name="T42" fmla="*/ 48 w 120"/>
                                <a:gd name="T43" fmla="*/ 58 h 59"/>
                                <a:gd name="T44" fmla="*/ 55 w 120"/>
                                <a:gd name="T45" fmla="*/ 59 h 59"/>
                                <a:gd name="T46" fmla="*/ 61 w 120"/>
                                <a:gd name="T47" fmla="*/ 59 h 59"/>
                                <a:gd name="T48" fmla="*/ 65 w 120"/>
                                <a:gd name="T49" fmla="*/ 59 h 59"/>
                                <a:gd name="T50" fmla="*/ 69 w 120"/>
                                <a:gd name="T51" fmla="*/ 59 h 59"/>
                                <a:gd name="T52" fmla="*/ 73 w 120"/>
                                <a:gd name="T53" fmla="*/ 59 h 59"/>
                                <a:gd name="T54" fmla="*/ 76 w 120"/>
                                <a:gd name="T55" fmla="*/ 59 h 59"/>
                                <a:gd name="T56" fmla="*/ 82 w 120"/>
                                <a:gd name="T57" fmla="*/ 59 h 59"/>
                                <a:gd name="T58" fmla="*/ 88 w 120"/>
                                <a:gd name="T59" fmla="*/ 56 h 59"/>
                                <a:gd name="T60" fmla="*/ 95 w 120"/>
                                <a:gd name="T61" fmla="*/ 54 h 59"/>
                                <a:gd name="T62" fmla="*/ 101 w 120"/>
                                <a:gd name="T63" fmla="*/ 50 h 59"/>
                                <a:gd name="T64" fmla="*/ 107 w 120"/>
                                <a:gd name="T65" fmla="*/ 45 h 59"/>
                                <a:gd name="T66" fmla="*/ 113 w 120"/>
                                <a:gd name="T67" fmla="*/ 37 h 59"/>
                                <a:gd name="T68" fmla="*/ 116 w 120"/>
                                <a:gd name="T69" fmla="*/ 30 h 59"/>
                                <a:gd name="T70" fmla="*/ 120 w 120"/>
                                <a:gd name="T71" fmla="*/ 23 h 59"/>
                                <a:gd name="T72" fmla="*/ 118 w 120"/>
                                <a:gd name="T73" fmla="*/ 22 h 59"/>
                                <a:gd name="T74" fmla="*/ 115 w 120"/>
                                <a:gd name="T75" fmla="*/ 19 h 59"/>
                                <a:gd name="T76" fmla="*/ 113 w 120"/>
                                <a:gd name="T77" fmla="*/ 14 h 59"/>
                                <a:gd name="T78" fmla="*/ 112 w 120"/>
                                <a:gd name="T79" fmla="*/ 7 h 59"/>
                                <a:gd name="T80" fmla="*/ 106 w 120"/>
                                <a:gd name="T81" fmla="*/ 7 h 59"/>
                                <a:gd name="T82" fmla="*/ 102 w 120"/>
                                <a:gd name="T83" fmla="*/ 4 h 59"/>
                                <a:gd name="T84" fmla="*/ 100 w 120"/>
                                <a:gd name="T85" fmla="*/ 3 h 59"/>
                                <a:gd name="T86" fmla="*/ 94 w 120"/>
                                <a:gd name="T87" fmla="*/ 0 h 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0"/>
                                <a:gd name="T133" fmla="*/ 0 h 59"/>
                                <a:gd name="T134" fmla="*/ 120 w 120"/>
                                <a:gd name="T135" fmla="*/ 59 h 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0" h="59">
                                  <a:moveTo>
                                    <a:pt x="63" y="6"/>
                                  </a:moveTo>
                                  <a:lnTo>
                                    <a:pt x="62" y="6"/>
                                  </a:lnTo>
                                  <a:lnTo>
                                    <a:pt x="61" y="6"/>
                                  </a:lnTo>
                                  <a:lnTo>
                                    <a:pt x="59" y="7"/>
                                  </a:lnTo>
                                  <a:lnTo>
                                    <a:pt x="58" y="7"/>
                                  </a:lnTo>
                                  <a:lnTo>
                                    <a:pt x="57" y="7"/>
                                  </a:lnTo>
                                  <a:lnTo>
                                    <a:pt x="57" y="10"/>
                                  </a:lnTo>
                                  <a:lnTo>
                                    <a:pt x="56" y="11"/>
                                  </a:lnTo>
                                  <a:lnTo>
                                    <a:pt x="56" y="14"/>
                                  </a:lnTo>
                                  <a:lnTo>
                                    <a:pt x="56" y="16"/>
                                  </a:lnTo>
                                  <a:lnTo>
                                    <a:pt x="55" y="19"/>
                                  </a:lnTo>
                                  <a:lnTo>
                                    <a:pt x="55" y="21"/>
                                  </a:lnTo>
                                  <a:lnTo>
                                    <a:pt x="54" y="21"/>
                                  </a:lnTo>
                                  <a:lnTo>
                                    <a:pt x="52" y="21"/>
                                  </a:lnTo>
                                  <a:lnTo>
                                    <a:pt x="52" y="23"/>
                                  </a:lnTo>
                                  <a:lnTo>
                                    <a:pt x="54" y="25"/>
                                  </a:lnTo>
                                  <a:lnTo>
                                    <a:pt x="54" y="26"/>
                                  </a:lnTo>
                                  <a:lnTo>
                                    <a:pt x="55" y="28"/>
                                  </a:lnTo>
                                  <a:lnTo>
                                    <a:pt x="56" y="29"/>
                                  </a:lnTo>
                                  <a:lnTo>
                                    <a:pt x="57" y="29"/>
                                  </a:lnTo>
                                  <a:lnTo>
                                    <a:pt x="58" y="30"/>
                                  </a:lnTo>
                                  <a:lnTo>
                                    <a:pt x="59" y="32"/>
                                  </a:lnTo>
                                  <a:lnTo>
                                    <a:pt x="55" y="33"/>
                                  </a:lnTo>
                                  <a:lnTo>
                                    <a:pt x="50" y="35"/>
                                  </a:lnTo>
                                  <a:lnTo>
                                    <a:pt x="45" y="36"/>
                                  </a:lnTo>
                                  <a:lnTo>
                                    <a:pt x="40" y="37"/>
                                  </a:lnTo>
                                  <a:lnTo>
                                    <a:pt x="36" y="39"/>
                                  </a:lnTo>
                                  <a:lnTo>
                                    <a:pt x="29" y="39"/>
                                  </a:lnTo>
                                  <a:lnTo>
                                    <a:pt x="22" y="37"/>
                                  </a:lnTo>
                                  <a:lnTo>
                                    <a:pt x="13" y="36"/>
                                  </a:lnTo>
                                  <a:lnTo>
                                    <a:pt x="0" y="45"/>
                                  </a:lnTo>
                                  <a:lnTo>
                                    <a:pt x="0" y="47"/>
                                  </a:lnTo>
                                  <a:lnTo>
                                    <a:pt x="0" y="48"/>
                                  </a:lnTo>
                                  <a:lnTo>
                                    <a:pt x="0" y="50"/>
                                  </a:lnTo>
                                  <a:lnTo>
                                    <a:pt x="1" y="51"/>
                                  </a:lnTo>
                                  <a:lnTo>
                                    <a:pt x="3" y="52"/>
                                  </a:lnTo>
                                  <a:lnTo>
                                    <a:pt x="5" y="52"/>
                                  </a:lnTo>
                                  <a:lnTo>
                                    <a:pt x="10" y="51"/>
                                  </a:lnTo>
                                  <a:lnTo>
                                    <a:pt x="17" y="50"/>
                                  </a:lnTo>
                                  <a:lnTo>
                                    <a:pt x="36" y="47"/>
                                  </a:lnTo>
                                  <a:lnTo>
                                    <a:pt x="38" y="51"/>
                                  </a:lnTo>
                                  <a:lnTo>
                                    <a:pt x="40" y="54"/>
                                  </a:lnTo>
                                  <a:lnTo>
                                    <a:pt x="44" y="55"/>
                                  </a:lnTo>
                                  <a:lnTo>
                                    <a:pt x="48" y="58"/>
                                  </a:lnTo>
                                  <a:lnTo>
                                    <a:pt x="51" y="58"/>
                                  </a:lnTo>
                                  <a:lnTo>
                                    <a:pt x="55" y="59"/>
                                  </a:lnTo>
                                  <a:lnTo>
                                    <a:pt x="58" y="59"/>
                                  </a:lnTo>
                                  <a:lnTo>
                                    <a:pt x="61" y="59"/>
                                  </a:lnTo>
                                  <a:lnTo>
                                    <a:pt x="63" y="59"/>
                                  </a:lnTo>
                                  <a:lnTo>
                                    <a:pt x="65" y="59"/>
                                  </a:lnTo>
                                  <a:lnTo>
                                    <a:pt x="68" y="59"/>
                                  </a:lnTo>
                                  <a:lnTo>
                                    <a:pt x="69" y="59"/>
                                  </a:lnTo>
                                  <a:lnTo>
                                    <a:pt x="71" y="59"/>
                                  </a:lnTo>
                                  <a:lnTo>
                                    <a:pt x="73" y="59"/>
                                  </a:lnTo>
                                  <a:lnTo>
                                    <a:pt x="75" y="59"/>
                                  </a:lnTo>
                                  <a:lnTo>
                                    <a:pt x="76" y="59"/>
                                  </a:lnTo>
                                  <a:lnTo>
                                    <a:pt x="80" y="59"/>
                                  </a:lnTo>
                                  <a:lnTo>
                                    <a:pt x="82" y="59"/>
                                  </a:lnTo>
                                  <a:lnTo>
                                    <a:pt x="84" y="58"/>
                                  </a:lnTo>
                                  <a:lnTo>
                                    <a:pt x="88" y="56"/>
                                  </a:lnTo>
                                  <a:lnTo>
                                    <a:pt x="91" y="55"/>
                                  </a:lnTo>
                                  <a:lnTo>
                                    <a:pt x="95" y="54"/>
                                  </a:lnTo>
                                  <a:lnTo>
                                    <a:pt x="97" y="52"/>
                                  </a:lnTo>
                                  <a:lnTo>
                                    <a:pt x="101" y="50"/>
                                  </a:lnTo>
                                  <a:lnTo>
                                    <a:pt x="104" y="48"/>
                                  </a:lnTo>
                                  <a:lnTo>
                                    <a:pt x="107" y="45"/>
                                  </a:lnTo>
                                  <a:lnTo>
                                    <a:pt x="110" y="40"/>
                                  </a:lnTo>
                                  <a:lnTo>
                                    <a:pt x="113" y="37"/>
                                  </a:lnTo>
                                  <a:lnTo>
                                    <a:pt x="115" y="33"/>
                                  </a:lnTo>
                                  <a:lnTo>
                                    <a:pt x="116" y="30"/>
                                  </a:lnTo>
                                  <a:lnTo>
                                    <a:pt x="118" y="26"/>
                                  </a:lnTo>
                                  <a:lnTo>
                                    <a:pt x="120" y="23"/>
                                  </a:lnTo>
                                  <a:lnTo>
                                    <a:pt x="119" y="23"/>
                                  </a:lnTo>
                                  <a:lnTo>
                                    <a:pt x="118" y="22"/>
                                  </a:lnTo>
                                  <a:lnTo>
                                    <a:pt x="116" y="21"/>
                                  </a:lnTo>
                                  <a:lnTo>
                                    <a:pt x="115" y="19"/>
                                  </a:lnTo>
                                  <a:lnTo>
                                    <a:pt x="113" y="18"/>
                                  </a:lnTo>
                                  <a:lnTo>
                                    <a:pt x="113" y="14"/>
                                  </a:lnTo>
                                  <a:lnTo>
                                    <a:pt x="112" y="11"/>
                                  </a:lnTo>
                                  <a:lnTo>
                                    <a:pt x="112" y="7"/>
                                  </a:lnTo>
                                  <a:lnTo>
                                    <a:pt x="108" y="7"/>
                                  </a:lnTo>
                                  <a:lnTo>
                                    <a:pt x="106" y="7"/>
                                  </a:lnTo>
                                  <a:lnTo>
                                    <a:pt x="104" y="6"/>
                                  </a:lnTo>
                                  <a:lnTo>
                                    <a:pt x="102" y="4"/>
                                  </a:lnTo>
                                  <a:lnTo>
                                    <a:pt x="101" y="4"/>
                                  </a:lnTo>
                                  <a:lnTo>
                                    <a:pt x="100" y="3"/>
                                  </a:lnTo>
                                  <a:lnTo>
                                    <a:pt x="97" y="2"/>
                                  </a:lnTo>
                                  <a:lnTo>
                                    <a:pt x="94" y="0"/>
                                  </a:lnTo>
                                  <a:lnTo>
                                    <a:pt x="63" y="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41" name="Freeform 332">
                              <a:extLst>
                                <a:ext uri="{FF2B5EF4-FFF2-40B4-BE49-F238E27FC236}">
                                  <a16:creationId xmlns:a16="http://schemas.microsoft.com/office/drawing/2014/main" id="{9A607526-CC21-47F3-8BFD-719F93174C63}"/>
                                </a:ext>
                              </a:extLst>
                            </p:cNvPr>
                            <p:cNvSpPr>
                              <a:spLocks/>
                            </p:cNvSpPr>
                            <p:nvPr/>
                          </p:nvSpPr>
                          <p:spPr bwMode="gray">
                            <a:xfrm>
                              <a:off x="2908" y="2406"/>
                              <a:ext cx="230" cy="187"/>
                            </a:xfrm>
                            <a:custGeom>
                              <a:avLst/>
                              <a:gdLst>
                                <a:gd name="T0" fmla="*/ 27 w 230"/>
                                <a:gd name="T1" fmla="*/ 178 h 187"/>
                                <a:gd name="T2" fmla="*/ 17 w 230"/>
                                <a:gd name="T3" fmla="*/ 174 h 187"/>
                                <a:gd name="T4" fmla="*/ 6 w 230"/>
                                <a:gd name="T5" fmla="*/ 169 h 187"/>
                                <a:gd name="T6" fmla="*/ 1 w 230"/>
                                <a:gd name="T7" fmla="*/ 158 h 187"/>
                                <a:gd name="T8" fmla="*/ 0 w 230"/>
                                <a:gd name="T9" fmla="*/ 145 h 187"/>
                                <a:gd name="T10" fmla="*/ 0 w 230"/>
                                <a:gd name="T11" fmla="*/ 127 h 187"/>
                                <a:gd name="T12" fmla="*/ 9 w 230"/>
                                <a:gd name="T13" fmla="*/ 105 h 187"/>
                                <a:gd name="T14" fmla="*/ 19 w 230"/>
                                <a:gd name="T15" fmla="*/ 86 h 187"/>
                                <a:gd name="T16" fmla="*/ 43 w 230"/>
                                <a:gd name="T17" fmla="*/ 74 h 187"/>
                                <a:gd name="T18" fmla="*/ 65 w 230"/>
                                <a:gd name="T19" fmla="*/ 70 h 187"/>
                                <a:gd name="T20" fmla="*/ 77 w 230"/>
                                <a:gd name="T21" fmla="*/ 63 h 187"/>
                                <a:gd name="T22" fmla="*/ 79 w 230"/>
                                <a:gd name="T23" fmla="*/ 53 h 187"/>
                                <a:gd name="T24" fmla="*/ 79 w 230"/>
                                <a:gd name="T25" fmla="*/ 49 h 187"/>
                                <a:gd name="T26" fmla="*/ 79 w 230"/>
                                <a:gd name="T27" fmla="*/ 44 h 187"/>
                                <a:gd name="T28" fmla="*/ 101 w 230"/>
                                <a:gd name="T29" fmla="*/ 44 h 187"/>
                                <a:gd name="T30" fmla="*/ 113 w 230"/>
                                <a:gd name="T31" fmla="*/ 34 h 187"/>
                                <a:gd name="T32" fmla="*/ 124 w 230"/>
                                <a:gd name="T33" fmla="*/ 16 h 187"/>
                                <a:gd name="T34" fmla="*/ 137 w 230"/>
                                <a:gd name="T35" fmla="*/ 2 h 187"/>
                                <a:gd name="T36" fmla="*/ 150 w 230"/>
                                <a:gd name="T37" fmla="*/ 2 h 187"/>
                                <a:gd name="T38" fmla="*/ 156 w 230"/>
                                <a:gd name="T39" fmla="*/ 11 h 187"/>
                                <a:gd name="T40" fmla="*/ 162 w 230"/>
                                <a:gd name="T41" fmla="*/ 16 h 187"/>
                                <a:gd name="T42" fmla="*/ 168 w 230"/>
                                <a:gd name="T43" fmla="*/ 33 h 187"/>
                                <a:gd name="T44" fmla="*/ 173 w 230"/>
                                <a:gd name="T45" fmla="*/ 55 h 187"/>
                                <a:gd name="T46" fmla="*/ 185 w 230"/>
                                <a:gd name="T47" fmla="*/ 67 h 187"/>
                                <a:gd name="T48" fmla="*/ 194 w 230"/>
                                <a:gd name="T49" fmla="*/ 77 h 187"/>
                                <a:gd name="T50" fmla="*/ 202 w 230"/>
                                <a:gd name="T51" fmla="*/ 95 h 187"/>
                                <a:gd name="T52" fmla="*/ 221 w 230"/>
                                <a:gd name="T53" fmla="*/ 118 h 187"/>
                                <a:gd name="T54" fmla="*/ 228 w 230"/>
                                <a:gd name="T55" fmla="*/ 138 h 187"/>
                                <a:gd name="T56" fmla="*/ 225 w 230"/>
                                <a:gd name="T57" fmla="*/ 137 h 187"/>
                                <a:gd name="T58" fmla="*/ 221 w 230"/>
                                <a:gd name="T59" fmla="*/ 137 h 187"/>
                                <a:gd name="T60" fmla="*/ 217 w 230"/>
                                <a:gd name="T61" fmla="*/ 137 h 187"/>
                                <a:gd name="T62" fmla="*/ 211 w 230"/>
                                <a:gd name="T63" fmla="*/ 136 h 187"/>
                                <a:gd name="T64" fmla="*/ 209 w 230"/>
                                <a:gd name="T65" fmla="*/ 130 h 187"/>
                                <a:gd name="T66" fmla="*/ 207 w 230"/>
                                <a:gd name="T67" fmla="*/ 127 h 187"/>
                                <a:gd name="T68" fmla="*/ 203 w 230"/>
                                <a:gd name="T69" fmla="*/ 127 h 187"/>
                                <a:gd name="T70" fmla="*/ 200 w 230"/>
                                <a:gd name="T71" fmla="*/ 129 h 187"/>
                                <a:gd name="T72" fmla="*/ 198 w 230"/>
                                <a:gd name="T73" fmla="*/ 134 h 187"/>
                                <a:gd name="T74" fmla="*/ 196 w 230"/>
                                <a:gd name="T75" fmla="*/ 138 h 187"/>
                                <a:gd name="T76" fmla="*/ 180 w 230"/>
                                <a:gd name="T77" fmla="*/ 141 h 187"/>
                                <a:gd name="T78" fmla="*/ 164 w 230"/>
                                <a:gd name="T79" fmla="*/ 142 h 187"/>
                                <a:gd name="T80" fmla="*/ 153 w 230"/>
                                <a:gd name="T81" fmla="*/ 149 h 187"/>
                                <a:gd name="T82" fmla="*/ 151 w 230"/>
                                <a:gd name="T83" fmla="*/ 153 h 187"/>
                                <a:gd name="T84" fmla="*/ 149 w 230"/>
                                <a:gd name="T85" fmla="*/ 156 h 187"/>
                                <a:gd name="T86" fmla="*/ 140 w 230"/>
                                <a:gd name="T87" fmla="*/ 158 h 187"/>
                                <a:gd name="T88" fmla="*/ 134 w 230"/>
                                <a:gd name="T89" fmla="*/ 159 h 187"/>
                                <a:gd name="T90" fmla="*/ 125 w 230"/>
                                <a:gd name="T91" fmla="*/ 158 h 187"/>
                                <a:gd name="T92" fmla="*/ 114 w 230"/>
                                <a:gd name="T93" fmla="*/ 149 h 187"/>
                                <a:gd name="T94" fmla="*/ 102 w 230"/>
                                <a:gd name="T95" fmla="*/ 138 h 187"/>
                                <a:gd name="T96" fmla="*/ 88 w 230"/>
                                <a:gd name="T97" fmla="*/ 142 h 187"/>
                                <a:gd name="T98" fmla="*/ 77 w 230"/>
                                <a:gd name="T99" fmla="*/ 156 h 187"/>
                                <a:gd name="T100" fmla="*/ 69 w 230"/>
                                <a:gd name="T101" fmla="*/ 174 h 187"/>
                                <a:gd name="T102" fmla="*/ 48 w 230"/>
                                <a:gd name="T103" fmla="*/ 174 h 187"/>
                                <a:gd name="T104" fmla="*/ 39 w 230"/>
                                <a:gd name="T105" fmla="*/ 178 h 1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0"/>
                                <a:gd name="T160" fmla="*/ 0 h 187"/>
                                <a:gd name="T161" fmla="*/ 230 w 230"/>
                                <a:gd name="T162" fmla="*/ 187 h 1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0" h="187">
                                  <a:moveTo>
                                    <a:pt x="33" y="187"/>
                                  </a:moveTo>
                                  <a:lnTo>
                                    <a:pt x="31" y="181"/>
                                  </a:lnTo>
                                  <a:lnTo>
                                    <a:pt x="27" y="178"/>
                                  </a:lnTo>
                                  <a:lnTo>
                                    <a:pt x="25" y="177"/>
                                  </a:lnTo>
                                  <a:lnTo>
                                    <a:pt x="20" y="176"/>
                                  </a:lnTo>
                                  <a:lnTo>
                                    <a:pt x="17" y="174"/>
                                  </a:lnTo>
                                  <a:lnTo>
                                    <a:pt x="13" y="174"/>
                                  </a:lnTo>
                                  <a:lnTo>
                                    <a:pt x="9" y="172"/>
                                  </a:lnTo>
                                  <a:lnTo>
                                    <a:pt x="6" y="169"/>
                                  </a:lnTo>
                                  <a:lnTo>
                                    <a:pt x="3" y="166"/>
                                  </a:lnTo>
                                  <a:lnTo>
                                    <a:pt x="2" y="162"/>
                                  </a:lnTo>
                                  <a:lnTo>
                                    <a:pt x="1" y="158"/>
                                  </a:lnTo>
                                  <a:lnTo>
                                    <a:pt x="0" y="153"/>
                                  </a:lnTo>
                                  <a:lnTo>
                                    <a:pt x="0" y="148"/>
                                  </a:lnTo>
                                  <a:lnTo>
                                    <a:pt x="0" y="145"/>
                                  </a:lnTo>
                                  <a:lnTo>
                                    <a:pt x="0" y="141"/>
                                  </a:lnTo>
                                  <a:lnTo>
                                    <a:pt x="0" y="138"/>
                                  </a:lnTo>
                                  <a:lnTo>
                                    <a:pt x="0" y="127"/>
                                  </a:lnTo>
                                  <a:lnTo>
                                    <a:pt x="2" y="119"/>
                                  </a:lnTo>
                                  <a:lnTo>
                                    <a:pt x="6" y="112"/>
                                  </a:lnTo>
                                  <a:lnTo>
                                    <a:pt x="9" y="105"/>
                                  </a:lnTo>
                                  <a:lnTo>
                                    <a:pt x="13" y="98"/>
                                  </a:lnTo>
                                  <a:lnTo>
                                    <a:pt x="17" y="92"/>
                                  </a:lnTo>
                                  <a:lnTo>
                                    <a:pt x="19" y="86"/>
                                  </a:lnTo>
                                  <a:lnTo>
                                    <a:pt x="21" y="77"/>
                                  </a:lnTo>
                                  <a:lnTo>
                                    <a:pt x="36" y="77"/>
                                  </a:lnTo>
                                  <a:lnTo>
                                    <a:pt x="43" y="74"/>
                                  </a:lnTo>
                                  <a:lnTo>
                                    <a:pt x="50" y="73"/>
                                  </a:lnTo>
                                  <a:lnTo>
                                    <a:pt x="58" y="72"/>
                                  </a:lnTo>
                                  <a:lnTo>
                                    <a:pt x="65" y="70"/>
                                  </a:lnTo>
                                  <a:lnTo>
                                    <a:pt x="71" y="67"/>
                                  </a:lnTo>
                                  <a:lnTo>
                                    <a:pt x="75" y="65"/>
                                  </a:lnTo>
                                  <a:lnTo>
                                    <a:pt x="77" y="63"/>
                                  </a:lnTo>
                                  <a:lnTo>
                                    <a:pt x="78" y="60"/>
                                  </a:lnTo>
                                  <a:lnTo>
                                    <a:pt x="79" y="56"/>
                                  </a:lnTo>
                                  <a:lnTo>
                                    <a:pt x="79" y="53"/>
                                  </a:lnTo>
                                  <a:lnTo>
                                    <a:pt x="79" y="52"/>
                                  </a:lnTo>
                                  <a:lnTo>
                                    <a:pt x="79" y="51"/>
                                  </a:lnTo>
                                  <a:lnTo>
                                    <a:pt x="79" y="49"/>
                                  </a:lnTo>
                                  <a:lnTo>
                                    <a:pt x="79" y="48"/>
                                  </a:lnTo>
                                  <a:lnTo>
                                    <a:pt x="79" y="46"/>
                                  </a:lnTo>
                                  <a:lnTo>
                                    <a:pt x="79" y="44"/>
                                  </a:lnTo>
                                  <a:lnTo>
                                    <a:pt x="88" y="46"/>
                                  </a:lnTo>
                                  <a:lnTo>
                                    <a:pt x="95" y="46"/>
                                  </a:lnTo>
                                  <a:lnTo>
                                    <a:pt x="101" y="44"/>
                                  </a:lnTo>
                                  <a:lnTo>
                                    <a:pt x="106" y="41"/>
                                  </a:lnTo>
                                  <a:lnTo>
                                    <a:pt x="109" y="39"/>
                                  </a:lnTo>
                                  <a:lnTo>
                                    <a:pt x="113" y="34"/>
                                  </a:lnTo>
                                  <a:lnTo>
                                    <a:pt x="116" y="30"/>
                                  </a:lnTo>
                                  <a:lnTo>
                                    <a:pt x="119" y="26"/>
                                  </a:lnTo>
                                  <a:lnTo>
                                    <a:pt x="124" y="16"/>
                                  </a:lnTo>
                                  <a:lnTo>
                                    <a:pt x="129" y="8"/>
                                  </a:lnTo>
                                  <a:lnTo>
                                    <a:pt x="133" y="4"/>
                                  </a:lnTo>
                                  <a:lnTo>
                                    <a:pt x="137" y="2"/>
                                  </a:lnTo>
                                  <a:lnTo>
                                    <a:pt x="143" y="0"/>
                                  </a:lnTo>
                                  <a:lnTo>
                                    <a:pt x="149" y="0"/>
                                  </a:lnTo>
                                  <a:lnTo>
                                    <a:pt x="150" y="2"/>
                                  </a:lnTo>
                                  <a:lnTo>
                                    <a:pt x="151" y="5"/>
                                  </a:lnTo>
                                  <a:lnTo>
                                    <a:pt x="153" y="8"/>
                                  </a:lnTo>
                                  <a:lnTo>
                                    <a:pt x="156" y="11"/>
                                  </a:lnTo>
                                  <a:lnTo>
                                    <a:pt x="158" y="12"/>
                                  </a:lnTo>
                                  <a:lnTo>
                                    <a:pt x="160" y="15"/>
                                  </a:lnTo>
                                  <a:lnTo>
                                    <a:pt x="162" y="16"/>
                                  </a:lnTo>
                                  <a:lnTo>
                                    <a:pt x="164" y="20"/>
                                  </a:lnTo>
                                  <a:lnTo>
                                    <a:pt x="165" y="25"/>
                                  </a:lnTo>
                                  <a:lnTo>
                                    <a:pt x="168" y="33"/>
                                  </a:lnTo>
                                  <a:lnTo>
                                    <a:pt x="169" y="40"/>
                                  </a:lnTo>
                                  <a:lnTo>
                                    <a:pt x="170" y="49"/>
                                  </a:lnTo>
                                  <a:lnTo>
                                    <a:pt x="173" y="55"/>
                                  </a:lnTo>
                                  <a:lnTo>
                                    <a:pt x="176" y="60"/>
                                  </a:lnTo>
                                  <a:lnTo>
                                    <a:pt x="179" y="65"/>
                                  </a:lnTo>
                                  <a:lnTo>
                                    <a:pt x="185" y="67"/>
                                  </a:lnTo>
                                  <a:lnTo>
                                    <a:pt x="191" y="67"/>
                                  </a:lnTo>
                                  <a:lnTo>
                                    <a:pt x="192" y="73"/>
                                  </a:lnTo>
                                  <a:lnTo>
                                    <a:pt x="194" y="77"/>
                                  </a:lnTo>
                                  <a:lnTo>
                                    <a:pt x="195" y="83"/>
                                  </a:lnTo>
                                  <a:lnTo>
                                    <a:pt x="197" y="87"/>
                                  </a:lnTo>
                                  <a:lnTo>
                                    <a:pt x="202" y="95"/>
                                  </a:lnTo>
                                  <a:lnTo>
                                    <a:pt x="209" y="104"/>
                                  </a:lnTo>
                                  <a:lnTo>
                                    <a:pt x="215" y="111"/>
                                  </a:lnTo>
                                  <a:lnTo>
                                    <a:pt x="221" y="118"/>
                                  </a:lnTo>
                                  <a:lnTo>
                                    <a:pt x="227" y="123"/>
                                  </a:lnTo>
                                  <a:lnTo>
                                    <a:pt x="230" y="127"/>
                                  </a:lnTo>
                                  <a:lnTo>
                                    <a:pt x="228" y="138"/>
                                  </a:lnTo>
                                  <a:lnTo>
                                    <a:pt x="227" y="137"/>
                                  </a:lnTo>
                                  <a:lnTo>
                                    <a:pt x="226" y="137"/>
                                  </a:lnTo>
                                  <a:lnTo>
                                    <a:pt x="225" y="137"/>
                                  </a:lnTo>
                                  <a:lnTo>
                                    <a:pt x="223" y="137"/>
                                  </a:lnTo>
                                  <a:lnTo>
                                    <a:pt x="222" y="137"/>
                                  </a:lnTo>
                                  <a:lnTo>
                                    <a:pt x="221" y="137"/>
                                  </a:lnTo>
                                  <a:lnTo>
                                    <a:pt x="220" y="137"/>
                                  </a:lnTo>
                                  <a:lnTo>
                                    <a:pt x="220" y="138"/>
                                  </a:lnTo>
                                  <a:lnTo>
                                    <a:pt x="217" y="137"/>
                                  </a:lnTo>
                                  <a:lnTo>
                                    <a:pt x="215" y="137"/>
                                  </a:lnTo>
                                  <a:lnTo>
                                    <a:pt x="214" y="137"/>
                                  </a:lnTo>
                                  <a:lnTo>
                                    <a:pt x="211" y="136"/>
                                  </a:lnTo>
                                  <a:lnTo>
                                    <a:pt x="210" y="134"/>
                                  </a:lnTo>
                                  <a:lnTo>
                                    <a:pt x="209" y="133"/>
                                  </a:lnTo>
                                  <a:lnTo>
                                    <a:pt x="209" y="130"/>
                                  </a:lnTo>
                                  <a:lnTo>
                                    <a:pt x="209" y="127"/>
                                  </a:lnTo>
                                  <a:lnTo>
                                    <a:pt x="208" y="127"/>
                                  </a:lnTo>
                                  <a:lnTo>
                                    <a:pt x="207" y="127"/>
                                  </a:lnTo>
                                  <a:lnTo>
                                    <a:pt x="205" y="127"/>
                                  </a:lnTo>
                                  <a:lnTo>
                                    <a:pt x="204" y="127"/>
                                  </a:lnTo>
                                  <a:lnTo>
                                    <a:pt x="203" y="127"/>
                                  </a:lnTo>
                                  <a:lnTo>
                                    <a:pt x="202" y="127"/>
                                  </a:lnTo>
                                  <a:lnTo>
                                    <a:pt x="201" y="127"/>
                                  </a:lnTo>
                                  <a:lnTo>
                                    <a:pt x="200" y="129"/>
                                  </a:lnTo>
                                  <a:lnTo>
                                    <a:pt x="200" y="130"/>
                                  </a:lnTo>
                                  <a:lnTo>
                                    <a:pt x="198" y="132"/>
                                  </a:lnTo>
                                  <a:lnTo>
                                    <a:pt x="198" y="134"/>
                                  </a:lnTo>
                                  <a:lnTo>
                                    <a:pt x="197" y="136"/>
                                  </a:lnTo>
                                  <a:lnTo>
                                    <a:pt x="197" y="137"/>
                                  </a:lnTo>
                                  <a:lnTo>
                                    <a:pt x="196" y="138"/>
                                  </a:lnTo>
                                  <a:lnTo>
                                    <a:pt x="190" y="138"/>
                                  </a:lnTo>
                                  <a:lnTo>
                                    <a:pt x="185" y="141"/>
                                  </a:lnTo>
                                  <a:lnTo>
                                    <a:pt x="180" y="141"/>
                                  </a:lnTo>
                                  <a:lnTo>
                                    <a:pt x="175" y="138"/>
                                  </a:lnTo>
                                  <a:lnTo>
                                    <a:pt x="169" y="141"/>
                                  </a:lnTo>
                                  <a:lnTo>
                                    <a:pt x="164" y="142"/>
                                  </a:lnTo>
                                  <a:lnTo>
                                    <a:pt x="159" y="144"/>
                                  </a:lnTo>
                                  <a:lnTo>
                                    <a:pt x="154" y="149"/>
                                  </a:lnTo>
                                  <a:lnTo>
                                    <a:pt x="153" y="149"/>
                                  </a:lnTo>
                                  <a:lnTo>
                                    <a:pt x="153" y="151"/>
                                  </a:lnTo>
                                  <a:lnTo>
                                    <a:pt x="152" y="152"/>
                                  </a:lnTo>
                                  <a:lnTo>
                                    <a:pt x="151" y="153"/>
                                  </a:lnTo>
                                  <a:lnTo>
                                    <a:pt x="151" y="155"/>
                                  </a:lnTo>
                                  <a:lnTo>
                                    <a:pt x="150" y="155"/>
                                  </a:lnTo>
                                  <a:lnTo>
                                    <a:pt x="149" y="156"/>
                                  </a:lnTo>
                                  <a:lnTo>
                                    <a:pt x="145" y="156"/>
                                  </a:lnTo>
                                  <a:lnTo>
                                    <a:pt x="143" y="156"/>
                                  </a:lnTo>
                                  <a:lnTo>
                                    <a:pt x="140" y="158"/>
                                  </a:lnTo>
                                  <a:lnTo>
                                    <a:pt x="138" y="158"/>
                                  </a:lnTo>
                                  <a:lnTo>
                                    <a:pt x="137" y="158"/>
                                  </a:lnTo>
                                  <a:lnTo>
                                    <a:pt x="134" y="159"/>
                                  </a:lnTo>
                                  <a:lnTo>
                                    <a:pt x="132" y="159"/>
                                  </a:lnTo>
                                  <a:lnTo>
                                    <a:pt x="128" y="159"/>
                                  </a:lnTo>
                                  <a:lnTo>
                                    <a:pt x="125" y="158"/>
                                  </a:lnTo>
                                  <a:lnTo>
                                    <a:pt x="120" y="156"/>
                                  </a:lnTo>
                                  <a:lnTo>
                                    <a:pt x="116" y="152"/>
                                  </a:lnTo>
                                  <a:lnTo>
                                    <a:pt x="114" y="149"/>
                                  </a:lnTo>
                                  <a:lnTo>
                                    <a:pt x="110" y="145"/>
                                  </a:lnTo>
                                  <a:lnTo>
                                    <a:pt x="106" y="142"/>
                                  </a:lnTo>
                                  <a:lnTo>
                                    <a:pt x="102" y="138"/>
                                  </a:lnTo>
                                  <a:lnTo>
                                    <a:pt x="96" y="138"/>
                                  </a:lnTo>
                                  <a:lnTo>
                                    <a:pt x="93" y="138"/>
                                  </a:lnTo>
                                  <a:lnTo>
                                    <a:pt x="88" y="142"/>
                                  </a:lnTo>
                                  <a:lnTo>
                                    <a:pt x="84" y="146"/>
                                  </a:lnTo>
                                  <a:lnTo>
                                    <a:pt x="81" y="151"/>
                                  </a:lnTo>
                                  <a:lnTo>
                                    <a:pt x="77" y="156"/>
                                  </a:lnTo>
                                  <a:lnTo>
                                    <a:pt x="75" y="162"/>
                                  </a:lnTo>
                                  <a:lnTo>
                                    <a:pt x="71" y="167"/>
                                  </a:lnTo>
                                  <a:lnTo>
                                    <a:pt x="69" y="174"/>
                                  </a:lnTo>
                                  <a:lnTo>
                                    <a:pt x="60" y="174"/>
                                  </a:lnTo>
                                  <a:lnTo>
                                    <a:pt x="52" y="174"/>
                                  </a:lnTo>
                                  <a:lnTo>
                                    <a:pt x="48" y="174"/>
                                  </a:lnTo>
                                  <a:lnTo>
                                    <a:pt x="44" y="174"/>
                                  </a:lnTo>
                                  <a:lnTo>
                                    <a:pt x="42" y="176"/>
                                  </a:lnTo>
                                  <a:lnTo>
                                    <a:pt x="39" y="178"/>
                                  </a:lnTo>
                                  <a:lnTo>
                                    <a:pt x="37" y="181"/>
                                  </a:lnTo>
                                  <a:lnTo>
                                    <a:pt x="33" y="18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42" name="Freeform 333">
                              <a:extLst>
                                <a:ext uri="{FF2B5EF4-FFF2-40B4-BE49-F238E27FC236}">
                                  <a16:creationId xmlns:a16="http://schemas.microsoft.com/office/drawing/2014/main" id="{6315C310-7293-45D5-888F-9AEDE520D630}"/>
                                </a:ext>
                              </a:extLst>
                            </p:cNvPr>
                            <p:cNvSpPr>
                              <a:spLocks/>
                            </p:cNvSpPr>
                            <p:nvPr/>
                          </p:nvSpPr>
                          <p:spPr bwMode="gray">
                            <a:xfrm>
                              <a:off x="2817" y="2608"/>
                              <a:ext cx="43" cy="29"/>
                            </a:xfrm>
                            <a:custGeom>
                              <a:avLst/>
                              <a:gdLst>
                                <a:gd name="T0" fmla="*/ 42 w 43"/>
                                <a:gd name="T1" fmla="*/ 0 h 29"/>
                                <a:gd name="T2" fmla="*/ 42 w 43"/>
                                <a:gd name="T3" fmla="*/ 10 h 29"/>
                                <a:gd name="T4" fmla="*/ 43 w 43"/>
                                <a:gd name="T5" fmla="*/ 16 h 29"/>
                                <a:gd name="T6" fmla="*/ 43 w 43"/>
                                <a:gd name="T7" fmla="*/ 21 h 29"/>
                                <a:gd name="T8" fmla="*/ 42 w 43"/>
                                <a:gd name="T9" fmla="*/ 25 h 29"/>
                                <a:gd name="T10" fmla="*/ 38 w 43"/>
                                <a:gd name="T11" fmla="*/ 27 h 29"/>
                                <a:gd name="T12" fmla="*/ 31 w 43"/>
                                <a:gd name="T13" fmla="*/ 28 h 29"/>
                                <a:gd name="T14" fmla="*/ 21 w 43"/>
                                <a:gd name="T15" fmla="*/ 28 h 29"/>
                                <a:gd name="T16" fmla="*/ 5 w 43"/>
                                <a:gd name="T17" fmla="*/ 29 h 29"/>
                                <a:gd name="T18" fmla="*/ 4 w 43"/>
                                <a:gd name="T19" fmla="*/ 28 h 29"/>
                                <a:gd name="T20" fmla="*/ 4 w 43"/>
                                <a:gd name="T21" fmla="*/ 27 h 29"/>
                                <a:gd name="T22" fmla="*/ 3 w 43"/>
                                <a:gd name="T23" fmla="*/ 25 h 29"/>
                                <a:gd name="T24" fmla="*/ 2 w 43"/>
                                <a:gd name="T25" fmla="*/ 24 h 29"/>
                                <a:gd name="T26" fmla="*/ 2 w 43"/>
                                <a:gd name="T27" fmla="*/ 21 h 29"/>
                                <a:gd name="T28" fmla="*/ 0 w 43"/>
                                <a:gd name="T29" fmla="*/ 19 h 29"/>
                                <a:gd name="T30" fmla="*/ 0 w 43"/>
                                <a:gd name="T31" fmla="*/ 16 h 29"/>
                                <a:gd name="T32" fmla="*/ 0 w 43"/>
                                <a:gd name="T33" fmla="*/ 13 h 29"/>
                                <a:gd name="T34" fmla="*/ 2 w 43"/>
                                <a:gd name="T35" fmla="*/ 10 h 29"/>
                                <a:gd name="T36" fmla="*/ 2 w 43"/>
                                <a:gd name="T37" fmla="*/ 9 h 29"/>
                                <a:gd name="T38" fmla="*/ 3 w 43"/>
                                <a:gd name="T39" fmla="*/ 8 h 29"/>
                                <a:gd name="T40" fmla="*/ 3 w 43"/>
                                <a:gd name="T41" fmla="*/ 5 h 29"/>
                                <a:gd name="T42" fmla="*/ 4 w 43"/>
                                <a:gd name="T43" fmla="*/ 4 h 29"/>
                                <a:gd name="T44" fmla="*/ 5 w 43"/>
                                <a:gd name="T45" fmla="*/ 1 h 29"/>
                                <a:gd name="T46" fmla="*/ 8 w 43"/>
                                <a:gd name="T47" fmla="*/ 0 h 29"/>
                                <a:gd name="T48" fmla="*/ 42 w 43"/>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3"/>
                                <a:gd name="T76" fmla="*/ 0 h 29"/>
                                <a:gd name="T77" fmla="*/ 43 w 43"/>
                                <a:gd name="T78" fmla="*/ 29 h 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3" h="29">
                                  <a:moveTo>
                                    <a:pt x="42" y="0"/>
                                  </a:moveTo>
                                  <a:lnTo>
                                    <a:pt x="42" y="10"/>
                                  </a:lnTo>
                                  <a:lnTo>
                                    <a:pt x="43" y="16"/>
                                  </a:lnTo>
                                  <a:lnTo>
                                    <a:pt x="43" y="21"/>
                                  </a:lnTo>
                                  <a:lnTo>
                                    <a:pt x="42" y="25"/>
                                  </a:lnTo>
                                  <a:lnTo>
                                    <a:pt x="38" y="27"/>
                                  </a:lnTo>
                                  <a:lnTo>
                                    <a:pt x="31" y="28"/>
                                  </a:lnTo>
                                  <a:lnTo>
                                    <a:pt x="21" y="28"/>
                                  </a:lnTo>
                                  <a:lnTo>
                                    <a:pt x="5" y="29"/>
                                  </a:lnTo>
                                  <a:lnTo>
                                    <a:pt x="4" y="28"/>
                                  </a:lnTo>
                                  <a:lnTo>
                                    <a:pt x="4" y="27"/>
                                  </a:lnTo>
                                  <a:lnTo>
                                    <a:pt x="3" y="25"/>
                                  </a:lnTo>
                                  <a:lnTo>
                                    <a:pt x="2" y="24"/>
                                  </a:lnTo>
                                  <a:lnTo>
                                    <a:pt x="2" y="21"/>
                                  </a:lnTo>
                                  <a:lnTo>
                                    <a:pt x="0" y="19"/>
                                  </a:lnTo>
                                  <a:lnTo>
                                    <a:pt x="0" y="16"/>
                                  </a:lnTo>
                                  <a:lnTo>
                                    <a:pt x="0" y="13"/>
                                  </a:lnTo>
                                  <a:lnTo>
                                    <a:pt x="2" y="10"/>
                                  </a:lnTo>
                                  <a:lnTo>
                                    <a:pt x="2" y="9"/>
                                  </a:lnTo>
                                  <a:lnTo>
                                    <a:pt x="3" y="8"/>
                                  </a:lnTo>
                                  <a:lnTo>
                                    <a:pt x="3" y="5"/>
                                  </a:lnTo>
                                  <a:lnTo>
                                    <a:pt x="4" y="4"/>
                                  </a:lnTo>
                                  <a:lnTo>
                                    <a:pt x="5" y="1"/>
                                  </a:lnTo>
                                  <a:lnTo>
                                    <a:pt x="8" y="0"/>
                                  </a:lnTo>
                                  <a:lnTo>
                                    <a:pt x="42"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43" name="Freeform 334">
                              <a:extLst>
                                <a:ext uri="{FF2B5EF4-FFF2-40B4-BE49-F238E27FC236}">
                                  <a16:creationId xmlns:a16="http://schemas.microsoft.com/office/drawing/2014/main" id="{20854D93-83FF-47B8-868D-2DF25B83A10C}"/>
                                </a:ext>
                              </a:extLst>
                            </p:cNvPr>
                            <p:cNvSpPr>
                              <a:spLocks/>
                            </p:cNvSpPr>
                            <p:nvPr/>
                          </p:nvSpPr>
                          <p:spPr bwMode="gray">
                            <a:xfrm>
                              <a:off x="2807" y="2355"/>
                              <a:ext cx="136" cy="264"/>
                            </a:xfrm>
                            <a:custGeom>
                              <a:avLst/>
                              <a:gdLst>
                                <a:gd name="T0" fmla="*/ 101 w 136"/>
                                <a:gd name="T1" fmla="*/ 9 h 264"/>
                                <a:gd name="T2" fmla="*/ 103 w 136"/>
                                <a:gd name="T3" fmla="*/ 18 h 264"/>
                                <a:gd name="T4" fmla="*/ 106 w 136"/>
                                <a:gd name="T5" fmla="*/ 28 h 264"/>
                                <a:gd name="T6" fmla="*/ 95 w 136"/>
                                <a:gd name="T7" fmla="*/ 46 h 264"/>
                                <a:gd name="T8" fmla="*/ 85 w 136"/>
                                <a:gd name="T9" fmla="*/ 67 h 264"/>
                                <a:gd name="T10" fmla="*/ 78 w 136"/>
                                <a:gd name="T11" fmla="*/ 91 h 264"/>
                                <a:gd name="T12" fmla="*/ 71 w 136"/>
                                <a:gd name="T13" fmla="*/ 110 h 264"/>
                                <a:gd name="T14" fmla="*/ 64 w 136"/>
                                <a:gd name="T15" fmla="*/ 132 h 264"/>
                                <a:gd name="T16" fmla="*/ 59 w 136"/>
                                <a:gd name="T17" fmla="*/ 145 h 264"/>
                                <a:gd name="T18" fmla="*/ 56 w 136"/>
                                <a:gd name="T19" fmla="*/ 152 h 264"/>
                                <a:gd name="T20" fmla="*/ 52 w 136"/>
                                <a:gd name="T21" fmla="*/ 156 h 264"/>
                                <a:gd name="T22" fmla="*/ 45 w 136"/>
                                <a:gd name="T23" fmla="*/ 153 h 264"/>
                                <a:gd name="T24" fmla="*/ 38 w 136"/>
                                <a:gd name="T25" fmla="*/ 148 h 264"/>
                                <a:gd name="T26" fmla="*/ 28 w 136"/>
                                <a:gd name="T27" fmla="*/ 146 h 264"/>
                                <a:gd name="T28" fmla="*/ 19 w 136"/>
                                <a:gd name="T29" fmla="*/ 152 h 264"/>
                                <a:gd name="T30" fmla="*/ 9 w 136"/>
                                <a:gd name="T31" fmla="*/ 174 h 264"/>
                                <a:gd name="T32" fmla="*/ 0 w 136"/>
                                <a:gd name="T33" fmla="*/ 196 h 264"/>
                                <a:gd name="T34" fmla="*/ 1 w 136"/>
                                <a:gd name="T35" fmla="*/ 204 h 264"/>
                                <a:gd name="T36" fmla="*/ 3 w 136"/>
                                <a:gd name="T37" fmla="*/ 210 h 264"/>
                                <a:gd name="T38" fmla="*/ 6 w 136"/>
                                <a:gd name="T39" fmla="*/ 213 h 264"/>
                                <a:gd name="T40" fmla="*/ 12 w 136"/>
                                <a:gd name="T41" fmla="*/ 213 h 264"/>
                                <a:gd name="T42" fmla="*/ 19 w 136"/>
                                <a:gd name="T43" fmla="*/ 213 h 264"/>
                                <a:gd name="T44" fmla="*/ 21 w 136"/>
                                <a:gd name="T45" fmla="*/ 221 h 264"/>
                                <a:gd name="T46" fmla="*/ 21 w 136"/>
                                <a:gd name="T47" fmla="*/ 232 h 264"/>
                                <a:gd name="T48" fmla="*/ 21 w 136"/>
                                <a:gd name="T49" fmla="*/ 245 h 264"/>
                                <a:gd name="T50" fmla="*/ 21 w 136"/>
                                <a:gd name="T51" fmla="*/ 249 h 264"/>
                                <a:gd name="T52" fmla="*/ 21 w 136"/>
                                <a:gd name="T53" fmla="*/ 253 h 264"/>
                                <a:gd name="T54" fmla="*/ 51 w 136"/>
                                <a:gd name="T55" fmla="*/ 252 h 264"/>
                                <a:gd name="T56" fmla="*/ 136 w 136"/>
                                <a:gd name="T57" fmla="*/ 239 h 264"/>
                                <a:gd name="T58" fmla="*/ 128 w 136"/>
                                <a:gd name="T59" fmla="*/ 229 h 264"/>
                                <a:gd name="T60" fmla="*/ 116 w 136"/>
                                <a:gd name="T61" fmla="*/ 225 h 264"/>
                                <a:gd name="T62" fmla="*/ 106 w 136"/>
                                <a:gd name="T63" fmla="*/ 217 h 264"/>
                                <a:gd name="T64" fmla="*/ 103 w 136"/>
                                <a:gd name="T65" fmla="*/ 204 h 264"/>
                                <a:gd name="T66" fmla="*/ 103 w 136"/>
                                <a:gd name="T67" fmla="*/ 191 h 264"/>
                                <a:gd name="T68" fmla="*/ 105 w 136"/>
                                <a:gd name="T69" fmla="*/ 170 h 264"/>
                                <a:gd name="T70" fmla="*/ 115 w 136"/>
                                <a:gd name="T71" fmla="*/ 148 h 264"/>
                                <a:gd name="T72" fmla="*/ 124 w 136"/>
                                <a:gd name="T73" fmla="*/ 127 h 264"/>
                                <a:gd name="T74" fmla="*/ 117 w 136"/>
                                <a:gd name="T75" fmla="*/ 103 h 264"/>
                                <a:gd name="T76" fmla="*/ 105 w 136"/>
                                <a:gd name="T77" fmla="*/ 88 h 264"/>
                                <a:gd name="T78" fmla="*/ 103 w 136"/>
                                <a:gd name="T79" fmla="*/ 71 h 264"/>
                                <a:gd name="T80" fmla="*/ 112 w 136"/>
                                <a:gd name="T81" fmla="*/ 67 h 264"/>
                                <a:gd name="T82" fmla="*/ 124 w 136"/>
                                <a:gd name="T83" fmla="*/ 68 h 264"/>
                                <a:gd name="T84" fmla="*/ 122 w 136"/>
                                <a:gd name="T85" fmla="*/ 62 h 264"/>
                                <a:gd name="T86" fmla="*/ 117 w 136"/>
                                <a:gd name="T87" fmla="*/ 42 h 264"/>
                                <a:gd name="T88" fmla="*/ 115 w 136"/>
                                <a:gd name="T89" fmla="*/ 20 h 264"/>
                                <a:gd name="T90" fmla="*/ 115 w 136"/>
                                <a:gd name="T91" fmla="*/ 13 h 264"/>
                                <a:gd name="T92" fmla="*/ 115 w 136"/>
                                <a:gd name="T93" fmla="*/ 7 h 264"/>
                                <a:gd name="T94" fmla="*/ 109 w 136"/>
                                <a:gd name="T95" fmla="*/ 5 h 264"/>
                                <a:gd name="T96" fmla="*/ 103 w 136"/>
                                <a:gd name="T97" fmla="*/ 2 h 2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6"/>
                                <a:gd name="T148" fmla="*/ 0 h 264"/>
                                <a:gd name="T149" fmla="*/ 136 w 136"/>
                                <a:gd name="T150" fmla="*/ 264 h 26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6" h="264">
                                  <a:moveTo>
                                    <a:pt x="100" y="0"/>
                                  </a:moveTo>
                                  <a:lnTo>
                                    <a:pt x="100" y="5"/>
                                  </a:lnTo>
                                  <a:lnTo>
                                    <a:pt x="101" y="9"/>
                                  </a:lnTo>
                                  <a:lnTo>
                                    <a:pt x="101" y="12"/>
                                  </a:lnTo>
                                  <a:lnTo>
                                    <a:pt x="103" y="14"/>
                                  </a:lnTo>
                                  <a:lnTo>
                                    <a:pt x="103" y="18"/>
                                  </a:lnTo>
                                  <a:lnTo>
                                    <a:pt x="104" y="21"/>
                                  </a:lnTo>
                                  <a:lnTo>
                                    <a:pt x="105" y="24"/>
                                  </a:lnTo>
                                  <a:lnTo>
                                    <a:pt x="106" y="28"/>
                                  </a:lnTo>
                                  <a:lnTo>
                                    <a:pt x="103" y="34"/>
                                  </a:lnTo>
                                  <a:lnTo>
                                    <a:pt x="98" y="41"/>
                                  </a:lnTo>
                                  <a:lnTo>
                                    <a:pt x="95" y="46"/>
                                  </a:lnTo>
                                  <a:lnTo>
                                    <a:pt x="91" y="52"/>
                                  </a:lnTo>
                                  <a:lnTo>
                                    <a:pt x="89" y="59"/>
                                  </a:lnTo>
                                  <a:lnTo>
                                    <a:pt x="85" y="67"/>
                                  </a:lnTo>
                                  <a:lnTo>
                                    <a:pt x="83" y="75"/>
                                  </a:lnTo>
                                  <a:lnTo>
                                    <a:pt x="81" y="84"/>
                                  </a:lnTo>
                                  <a:lnTo>
                                    <a:pt x="78" y="91"/>
                                  </a:lnTo>
                                  <a:lnTo>
                                    <a:pt x="76" y="98"/>
                                  </a:lnTo>
                                  <a:lnTo>
                                    <a:pt x="73" y="104"/>
                                  </a:lnTo>
                                  <a:lnTo>
                                    <a:pt x="71" y="110"/>
                                  </a:lnTo>
                                  <a:lnTo>
                                    <a:pt x="69" y="117"/>
                                  </a:lnTo>
                                  <a:lnTo>
                                    <a:pt x="66" y="124"/>
                                  </a:lnTo>
                                  <a:lnTo>
                                    <a:pt x="64" y="132"/>
                                  </a:lnTo>
                                  <a:lnTo>
                                    <a:pt x="61" y="141"/>
                                  </a:lnTo>
                                  <a:lnTo>
                                    <a:pt x="60" y="142"/>
                                  </a:lnTo>
                                  <a:lnTo>
                                    <a:pt x="59" y="145"/>
                                  </a:lnTo>
                                  <a:lnTo>
                                    <a:pt x="58" y="148"/>
                                  </a:lnTo>
                                  <a:lnTo>
                                    <a:pt x="57" y="149"/>
                                  </a:lnTo>
                                  <a:lnTo>
                                    <a:pt x="56" y="152"/>
                                  </a:lnTo>
                                  <a:lnTo>
                                    <a:pt x="54" y="155"/>
                                  </a:lnTo>
                                  <a:lnTo>
                                    <a:pt x="53" y="156"/>
                                  </a:lnTo>
                                  <a:lnTo>
                                    <a:pt x="52" y="156"/>
                                  </a:lnTo>
                                  <a:lnTo>
                                    <a:pt x="50" y="156"/>
                                  </a:lnTo>
                                  <a:lnTo>
                                    <a:pt x="47" y="155"/>
                                  </a:lnTo>
                                  <a:lnTo>
                                    <a:pt x="45" y="153"/>
                                  </a:lnTo>
                                  <a:lnTo>
                                    <a:pt x="42" y="152"/>
                                  </a:lnTo>
                                  <a:lnTo>
                                    <a:pt x="40" y="149"/>
                                  </a:lnTo>
                                  <a:lnTo>
                                    <a:pt x="38" y="148"/>
                                  </a:lnTo>
                                  <a:lnTo>
                                    <a:pt x="35" y="146"/>
                                  </a:lnTo>
                                  <a:lnTo>
                                    <a:pt x="32" y="146"/>
                                  </a:lnTo>
                                  <a:lnTo>
                                    <a:pt x="28" y="146"/>
                                  </a:lnTo>
                                  <a:lnTo>
                                    <a:pt x="25" y="148"/>
                                  </a:lnTo>
                                  <a:lnTo>
                                    <a:pt x="21" y="149"/>
                                  </a:lnTo>
                                  <a:lnTo>
                                    <a:pt x="19" y="152"/>
                                  </a:lnTo>
                                  <a:lnTo>
                                    <a:pt x="14" y="159"/>
                                  </a:lnTo>
                                  <a:lnTo>
                                    <a:pt x="12" y="166"/>
                                  </a:lnTo>
                                  <a:lnTo>
                                    <a:pt x="9" y="174"/>
                                  </a:lnTo>
                                  <a:lnTo>
                                    <a:pt x="7" y="183"/>
                                  </a:lnTo>
                                  <a:lnTo>
                                    <a:pt x="3" y="189"/>
                                  </a:lnTo>
                                  <a:lnTo>
                                    <a:pt x="0" y="196"/>
                                  </a:lnTo>
                                  <a:lnTo>
                                    <a:pt x="0" y="199"/>
                                  </a:lnTo>
                                  <a:lnTo>
                                    <a:pt x="1" y="202"/>
                                  </a:lnTo>
                                  <a:lnTo>
                                    <a:pt x="1" y="204"/>
                                  </a:lnTo>
                                  <a:lnTo>
                                    <a:pt x="1" y="207"/>
                                  </a:lnTo>
                                  <a:lnTo>
                                    <a:pt x="2" y="209"/>
                                  </a:lnTo>
                                  <a:lnTo>
                                    <a:pt x="3" y="210"/>
                                  </a:lnTo>
                                  <a:lnTo>
                                    <a:pt x="3" y="211"/>
                                  </a:lnTo>
                                  <a:lnTo>
                                    <a:pt x="5" y="213"/>
                                  </a:lnTo>
                                  <a:lnTo>
                                    <a:pt x="6" y="213"/>
                                  </a:lnTo>
                                  <a:lnTo>
                                    <a:pt x="8" y="213"/>
                                  </a:lnTo>
                                  <a:lnTo>
                                    <a:pt x="9" y="213"/>
                                  </a:lnTo>
                                  <a:lnTo>
                                    <a:pt x="12" y="213"/>
                                  </a:lnTo>
                                  <a:lnTo>
                                    <a:pt x="14" y="213"/>
                                  </a:lnTo>
                                  <a:lnTo>
                                    <a:pt x="16" y="213"/>
                                  </a:lnTo>
                                  <a:lnTo>
                                    <a:pt x="19" y="213"/>
                                  </a:lnTo>
                                  <a:lnTo>
                                    <a:pt x="21" y="213"/>
                                  </a:lnTo>
                                  <a:lnTo>
                                    <a:pt x="21" y="217"/>
                                  </a:lnTo>
                                  <a:lnTo>
                                    <a:pt x="21" y="221"/>
                                  </a:lnTo>
                                  <a:lnTo>
                                    <a:pt x="20" y="225"/>
                                  </a:lnTo>
                                  <a:lnTo>
                                    <a:pt x="21" y="228"/>
                                  </a:lnTo>
                                  <a:lnTo>
                                    <a:pt x="21" y="232"/>
                                  </a:lnTo>
                                  <a:lnTo>
                                    <a:pt x="21" y="236"/>
                                  </a:lnTo>
                                  <a:lnTo>
                                    <a:pt x="21" y="241"/>
                                  </a:lnTo>
                                  <a:lnTo>
                                    <a:pt x="21" y="245"/>
                                  </a:lnTo>
                                  <a:lnTo>
                                    <a:pt x="21" y="246"/>
                                  </a:lnTo>
                                  <a:lnTo>
                                    <a:pt x="21" y="248"/>
                                  </a:lnTo>
                                  <a:lnTo>
                                    <a:pt x="21" y="249"/>
                                  </a:lnTo>
                                  <a:lnTo>
                                    <a:pt x="21" y="250"/>
                                  </a:lnTo>
                                  <a:lnTo>
                                    <a:pt x="21" y="252"/>
                                  </a:lnTo>
                                  <a:lnTo>
                                    <a:pt x="21" y="253"/>
                                  </a:lnTo>
                                  <a:lnTo>
                                    <a:pt x="20" y="253"/>
                                  </a:lnTo>
                                  <a:lnTo>
                                    <a:pt x="19" y="255"/>
                                  </a:lnTo>
                                  <a:lnTo>
                                    <a:pt x="51" y="252"/>
                                  </a:lnTo>
                                  <a:lnTo>
                                    <a:pt x="84" y="255"/>
                                  </a:lnTo>
                                  <a:lnTo>
                                    <a:pt x="133" y="264"/>
                                  </a:lnTo>
                                  <a:lnTo>
                                    <a:pt x="136" y="239"/>
                                  </a:lnTo>
                                  <a:lnTo>
                                    <a:pt x="135" y="235"/>
                                  </a:lnTo>
                                  <a:lnTo>
                                    <a:pt x="131" y="232"/>
                                  </a:lnTo>
                                  <a:lnTo>
                                    <a:pt x="128" y="229"/>
                                  </a:lnTo>
                                  <a:lnTo>
                                    <a:pt x="124" y="228"/>
                                  </a:lnTo>
                                  <a:lnTo>
                                    <a:pt x="121" y="227"/>
                                  </a:lnTo>
                                  <a:lnTo>
                                    <a:pt x="116" y="225"/>
                                  </a:lnTo>
                                  <a:lnTo>
                                    <a:pt x="112" y="223"/>
                                  </a:lnTo>
                                  <a:lnTo>
                                    <a:pt x="109" y="220"/>
                                  </a:lnTo>
                                  <a:lnTo>
                                    <a:pt x="106" y="217"/>
                                  </a:lnTo>
                                  <a:lnTo>
                                    <a:pt x="105" y="213"/>
                                  </a:lnTo>
                                  <a:lnTo>
                                    <a:pt x="104" y="209"/>
                                  </a:lnTo>
                                  <a:lnTo>
                                    <a:pt x="103" y="204"/>
                                  </a:lnTo>
                                  <a:lnTo>
                                    <a:pt x="103" y="199"/>
                                  </a:lnTo>
                                  <a:lnTo>
                                    <a:pt x="103" y="195"/>
                                  </a:lnTo>
                                  <a:lnTo>
                                    <a:pt x="103" y="191"/>
                                  </a:lnTo>
                                  <a:lnTo>
                                    <a:pt x="103" y="189"/>
                                  </a:lnTo>
                                  <a:lnTo>
                                    <a:pt x="103" y="178"/>
                                  </a:lnTo>
                                  <a:lnTo>
                                    <a:pt x="105" y="170"/>
                                  </a:lnTo>
                                  <a:lnTo>
                                    <a:pt x="108" y="162"/>
                                  </a:lnTo>
                                  <a:lnTo>
                                    <a:pt x="111" y="155"/>
                                  </a:lnTo>
                                  <a:lnTo>
                                    <a:pt x="115" y="148"/>
                                  </a:lnTo>
                                  <a:lnTo>
                                    <a:pt x="118" y="141"/>
                                  </a:lnTo>
                                  <a:lnTo>
                                    <a:pt x="122" y="134"/>
                                  </a:lnTo>
                                  <a:lnTo>
                                    <a:pt x="124" y="127"/>
                                  </a:lnTo>
                                  <a:lnTo>
                                    <a:pt x="123" y="117"/>
                                  </a:lnTo>
                                  <a:lnTo>
                                    <a:pt x="121" y="109"/>
                                  </a:lnTo>
                                  <a:lnTo>
                                    <a:pt x="117" y="103"/>
                                  </a:lnTo>
                                  <a:lnTo>
                                    <a:pt x="114" y="98"/>
                                  </a:lnTo>
                                  <a:lnTo>
                                    <a:pt x="109" y="93"/>
                                  </a:lnTo>
                                  <a:lnTo>
                                    <a:pt x="105" y="88"/>
                                  </a:lnTo>
                                  <a:lnTo>
                                    <a:pt x="103" y="82"/>
                                  </a:lnTo>
                                  <a:lnTo>
                                    <a:pt x="103" y="74"/>
                                  </a:lnTo>
                                  <a:lnTo>
                                    <a:pt x="103" y="71"/>
                                  </a:lnTo>
                                  <a:lnTo>
                                    <a:pt x="105" y="68"/>
                                  </a:lnTo>
                                  <a:lnTo>
                                    <a:pt x="109" y="68"/>
                                  </a:lnTo>
                                  <a:lnTo>
                                    <a:pt x="112" y="67"/>
                                  </a:lnTo>
                                  <a:lnTo>
                                    <a:pt x="117" y="68"/>
                                  </a:lnTo>
                                  <a:lnTo>
                                    <a:pt x="121" y="68"/>
                                  </a:lnTo>
                                  <a:lnTo>
                                    <a:pt x="124" y="68"/>
                                  </a:lnTo>
                                  <a:lnTo>
                                    <a:pt x="126" y="68"/>
                                  </a:lnTo>
                                  <a:lnTo>
                                    <a:pt x="123" y="64"/>
                                  </a:lnTo>
                                  <a:lnTo>
                                    <a:pt x="122" y="62"/>
                                  </a:lnTo>
                                  <a:lnTo>
                                    <a:pt x="120" y="56"/>
                                  </a:lnTo>
                                  <a:lnTo>
                                    <a:pt x="118" y="49"/>
                                  </a:lnTo>
                                  <a:lnTo>
                                    <a:pt x="117" y="42"/>
                                  </a:lnTo>
                                  <a:lnTo>
                                    <a:pt x="116" y="35"/>
                                  </a:lnTo>
                                  <a:lnTo>
                                    <a:pt x="116" y="28"/>
                                  </a:lnTo>
                                  <a:lnTo>
                                    <a:pt x="115" y="20"/>
                                  </a:lnTo>
                                  <a:lnTo>
                                    <a:pt x="115" y="17"/>
                                  </a:lnTo>
                                  <a:lnTo>
                                    <a:pt x="115" y="16"/>
                                  </a:lnTo>
                                  <a:lnTo>
                                    <a:pt x="115" y="13"/>
                                  </a:lnTo>
                                  <a:lnTo>
                                    <a:pt x="115" y="12"/>
                                  </a:lnTo>
                                  <a:lnTo>
                                    <a:pt x="115" y="9"/>
                                  </a:lnTo>
                                  <a:lnTo>
                                    <a:pt x="115" y="7"/>
                                  </a:lnTo>
                                  <a:lnTo>
                                    <a:pt x="115" y="6"/>
                                  </a:lnTo>
                                  <a:lnTo>
                                    <a:pt x="112" y="5"/>
                                  </a:lnTo>
                                  <a:lnTo>
                                    <a:pt x="109" y="5"/>
                                  </a:lnTo>
                                  <a:lnTo>
                                    <a:pt x="106" y="3"/>
                                  </a:lnTo>
                                  <a:lnTo>
                                    <a:pt x="104" y="3"/>
                                  </a:lnTo>
                                  <a:lnTo>
                                    <a:pt x="103" y="2"/>
                                  </a:lnTo>
                                  <a:lnTo>
                                    <a:pt x="101" y="2"/>
                                  </a:lnTo>
                                  <a:lnTo>
                                    <a:pt x="10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44" name="Freeform 335">
                              <a:extLst>
                                <a:ext uri="{FF2B5EF4-FFF2-40B4-BE49-F238E27FC236}">
                                  <a16:creationId xmlns:a16="http://schemas.microsoft.com/office/drawing/2014/main" id="{47F69248-F5FA-456F-89AB-7C0407F280FB}"/>
                                </a:ext>
                              </a:extLst>
                            </p:cNvPr>
                            <p:cNvSpPr>
                              <a:spLocks/>
                            </p:cNvSpPr>
                            <p:nvPr/>
                          </p:nvSpPr>
                          <p:spPr bwMode="gray">
                            <a:xfrm>
                              <a:off x="3382" y="1723"/>
                              <a:ext cx="356" cy="349"/>
                            </a:xfrm>
                            <a:custGeom>
                              <a:avLst/>
                              <a:gdLst>
                                <a:gd name="T0" fmla="*/ 292 w 356"/>
                                <a:gd name="T1" fmla="*/ 91 h 349"/>
                                <a:gd name="T2" fmla="*/ 285 w 356"/>
                                <a:gd name="T3" fmla="*/ 75 h 349"/>
                                <a:gd name="T4" fmla="*/ 258 w 356"/>
                                <a:gd name="T5" fmla="*/ 57 h 349"/>
                                <a:gd name="T6" fmla="*/ 226 w 356"/>
                                <a:gd name="T7" fmla="*/ 40 h 349"/>
                                <a:gd name="T8" fmla="*/ 184 w 356"/>
                                <a:gd name="T9" fmla="*/ 46 h 349"/>
                                <a:gd name="T10" fmla="*/ 170 w 356"/>
                                <a:gd name="T11" fmla="*/ 60 h 349"/>
                                <a:gd name="T12" fmla="*/ 163 w 356"/>
                                <a:gd name="T13" fmla="*/ 60 h 349"/>
                                <a:gd name="T14" fmla="*/ 157 w 356"/>
                                <a:gd name="T15" fmla="*/ 68 h 349"/>
                                <a:gd name="T16" fmla="*/ 135 w 356"/>
                                <a:gd name="T17" fmla="*/ 76 h 349"/>
                                <a:gd name="T18" fmla="*/ 123 w 356"/>
                                <a:gd name="T19" fmla="*/ 78 h 349"/>
                                <a:gd name="T20" fmla="*/ 116 w 356"/>
                                <a:gd name="T21" fmla="*/ 76 h 349"/>
                                <a:gd name="T22" fmla="*/ 108 w 356"/>
                                <a:gd name="T23" fmla="*/ 64 h 349"/>
                                <a:gd name="T24" fmla="*/ 91 w 356"/>
                                <a:gd name="T25" fmla="*/ 55 h 349"/>
                                <a:gd name="T26" fmla="*/ 69 w 356"/>
                                <a:gd name="T27" fmla="*/ 43 h 349"/>
                                <a:gd name="T28" fmla="*/ 65 w 356"/>
                                <a:gd name="T29" fmla="*/ 5 h 349"/>
                                <a:gd name="T30" fmla="*/ 50 w 356"/>
                                <a:gd name="T31" fmla="*/ 4 h 349"/>
                                <a:gd name="T32" fmla="*/ 43 w 356"/>
                                <a:gd name="T33" fmla="*/ 23 h 349"/>
                                <a:gd name="T34" fmla="*/ 18 w 356"/>
                                <a:gd name="T35" fmla="*/ 16 h 349"/>
                                <a:gd name="T36" fmla="*/ 0 w 356"/>
                                <a:gd name="T37" fmla="*/ 4 h 349"/>
                                <a:gd name="T38" fmla="*/ 0 w 356"/>
                                <a:gd name="T39" fmla="*/ 11 h 349"/>
                                <a:gd name="T40" fmla="*/ 4 w 356"/>
                                <a:gd name="T41" fmla="*/ 37 h 349"/>
                                <a:gd name="T42" fmla="*/ 16 w 356"/>
                                <a:gd name="T43" fmla="*/ 67 h 349"/>
                                <a:gd name="T44" fmla="*/ 29 w 356"/>
                                <a:gd name="T45" fmla="*/ 93 h 349"/>
                                <a:gd name="T46" fmla="*/ 44 w 356"/>
                                <a:gd name="T47" fmla="*/ 112 h 349"/>
                                <a:gd name="T48" fmla="*/ 37 w 356"/>
                                <a:gd name="T49" fmla="*/ 122 h 349"/>
                                <a:gd name="T50" fmla="*/ 45 w 356"/>
                                <a:gd name="T51" fmla="*/ 151 h 349"/>
                                <a:gd name="T52" fmla="*/ 78 w 356"/>
                                <a:gd name="T53" fmla="*/ 176 h 349"/>
                                <a:gd name="T54" fmla="*/ 81 w 356"/>
                                <a:gd name="T55" fmla="*/ 190 h 349"/>
                                <a:gd name="T56" fmla="*/ 95 w 356"/>
                                <a:gd name="T57" fmla="*/ 224 h 349"/>
                                <a:gd name="T58" fmla="*/ 107 w 356"/>
                                <a:gd name="T59" fmla="*/ 225 h 349"/>
                                <a:gd name="T60" fmla="*/ 120 w 356"/>
                                <a:gd name="T61" fmla="*/ 239 h 349"/>
                                <a:gd name="T62" fmla="*/ 144 w 356"/>
                                <a:gd name="T63" fmla="*/ 276 h 349"/>
                                <a:gd name="T64" fmla="*/ 148 w 356"/>
                                <a:gd name="T65" fmla="*/ 285 h 349"/>
                                <a:gd name="T66" fmla="*/ 155 w 356"/>
                                <a:gd name="T67" fmla="*/ 287 h 349"/>
                                <a:gd name="T68" fmla="*/ 163 w 356"/>
                                <a:gd name="T69" fmla="*/ 287 h 349"/>
                                <a:gd name="T70" fmla="*/ 184 w 356"/>
                                <a:gd name="T71" fmla="*/ 306 h 349"/>
                                <a:gd name="T72" fmla="*/ 204 w 356"/>
                                <a:gd name="T73" fmla="*/ 310 h 349"/>
                                <a:gd name="T74" fmla="*/ 215 w 356"/>
                                <a:gd name="T75" fmla="*/ 308 h 349"/>
                                <a:gd name="T76" fmla="*/ 224 w 356"/>
                                <a:gd name="T77" fmla="*/ 303 h 349"/>
                                <a:gd name="T78" fmla="*/ 235 w 356"/>
                                <a:gd name="T79" fmla="*/ 297 h 349"/>
                                <a:gd name="T80" fmla="*/ 247 w 356"/>
                                <a:gd name="T81" fmla="*/ 311 h 349"/>
                                <a:gd name="T82" fmla="*/ 254 w 356"/>
                                <a:gd name="T83" fmla="*/ 335 h 349"/>
                                <a:gd name="T84" fmla="*/ 269 w 356"/>
                                <a:gd name="T85" fmla="*/ 339 h 349"/>
                                <a:gd name="T86" fmla="*/ 299 w 356"/>
                                <a:gd name="T87" fmla="*/ 343 h 349"/>
                                <a:gd name="T88" fmla="*/ 337 w 356"/>
                                <a:gd name="T89" fmla="*/ 349 h 349"/>
                                <a:gd name="T90" fmla="*/ 337 w 356"/>
                                <a:gd name="T91" fmla="*/ 333 h 349"/>
                                <a:gd name="T92" fmla="*/ 340 w 356"/>
                                <a:gd name="T93" fmla="*/ 322 h 349"/>
                                <a:gd name="T94" fmla="*/ 354 w 356"/>
                                <a:gd name="T95" fmla="*/ 310 h 349"/>
                                <a:gd name="T96" fmla="*/ 350 w 356"/>
                                <a:gd name="T97" fmla="*/ 294 h 349"/>
                                <a:gd name="T98" fmla="*/ 348 w 356"/>
                                <a:gd name="T99" fmla="*/ 279 h 349"/>
                                <a:gd name="T100" fmla="*/ 323 w 356"/>
                                <a:gd name="T101" fmla="*/ 256 h 349"/>
                                <a:gd name="T102" fmla="*/ 315 w 356"/>
                                <a:gd name="T103" fmla="*/ 231 h 349"/>
                                <a:gd name="T104" fmla="*/ 322 w 356"/>
                                <a:gd name="T105" fmla="*/ 213 h 349"/>
                                <a:gd name="T106" fmla="*/ 317 w 356"/>
                                <a:gd name="T107" fmla="*/ 199 h 349"/>
                                <a:gd name="T108" fmla="*/ 305 w 356"/>
                                <a:gd name="T109" fmla="*/ 197 h 349"/>
                                <a:gd name="T110" fmla="*/ 294 w 356"/>
                                <a:gd name="T111" fmla="*/ 175 h 349"/>
                                <a:gd name="T112" fmla="*/ 291 w 356"/>
                                <a:gd name="T113" fmla="*/ 146 h 349"/>
                                <a:gd name="T114" fmla="*/ 286 w 356"/>
                                <a:gd name="T115" fmla="*/ 140 h 349"/>
                                <a:gd name="T116" fmla="*/ 290 w 356"/>
                                <a:gd name="T117" fmla="*/ 129 h 349"/>
                                <a:gd name="T118" fmla="*/ 296 w 356"/>
                                <a:gd name="T119" fmla="*/ 118 h 349"/>
                                <a:gd name="T120" fmla="*/ 297 w 356"/>
                                <a:gd name="T121" fmla="*/ 111 h 34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6"/>
                                <a:gd name="T184" fmla="*/ 0 h 349"/>
                                <a:gd name="T185" fmla="*/ 356 w 356"/>
                                <a:gd name="T186" fmla="*/ 349 h 34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6" h="349">
                                  <a:moveTo>
                                    <a:pt x="297" y="105"/>
                                  </a:moveTo>
                                  <a:lnTo>
                                    <a:pt x="296" y="102"/>
                                  </a:lnTo>
                                  <a:lnTo>
                                    <a:pt x="294" y="98"/>
                                  </a:lnTo>
                                  <a:lnTo>
                                    <a:pt x="293" y="94"/>
                                  </a:lnTo>
                                  <a:lnTo>
                                    <a:pt x="292" y="91"/>
                                  </a:lnTo>
                                  <a:lnTo>
                                    <a:pt x="292" y="86"/>
                                  </a:lnTo>
                                  <a:lnTo>
                                    <a:pt x="291" y="82"/>
                                  </a:lnTo>
                                  <a:lnTo>
                                    <a:pt x="291" y="79"/>
                                  </a:lnTo>
                                  <a:lnTo>
                                    <a:pt x="290" y="75"/>
                                  </a:lnTo>
                                  <a:lnTo>
                                    <a:pt x="285" y="75"/>
                                  </a:lnTo>
                                  <a:lnTo>
                                    <a:pt x="280" y="74"/>
                                  </a:lnTo>
                                  <a:lnTo>
                                    <a:pt x="275" y="71"/>
                                  </a:lnTo>
                                  <a:lnTo>
                                    <a:pt x="272" y="69"/>
                                  </a:lnTo>
                                  <a:lnTo>
                                    <a:pt x="265" y="62"/>
                                  </a:lnTo>
                                  <a:lnTo>
                                    <a:pt x="258" y="57"/>
                                  </a:lnTo>
                                  <a:lnTo>
                                    <a:pt x="251" y="50"/>
                                  </a:lnTo>
                                  <a:lnTo>
                                    <a:pt x="242" y="44"/>
                                  </a:lnTo>
                                  <a:lnTo>
                                    <a:pt x="238" y="42"/>
                                  </a:lnTo>
                                  <a:lnTo>
                                    <a:pt x="232" y="40"/>
                                  </a:lnTo>
                                  <a:lnTo>
                                    <a:pt x="226" y="40"/>
                                  </a:lnTo>
                                  <a:lnTo>
                                    <a:pt x="218" y="40"/>
                                  </a:lnTo>
                                  <a:lnTo>
                                    <a:pt x="191" y="40"/>
                                  </a:lnTo>
                                  <a:lnTo>
                                    <a:pt x="190" y="40"/>
                                  </a:lnTo>
                                  <a:lnTo>
                                    <a:pt x="186" y="43"/>
                                  </a:lnTo>
                                  <a:lnTo>
                                    <a:pt x="184" y="46"/>
                                  </a:lnTo>
                                  <a:lnTo>
                                    <a:pt x="180" y="50"/>
                                  </a:lnTo>
                                  <a:lnTo>
                                    <a:pt x="177" y="54"/>
                                  </a:lnTo>
                                  <a:lnTo>
                                    <a:pt x="173" y="57"/>
                                  </a:lnTo>
                                  <a:lnTo>
                                    <a:pt x="171" y="58"/>
                                  </a:lnTo>
                                  <a:lnTo>
                                    <a:pt x="170" y="60"/>
                                  </a:lnTo>
                                  <a:lnTo>
                                    <a:pt x="168" y="60"/>
                                  </a:lnTo>
                                  <a:lnTo>
                                    <a:pt x="166" y="60"/>
                                  </a:lnTo>
                                  <a:lnTo>
                                    <a:pt x="165" y="60"/>
                                  </a:lnTo>
                                  <a:lnTo>
                                    <a:pt x="164" y="60"/>
                                  </a:lnTo>
                                  <a:lnTo>
                                    <a:pt x="163" y="60"/>
                                  </a:lnTo>
                                  <a:lnTo>
                                    <a:pt x="161" y="60"/>
                                  </a:lnTo>
                                  <a:lnTo>
                                    <a:pt x="160" y="60"/>
                                  </a:lnTo>
                                  <a:lnTo>
                                    <a:pt x="159" y="60"/>
                                  </a:lnTo>
                                  <a:lnTo>
                                    <a:pt x="161" y="65"/>
                                  </a:lnTo>
                                  <a:lnTo>
                                    <a:pt x="157" y="68"/>
                                  </a:lnTo>
                                  <a:lnTo>
                                    <a:pt x="152" y="69"/>
                                  </a:lnTo>
                                  <a:lnTo>
                                    <a:pt x="148" y="72"/>
                                  </a:lnTo>
                                  <a:lnTo>
                                    <a:pt x="144" y="74"/>
                                  </a:lnTo>
                                  <a:lnTo>
                                    <a:pt x="140" y="75"/>
                                  </a:lnTo>
                                  <a:lnTo>
                                    <a:pt x="135" y="76"/>
                                  </a:lnTo>
                                  <a:lnTo>
                                    <a:pt x="132" y="76"/>
                                  </a:lnTo>
                                  <a:lnTo>
                                    <a:pt x="127" y="78"/>
                                  </a:lnTo>
                                  <a:lnTo>
                                    <a:pt x="126" y="78"/>
                                  </a:lnTo>
                                  <a:lnTo>
                                    <a:pt x="124" y="78"/>
                                  </a:lnTo>
                                  <a:lnTo>
                                    <a:pt x="123" y="78"/>
                                  </a:lnTo>
                                  <a:lnTo>
                                    <a:pt x="122" y="78"/>
                                  </a:lnTo>
                                  <a:lnTo>
                                    <a:pt x="121" y="78"/>
                                  </a:lnTo>
                                  <a:lnTo>
                                    <a:pt x="120" y="78"/>
                                  </a:lnTo>
                                  <a:lnTo>
                                    <a:pt x="119" y="78"/>
                                  </a:lnTo>
                                  <a:lnTo>
                                    <a:pt x="116" y="76"/>
                                  </a:lnTo>
                                  <a:lnTo>
                                    <a:pt x="114" y="74"/>
                                  </a:lnTo>
                                  <a:lnTo>
                                    <a:pt x="113" y="72"/>
                                  </a:lnTo>
                                  <a:lnTo>
                                    <a:pt x="111" y="69"/>
                                  </a:lnTo>
                                  <a:lnTo>
                                    <a:pt x="109" y="67"/>
                                  </a:lnTo>
                                  <a:lnTo>
                                    <a:pt x="108" y="64"/>
                                  </a:lnTo>
                                  <a:lnTo>
                                    <a:pt x="105" y="62"/>
                                  </a:lnTo>
                                  <a:lnTo>
                                    <a:pt x="103" y="60"/>
                                  </a:lnTo>
                                  <a:lnTo>
                                    <a:pt x="101" y="58"/>
                                  </a:lnTo>
                                  <a:lnTo>
                                    <a:pt x="96" y="57"/>
                                  </a:lnTo>
                                  <a:lnTo>
                                    <a:pt x="91" y="55"/>
                                  </a:lnTo>
                                  <a:lnTo>
                                    <a:pt x="84" y="54"/>
                                  </a:lnTo>
                                  <a:lnTo>
                                    <a:pt x="78" y="51"/>
                                  </a:lnTo>
                                  <a:lnTo>
                                    <a:pt x="73" y="49"/>
                                  </a:lnTo>
                                  <a:lnTo>
                                    <a:pt x="70" y="46"/>
                                  </a:lnTo>
                                  <a:lnTo>
                                    <a:pt x="69" y="43"/>
                                  </a:lnTo>
                                  <a:lnTo>
                                    <a:pt x="69" y="33"/>
                                  </a:lnTo>
                                  <a:lnTo>
                                    <a:pt x="69" y="23"/>
                                  </a:lnTo>
                                  <a:lnTo>
                                    <a:pt x="69" y="16"/>
                                  </a:lnTo>
                                  <a:lnTo>
                                    <a:pt x="68" y="11"/>
                                  </a:lnTo>
                                  <a:lnTo>
                                    <a:pt x="65" y="5"/>
                                  </a:lnTo>
                                  <a:lnTo>
                                    <a:pt x="63" y="3"/>
                                  </a:lnTo>
                                  <a:lnTo>
                                    <a:pt x="59" y="1"/>
                                  </a:lnTo>
                                  <a:lnTo>
                                    <a:pt x="56" y="0"/>
                                  </a:lnTo>
                                  <a:lnTo>
                                    <a:pt x="52" y="1"/>
                                  </a:lnTo>
                                  <a:lnTo>
                                    <a:pt x="50" y="4"/>
                                  </a:lnTo>
                                  <a:lnTo>
                                    <a:pt x="47" y="8"/>
                                  </a:lnTo>
                                  <a:lnTo>
                                    <a:pt x="46" y="12"/>
                                  </a:lnTo>
                                  <a:lnTo>
                                    <a:pt x="45" y="16"/>
                                  </a:lnTo>
                                  <a:lnTo>
                                    <a:pt x="44" y="21"/>
                                  </a:lnTo>
                                  <a:lnTo>
                                    <a:pt x="43" y="23"/>
                                  </a:lnTo>
                                  <a:lnTo>
                                    <a:pt x="40" y="25"/>
                                  </a:lnTo>
                                  <a:lnTo>
                                    <a:pt x="35" y="23"/>
                                  </a:lnTo>
                                  <a:lnTo>
                                    <a:pt x="31" y="22"/>
                                  </a:lnTo>
                                  <a:lnTo>
                                    <a:pt x="23" y="19"/>
                                  </a:lnTo>
                                  <a:lnTo>
                                    <a:pt x="18" y="16"/>
                                  </a:lnTo>
                                  <a:lnTo>
                                    <a:pt x="12" y="12"/>
                                  </a:lnTo>
                                  <a:lnTo>
                                    <a:pt x="7" y="10"/>
                                  </a:lnTo>
                                  <a:lnTo>
                                    <a:pt x="2" y="5"/>
                                  </a:lnTo>
                                  <a:lnTo>
                                    <a:pt x="0" y="3"/>
                                  </a:lnTo>
                                  <a:lnTo>
                                    <a:pt x="0" y="4"/>
                                  </a:lnTo>
                                  <a:lnTo>
                                    <a:pt x="0" y="5"/>
                                  </a:lnTo>
                                  <a:lnTo>
                                    <a:pt x="0" y="7"/>
                                  </a:lnTo>
                                  <a:lnTo>
                                    <a:pt x="0" y="8"/>
                                  </a:lnTo>
                                  <a:lnTo>
                                    <a:pt x="0" y="10"/>
                                  </a:lnTo>
                                  <a:lnTo>
                                    <a:pt x="0" y="11"/>
                                  </a:lnTo>
                                  <a:lnTo>
                                    <a:pt x="0" y="14"/>
                                  </a:lnTo>
                                  <a:lnTo>
                                    <a:pt x="0" y="15"/>
                                  </a:lnTo>
                                  <a:lnTo>
                                    <a:pt x="1" y="23"/>
                                  </a:lnTo>
                                  <a:lnTo>
                                    <a:pt x="2" y="30"/>
                                  </a:lnTo>
                                  <a:lnTo>
                                    <a:pt x="4" y="37"/>
                                  </a:lnTo>
                                  <a:lnTo>
                                    <a:pt x="7" y="42"/>
                                  </a:lnTo>
                                  <a:lnTo>
                                    <a:pt x="9" y="47"/>
                                  </a:lnTo>
                                  <a:lnTo>
                                    <a:pt x="13" y="53"/>
                                  </a:lnTo>
                                  <a:lnTo>
                                    <a:pt x="15" y="60"/>
                                  </a:lnTo>
                                  <a:lnTo>
                                    <a:pt x="16" y="67"/>
                                  </a:lnTo>
                                  <a:lnTo>
                                    <a:pt x="19" y="67"/>
                                  </a:lnTo>
                                  <a:lnTo>
                                    <a:pt x="20" y="72"/>
                                  </a:lnTo>
                                  <a:lnTo>
                                    <a:pt x="22" y="78"/>
                                  </a:lnTo>
                                  <a:lnTo>
                                    <a:pt x="26" y="85"/>
                                  </a:lnTo>
                                  <a:lnTo>
                                    <a:pt x="29" y="93"/>
                                  </a:lnTo>
                                  <a:lnTo>
                                    <a:pt x="33" y="98"/>
                                  </a:lnTo>
                                  <a:lnTo>
                                    <a:pt x="38" y="104"/>
                                  </a:lnTo>
                                  <a:lnTo>
                                    <a:pt x="41" y="108"/>
                                  </a:lnTo>
                                  <a:lnTo>
                                    <a:pt x="45" y="111"/>
                                  </a:lnTo>
                                  <a:lnTo>
                                    <a:pt x="44" y="112"/>
                                  </a:lnTo>
                                  <a:lnTo>
                                    <a:pt x="43" y="114"/>
                                  </a:lnTo>
                                  <a:lnTo>
                                    <a:pt x="41" y="116"/>
                                  </a:lnTo>
                                  <a:lnTo>
                                    <a:pt x="40" y="118"/>
                                  </a:lnTo>
                                  <a:lnTo>
                                    <a:pt x="38" y="119"/>
                                  </a:lnTo>
                                  <a:lnTo>
                                    <a:pt x="37" y="122"/>
                                  </a:lnTo>
                                  <a:lnTo>
                                    <a:pt x="37" y="125"/>
                                  </a:lnTo>
                                  <a:lnTo>
                                    <a:pt x="37" y="129"/>
                                  </a:lnTo>
                                  <a:lnTo>
                                    <a:pt x="37" y="136"/>
                                  </a:lnTo>
                                  <a:lnTo>
                                    <a:pt x="40" y="143"/>
                                  </a:lnTo>
                                  <a:lnTo>
                                    <a:pt x="45" y="151"/>
                                  </a:lnTo>
                                  <a:lnTo>
                                    <a:pt x="50" y="158"/>
                                  </a:lnTo>
                                  <a:lnTo>
                                    <a:pt x="57" y="165"/>
                                  </a:lnTo>
                                  <a:lnTo>
                                    <a:pt x="64" y="171"/>
                                  </a:lnTo>
                                  <a:lnTo>
                                    <a:pt x="71" y="175"/>
                                  </a:lnTo>
                                  <a:lnTo>
                                    <a:pt x="78" y="176"/>
                                  </a:lnTo>
                                  <a:lnTo>
                                    <a:pt x="79" y="179"/>
                                  </a:lnTo>
                                  <a:lnTo>
                                    <a:pt x="79" y="181"/>
                                  </a:lnTo>
                                  <a:lnTo>
                                    <a:pt x="79" y="183"/>
                                  </a:lnTo>
                                  <a:lnTo>
                                    <a:pt x="81" y="186"/>
                                  </a:lnTo>
                                  <a:lnTo>
                                    <a:pt x="81" y="190"/>
                                  </a:lnTo>
                                  <a:lnTo>
                                    <a:pt x="81" y="193"/>
                                  </a:lnTo>
                                  <a:lnTo>
                                    <a:pt x="81" y="199"/>
                                  </a:lnTo>
                                  <a:lnTo>
                                    <a:pt x="78" y="203"/>
                                  </a:lnTo>
                                  <a:lnTo>
                                    <a:pt x="92" y="224"/>
                                  </a:lnTo>
                                  <a:lnTo>
                                    <a:pt x="95" y="224"/>
                                  </a:lnTo>
                                  <a:lnTo>
                                    <a:pt x="97" y="224"/>
                                  </a:lnTo>
                                  <a:lnTo>
                                    <a:pt x="99" y="225"/>
                                  </a:lnTo>
                                  <a:lnTo>
                                    <a:pt x="102" y="225"/>
                                  </a:lnTo>
                                  <a:lnTo>
                                    <a:pt x="104" y="225"/>
                                  </a:lnTo>
                                  <a:lnTo>
                                    <a:pt x="107" y="225"/>
                                  </a:lnTo>
                                  <a:lnTo>
                                    <a:pt x="109" y="225"/>
                                  </a:lnTo>
                                  <a:lnTo>
                                    <a:pt x="111" y="224"/>
                                  </a:lnTo>
                                  <a:lnTo>
                                    <a:pt x="113" y="225"/>
                                  </a:lnTo>
                                  <a:lnTo>
                                    <a:pt x="116" y="231"/>
                                  </a:lnTo>
                                  <a:lnTo>
                                    <a:pt x="120" y="239"/>
                                  </a:lnTo>
                                  <a:lnTo>
                                    <a:pt x="126" y="249"/>
                                  </a:lnTo>
                                  <a:lnTo>
                                    <a:pt x="130" y="259"/>
                                  </a:lnTo>
                                  <a:lnTo>
                                    <a:pt x="136" y="268"/>
                                  </a:lnTo>
                                  <a:lnTo>
                                    <a:pt x="141" y="273"/>
                                  </a:lnTo>
                                  <a:lnTo>
                                    <a:pt x="144" y="276"/>
                                  </a:lnTo>
                                  <a:lnTo>
                                    <a:pt x="145" y="278"/>
                                  </a:lnTo>
                                  <a:lnTo>
                                    <a:pt x="146" y="279"/>
                                  </a:lnTo>
                                  <a:lnTo>
                                    <a:pt x="146" y="280"/>
                                  </a:lnTo>
                                  <a:lnTo>
                                    <a:pt x="147" y="283"/>
                                  </a:lnTo>
                                  <a:lnTo>
                                    <a:pt x="148" y="285"/>
                                  </a:lnTo>
                                  <a:lnTo>
                                    <a:pt x="149" y="286"/>
                                  </a:lnTo>
                                  <a:lnTo>
                                    <a:pt x="151" y="286"/>
                                  </a:lnTo>
                                  <a:lnTo>
                                    <a:pt x="152" y="287"/>
                                  </a:lnTo>
                                  <a:lnTo>
                                    <a:pt x="154" y="287"/>
                                  </a:lnTo>
                                  <a:lnTo>
                                    <a:pt x="155" y="287"/>
                                  </a:lnTo>
                                  <a:lnTo>
                                    <a:pt x="157" y="287"/>
                                  </a:lnTo>
                                  <a:lnTo>
                                    <a:pt x="159" y="287"/>
                                  </a:lnTo>
                                  <a:lnTo>
                                    <a:pt x="160" y="287"/>
                                  </a:lnTo>
                                  <a:lnTo>
                                    <a:pt x="161" y="287"/>
                                  </a:lnTo>
                                  <a:lnTo>
                                    <a:pt x="163" y="287"/>
                                  </a:lnTo>
                                  <a:lnTo>
                                    <a:pt x="165" y="292"/>
                                  </a:lnTo>
                                  <a:lnTo>
                                    <a:pt x="168" y="297"/>
                                  </a:lnTo>
                                  <a:lnTo>
                                    <a:pt x="173" y="300"/>
                                  </a:lnTo>
                                  <a:lnTo>
                                    <a:pt x="178" y="304"/>
                                  </a:lnTo>
                                  <a:lnTo>
                                    <a:pt x="184" y="306"/>
                                  </a:lnTo>
                                  <a:lnTo>
                                    <a:pt x="190" y="308"/>
                                  </a:lnTo>
                                  <a:lnTo>
                                    <a:pt x="196" y="308"/>
                                  </a:lnTo>
                                  <a:lnTo>
                                    <a:pt x="202" y="310"/>
                                  </a:lnTo>
                                  <a:lnTo>
                                    <a:pt x="203" y="310"/>
                                  </a:lnTo>
                                  <a:lnTo>
                                    <a:pt x="204" y="310"/>
                                  </a:lnTo>
                                  <a:lnTo>
                                    <a:pt x="205" y="310"/>
                                  </a:lnTo>
                                  <a:lnTo>
                                    <a:pt x="208" y="310"/>
                                  </a:lnTo>
                                  <a:lnTo>
                                    <a:pt x="210" y="310"/>
                                  </a:lnTo>
                                  <a:lnTo>
                                    <a:pt x="213" y="310"/>
                                  </a:lnTo>
                                  <a:lnTo>
                                    <a:pt x="215" y="308"/>
                                  </a:lnTo>
                                  <a:lnTo>
                                    <a:pt x="217" y="308"/>
                                  </a:lnTo>
                                  <a:lnTo>
                                    <a:pt x="220" y="307"/>
                                  </a:lnTo>
                                  <a:lnTo>
                                    <a:pt x="221" y="306"/>
                                  </a:lnTo>
                                  <a:lnTo>
                                    <a:pt x="223" y="304"/>
                                  </a:lnTo>
                                  <a:lnTo>
                                    <a:pt x="224" y="303"/>
                                  </a:lnTo>
                                  <a:lnTo>
                                    <a:pt x="227" y="301"/>
                                  </a:lnTo>
                                  <a:lnTo>
                                    <a:pt x="228" y="300"/>
                                  </a:lnTo>
                                  <a:lnTo>
                                    <a:pt x="230" y="299"/>
                                  </a:lnTo>
                                  <a:lnTo>
                                    <a:pt x="233" y="299"/>
                                  </a:lnTo>
                                  <a:lnTo>
                                    <a:pt x="235" y="297"/>
                                  </a:lnTo>
                                  <a:lnTo>
                                    <a:pt x="238" y="297"/>
                                  </a:lnTo>
                                  <a:lnTo>
                                    <a:pt x="242" y="299"/>
                                  </a:lnTo>
                                  <a:lnTo>
                                    <a:pt x="245" y="301"/>
                                  </a:lnTo>
                                  <a:lnTo>
                                    <a:pt x="246" y="306"/>
                                  </a:lnTo>
                                  <a:lnTo>
                                    <a:pt x="247" y="311"/>
                                  </a:lnTo>
                                  <a:lnTo>
                                    <a:pt x="248" y="318"/>
                                  </a:lnTo>
                                  <a:lnTo>
                                    <a:pt x="248" y="324"/>
                                  </a:lnTo>
                                  <a:lnTo>
                                    <a:pt x="251" y="329"/>
                                  </a:lnTo>
                                  <a:lnTo>
                                    <a:pt x="253" y="335"/>
                                  </a:lnTo>
                                  <a:lnTo>
                                    <a:pt x="254" y="335"/>
                                  </a:lnTo>
                                  <a:lnTo>
                                    <a:pt x="257" y="336"/>
                                  </a:lnTo>
                                  <a:lnTo>
                                    <a:pt x="259" y="338"/>
                                  </a:lnTo>
                                  <a:lnTo>
                                    <a:pt x="261" y="338"/>
                                  </a:lnTo>
                                  <a:lnTo>
                                    <a:pt x="265" y="339"/>
                                  </a:lnTo>
                                  <a:lnTo>
                                    <a:pt x="269" y="339"/>
                                  </a:lnTo>
                                  <a:lnTo>
                                    <a:pt x="273" y="339"/>
                                  </a:lnTo>
                                  <a:lnTo>
                                    <a:pt x="275" y="339"/>
                                  </a:lnTo>
                                  <a:lnTo>
                                    <a:pt x="284" y="340"/>
                                  </a:lnTo>
                                  <a:lnTo>
                                    <a:pt x="292" y="340"/>
                                  </a:lnTo>
                                  <a:lnTo>
                                    <a:pt x="299" y="343"/>
                                  </a:lnTo>
                                  <a:lnTo>
                                    <a:pt x="305" y="345"/>
                                  </a:lnTo>
                                  <a:lnTo>
                                    <a:pt x="312" y="346"/>
                                  </a:lnTo>
                                  <a:lnTo>
                                    <a:pt x="319" y="347"/>
                                  </a:lnTo>
                                  <a:lnTo>
                                    <a:pt x="328" y="349"/>
                                  </a:lnTo>
                                  <a:lnTo>
                                    <a:pt x="337" y="349"/>
                                  </a:lnTo>
                                  <a:lnTo>
                                    <a:pt x="337" y="345"/>
                                  </a:lnTo>
                                  <a:lnTo>
                                    <a:pt x="337" y="342"/>
                                  </a:lnTo>
                                  <a:lnTo>
                                    <a:pt x="337" y="338"/>
                                  </a:lnTo>
                                  <a:lnTo>
                                    <a:pt x="337" y="336"/>
                                  </a:lnTo>
                                  <a:lnTo>
                                    <a:pt x="337" y="333"/>
                                  </a:lnTo>
                                  <a:lnTo>
                                    <a:pt x="337" y="332"/>
                                  </a:lnTo>
                                  <a:lnTo>
                                    <a:pt x="337" y="331"/>
                                  </a:lnTo>
                                  <a:lnTo>
                                    <a:pt x="337" y="329"/>
                                  </a:lnTo>
                                  <a:lnTo>
                                    <a:pt x="337" y="325"/>
                                  </a:lnTo>
                                  <a:lnTo>
                                    <a:pt x="340" y="322"/>
                                  </a:lnTo>
                                  <a:lnTo>
                                    <a:pt x="342" y="318"/>
                                  </a:lnTo>
                                  <a:lnTo>
                                    <a:pt x="344" y="317"/>
                                  </a:lnTo>
                                  <a:lnTo>
                                    <a:pt x="348" y="314"/>
                                  </a:lnTo>
                                  <a:lnTo>
                                    <a:pt x="350" y="311"/>
                                  </a:lnTo>
                                  <a:lnTo>
                                    <a:pt x="354" y="310"/>
                                  </a:lnTo>
                                  <a:lnTo>
                                    <a:pt x="356" y="307"/>
                                  </a:lnTo>
                                  <a:lnTo>
                                    <a:pt x="356" y="300"/>
                                  </a:lnTo>
                                  <a:lnTo>
                                    <a:pt x="354" y="299"/>
                                  </a:lnTo>
                                  <a:lnTo>
                                    <a:pt x="352" y="297"/>
                                  </a:lnTo>
                                  <a:lnTo>
                                    <a:pt x="350" y="294"/>
                                  </a:lnTo>
                                  <a:lnTo>
                                    <a:pt x="349" y="292"/>
                                  </a:lnTo>
                                  <a:lnTo>
                                    <a:pt x="348" y="289"/>
                                  </a:lnTo>
                                  <a:lnTo>
                                    <a:pt x="348" y="286"/>
                                  </a:lnTo>
                                  <a:lnTo>
                                    <a:pt x="348" y="282"/>
                                  </a:lnTo>
                                  <a:lnTo>
                                    <a:pt x="348" y="279"/>
                                  </a:lnTo>
                                  <a:lnTo>
                                    <a:pt x="343" y="278"/>
                                  </a:lnTo>
                                  <a:lnTo>
                                    <a:pt x="339" y="275"/>
                                  </a:lnTo>
                                  <a:lnTo>
                                    <a:pt x="333" y="269"/>
                                  </a:lnTo>
                                  <a:lnTo>
                                    <a:pt x="328" y="264"/>
                                  </a:lnTo>
                                  <a:lnTo>
                                    <a:pt x="323" y="256"/>
                                  </a:lnTo>
                                  <a:lnTo>
                                    <a:pt x="318" y="249"/>
                                  </a:lnTo>
                                  <a:lnTo>
                                    <a:pt x="315" y="243"/>
                                  </a:lnTo>
                                  <a:lnTo>
                                    <a:pt x="314" y="238"/>
                                  </a:lnTo>
                                  <a:lnTo>
                                    <a:pt x="314" y="233"/>
                                  </a:lnTo>
                                  <a:lnTo>
                                    <a:pt x="315" y="231"/>
                                  </a:lnTo>
                                  <a:lnTo>
                                    <a:pt x="316" y="226"/>
                                  </a:lnTo>
                                  <a:lnTo>
                                    <a:pt x="318" y="224"/>
                                  </a:lnTo>
                                  <a:lnTo>
                                    <a:pt x="319" y="220"/>
                                  </a:lnTo>
                                  <a:lnTo>
                                    <a:pt x="321" y="217"/>
                                  </a:lnTo>
                                  <a:lnTo>
                                    <a:pt x="322" y="213"/>
                                  </a:lnTo>
                                  <a:lnTo>
                                    <a:pt x="322" y="208"/>
                                  </a:lnTo>
                                  <a:lnTo>
                                    <a:pt x="322" y="204"/>
                                  </a:lnTo>
                                  <a:lnTo>
                                    <a:pt x="321" y="201"/>
                                  </a:lnTo>
                                  <a:lnTo>
                                    <a:pt x="319" y="200"/>
                                  </a:lnTo>
                                  <a:lnTo>
                                    <a:pt x="317" y="199"/>
                                  </a:lnTo>
                                  <a:lnTo>
                                    <a:pt x="315" y="199"/>
                                  </a:lnTo>
                                  <a:lnTo>
                                    <a:pt x="312" y="199"/>
                                  </a:lnTo>
                                  <a:lnTo>
                                    <a:pt x="310" y="199"/>
                                  </a:lnTo>
                                  <a:lnTo>
                                    <a:pt x="308" y="199"/>
                                  </a:lnTo>
                                  <a:lnTo>
                                    <a:pt x="305" y="197"/>
                                  </a:lnTo>
                                  <a:lnTo>
                                    <a:pt x="303" y="196"/>
                                  </a:lnTo>
                                  <a:lnTo>
                                    <a:pt x="302" y="194"/>
                                  </a:lnTo>
                                  <a:lnTo>
                                    <a:pt x="299" y="192"/>
                                  </a:lnTo>
                                  <a:lnTo>
                                    <a:pt x="297" y="183"/>
                                  </a:lnTo>
                                  <a:lnTo>
                                    <a:pt x="294" y="175"/>
                                  </a:lnTo>
                                  <a:lnTo>
                                    <a:pt x="293" y="165"/>
                                  </a:lnTo>
                                  <a:lnTo>
                                    <a:pt x="293" y="157"/>
                                  </a:lnTo>
                                  <a:lnTo>
                                    <a:pt x="292" y="150"/>
                                  </a:lnTo>
                                  <a:lnTo>
                                    <a:pt x="292" y="146"/>
                                  </a:lnTo>
                                  <a:lnTo>
                                    <a:pt x="291" y="146"/>
                                  </a:lnTo>
                                  <a:lnTo>
                                    <a:pt x="291" y="144"/>
                                  </a:lnTo>
                                  <a:lnTo>
                                    <a:pt x="290" y="144"/>
                                  </a:lnTo>
                                  <a:lnTo>
                                    <a:pt x="289" y="143"/>
                                  </a:lnTo>
                                  <a:lnTo>
                                    <a:pt x="287" y="141"/>
                                  </a:lnTo>
                                  <a:lnTo>
                                    <a:pt x="286" y="140"/>
                                  </a:lnTo>
                                  <a:lnTo>
                                    <a:pt x="286" y="139"/>
                                  </a:lnTo>
                                  <a:lnTo>
                                    <a:pt x="286" y="136"/>
                                  </a:lnTo>
                                  <a:lnTo>
                                    <a:pt x="287" y="133"/>
                                  </a:lnTo>
                                  <a:lnTo>
                                    <a:pt x="289" y="130"/>
                                  </a:lnTo>
                                  <a:lnTo>
                                    <a:pt x="290" y="129"/>
                                  </a:lnTo>
                                  <a:lnTo>
                                    <a:pt x="292" y="126"/>
                                  </a:lnTo>
                                  <a:lnTo>
                                    <a:pt x="293" y="125"/>
                                  </a:lnTo>
                                  <a:lnTo>
                                    <a:pt x="294" y="122"/>
                                  </a:lnTo>
                                  <a:lnTo>
                                    <a:pt x="294" y="121"/>
                                  </a:lnTo>
                                  <a:lnTo>
                                    <a:pt x="296" y="118"/>
                                  </a:lnTo>
                                  <a:lnTo>
                                    <a:pt x="296" y="115"/>
                                  </a:lnTo>
                                  <a:lnTo>
                                    <a:pt x="296" y="114"/>
                                  </a:lnTo>
                                  <a:lnTo>
                                    <a:pt x="297" y="114"/>
                                  </a:lnTo>
                                  <a:lnTo>
                                    <a:pt x="297" y="112"/>
                                  </a:lnTo>
                                  <a:lnTo>
                                    <a:pt x="297" y="111"/>
                                  </a:lnTo>
                                  <a:lnTo>
                                    <a:pt x="297" y="109"/>
                                  </a:lnTo>
                                  <a:lnTo>
                                    <a:pt x="297" y="10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45" name="Freeform 336">
                              <a:extLst>
                                <a:ext uri="{FF2B5EF4-FFF2-40B4-BE49-F238E27FC236}">
                                  <a16:creationId xmlns:a16="http://schemas.microsoft.com/office/drawing/2014/main" id="{AA81A654-C9B7-442F-B6DD-AB3CDFFEE6BF}"/>
                                </a:ext>
                              </a:extLst>
                            </p:cNvPr>
                            <p:cNvSpPr>
                              <a:spLocks/>
                            </p:cNvSpPr>
                            <p:nvPr/>
                          </p:nvSpPr>
                          <p:spPr bwMode="gray">
                            <a:xfrm>
                              <a:off x="3247" y="1877"/>
                              <a:ext cx="70" cy="97"/>
                            </a:xfrm>
                            <a:custGeom>
                              <a:avLst/>
                              <a:gdLst>
                                <a:gd name="T0" fmla="*/ 1 w 70"/>
                                <a:gd name="T1" fmla="*/ 89 h 97"/>
                                <a:gd name="T2" fmla="*/ 6 w 70"/>
                                <a:gd name="T3" fmla="*/ 92 h 97"/>
                                <a:gd name="T4" fmla="*/ 11 w 70"/>
                                <a:gd name="T5" fmla="*/ 96 h 97"/>
                                <a:gd name="T6" fmla="*/ 18 w 70"/>
                                <a:gd name="T7" fmla="*/ 97 h 97"/>
                                <a:gd name="T8" fmla="*/ 25 w 70"/>
                                <a:gd name="T9" fmla="*/ 97 h 97"/>
                                <a:gd name="T10" fmla="*/ 34 w 70"/>
                                <a:gd name="T11" fmla="*/ 92 h 97"/>
                                <a:gd name="T12" fmla="*/ 44 w 70"/>
                                <a:gd name="T13" fmla="*/ 82 h 97"/>
                                <a:gd name="T14" fmla="*/ 51 w 70"/>
                                <a:gd name="T15" fmla="*/ 72 h 97"/>
                                <a:gd name="T16" fmla="*/ 50 w 70"/>
                                <a:gd name="T17" fmla="*/ 68 h 97"/>
                                <a:gd name="T18" fmla="*/ 46 w 70"/>
                                <a:gd name="T19" fmla="*/ 64 h 97"/>
                                <a:gd name="T20" fmla="*/ 45 w 70"/>
                                <a:gd name="T21" fmla="*/ 59 h 97"/>
                                <a:gd name="T22" fmla="*/ 44 w 70"/>
                                <a:gd name="T23" fmla="*/ 52 h 97"/>
                                <a:gd name="T24" fmla="*/ 45 w 70"/>
                                <a:gd name="T25" fmla="*/ 45 h 97"/>
                                <a:gd name="T26" fmla="*/ 51 w 70"/>
                                <a:gd name="T27" fmla="*/ 36 h 97"/>
                                <a:gd name="T28" fmla="*/ 60 w 70"/>
                                <a:gd name="T29" fmla="*/ 31 h 97"/>
                                <a:gd name="T30" fmla="*/ 68 w 70"/>
                                <a:gd name="T31" fmla="*/ 27 h 97"/>
                                <a:gd name="T32" fmla="*/ 70 w 70"/>
                                <a:gd name="T33" fmla="*/ 19 h 97"/>
                                <a:gd name="T34" fmla="*/ 69 w 70"/>
                                <a:gd name="T35" fmla="*/ 13 h 97"/>
                                <a:gd name="T36" fmla="*/ 68 w 70"/>
                                <a:gd name="T37" fmla="*/ 7 h 97"/>
                                <a:gd name="T38" fmla="*/ 68 w 70"/>
                                <a:gd name="T39" fmla="*/ 3 h 97"/>
                                <a:gd name="T40" fmla="*/ 62 w 70"/>
                                <a:gd name="T41" fmla="*/ 2 h 97"/>
                                <a:gd name="T42" fmla="*/ 49 w 70"/>
                                <a:gd name="T43" fmla="*/ 9 h 97"/>
                                <a:gd name="T44" fmla="*/ 38 w 70"/>
                                <a:gd name="T45" fmla="*/ 17 h 97"/>
                                <a:gd name="T46" fmla="*/ 29 w 70"/>
                                <a:gd name="T47" fmla="*/ 23 h 97"/>
                                <a:gd name="T48" fmla="*/ 23 w 70"/>
                                <a:gd name="T49" fmla="*/ 23 h 97"/>
                                <a:gd name="T50" fmla="*/ 19 w 70"/>
                                <a:gd name="T51" fmla="*/ 20 h 97"/>
                                <a:gd name="T52" fmla="*/ 13 w 70"/>
                                <a:gd name="T53" fmla="*/ 16 h 97"/>
                                <a:gd name="T54" fmla="*/ 10 w 70"/>
                                <a:gd name="T55" fmla="*/ 12 h 97"/>
                                <a:gd name="T56" fmla="*/ 7 w 70"/>
                                <a:gd name="T57" fmla="*/ 16 h 97"/>
                                <a:gd name="T58" fmla="*/ 5 w 70"/>
                                <a:gd name="T59" fmla="*/ 38 h 97"/>
                                <a:gd name="T60" fmla="*/ 3 w 70"/>
                                <a:gd name="T61" fmla="*/ 64 h 97"/>
                                <a:gd name="T62" fmla="*/ 0 w 70"/>
                                <a:gd name="T63" fmla="*/ 85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97"/>
                                <a:gd name="T98" fmla="*/ 70 w 70"/>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97">
                                  <a:moveTo>
                                    <a:pt x="0" y="87"/>
                                  </a:moveTo>
                                  <a:lnTo>
                                    <a:pt x="1" y="89"/>
                                  </a:lnTo>
                                  <a:lnTo>
                                    <a:pt x="4" y="90"/>
                                  </a:lnTo>
                                  <a:lnTo>
                                    <a:pt x="6" y="92"/>
                                  </a:lnTo>
                                  <a:lnTo>
                                    <a:pt x="8" y="94"/>
                                  </a:lnTo>
                                  <a:lnTo>
                                    <a:pt x="11" y="96"/>
                                  </a:lnTo>
                                  <a:lnTo>
                                    <a:pt x="13" y="97"/>
                                  </a:lnTo>
                                  <a:lnTo>
                                    <a:pt x="18" y="97"/>
                                  </a:lnTo>
                                  <a:lnTo>
                                    <a:pt x="20" y="97"/>
                                  </a:lnTo>
                                  <a:lnTo>
                                    <a:pt x="25" y="97"/>
                                  </a:lnTo>
                                  <a:lnTo>
                                    <a:pt x="30" y="94"/>
                                  </a:lnTo>
                                  <a:lnTo>
                                    <a:pt x="34" y="92"/>
                                  </a:lnTo>
                                  <a:lnTo>
                                    <a:pt x="39" y="87"/>
                                  </a:lnTo>
                                  <a:lnTo>
                                    <a:pt x="44" y="82"/>
                                  </a:lnTo>
                                  <a:lnTo>
                                    <a:pt x="48" y="78"/>
                                  </a:lnTo>
                                  <a:lnTo>
                                    <a:pt x="51" y="72"/>
                                  </a:lnTo>
                                  <a:lnTo>
                                    <a:pt x="53" y="70"/>
                                  </a:lnTo>
                                  <a:lnTo>
                                    <a:pt x="50" y="68"/>
                                  </a:lnTo>
                                  <a:lnTo>
                                    <a:pt x="49" y="66"/>
                                  </a:lnTo>
                                  <a:lnTo>
                                    <a:pt x="46" y="64"/>
                                  </a:lnTo>
                                  <a:lnTo>
                                    <a:pt x="45" y="61"/>
                                  </a:lnTo>
                                  <a:lnTo>
                                    <a:pt x="45" y="59"/>
                                  </a:lnTo>
                                  <a:lnTo>
                                    <a:pt x="44" y="56"/>
                                  </a:lnTo>
                                  <a:lnTo>
                                    <a:pt x="44" y="52"/>
                                  </a:lnTo>
                                  <a:lnTo>
                                    <a:pt x="44" y="49"/>
                                  </a:lnTo>
                                  <a:lnTo>
                                    <a:pt x="45" y="45"/>
                                  </a:lnTo>
                                  <a:lnTo>
                                    <a:pt x="48" y="40"/>
                                  </a:lnTo>
                                  <a:lnTo>
                                    <a:pt x="51" y="36"/>
                                  </a:lnTo>
                                  <a:lnTo>
                                    <a:pt x="56" y="33"/>
                                  </a:lnTo>
                                  <a:lnTo>
                                    <a:pt x="60" y="31"/>
                                  </a:lnTo>
                                  <a:lnTo>
                                    <a:pt x="65" y="28"/>
                                  </a:lnTo>
                                  <a:lnTo>
                                    <a:pt x="68" y="27"/>
                                  </a:lnTo>
                                  <a:lnTo>
                                    <a:pt x="70" y="23"/>
                                  </a:lnTo>
                                  <a:lnTo>
                                    <a:pt x="70" y="19"/>
                                  </a:lnTo>
                                  <a:lnTo>
                                    <a:pt x="70" y="16"/>
                                  </a:lnTo>
                                  <a:lnTo>
                                    <a:pt x="69" y="13"/>
                                  </a:lnTo>
                                  <a:lnTo>
                                    <a:pt x="69" y="10"/>
                                  </a:lnTo>
                                  <a:lnTo>
                                    <a:pt x="68" y="7"/>
                                  </a:lnTo>
                                  <a:lnTo>
                                    <a:pt x="68" y="6"/>
                                  </a:lnTo>
                                  <a:lnTo>
                                    <a:pt x="68" y="3"/>
                                  </a:lnTo>
                                  <a:lnTo>
                                    <a:pt x="69" y="0"/>
                                  </a:lnTo>
                                  <a:lnTo>
                                    <a:pt x="62" y="2"/>
                                  </a:lnTo>
                                  <a:lnTo>
                                    <a:pt x="55" y="6"/>
                                  </a:lnTo>
                                  <a:lnTo>
                                    <a:pt x="49" y="9"/>
                                  </a:lnTo>
                                  <a:lnTo>
                                    <a:pt x="43" y="13"/>
                                  </a:lnTo>
                                  <a:lnTo>
                                    <a:pt x="38" y="17"/>
                                  </a:lnTo>
                                  <a:lnTo>
                                    <a:pt x="33" y="20"/>
                                  </a:lnTo>
                                  <a:lnTo>
                                    <a:pt x="29" y="23"/>
                                  </a:lnTo>
                                  <a:lnTo>
                                    <a:pt x="25" y="23"/>
                                  </a:lnTo>
                                  <a:lnTo>
                                    <a:pt x="23" y="23"/>
                                  </a:lnTo>
                                  <a:lnTo>
                                    <a:pt x="21" y="21"/>
                                  </a:lnTo>
                                  <a:lnTo>
                                    <a:pt x="19" y="20"/>
                                  </a:lnTo>
                                  <a:lnTo>
                                    <a:pt x="16" y="19"/>
                                  </a:lnTo>
                                  <a:lnTo>
                                    <a:pt x="13" y="16"/>
                                  </a:lnTo>
                                  <a:lnTo>
                                    <a:pt x="11" y="14"/>
                                  </a:lnTo>
                                  <a:lnTo>
                                    <a:pt x="10" y="12"/>
                                  </a:lnTo>
                                  <a:lnTo>
                                    <a:pt x="8" y="10"/>
                                  </a:lnTo>
                                  <a:lnTo>
                                    <a:pt x="7" y="16"/>
                                  </a:lnTo>
                                  <a:lnTo>
                                    <a:pt x="6" y="27"/>
                                  </a:lnTo>
                                  <a:lnTo>
                                    <a:pt x="5" y="38"/>
                                  </a:lnTo>
                                  <a:lnTo>
                                    <a:pt x="4" y="52"/>
                                  </a:lnTo>
                                  <a:lnTo>
                                    <a:pt x="3" y="64"/>
                                  </a:lnTo>
                                  <a:lnTo>
                                    <a:pt x="1" y="76"/>
                                  </a:lnTo>
                                  <a:lnTo>
                                    <a:pt x="0" y="85"/>
                                  </a:lnTo>
                                  <a:lnTo>
                                    <a:pt x="0" y="8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46" name="Freeform 337">
                              <a:extLst>
                                <a:ext uri="{FF2B5EF4-FFF2-40B4-BE49-F238E27FC236}">
                                  <a16:creationId xmlns:a16="http://schemas.microsoft.com/office/drawing/2014/main" id="{3CDB7D2D-2B6B-4C2A-8883-689EED3EA159}"/>
                                </a:ext>
                              </a:extLst>
                            </p:cNvPr>
                            <p:cNvSpPr>
                              <a:spLocks/>
                            </p:cNvSpPr>
                            <p:nvPr/>
                          </p:nvSpPr>
                          <p:spPr bwMode="gray">
                            <a:xfrm>
                              <a:off x="3244" y="1903"/>
                              <a:ext cx="379" cy="376"/>
                            </a:xfrm>
                            <a:custGeom>
                              <a:avLst/>
                              <a:gdLst>
                                <a:gd name="T0" fmla="*/ 288 w 379"/>
                                <a:gd name="T1" fmla="*/ 176 h 376"/>
                                <a:gd name="T2" fmla="*/ 290 w 379"/>
                                <a:gd name="T3" fmla="*/ 165 h 376"/>
                                <a:gd name="T4" fmla="*/ 285 w 379"/>
                                <a:gd name="T5" fmla="*/ 151 h 376"/>
                                <a:gd name="T6" fmla="*/ 277 w 379"/>
                                <a:gd name="T7" fmla="*/ 140 h 376"/>
                                <a:gd name="T8" fmla="*/ 251 w 379"/>
                                <a:gd name="T9" fmla="*/ 118 h 376"/>
                                <a:gd name="T10" fmla="*/ 236 w 379"/>
                                <a:gd name="T11" fmla="*/ 101 h 376"/>
                                <a:gd name="T12" fmla="*/ 233 w 379"/>
                                <a:gd name="T13" fmla="*/ 90 h 376"/>
                                <a:gd name="T14" fmla="*/ 230 w 379"/>
                                <a:gd name="T15" fmla="*/ 80 h 376"/>
                                <a:gd name="T16" fmla="*/ 221 w 379"/>
                                <a:gd name="T17" fmla="*/ 80 h 376"/>
                                <a:gd name="T18" fmla="*/ 211 w 379"/>
                                <a:gd name="T19" fmla="*/ 75 h 376"/>
                                <a:gd name="T20" fmla="*/ 195 w 379"/>
                                <a:gd name="T21" fmla="*/ 72 h 376"/>
                                <a:gd name="T22" fmla="*/ 186 w 379"/>
                                <a:gd name="T23" fmla="*/ 75 h 376"/>
                                <a:gd name="T24" fmla="*/ 178 w 379"/>
                                <a:gd name="T25" fmla="*/ 73 h 376"/>
                                <a:gd name="T26" fmla="*/ 168 w 379"/>
                                <a:gd name="T27" fmla="*/ 75 h 376"/>
                                <a:gd name="T28" fmla="*/ 160 w 379"/>
                                <a:gd name="T29" fmla="*/ 69 h 376"/>
                                <a:gd name="T30" fmla="*/ 155 w 379"/>
                                <a:gd name="T31" fmla="*/ 62 h 376"/>
                                <a:gd name="T32" fmla="*/ 146 w 379"/>
                                <a:gd name="T33" fmla="*/ 39 h 376"/>
                                <a:gd name="T34" fmla="*/ 120 w 379"/>
                                <a:gd name="T35" fmla="*/ 25 h 376"/>
                                <a:gd name="T36" fmla="*/ 98 w 379"/>
                                <a:gd name="T37" fmla="*/ 15 h 376"/>
                                <a:gd name="T38" fmla="*/ 71 w 379"/>
                                <a:gd name="T39" fmla="*/ 0 h 376"/>
                                <a:gd name="T40" fmla="*/ 57 w 379"/>
                                <a:gd name="T41" fmla="*/ 8 h 376"/>
                                <a:gd name="T42" fmla="*/ 46 w 379"/>
                                <a:gd name="T43" fmla="*/ 22 h 376"/>
                                <a:gd name="T44" fmla="*/ 47 w 379"/>
                                <a:gd name="T45" fmla="*/ 34 h 376"/>
                                <a:gd name="T46" fmla="*/ 54 w 379"/>
                                <a:gd name="T47" fmla="*/ 43 h 376"/>
                                <a:gd name="T48" fmla="*/ 41 w 379"/>
                                <a:gd name="T49" fmla="*/ 59 h 376"/>
                                <a:gd name="T50" fmla="*/ 22 w 379"/>
                                <a:gd name="T51" fmla="*/ 69 h 376"/>
                                <a:gd name="T52" fmla="*/ 11 w 379"/>
                                <a:gd name="T53" fmla="*/ 68 h 376"/>
                                <a:gd name="T54" fmla="*/ 3 w 379"/>
                                <a:gd name="T55" fmla="*/ 65 h 376"/>
                                <a:gd name="T56" fmla="*/ 0 w 379"/>
                                <a:gd name="T57" fmla="*/ 83 h 376"/>
                                <a:gd name="T58" fmla="*/ 3 w 379"/>
                                <a:gd name="T59" fmla="*/ 102 h 376"/>
                                <a:gd name="T60" fmla="*/ 13 w 379"/>
                                <a:gd name="T61" fmla="*/ 119 h 376"/>
                                <a:gd name="T62" fmla="*/ 28 w 379"/>
                                <a:gd name="T63" fmla="*/ 145 h 376"/>
                                <a:gd name="T64" fmla="*/ 38 w 379"/>
                                <a:gd name="T65" fmla="*/ 162 h 376"/>
                                <a:gd name="T66" fmla="*/ 44 w 379"/>
                                <a:gd name="T67" fmla="*/ 175 h 376"/>
                                <a:gd name="T68" fmla="*/ 57 w 379"/>
                                <a:gd name="T69" fmla="*/ 191 h 376"/>
                                <a:gd name="T70" fmla="*/ 75 w 379"/>
                                <a:gd name="T71" fmla="*/ 218 h 376"/>
                                <a:gd name="T72" fmla="*/ 79 w 379"/>
                                <a:gd name="T73" fmla="*/ 246 h 376"/>
                                <a:gd name="T74" fmla="*/ 94 w 379"/>
                                <a:gd name="T75" fmla="*/ 272 h 376"/>
                                <a:gd name="T76" fmla="*/ 117 w 379"/>
                                <a:gd name="T77" fmla="*/ 307 h 376"/>
                                <a:gd name="T78" fmla="*/ 135 w 379"/>
                                <a:gd name="T79" fmla="*/ 341 h 376"/>
                                <a:gd name="T80" fmla="*/ 154 w 379"/>
                                <a:gd name="T81" fmla="*/ 376 h 376"/>
                                <a:gd name="T82" fmla="*/ 167 w 379"/>
                                <a:gd name="T83" fmla="*/ 369 h 376"/>
                                <a:gd name="T84" fmla="*/ 168 w 379"/>
                                <a:gd name="T85" fmla="*/ 358 h 376"/>
                                <a:gd name="T86" fmla="*/ 171 w 379"/>
                                <a:gd name="T87" fmla="*/ 348 h 376"/>
                                <a:gd name="T88" fmla="*/ 178 w 379"/>
                                <a:gd name="T89" fmla="*/ 344 h 376"/>
                                <a:gd name="T90" fmla="*/ 198 w 379"/>
                                <a:gd name="T91" fmla="*/ 347 h 376"/>
                                <a:gd name="T92" fmla="*/ 215 w 379"/>
                                <a:gd name="T93" fmla="*/ 358 h 376"/>
                                <a:gd name="T94" fmla="*/ 229 w 379"/>
                                <a:gd name="T95" fmla="*/ 344 h 376"/>
                                <a:gd name="T96" fmla="*/ 242 w 379"/>
                                <a:gd name="T97" fmla="*/ 323 h 376"/>
                                <a:gd name="T98" fmla="*/ 379 w 379"/>
                                <a:gd name="T99" fmla="*/ 233 h 376"/>
                                <a:gd name="T100" fmla="*/ 291 w 379"/>
                                <a:gd name="T101" fmla="*/ 183 h 3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9"/>
                                <a:gd name="T154" fmla="*/ 0 h 376"/>
                                <a:gd name="T155" fmla="*/ 379 w 379"/>
                                <a:gd name="T156" fmla="*/ 376 h 3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9" h="376">
                                  <a:moveTo>
                                    <a:pt x="291" y="179"/>
                                  </a:moveTo>
                                  <a:lnTo>
                                    <a:pt x="290" y="177"/>
                                  </a:lnTo>
                                  <a:lnTo>
                                    <a:pt x="288" y="177"/>
                                  </a:lnTo>
                                  <a:lnTo>
                                    <a:pt x="288" y="176"/>
                                  </a:lnTo>
                                  <a:lnTo>
                                    <a:pt x="288" y="173"/>
                                  </a:lnTo>
                                  <a:lnTo>
                                    <a:pt x="288" y="170"/>
                                  </a:lnTo>
                                  <a:lnTo>
                                    <a:pt x="288" y="168"/>
                                  </a:lnTo>
                                  <a:lnTo>
                                    <a:pt x="290" y="165"/>
                                  </a:lnTo>
                                  <a:lnTo>
                                    <a:pt x="290" y="161"/>
                                  </a:lnTo>
                                  <a:lnTo>
                                    <a:pt x="288" y="157"/>
                                  </a:lnTo>
                                  <a:lnTo>
                                    <a:pt x="287" y="154"/>
                                  </a:lnTo>
                                  <a:lnTo>
                                    <a:pt x="285" y="151"/>
                                  </a:lnTo>
                                  <a:lnTo>
                                    <a:pt x="282" y="148"/>
                                  </a:lnTo>
                                  <a:lnTo>
                                    <a:pt x="279" y="145"/>
                                  </a:lnTo>
                                  <a:lnTo>
                                    <a:pt x="278" y="143"/>
                                  </a:lnTo>
                                  <a:lnTo>
                                    <a:pt x="277" y="140"/>
                                  </a:lnTo>
                                  <a:lnTo>
                                    <a:pt x="278" y="138"/>
                                  </a:lnTo>
                                  <a:lnTo>
                                    <a:pt x="266" y="130"/>
                                  </a:lnTo>
                                  <a:lnTo>
                                    <a:pt x="258" y="123"/>
                                  </a:lnTo>
                                  <a:lnTo>
                                    <a:pt x="251" y="118"/>
                                  </a:lnTo>
                                  <a:lnTo>
                                    <a:pt x="246" y="112"/>
                                  </a:lnTo>
                                  <a:lnTo>
                                    <a:pt x="242" y="108"/>
                                  </a:lnTo>
                                  <a:lnTo>
                                    <a:pt x="239" y="105"/>
                                  </a:lnTo>
                                  <a:lnTo>
                                    <a:pt x="236" y="101"/>
                                  </a:lnTo>
                                  <a:lnTo>
                                    <a:pt x="233" y="98"/>
                                  </a:lnTo>
                                  <a:lnTo>
                                    <a:pt x="233" y="97"/>
                                  </a:lnTo>
                                  <a:lnTo>
                                    <a:pt x="233" y="93"/>
                                  </a:lnTo>
                                  <a:lnTo>
                                    <a:pt x="233" y="90"/>
                                  </a:lnTo>
                                  <a:lnTo>
                                    <a:pt x="233" y="87"/>
                                  </a:lnTo>
                                  <a:lnTo>
                                    <a:pt x="232" y="85"/>
                                  </a:lnTo>
                                  <a:lnTo>
                                    <a:pt x="232" y="82"/>
                                  </a:lnTo>
                                  <a:lnTo>
                                    <a:pt x="230" y="80"/>
                                  </a:lnTo>
                                  <a:lnTo>
                                    <a:pt x="228" y="80"/>
                                  </a:lnTo>
                                  <a:lnTo>
                                    <a:pt x="226" y="80"/>
                                  </a:lnTo>
                                  <a:lnTo>
                                    <a:pt x="223" y="80"/>
                                  </a:lnTo>
                                  <a:lnTo>
                                    <a:pt x="221" y="80"/>
                                  </a:lnTo>
                                  <a:lnTo>
                                    <a:pt x="218" y="79"/>
                                  </a:lnTo>
                                  <a:lnTo>
                                    <a:pt x="216" y="78"/>
                                  </a:lnTo>
                                  <a:lnTo>
                                    <a:pt x="214" y="76"/>
                                  </a:lnTo>
                                  <a:lnTo>
                                    <a:pt x="211" y="75"/>
                                  </a:lnTo>
                                  <a:lnTo>
                                    <a:pt x="205" y="73"/>
                                  </a:lnTo>
                                  <a:lnTo>
                                    <a:pt x="201" y="72"/>
                                  </a:lnTo>
                                  <a:lnTo>
                                    <a:pt x="197" y="72"/>
                                  </a:lnTo>
                                  <a:lnTo>
                                    <a:pt x="195" y="72"/>
                                  </a:lnTo>
                                  <a:lnTo>
                                    <a:pt x="192" y="72"/>
                                  </a:lnTo>
                                  <a:lnTo>
                                    <a:pt x="191" y="73"/>
                                  </a:lnTo>
                                  <a:lnTo>
                                    <a:pt x="189" y="73"/>
                                  </a:lnTo>
                                  <a:lnTo>
                                    <a:pt x="186" y="75"/>
                                  </a:lnTo>
                                  <a:lnTo>
                                    <a:pt x="184" y="75"/>
                                  </a:lnTo>
                                  <a:lnTo>
                                    <a:pt x="183" y="73"/>
                                  </a:lnTo>
                                  <a:lnTo>
                                    <a:pt x="180" y="73"/>
                                  </a:lnTo>
                                  <a:lnTo>
                                    <a:pt x="178" y="73"/>
                                  </a:lnTo>
                                  <a:lnTo>
                                    <a:pt x="176" y="75"/>
                                  </a:lnTo>
                                  <a:lnTo>
                                    <a:pt x="173" y="75"/>
                                  </a:lnTo>
                                  <a:lnTo>
                                    <a:pt x="171" y="75"/>
                                  </a:lnTo>
                                  <a:lnTo>
                                    <a:pt x="168" y="75"/>
                                  </a:lnTo>
                                  <a:lnTo>
                                    <a:pt x="166" y="73"/>
                                  </a:lnTo>
                                  <a:lnTo>
                                    <a:pt x="164" y="72"/>
                                  </a:lnTo>
                                  <a:lnTo>
                                    <a:pt x="161" y="71"/>
                                  </a:lnTo>
                                  <a:lnTo>
                                    <a:pt x="160" y="69"/>
                                  </a:lnTo>
                                  <a:lnTo>
                                    <a:pt x="159" y="68"/>
                                  </a:lnTo>
                                  <a:lnTo>
                                    <a:pt x="158" y="66"/>
                                  </a:lnTo>
                                  <a:lnTo>
                                    <a:pt x="157" y="65"/>
                                  </a:lnTo>
                                  <a:lnTo>
                                    <a:pt x="155" y="62"/>
                                  </a:lnTo>
                                  <a:lnTo>
                                    <a:pt x="153" y="55"/>
                                  </a:lnTo>
                                  <a:lnTo>
                                    <a:pt x="151" y="48"/>
                                  </a:lnTo>
                                  <a:lnTo>
                                    <a:pt x="148" y="43"/>
                                  </a:lnTo>
                                  <a:lnTo>
                                    <a:pt x="146" y="39"/>
                                  </a:lnTo>
                                  <a:lnTo>
                                    <a:pt x="142" y="33"/>
                                  </a:lnTo>
                                  <a:lnTo>
                                    <a:pt x="136" y="30"/>
                                  </a:lnTo>
                                  <a:lnTo>
                                    <a:pt x="129" y="27"/>
                                  </a:lnTo>
                                  <a:lnTo>
                                    <a:pt x="120" y="25"/>
                                  </a:lnTo>
                                  <a:lnTo>
                                    <a:pt x="112" y="23"/>
                                  </a:lnTo>
                                  <a:lnTo>
                                    <a:pt x="107" y="20"/>
                                  </a:lnTo>
                                  <a:lnTo>
                                    <a:pt x="103" y="18"/>
                                  </a:lnTo>
                                  <a:lnTo>
                                    <a:pt x="98" y="15"/>
                                  </a:lnTo>
                                  <a:lnTo>
                                    <a:pt x="92" y="12"/>
                                  </a:lnTo>
                                  <a:lnTo>
                                    <a:pt x="88" y="8"/>
                                  </a:lnTo>
                                  <a:lnTo>
                                    <a:pt x="81" y="4"/>
                                  </a:lnTo>
                                  <a:lnTo>
                                    <a:pt x="71" y="0"/>
                                  </a:lnTo>
                                  <a:lnTo>
                                    <a:pt x="69" y="1"/>
                                  </a:lnTo>
                                  <a:lnTo>
                                    <a:pt x="66" y="4"/>
                                  </a:lnTo>
                                  <a:lnTo>
                                    <a:pt x="61" y="5"/>
                                  </a:lnTo>
                                  <a:lnTo>
                                    <a:pt x="57" y="8"/>
                                  </a:lnTo>
                                  <a:lnTo>
                                    <a:pt x="53" y="9"/>
                                  </a:lnTo>
                                  <a:lnTo>
                                    <a:pt x="50" y="13"/>
                                  </a:lnTo>
                                  <a:lnTo>
                                    <a:pt x="47" y="18"/>
                                  </a:lnTo>
                                  <a:lnTo>
                                    <a:pt x="46" y="22"/>
                                  </a:lnTo>
                                  <a:lnTo>
                                    <a:pt x="46" y="25"/>
                                  </a:lnTo>
                                  <a:lnTo>
                                    <a:pt x="46" y="29"/>
                                  </a:lnTo>
                                  <a:lnTo>
                                    <a:pt x="47" y="32"/>
                                  </a:lnTo>
                                  <a:lnTo>
                                    <a:pt x="47" y="34"/>
                                  </a:lnTo>
                                  <a:lnTo>
                                    <a:pt x="48" y="37"/>
                                  </a:lnTo>
                                  <a:lnTo>
                                    <a:pt x="51" y="39"/>
                                  </a:lnTo>
                                  <a:lnTo>
                                    <a:pt x="52" y="41"/>
                                  </a:lnTo>
                                  <a:lnTo>
                                    <a:pt x="54" y="43"/>
                                  </a:lnTo>
                                  <a:lnTo>
                                    <a:pt x="53" y="45"/>
                                  </a:lnTo>
                                  <a:lnTo>
                                    <a:pt x="50" y="50"/>
                                  </a:lnTo>
                                  <a:lnTo>
                                    <a:pt x="46" y="54"/>
                                  </a:lnTo>
                                  <a:lnTo>
                                    <a:pt x="41" y="59"/>
                                  </a:lnTo>
                                  <a:lnTo>
                                    <a:pt x="36" y="64"/>
                                  </a:lnTo>
                                  <a:lnTo>
                                    <a:pt x="32" y="66"/>
                                  </a:lnTo>
                                  <a:lnTo>
                                    <a:pt x="27" y="69"/>
                                  </a:lnTo>
                                  <a:lnTo>
                                    <a:pt x="22" y="69"/>
                                  </a:lnTo>
                                  <a:lnTo>
                                    <a:pt x="20" y="69"/>
                                  </a:lnTo>
                                  <a:lnTo>
                                    <a:pt x="16" y="69"/>
                                  </a:lnTo>
                                  <a:lnTo>
                                    <a:pt x="14" y="69"/>
                                  </a:lnTo>
                                  <a:lnTo>
                                    <a:pt x="11" y="68"/>
                                  </a:lnTo>
                                  <a:lnTo>
                                    <a:pt x="9" y="68"/>
                                  </a:lnTo>
                                  <a:lnTo>
                                    <a:pt x="7" y="66"/>
                                  </a:lnTo>
                                  <a:lnTo>
                                    <a:pt x="4" y="66"/>
                                  </a:lnTo>
                                  <a:lnTo>
                                    <a:pt x="3" y="65"/>
                                  </a:lnTo>
                                  <a:lnTo>
                                    <a:pt x="3" y="66"/>
                                  </a:lnTo>
                                  <a:lnTo>
                                    <a:pt x="2" y="71"/>
                                  </a:lnTo>
                                  <a:lnTo>
                                    <a:pt x="1" y="76"/>
                                  </a:lnTo>
                                  <a:lnTo>
                                    <a:pt x="0" y="83"/>
                                  </a:lnTo>
                                  <a:lnTo>
                                    <a:pt x="0" y="90"/>
                                  </a:lnTo>
                                  <a:lnTo>
                                    <a:pt x="1" y="98"/>
                                  </a:lnTo>
                                  <a:lnTo>
                                    <a:pt x="2" y="101"/>
                                  </a:lnTo>
                                  <a:lnTo>
                                    <a:pt x="3" y="102"/>
                                  </a:lnTo>
                                  <a:lnTo>
                                    <a:pt x="4" y="105"/>
                                  </a:lnTo>
                                  <a:lnTo>
                                    <a:pt x="8" y="106"/>
                                  </a:lnTo>
                                  <a:lnTo>
                                    <a:pt x="9" y="112"/>
                                  </a:lnTo>
                                  <a:lnTo>
                                    <a:pt x="13" y="119"/>
                                  </a:lnTo>
                                  <a:lnTo>
                                    <a:pt x="16" y="125"/>
                                  </a:lnTo>
                                  <a:lnTo>
                                    <a:pt x="21" y="131"/>
                                  </a:lnTo>
                                  <a:lnTo>
                                    <a:pt x="25" y="138"/>
                                  </a:lnTo>
                                  <a:lnTo>
                                    <a:pt x="28" y="145"/>
                                  </a:lnTo>
                                  <a:lnTo>
                                    <a:pt x="31" y="152"/>
                                  </a:lnTo>
                                  <a:lnTo>
                                    <a:pt x="31" y="161"/>
                                  </a:lnTo>
                                  <a:lnTo>
                                    <a:pt x="35" y="161"/>
                                  </a:lnTo>
                                  <a:lnTo>
                                    <a:pt x="38" y="162"/>
                                  </a:lnTo>
                                  <a:lnTo>
                                    <a:pt x="40" y="165"/>
                                  </a:lnTo>
                                  <a:lnTo>
                                    <a:pt x="41" y="168"/>
                                  </a:lnTo>
                                  <a:lnTo>
                                    <a:pt x="42" y="170"/>
                                  </a:lnTo>
                                  <a:lnTo>
                                    <a:pt x="44" y="175"/>
                                  </a:lnTo>
                                  <a:lnTo>
                                    <a:pt x="45" y="179"/>
                                  </a:lnTo>
                                  <a:lnTo>
                                    <a:pt x="48" y="183"/>
                                  </a:lnTo>
                                  <a:lnTo>
                                    <a:pt x="52" y="187"/>
                                  </a:lnTo>
                                  <a:lnTo>
                                    <a:pt x="57" y="191"/>
                                  </a:lnTo>
                                  <a:lnTo>
                                    <a:pt x="61" y="197"/>
                                  </a:lnTo>
                                  <a:lnTo>
                                    <a:pt x="66" y="204"/>
                                  </a:lnTo>
                                  <a:lnTo>
                                    <a:pt x="71" y="211"/>
                                  </a:lnTo>
                                  <a:lnTo>
                                    <a:pt x="75" y="218"/>
                                  </a:lnTo>
                                  <a:lnTo>
                                    <a:pt x="77" y="226"/>
                                  </a:lnTo>
                                  <a:lnTo>
                                    <a:pt x="78" y="233"/>
                                  </a:lnTo>
                                  <a:lnTo>
                                    <a:pt x="78" y="240"/>
                                  </a:lnTo>
                                  <a:lnTo>
                                    <a:pt x="79" y="246"/>
                                  </a:lnTo>
                                  <a:lnTo>
                                    <a:pt x="81" y="251"/>
                                  </a:lnTo>
                                  <a:lnTo>
                                    <a:pt x="83" y="257"/>
                                  </a:lnTo>
                                  <a:lnTo>
                                    <a:pt x="88" y="265"/>
                                  </a:lnTo>
                                  <a:lnTo>
                                    <a:pt x="94" y="272"/>
                                  </a:lnTo>
                                  <a:lnTo>
                                    <a:pt x="102" y="279"/>
                                  </a:lnTo>
                                  <a:lnTo>
                                    <a:pt x="108" y="289"/>
                                  </a:lnTo>
                                  <a:lnTo>
                                    <a:pt x="114" y="297"/>
                                  </a:lnTo>
                                  <a:lnTo>
                                    <a:pt x="117" y="307"/>
                                  </a:lnTo>
                                  <a:lnTo>
                                    <a:pt x="121" y="316"/>
                                  </a:lnTo>
                                  <a:lnTo>
                                    <a:pt x="126" y="326"/>
                                  </a:lnTo>
                                  <a:lnTo>
                                    <a:pt x="130" y="333"/>
                                  </a:lnTo>
                                  <a:lnTo>
                                    <a:pt x="135" y="341"/>
                                  </a:lnTo>
                                  <a:lnTo>
                                    <a:pt x="141" y="348"/>
                                  </a:lnTo>
                                  <a:lnTo>
                                    <a:pt x="146" y="357"/>
                                  </a:lnTo>
                                  <a:lnTo>
                                    <a:pt x="151" y="365"/>
                                  </a:lnTo>
                                  <a:lnTo>
                                    <a:pt x="154" y="376"/>
                                  </a:lnTo>
                                  <a:lnTo>
                                    <a:pt x="162" y="376"/>
                                  </a:lnTo>
                                  <a:lnTo>
                                    <a:pt x="165" y="374"/>
                                  </a:lnTo>
                                  <a:lnTo>
                                    <a:pt x="166" y="372"/>
                                  </a:lnTo>
                                  <a:lnTo>
                                    <a:pt x="167" y="369"/>
                                  </a:lnTo>
                                  <a:lnTo>
                                    <a:pt x="168" y="368"/>
                                  </a:lnTo>
                                  <a:lnTo>
                                    <a:pt x="168" y="365"/>
                                  </a:lnTo>
                                  <a:lnTo>
                                    <a:pt x="168" y="362"/>
                                  </a:lnTo>
                                  <a:lnTo>
                                    <a:pt x="168" y="358"/>
                                  </a:lnTo>
                                  <a:lnTo>
                                    <a:pt x="168" y="354"/>
                                  </a:lnTo>
                                  <a:lnTo>
                                    <a:pt x="168" y="351"/>
                                  </a:lnTo>
                                  <a:lnTo>
                                    <a:pt x="170" y="350"/>
                                  </a:lnTo>
                                  <a:lnTo>
                                    <a:pt x="171" y="348"/>
                                  </a:lnTo>
                                  <a:lnTo>
                                    <a:pt x="172" y="347"/>
                                  </a:lnTo>
                                  <a:lnTo>
                                    <a:pt x="174" y="346"/>
                                  </a:lnTo>
                                  <a:lnTo>
                                    <a:pt x="176" y="344"/>
                                  </a:lnTo>
                                  <a:lnTo>
                                    <a:pt x="178" y="344"/>
                                  </a:lnTo>
                                  <a:lnTo>
                                    <a:pt x="179" y="344"/>
                                  </a:lnTo>
                                  <a:lnTo>
                                    <a:pt x="186" y="344"/>
                                  </a:lnTo>
                                  <a:lnTo>
                                    <a:pt x="192" y="346"/>
                                  </a:lnTo>
                                  <a:lnTo>
                                    <a:pt x="198" y="347"/>
                                  </a:lnTo>
                                  <a:lnTo>
                                    <a:pt x="203" y="350"/>
                                  </a:lnTo>
                                  <a:lnTo>
                                    <a:pt x="207" y="351"/>
                                  </a:lnTo>
                                  <a:lnTo>
                                    <a:pt x="211" y="355"/>
                                  </a:lnTo>
                                  <a:lnTo>
                                    <a:pt x="215" y="358"/>
                                  </a:lnTo>
                                  <a:lnTo>
                                    <a:pt x="217" y="362"/>
                                  </a:lnTo>
                                  <a:lnTo>
                                    <a:pt x="221" y="357"/>
                                  </a:lnTo>
                                  <a:lnTo>
                                    <a:pt x="224" y="351"/>
                                  </a:lnTo>
                                  <a:lnTo>
                                    <a:pt x="229" y="344"/>
                                  </a:lnTo>
                                  <a:lnTo>
                                    <a:pt x="233" y="339"/>
                                  </a:lnTo>
                                  <a:lnTo>
                                    <a:pt x="237" y="332"/>
                                  </a:lnTo>
                                  <a:lnTo>
                                    <a:pt x="240" y="326"/>
                                  </a:lnTo>
                                  <a:lnTo>
                                    <a:pt x="242" y="323"/>
                                  </a:lnTo>
                                  <a:lnTo>
                                    <a:pt x="243" y="322"/>
                                  </a:lnTo>
                                  <a:lnTo>
                                    <a:pt x="319" y="304"/>
                                  </a:lnTo>
                                  <a:lnTo>
                                    <a:pt x="354" y="294"/>
                                  </a:lnTo>
                                  <a:lnTo>
                                    <a:pt x="379" y="233"/>
                                  </a:lnTo>
                                  <a:lnTo>
                                    <a:pt x="371" y="215"/>
                                  </a:lnTo>
                                  <a:lnTo>
                                    <a:pt x="362" y="226"/>
                                  </a:lnTo>
                                  <a:lnTo>
                                    <a:pt x="309" y="218"/>
                                  </a:lnTo>
                                  <a:lnTo>
                                    <a:pt x="291" y="183"/>
                                  </a:lnTo>
                                  <a:lnTo>
                                    <a:pt x="291" y="17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47" name="Freeform 338">
                              <a:extLst>
                                <a:ext uri="{FF2B5EF4-FFF2-40B4-BE49-F238E27FC236}">
                                  <a16:creationId xmlns:a16="http://schemas.microsoft.com/office/drawing/2014/main" id="{547743A6-6B09-428E-9756-A8BE41E29671}"/>
                                </a:ext>
                              </a:extLst>
                            </p:cNvPr>
                            <p:cNvSpPr>
                              <a:spLocks/>
                            </p:cNvSpPr>
                            <p:nvPr/>
                          </p:nvSpPr>
                          <p:spPr bwMode="gray">
                            <a:xfrm>
                              <a:off x="3561" y="2066"/>
                              <a:ext cx="124" cy="201"/>
                            </a:xfrm>
                            <a:custGeom>
                              <a:avLst/>
                              <a:gdLst>
                                <a:gd name="T0" fmla="*/ 63 w 124"/>
                                <a:gd name="T1" fmla="*/ 4 h 201"/>
                                <a:gd name="T2" fmla="*/ 66 w 124"/>
                                <a:gd name="T3" fmla="*/ 15 h 201"/>
                                <a:gd name="T4" fmla="*/ 72 w 124"/>
                                <a:gd name="T5" fmla="*/ 26 h 201"/>
                                <a:gd name="T6" fmla="*/ 79 w 124"/>
                                <a:gd name="T7" fmla="*/ 34 h 201"/>
                                <a:gd name="T8" fmla="*/ 91 w 124"/>
                                <a:gd name="T9" fmla="*/ 39 h 201"/>
                                <a:gd name="T10" fmla="*/ 105 w 124"/>
                                <a:gd name="T11" fmla="*/ 41 h 201"/>
                                <a:gd name="T12" fmla="*/ 115 w 124"/>
                                <a:gd name="T13" fmla="*/ 47 h 201"/>
                                <a:gd name="T14" fmla="*/ 123 w 124"/>
                                <a:gd name="T15" fmla="*/ 56 h 201"/>
                                <a:gd name="T16" fmla="*/ 123 w 124"/>
                                <a:gd name="T17" fmla="*/ 73 h 201"/>
                                <a:gd name="T18" fmla="*/ 115 w 124"/>
                                <a:gd name="T19" fmla="*/ 94 h 201"/>
                                <a:gd name="T20" fmla="*/ 105 w 124"/>
                                <a:gd name="T21" fmla="*/ 113 h 201"/>
                                <a:gd name="T22" fmla="*/ 98 w 124"/>
                                <a:gd name="T23" fmla="*/ 134 h 201"/>
                                <a:gd name="T24" fmla="*/ 92 w 124"/>
                                <a:gd name="T25" fmla="*/ 147 h 201"/>
                                <a:gd name="T26" fmla="*/ 84 w 124"/>
                                <a:gd name="T27" fmla="*/ 152 h 201"/>
                                <a:gd name="T28" fmla="*/ 75 w 124"/>
                                <a:gd name="T29" fmla="*/ 158 h 201"/>
                                <a:gd name="T30" fmla="*/ 72 w 124"/>
                                <a:gd name="T31" fmla="*/ 165 h 201"/>
                                <a:gd name="T32" fmla="*/ 69 w 124"/>
                                <a:gd name="T33" fmla="*/ 170 h 201"/>
                                <a:gd name="T34" fmla="*/ 64 w 124"/>
                                <a:gd name="T35" fmla="*/ 173 h 201"/>
                                <a:gd name="T36" fmla="*/ 60 w 124"/>
                                <a:gd name="T37" fmla="*/ 174 h 201"/>
                                <a:gd name="T38" fmla="*/ 54 w 124"/>
                                <a:gd name="T39" fmla="*/ 176 h 201"/>
                                <a:gd name="T40" fmla="*/ 53 w 124"/>
                                <a:gd name="T41" fmla="*/ 180 h 201"/>
                                <a:gd name="T42" fmla="*/ 50 w 124"/>
                                <a:gd name="T43" fmla="*/ 187 h 201"/>
                                <a:gd name="T44" fmla="*/ 44 w 124"/>
                                <a:gd name="T45" fmla="*/ 192 h 201"/>
                                <a:gd name="T46" fmla="*/ 32 w 124"/>
                                <a:gd name="T47" fmla="*/ 194 h 201"/>
                                <a:gd name="T48" fmla="*/ 19 w 124"/>
                                <a:gd name="T49" fmla="*/ 198 h 201"/>
                                <a:gd name="T50" fmla="*/ 15 w 124"/>
                                <a:gd name="T51" fmla="*/ 199 h 201"/>
                                <a:gd name="T52" fmla="*/ 13 w 124"/>
                                <a:gd name="T53" fmla="*/ 197 h 201"/>
                                <a:gd name="T54" fmla="*/ 11 w 124"/>
                                <a:gd name="T55" fmla="*/ 194 h 201"/>
                                <a:gd name="T56" fmla="*/ 9 w 124"/>
                                <a:gd name="T57" fmla="*/ 191 h 201"/>
                                <a:gd name="T58" fmla="*/ 9 w 124"/>
                                <a:gd name="T59" fmla="*/ 184 h 201"/>
                                <a:gd name="T60" fmla="*/ 8 w 124"/>
                                <a:gd name="T61" fmla="*/ 174 h 201"/>
                                <a:gd name="T62" fmla="*/ 5 w 124"/>
                                <a:gd name="T63" fmla="*/ 167 h 201"/>
                                <a:gd name="T64" fmla="*/ 3 w 124"/>
                                <a:gd name="T65" fmla="*/ 160 h 201"/>
                                <a:gd name="T66" fmla="*/ 0 w 124"/>
                                <a:gd name="T67" fmla="*/ 140 h 201"/>
                                <a:gd name="T68" fmla="*/ 61 w 124"/>
                                <a:gd name="T69" fmla="*/ 70 h 201"/>
                                <a:gd name="T70" fmla="*/ 63 w 124"/>
                                <a:gd name="T71" fmla="*/ 0 h 20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4"/>
                                <a:gd name="T109" fmla="*/ 0 h 201"/>
                                <a:gd name="T110" fmla="*/ 124 w 124"/>
                                <a:gd name="T111" fmla="*/ 201 h 20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4" h="201">
                                  <a:moveTo>
                                    <a:pt x="63" y="0"/>
                                  </a:moveTo>
                                  <a:lnTo>
                                    <a:pt x="63" y="4"/>
                                  </a:lnTo>
                                  <a:lnTo>
                                    <a:pt x="64" y="9"/>
                                  </a:lnTo>
                                  <a:lnTo>
                                    <a:pt x="66" y="15"/>
                                  </a:lnTo>
                                  <a:lnTo>
                                    <a:pt x="68" y="20"/>
                                  </a:lnTo>
                                  <a:lnTo>
                                    <a:pt x="72" y="26"/>
                                  </a:lnTo>
                                  <a:lnTo>
                                    <a:pt x="75" y="30"/>
                                  </a:lnTo>
                                  <a:lnTo>
                                    <a:pt x="79" y="34"/>
                                  </a:lnTo>
                                  <a:lnTo>
                                    <a:pt x="85" y="37"/>
                                  </a:lnTo>
                                  <a:lnTo>
                                    <a:pt x="91" y="39"/>
                                  </a:lnTo>
                                  <a:lnTo>
                                    <a:pt x="98" y="40"/>
                                  </a:lnTo>
                                  <a:lnTo>
                                    <a:pt x="105" y="41"/>
                                  </a:lnTo>
                                  <a:lnTo>
                                    <a:pt x="111" y="44"/>
                                  </a:lnTo>
                                  <a:lnTo>
                                    <a:pt x="115" y="47"/>
                                  </a:lnTo>
                                  <a:lnTo>
                                    <a:pt x="120" y="51"/>
                                  </a:lnTo>
                                  <a:lnTo>
                                    <a:pt x="123" y="56"/>
                                  </a:lnTo>
                                  <a:lnTo>
                                    <a:pt x="124" y="63"/>
                                  </a:lnTo>
                                  <a:lnTo>
                                    <a:pt x="123" y="73"/>
                                  </a:lnTo>
                                  <a:lnTo>
                                    <a:pt x="119" y="84"/>
                                  </a:lnTo>
                                  <a:lnTo>
                                    <a:pt x="115" y="94"/>
                                  </a:lnTo>
                                  <a:lnTo>
                                    <a:pt x="110" y="104"/>
                                  </a:lnTo>
                                  <a:lnTo>
                                    <a:pt x="105" y="113"/>
                                  </a:lnTo>
                                  <a:lnTo>
                                    <a:pt x="100" y="123"/>
                                  </a:lnTo>
                                  <a:lnTo>
                                    <a:pt x="98" y="134"/>
                                  </a:lnTo>
                                  <a:lnTo>
                                    <a:pt x="96" y="145"/>
                                  </a:lnTo>
                                  <a:lnTo>
                                    <a:pt x="92" y="147"/>
                                  </a:lnTo>
                                  <a:lnTo>
                                    <a:pt x="88" y="148"/>
                                  </a:lnTo>
                                  <a:lnTo>
                                    <a:pt x="84" y="152"/>
                                  </a:lnTo>
                                  <a:lnTo>
                                    <a:pt x="80" y="155"/>
                                  </a:lnTo>
                                  <a:lnTo>
                                    <a:pt x="75" y="158"/>
                                  </a:lnTo>
                                  <a:lnTo>
                                    <a:pt x="73" y="162"/>
                                  </a:lnTo>
                                  <a:lnTo>
                                    <a:pt x="72" y="165"/>
                                  </a:lnTo>
                                  <a:lnTo>
                                    <a:pt x="72" y="169"/>
                                  </a:lnTo>
                                  <a:lnTo>
                                    <a:pt x="69" y="170"/>
                                  </a:lnTo>
                                  <a:lnTo>
                                    <a:pt x="68" y="172"/>
                                  </a:lnTo>
                                  <a:lnTo>
                                    <a:pt x="64" y="173"/>
                                  </a:lnTo>
                                  <a:lnTo>
                                    <a:pt x="62" y="173"/>
                                  </a:lnTo>
                                  <a:lnTo>
                                    <a:pt x="60" y="174"/>
                                  </a:lnTo>
                                  <a:lnTo>
                                    <a:pt x="56" y="176"/>
                                  </a:lnTo>
                                  <a:lnTo>
                                    <a:pt x="54" y="176"/>
                                  </a:lnTo>
                                  <a:lnTo>
                                    <a:pt x="53" y="176"/>
                                  </a:lnTo>
                                  <a:lnTo>
                                    <a:pt x="53" y="180"/>
                                  </a:lnTo>
                                  <a:lnTo>
                                    <a:pt x="51" y="184"/>
                                  </a:lnTo>
                                  <a:lnTo>
                                    <a:pt x="50" y="187"/>
                                  </a:lnTo>
                                  <a:lnTo>
                                    <a:pt x="48" y="190"/>
                                  </a:lnTo>
                                  <a:lnTo>
                                    <a:pt x="44" y="192"/>
                                  </a:lnTo>
                                  <a:lnTo>
                                    <a:pt x="38" y="194"/>
                                  </a:lnTo>
                                  <a:lnTo>
                                    <a:pt x="32" y="194"/>
                                  </a:lnTo>
                                  <a:lnTo>
                                    <a:pt x="25" y="195"/>
                                  </a:lnTo>
                                  <a:lnTo>
                                    <a:pt x="19" y="198"/>
                                  </a:lnTo>
                                  <a:lnTo>
                                    <a:pt x="15" y="201"/>
                                  </a:lnTo>
                                  <a:lnTo>
                                    <a:pt x="15" y="199"/>
                                  </a:lnTo>
                                  <a:lnTo>
                                    <a:pt x="15" y="198"/>
                                  </a:lnTo>
                                  <a:lnTo>
                                    <a:pt x="13" y="197"/>
                                  </a:lnTo>
                                  <a:lnTo>
                                    <a:pt x="12" y="195"/>
                                  </a:lnTo>
                                  <a:lnTo>
                                    <a:pt x="11" y="194"/>
                                  </a:lnTo>
                                  <a:lnTo>
                                    <a:pt x="10" y="192"/>
                                  </a:lnTo>
                                  <a:lnTo>
                                    <a:pt x="9" y="191"/>
                                  </a:lnTo>
                                  <a:lnTo>
                                    <a:pt x="9" y="188"/>
                                  </a:lnTo>
                                  <a:lnTo>
                                    <a:pt x="9" y="184"/>
                                  </a:lnTo>
                                  <a:lnTo>
                                    <a:pt x="9" y="178"/>
                                  </a:lnTo>
                                  <a:lnTo>
                                    <a:pt x="8" y="174"/>
                                  </a:lnTo>
                                  <a:lnTo>
                                    <a:pt x="6" y="170"/>
                                  </a:lnTo>
                                  <a:lnTo>
                                    <a:pt x="5" y="167"/>
                                  </a:lnTo>
                                  <a:lnTo>
                                    <a:pt x="4" y="163"/>
                                  </a:lnTo>
                                  <a:lnTo>
                                    <a:pt x="3" y="160"/>
                                  </a:lnTo>
                                  <a:lnTo>
                                    <a:pt x="0" y="156"/>
                                  </a:lnTo>
                                  <a:lnTo>
                                    <a:pt x="0" y="140"/>
                                  </a:lnTo>
                                  <a:lnTo>
                                    <a:pt x="36" y="130"/>
                                  </a:lnTo>
                                  <a:lnTo>
                                    <a:pt x="61" y="70"/>
                                  </a:lnTo>
                                  <a:lnTo>
                                    <a:pt x="53" y="52"/>
                                  </a:lnTo>
                                  <a:lnTo>
                                    <a:pt x="6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48" name="Freeform 339">
                              <a:extLst>
                                <a:ext uri="{FF2B5EF4-FFF2-40B4-BE49-F238E27FC236}">
                                  <a16:creationId xmlns:a16="http://schemas.microsoft.com/office/drawing/2014/main" id="{B269A390-0E22-4A2F-8028-FB21215F2B38}"/>
                                </a:ext>
                              </a:extLst>
                            </p:cNvPr>
                            <p:cNvSpPr>
                              <a:spLocks/>
                            </p:cNvSpPr>
                            <p:nvPr/>
                          </p:nvSpPr>
                          <p:spPr bwMode="gray">
                            <a:xfrm>
                              <a:off x="3397" y="2203"/>
                              <a:ext cx="177" cy="174"/>
                            </a:xfrm>
                            <a:custGeom>
                              <a:avLst/>
                              <a:gdLst>
                                <a:gd name="T0" fmla="*/ 8 w 177"/>
                                <a:gd name="T1" fmla="*/ 75 h 174"/>
                                <a:gd name="T2" fmla="*/ 12 w 177"/>
                                <a:gd name="T3" fmla="*/ 71 h 174"/>
                                <a:gd name="T4" fmla="*/ 14 w 177"/>
                                <a:gd name="T5" fmla="*/ 67 h 174"/>
                                <a:gd name="T6" fmla="*/ 14 w 177"/>
                                <a:gd name="T7" fmla="*/ 61 h 174"/>
                                <a:gd name="T8" fmla="*/ 14 w 177"/>
                                <a:gd name="T9" fmla="*/ 53 h 174"/>
                                <a:gd name="T10" fmla="*/ 16 w 177"/>
                                <a:gd name="T11" fmla="*/ 49 h 174"/>
                                <a:gd name="T12" fmla="*/ 18 w 177"/>
                                <a:gd name="T13" fmla="*/ 46 h 174"/>
                                <a:gd name="T14" fmla="*/ 22 w 177"/>
                                <a:gd name="T15" fmla="*/ 42 h 174"/>
                                <a:gd name="T16" fmla="*/ 25 w 177"/>
                                <a:gd name="T17" fmla="*/ 42 h 174"/>
                                <a:gd name="T18" fmla="*/ 38 w 177"/>
                                <a:gd name="T19" fmla="*/ 45 h 174"/>
                                <a:gd name="T20" fmla="*/ 50 w 177"/>
                                <a:gd name="T21" fmla="*/ 49 h 174"/>
                                <a:gd name="T22" fmla="*/ 58 w 177"/>
                                <a:gd name="T23" fmla="*/ 54 h 174"/>
                                <a:gd name="T24" fmla="*/ 64 w 177"/>
                                <a:gd name="T25" fmla="*/ 61 h 174"/>
                                <a:gd name="T26" fmla="*/ 71 w 177"/>
                                <a:gd name="T27" fmla="*/ 50 h 174"/>
                                <a:gd name="T28" fmla="*/ 80 w 177"/>
                                <a:gd name="T29" fmla="*/ 37 h 174"/>
                                <a:gd name="T30" fmla="*/ 87 w 177"/>
                                <a:gd name="T31" fmla="*/ 24 h 174"/>
                                <a:gd name="T32" fmla="*/ 90 w 177"/>
                                <a:gd name="T33" fmla="*/ 20 h 174"/>
                                <a:gd name="T34" fmla="*/ 166 w 177"/>
                                <a:gd name="T35" fmla="*/ 17 h 174"/>
                                <a:gd name="T36" fmla="*/ 170 w 177"/>
                                <a:gd name="T37" fmla="*/ 24 h 174"/>
                                <a:gd name="T38" fmla="*/ 172 w 177"/>
                                <a:gd name="T39" fmla="*/ 31 h 174"/>
                                <a:gd name="T40" fmla="*/ 175 w 177"/>
                                <a:gd name="T41" fmla="*/ 39 h 174"/>
                                <a:gd name="T42" fmla="*/ 175 w 177"/>
                                <a:gd name="T43" fmla="*/ 50 h 174"/>
                                <a:gd name="T44" fmla="*/ 175 w 177"/>
                                <a:gd name="T45" fmla="*/ 56 h 174"/>
                                <a:gd name="T46" fmla="*/ 176 w 177"/>
                                <a:gd name="T47" fmla="*/ 61 h 174"/>
                                <a:gd name="T48" fmla="*/ 177 w 177"/>
                                <a:gd name="T49" fmla="*/ 66 h 174"/>
                                <a:gd name="T50" fmla="*/ 177 w 177"/>
                                <a:gd name="T51" fmla="*/ 71 h 174"/>
                                <a:gd name="T52" fmla="*/ 176 w 177"/>
                                <a:gd name="T53" fmla="*/ 73 h 174"/>
                                <a:gd name="T54" fmla="*/ 175 w 177"/>
                                <a:gd name="T55" fmla="*/ 74 h 174"/>
                                <a:gd name="T56" fmla="*/ 166 w 177"/>
                                <a:gd name="T57" fmla="*/ 89 h 174"/>
                                <a:gd name="T58" fmla="*/ 153 w 177"/>
                                <a:gd name="T59" fmla="*/ 99 h 174"/>
                                <a:gd name="T60" fmla="*/ 140 w 177"/>
                                <a:gd name="T61" fmla="*/ 106 h 174"/>
                                <a:gd name="T62" fmla="*/ 127 w 177"/>
                                <a:gd name="T63" fmla="*/ 110 h 174"/>
                                <a:gd name="T64" fmla="*/ 109 w 177"/>
                                <a:gd name="T65" fmla="*/ 121 h 174"/>
                                <a:gd name="T66" fmla="*/ 93 w 177"/>
                                <a:gd name="T67" fmla="*/ 128 h 174"/>
                                <a:gd name="T68" fmla="*/ 77 w 177"/>
                                <a:gd name="T69" fmla="*/ 138 h 174"/>
                                <a:gd name="T70" fmla="*/ 58 w 177"/>
                                <a:gd name="T71" fmla="*/ 145 h 174"/>
                                <a:gd name="T72" fmla="*/ 48 w 177"/>
                                <a:gd name="T73" fmla="*/ 150 h 174"/>
                                <a:gd name="T74" fmla="*/ 37 w 177"/>
                                <a:gd name="T75" fmla="*/ 159 h 174"/>
                                <a:gd name="T76" fmla="*/ 30 w 177"/>
                                <a:gd name="T77" fmla="*/ 167 h 174"/>
                                <a:gd name="T78" fmla="*/ 23 w 177"/>
                                <a:gd name="T79" fmla="*/ 174 h 174"/>
                                <a:gd name="T80" fmla="*/ 14 w 177"/>
                                <a:gd name="T81" fmla="*/ 153 h 174"/>
                                <a:gd name="T82" fmla="*/ 8 w 177"/>
                                <a:gd name="T83" fmla="*/ 127 h 174"/>
                                <a:gd name="T84" fmla="*/ 5 w 177"/>
                                <a:gd name="T85" fmla="*/ 102 h 174"/>
                                <a:gd name="T86" fmla="*/ 0 w 177"/>
                                <a:gd name="T87" fmla="*/ 78 h 1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7"/>
                                <a:gd name="T133" fmla="*/ 0 h 174"/>
                                <a:gd name="T134" fmla="*/ 177 w 177"/>
                                <a:gd name="T135" fmla="*/ 174 h 1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7" h="174">
                                  <a:moveTo>
                                    <a:pt x="0" y="78"/>
                                  </a:moveTo>
                                  <a:lnTo>
                                    <a:pt x="8" y="75"/>
                                  </a:lnTo>
                                  <a:lnTo>
                                    <a:pt x="11" y="73"/>
                                  </a:lnTo>
                                  <a:lnTo>
                                    <a:pt x="12" y="71"/>
                                  </a:lnTo>
                                  <a:lnTo>
                                    <a:pt x="13" y="68"/>
                                  </a:lnTo>
                                  <a:lnTo>
                                    <a:pt x="14" y="67"/>
                                  </a:lnTo>
                                  <a:lnTo>
                                    <a:pt x="14" y="64"/>
                                  </a:lnTo>
                                  <a:lnTo>
                                    <a:pt x="14" y="61"/>
                                  </a:lnTo>
                                  <a:lnTo>
                                    <a:pt x="14" y="57"/>
                                  </a:lnTo>
                                  <a:lnTo>
                                    <a:pt x="14" y="53"/>
                                  </a:lnTo>
                                  <a:lnTo>
                                    <a:pt x="14" y="50"/>
                                  </a:lnTo>
                                  <a:lnTo>
                                    <a:pt x="16" y="49"/>
                                  </a:lnTo>
                                  <a:lnTo>
                                    <a:pt x="17" y="47"/>
                                  </a:lnTo>
                                  <a:lnTo>
                                    <a:pt x="18" y="46"/>
                                  </a:lnTo>
                                  <a:lnTo>
                                    <a:pt x="20" y="45"/>
                                  </a:lnTo>
                                  <a:lnTo>
                                    <a:pt x="22" y="42"/>
                                  </a:lnTo>
                                  <a:lnTo>
                                    <a:pt x="24" y="42"/>
                                  </a:lnTo>
                                  <a:lnTo>
                                    <a:pt x="25" y="42"/>
                                  </a:lnTo>
                                  <a:lnTo>
                                    <a:pt x="32" y="42"/>
                                  </a:lnTo>
                                  <a:lnTo>
                                    <a:pt x="38" y="45"/>
                                  </a:lnTo>
                                  <a:lnTo>
                                    <a:pt x="45" y="46"/>
                                  </a:lnTo>
                                  <a:lnTo>
                                    <a:pt x="50" y="49"/>
                                  </a:lnTo>
                                  <a:lnTo>
                                    <a:pt x="54" y="50"/>
                                  </a:lnTo>
                                  <a:lnTo>
                                    <a:pt x="58" y="54"/>
                                  </a:lnTo>
                                  <a:lnTo>
                                    <a:pt x="62" y="57"/>
                                  </a:lnTo>
                                  <a:lnTo>
                                    <a:pt x="64" y="61"/>
                                  </a:lnTo>
                                  <a:lnTo>
                                    <a:pt x="68" y="56"/>
                                  </a:lnTo>
                                  <a:lnTo>
                                    <a:pt x="71" y="50"/>
                                  </a:lnTo>
                                  <a:lnTo>
                                    <a:pt x="76" y="42"/>
                                  </a:lnTo>
                                  <a:lnTo>
                                    <a:pt x="80" y="37"/>
                                  </a:lnTo>
                                  <a:lnTo>
                                    <a:pt x="84" y="30"/>
                                  </a:lnTo>
                                  <a:lnTo>
                                    <a:pt x="87" y="24"/>
                                  </a:lnTo>
                                  <a:lnTo>
                                    <a:pt x="89" y="21"/>
                                  </a:lnTo>
                                  <a:lnTo>
                                    <a:pt x="90" y="20"/>
                                  </a:lnTo>
                                  <a:lnTo>
                                    <a:pt x="166" y="0"/>
                                  </a:lnTo>
                                  <a:lnTo>
                                    <a:pt x="166" y="17"/>
                                  </a:lnTo>
                                  <a:lnTo>
                                    <a:pt x="169" y="21"/>
                                  </a:lnTo>
                                  <a:lnTo>
                                    <a:pt x="170" y="24"/>
                                  </a:lnTo>
                                  <a:lnTo>
                                    <a:pt x="171" y="28"/>
                                  </a:lnTo>
                                  <a:lnTo>
                                    <a:pt x="172" y="31"/>
                                  </a:lnTo>
                                  <a:lnTo>
                                    <a:pt x="174" y="35"/>
                                  </a:lnTo>
                                  <a:lnTo>
                                    <a:pt x="175" y="39"/>
                                  </a:lnTo>
                                  <a:lnTo>
                                    <a:pt x="175" y="46"/>
                                  </a:lnTo>
                                  <a:lnTo>
                                    <a:pt x="175" y="50"/>
                                  </a:lnTo>
                                  <a:lnTo>
                                    <a:pt x="175" y="53"/>
                                  </a:lnTo>
                                  <a:lnTo>
                                    <a:pt x="175" y="56"/>
                                  </a:lnTo>
                                  <a:lnTo>
                                    <a:pt x="176" y="59"/>
                                  </a:lnTo>
                                  <a:lnTo>
                                    <a:pt x="176" y="61"/>
                                  </a:lnTo>
                                  <a:lnTo>
                                    <a:pt x="176" y="64"/>
                                  </a:lnTo>
                                  <a:lnTo>
                                    <a:pt x="177" y="66"/>
                                  </a:lnTo>
                                  <a:lnTo>
                                    <a:pt x="177" y="68"/>
                                  </a:lnTo>
                                  <a:lnTo>
                                    <a:pt x="177" y="71"/>
                                  </a:lnTo>
                                  <a:lnTo>
                                    <a:pt x="176" y="71"/>
                                  </a:lnTo>
                                  <a:lnTo>
                                    <a:pt x="176" y="73"/>
                                  </a:lnTo>
                                  <a:lnTo>
                                    <a:pt x="175" y="73"/>
                                  </a:lnTo>
                                  <a:lnTo>
                                    <a:pt x="175" y="74"/>
                                  </a:lnTo>
                                  <a:lnTo>
                                    <a:pt x="171" y="82"/>
                                  </a:lnTo>
                                  <a:lnTo>
                                    <a:pt x="166" y="89"/>
                                  </a:lnTo>
                                  <a:lnTo>
                                    <a:pt x="160" y="95"/>
                                  </a:lnTo>
                                  <a:lnTo>
                                    <a:pt x="153" y="99"/>
                                  </a:lnTo>
                                  <a:lnTo>
                                    <a:pt x="147" y="103"/>
                                  </a:lnTo>
                                  <a:lnTo>
                                    <a:pt x="140" y="106"/>
                                  </a:lnTo>
                                  <a:lnTo>
                                    <a:pt x="134" y="109"/>
                                  </a:lnTo>
                                  <a:lnTo>
                                    <a:pt x="127" y="110"/>
                                  </a:lnTo>
                                  <a:lnTo>
                                    <a:pt x="118" y="116"/>
                                  </a:lnTo>
                                  <a:lnTo>
                                    <a:pt x="109" y="121"/>
                                  </a:lnTo>
                                  <a:lnTo>
                                    <a:pt x="101" y="125"/>
                                  </a:lnTo>
                                  <a:lnTo>
                                    <a:pt x="93" y="128"/>
                                  </a:lnTo>
                                  <a:lnTo>
                                    <a:pt x="86" y="133"/>
                                  </a:lnTo>
                                  <a:lnTo>
                                    <a:pt x="77" y="138"/>
                                  </a:lnTo>
                                  <a:lnTo>
                                    <a:pt x="68" y="140"/>
                                  </a:lnTo>
                                  <a:lnTo>
                                    <a:pt x="58" y="145"/>
                                  </a:lnTo>
                                  <a:lnTo>
                                    <a:pt x="52" y="147"/>
                                  </a:lnTo>
                                  <a:lnTo>
                                    <a:pt x="48" y="150"/>
                                  </a:lnTo>
                                  <a:lnTo>
                                    <a:pt x="42" y="154"/>
                                  </a:lnTo>
                                  <a:lnTo>
                                    <a:pt x="37" y="159"/>
                                  </a:lnTo>
                                  <a:lnTo>
                                    <a:pt x="33" y="163"/>
                                  </a:lnTo>
                                  <a:lnTo>
                                    <a:pt x="30" y="167"/>
                                  </a:lnTo>
                                  <a:lnTo>
                                    <a:pt x="26" y="171"/>
                                  </a:lnTo>
                                  <a:lnTo>
                                    <a:pt x="23" y="174"/>
                                  </a:lnTo>
                                  <a:lnTo>
                                    <a:pt x="18" y="164"/>
                                  </a:lnTo>
                                  <a:lnTo>
                                    <a:pt x="14" y="153"/>
                                  </a:lnTo>
                                  <a:lnTo>
                                    <a:pt x="12" y="140"/>
                                  </a:lnTo>
                                  <a:lnTo>
                                    <a:pt x="8" y="127"/>
                                  </a:lnTo>
                                  <a:lnTo>
                                    <a:pt x="7" y="114"/>
                                  </a:lnTo>
                                  <a:lnTo>
                                    <a:pt x="5" y="102"/>
                                  </a:lnTo>
                                  <a:lnTo>
                                    <a:pt x="3" y="89"/>
                                  </a:lnTo>
                                  <a:lnTo>
                                    <a:pt x="0" y="7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49" name="Freeform 340">
                              <a:extLst>
                                <a:ext uri="{FF2B5EF4-FFF2-40B4-BE49-F238E27FC236}">
                                  <a16:creationId xmlns:a16="http://schemas.microsoft.com/office/drawing/2014/main" id="{6AC473E3-656A-413D-A6AA-E1481DE20A9B}"/>
                                </a:ext>
                              </a:extLst>
                            </p:cNvPr>
                            <p:cNvSpPr>
                              <a:spLocks/>
                            </p:cNvSpPr>
                            <p:nvPr/>
                          </p:nvSpPr>
                          <p:spPr bwMode="gray">
                            <a:xfrm>
                              <a:off x="3533" y="2040"/>
                              <a:ext cx="92" cy="90"/>
                            </a:xfrm>
                            <a:custGeom>
                              <a:avLst/>
                              <a:gdLst>
                                <a:gd name="T0" fmla="*/ 0 w 92"/>
                                <a:gd name="T1" fmla="*/ 43 h 90"/>
                                <a:gd name="T2" fmla="*/ 2 w 92"/>
                                <a:gd name="T3" fmla="*/ 43 h 90"/>
                                <a:gd name="T4" fmla="*/ 3 w 92"/>
                                <a:gd name="T5" fmla="*/ 43 h 90"/>
                                <a:gd name="T6" fmla="*/ 5 w 92"/>
                                <a:gd name="T7" fmla="*/ 45 h 90"/>
                                <a:gd name="T8" fmla="*/ 5 w 92"/>
                                <a:gd name="T9" fmla="*/ 47 h 90"/>
                                <a:gd name="T10" fmla="*/ 6 w 92"/>
                                <a:gd name="T11" fmla="*/ 50 h 90"/>
                                <a:gd name="T12" fmla="*/ 8 w 92"/>
                                <a:gd name="T13" fmla="*/ 52 h 90"/>
                                <a:gd name="T14" fmla="*/ 13 w 92"/>
                                <a:gd name="T15" fmla="*/ 52 h 90"/>
                                <a:gd name="T16" fmla="*/ 20 w 92"/>
                                <a:gd name="T17" fmla="*/ 52 h 90"/>
                                <a:gd name="T18" fmla="*/ 32 w 92"/>
                                <a:gd name="T19" fmla="*/ 49 h 90"/>
                                <a:gd name="T20" fmla="*/ 41 w 92"/>
                                <a:gd name="T21" fmla="*/ 47 h 90"/>
                                <a:gd name="T22" fmla="*/ 50 w 92"/>
                                <a:gd name="T23" fmla="*/ 45 h 90"/>
                                <a:gd name="T24" fmla="*/ 57 w 92"/>
                                <a:gd name="T25" fmla="*/ 40 h 90"/>
                                <a:gd name="T26" fmla="*/ 63 w 92"/>
                                <a:gd name="T27" fmla="*/ 35 h 90"/>
                                <a:gd name="T28" fmla="*/ 71 w 92"/>
                                <a:gd name="T29" fmla="*/ 27 h 90"/>
                                <a:gd name="T30" fmla="*/ 78 w 92"/>
                                <a:gd name="T31" fmla="*/ 14 h 90"/>
                                <a:gd name="T32" fmla="*/ 85 w 92"/>
                                <a:gd name="T33" fmla="*/ 0 h 90"/>
                                <a:gd name="T34" fmla="*/ 86 w 92"/>
                                <a:gd name="T35" fmla="*/ 2 h 90"/>
                                <a:gd name="T36" fmla="*/ 88 w 92"/>
                                <a:gd name="T37" fmla="*/ 5 h 90"/>
                                <a:gd name="T38" fmla="*/ 89 w 92"/>
                                <a:gd name="T39" fmla="*/ 7 h 90"/>
                                <a:gd name="T40" fmla="*/ 89 w 92"/>
                                <a:gd name="T41" fmla="*/ 10 h 90"/>
                                <a:gd name="T42" fmla="*/ 90 w 92"/>
                                <a:gd name="T43" fmla="*/ 13 h 90"/>
                                <a:gd name="T44" fmla="*/ 91 w 92"/>
                                <a:gd name="T45" fmla="*/ 16 h 90"/>
                                <a:gd name="T46" fmla="*/ 91 w 92"/>
                                <a:gd name="T47" fmla="*/ 19 h 90"/>
                                <a:gd name="T48" fmla="*/ 92 w 92"/>
                                <a:gd name="T49" fmla="*/ 24 h 90"/>
                                <a:gd name="T50" fmla="*/ 79 w 92"/>
                                <a:gd name="T51" fmla="*/ 78 h 90"/>
                                <a:gd name="T52" fmla="*/ 73 w 92"/>
                                <a:gd name="T53" fmla="*/ 90 h 90"/>
                                <a:gd name="T54" fmla="*/ 18 w 92"/>
                                <a:gd name="T55" fmla="*/ 82 h 90"/>
                                <a:gd name="T56" fmla="*/ 0 w 92"/>
                                <a:gd name="T57" fmla="*/ 43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2"/>
                                <a:gd name="T88" fmla="*/ 0 h 90"/>
                                <a:gd name="T89" fmla="*/ 92 w 92"/>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2" h="90">
                                  <a:moveTo>
                                    <a:pt x="0" y="43"/>
                                  </a:moveTo>
                                  <a:lnTo>
                                    <a:pt x="2" y="43"/>
                                  </a:lnTo>
                                  <a:lnTo>
                                    <a:pt x="3" y="43"/>
                                  </a:lnTo>
                                  <a:lnTo>
                                    <a:pt x="5" y="45"/>
                                  </a:lnTo>
                                  <a:lnTo>
                                    <a:pt x="5" y="47"/>
                                  </a:lnTo>
                                  <a:lnTo>
                                    <a:pt x="6" y="50"/>
                                  </a:lnTo>
                                  <a:lnTo>
                                    <a:pt x="8" y="52"/>
                                  </a:lnTo>
                                  <a:lnTo>
                                    <a:pt x="13" y="52"/>
                                  </a:lnTo>
                                  <a:lnTo>
                                    <a:pt x="20" y="52"/>
                                  </a:lnTo>
                                  <a:lnTo>
                                    <a:pt x="32" y="49"/>
                                  </a:lnTo>
                                  <a:lnTo>
                                    <a:pt x="41" y="47"/>
                                  </a:lnTo>
                                  <a:lnTo>
                                    <a:pt x="50" y="45"/>
                                  </a:lnTo>
                                  <a:lnTo>
                                    <a:pt x="57" y="40"/>
                                  </a:lnTo>
                                  <a:lnTo>
                                    <a:pt x="63" y="35"/>
                                  </a:lnTo>
                                  <a:lnTo>
                                    <a:pt x="71" y="27"/>
                                  </a:lnTo>
                                  <a:lnTo>
                                    <a:pt x="78" y="14"/>
                                  </a:lnTo>
                                  <a:lnTo>
                                    <a:pt x="85" y="0"/>
                                  </a:lnTo>
                                  <a:lnTo>
                                    <a:pt x="86" y="2"/>
                                  </a:lnTo>
                                  <a:lnTo>
                                    <a:pt x="88" y="5"/>
                                  </a:lnTo>
                                  <a:lnTo>
                                    <a:pt x="89" y="7"/>
                                  </a:lnTo>
                                  <a:lnTo>
                                    <a:pt x="89" y="10"/>
                                  </a:lnTo>
                                  <a:lnTo>
                                    <a:pt x="90" y="13"/>
                                  </a:lnTo>
                                  <a:lnTo>
                                    <a:pt x="91" y="16"/>
                                  </a:lnTo>
                                  <a:lnTo>
                                    <a:pt x="91" y="19"/>
                                  </a:lnTo>
                                  <a:lnTo>
                                    <a:pt x="92" y="24"/>
                                  </a:lnTo>
                                  <a:lnTo>
                                    <a:pt x="79" y="78"/>
                                  </a:lnTo>
                                  <a:lnTo>
                                    <a:pt x="73" y="90"/>
                                  </a:lnTo>
                                  <a:lnTo>
                                    <a:pt x="18" y="82"/>
                                  </a:lnTo>
                                  <a:lnTo>
                                    <a:pt x="0" y="4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50" name="Freeform 341">
                              <a:extLst>
                                <a:ext uri="{FF2B5EF4-FFF2-40B4-BE49-F238E27FC236}">
                                  <a16:creationId xmlns:a16="http://schemas.microsoft.com/office/drawing/2014/main" id="{85233248-12A3-4301-B662-D72C1936F3AC}"/>
                                </a:ext>
                              </a:extLst>
                            </p:cNvPr>
                            <p:cNvSpPr>
                              <a:spLocks/>
                            </p:cNvSpPr>
                            <p:nvPr/>
                          </p:nvSpPr>
                          <p:spPr bwMode="gray">
                            <a:xfrm>
                              <a:off x="3313" y="1783"/>
                              <a:ext cx="162" cy="197"/>
                            </a:xfrm>
                            <a:custGeom>
                              <a:avLst/>
                              <a:gdLst>
                                <a:gd name="T0" fmla="*/ 149 w 162"/>
                                <a:gd name="T1" fmla="*/ 143 h 197"/>
                                <a:gd name="T2" fmla="*/ 152 w 162"/>
                                <a:gd name="T3" fmla="*/ 133 h 197"/>
                                <a:gd name="T4" fmla="*/ 152 w 162"/>
                                <a:gd name="T5" fmla="*/ 126 h 197"/>
                                <a:gd name="T6" fmla="*/ 150 w 162"/>
                                <a:gd name="T7" fmla="*/ 121 h 197"/>
                                <a:gd name="T8" fmla="*/ 149 w 162"/>
                                <a:gd name="T9" fmla="*/ 116 h 197"/>
                                <a:gd name="T10" fmla="*/ 135 w 162"/>
                                <a:gd name="T11" fmla="*/ 111 h 197"/>
                                <a:gd name="T12" fmla="*/ 120 w 162"/>
                                <a:gd name="T13" fmla="*/ 98 h 197"/>
                                <a:gd name="T14" fmla="*/ 110 w 162"/>
                                <a:gd name="T15" fmla="*/ 83 h 197"/>
                                <a:gd name="T16" fmla="*/ 107 w 162"/>
                                <a:gd name="T17" fmla="*/ 69 h 197"/>
                                <a:gd name="T18" fmla="*/ 107 w 162"/>
                                <a:gd name="T19" fmla="*/ 62 h 197"/>
                                <a:gd name="T20" fmla="*/ 110 w 162"/>
                                <a:gd name="T21" fmla="*/ 58 h 197"/>
                                <a:gd name="T22" fmla="*/ 113 w 162"/>
                                <a:gd name="T23" fmla="*/ 54 h 197"/>
                                <a:gd name="T24" fmla="*/ 115 w 162"/>
                                <a:gd name="T25" fmla="*/ 51 h 197"/>
                                <a:gd name="T26" fmla="*/ 108 w 162"/>
                                <a:gd name="T27" fmla="*/ 43 h 197"/>
                                <a:gd name="T28" fmla="*/ 99 w 162"/>
                                <a:gd name="T29" fmla="*/ 32 h 197"/>
                                <a:gd name="T30" fmla="*/ 92 w 162"/>
                                <a:gd name="T31" fmla="*/ 18 h 197"/>
                                <a:gd name="T32" fmla="*/ 89 w 162"/>
                                <a:gd name="T33" fmla="*/ 7 h 197"/>
                                <a:gd name="T34" fmla="*/ 83 w 162"/>
                                <a:gd name="T35" fmla="*/ 7 h 197"/>
                                <a:gd name="T36" fmla="*/ 76 w 162"/>
                                <a:gd name="T37" fmla="*/ 5 h 197"/>
                                <a:gd name="T38" fmla="*/ 70 w 162"/>
                                <a:gd name="T39" fmla="*/ 2 h 197"/>
                                <a:gd name="T40" fmla="*/ 63 w 162"/>
                                <a:gd name="T41" fmla="*/ 0 h 197"/>
                                <a:gd name="T42" fmla="*/ 58 w 162"/>
                                <a:gd name="T43" fmla="*/ 0 h 197"/>
                                <a:gd name="T44" fmla="*/ 55 w 162"/>
                                <a:gd name="T45" fmla="*/ 0 h 197"/>
                                <a:gd name="T46" fmla="*/ 53 w 162"/>
                                <a:gd name="T47" fmla="*/ 0 h 197"/>
                                <a:gd name="T48" fmla="*/ 51 w 162"/>
                                <a:gd name="T49" fmla="*/ 0 h 197"/>
                                <a:gd name="T50" fmla="*/ 47 w 162"/>
                                <a:gd name="T51" fmla="*/ 2 h 197"/>
                                <a:gd name="T52" fmla="*/ 39 w 162"/>
                                <a:gd name="T53" fmla="*/ 11 h 197"/>
                                <a:gd name="T54" fmla="*/ 32 w 162"/>
                                <a:gd name="T55" fmla="*/ 19 h 197"/>
                                <a:gd name="T56" fmla="*/ 28 w 162"/>
                                <a:gd name="T57" fmla="*/ 25 h 197"/>
                                <a:gd name="T58" fmla="*/ 28 w 162"/>
                                <a:gd name="T59" fmla="*/ 36 h 197"/>
                                <a:gd name="T60" fmla="*/ 29 w 162"/>
                                <a:gd name="T61" fmla="*/ 47 h 197"/>
                                <a:gd name="T62" fmla="*/ 29 w 162"/>
                                <a:gd name="T63" fmla="*/ 58 h 197"/>
                                <a:gd name="T64" fmla="*/ 28 w 162"/>
                                <a:gd name="T65" fmla="*/ 66 h 197"/>
                                <a:gd name="T66" fmla="*/ 25 w 162"/>
                                <a:gd name="T67" fmla="*/ 72 h 197"/>
                                <a:gd name="T68" fmla="*/ 17 w 162"/>
                                <a:gd name="T69" fmla="*/ 79 h 197"/>
                                <a:gd name="T70" fmla="*/ 9 w 162"/>
                                <a:gd name="T71" fmla="*/ 86 h 197"/>
                                <a:gd name="T72" fmla="*/ 1 w 162"/>
                                <a:gd name="T73" fmla="*/ 91 h 197"/>
                                <a:gd name="T74" fmla="*/ 1 w 162"/>
                                <a:gd name="T75" fmla="*/ 105 h 197"/>
                                <a:gd name="T76" fmla="*/ 1 w 162"/>
                                <a:gd name="T77" fmla="*/ 114 h 197"/>
                                <a:gd name="T78" fmla="*/ 13 w 162"/>
                                <a:gd name="T79" fmla="*/ 123 h 197"/>
                                <a:gd name="T80" fmla="*/ 51 w 162"/>
                                <a:gd name="T81" fmla="*/ 143 h 197"/>
                                <a:gd name="T82" fmla="*/ 72 w 162"/>
                                <a:gd name="T83" fmla="*/ 154 h 197"/>
                                <a:gd name="T84" fmla="*/ 83 w 162"/>
                                <a:gd name="T85" fmla="*/ 166 h 197"/>
                                <a:gd name="T86" fmla="*/ 85 w 162"/>
                                <a:gd name="T87" fmla="*/ 179 h 197"/>
                                <a:gd name="T88" fmla="*/ 86 w 162"/>
                                <a:gd name="T89" fmla="*/ 184 h 197"/>
                                <a:gd name="T90" fmla="*/ 89 w 162"/>
                                <a:gd name="T91" fmla="*/ 188 h 197"/>
                                <a:gd name="T92" fmla="*/ 92 w 162"/>
                                <a:gd name="T93" fmla="*/ 191 h 197"/>
                                <a:gd name="T94" fmla="*/ 96 w 162"/>
                                <a:gd name="T95" fmla="*/ 194 h 197"/>
                                <a:gd name="T96" fmla="*/ 102 w 162"/>
                                <a:gd name="T97" fmla="*/ 197 h 197"/>
                                <a:gd name="T98" fmla="*/ 105 w 162"/>
                                <a:gd name="T99" fmla="*/ 195 h 197"/>
                                <a:gd name="T100" fmla="*/ 111 w 162"/>
                                <a:gd name="T101" fmla="*/ 195 h 197"/>
                                <a:gd name="T102" fmla="*/ 115 w 162"/>
                                <a:gd name="T103" fmla="*/ 197 h 197"/>
                                <a:gd name="T104" fmla="*/ 117 w 162"/>
                                <a:gd name="T105" fmla="*/ 197 h 197"/>
                                <a:gd name="T106" fmla="*/ 124 w 162"/>
                                <a:gd name="T107" fmla="*/ 197 h 197"/>
                                <a:gd name="T108" fmla="*/ 133 w 162"/>
                                <a:gd name="T109" fmla="*/ 197 h 197"/>
                                <a:gd name="T110" fmla="*/ 141 w 162"/>
                                <a:gd name="T111" fmla="*/ 197 h 197"/>
                                <a:gd name="T112" fmla="*/ 146 w 162"/>
                                <a:gd name="T113" fmla="*/ 174 h 197"/>
                                <a:gd name="T114" fmla="*/ 148 w 162"/>
                                <a:gd name="T115" fmla="*/ 174 h 197"/>
                                <a:gd name="T116" fmla="*/ 149 w 162"/>
                                <a:gd name="T117" fmla="*/ 173 h 197"/>
                                <a:gd name="T118" fmla="*/ 152 w 162"/>
                                <a:gd name="T119" fmla="*/ 172 h 197"/>
                                <a:gd name="T120" fmla="*/ 154 w 162"/>
                                <a:gd name="T121" fmla="*/ 169 h 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197"/>
                                <a:gd name="T185" fmla="*/ 162 w 162"/>
                                <a:gd name="T186" fmla="*/ 197 h 19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197">
                                  <a:moveTo>
                                    <a:pt x="162" y="165"/>
                                  </a:moveTo>
                                  <a:lnTo>
                                    <a:pt x="149" y="143"/>
                                  </a:lnTo>
                                  <a:lnTo>
                                    <a:pt x="152" y="139"/>
                                  </a:lnTo>
                                  <a:lnTo>
                                    <a:pt x="152" y="133"/>
                                  </a:lnTo>
                                  <a:lnTo>
                                    <a:pt x="152" y="130"/>
                                  </a:lnTo>
                                  <a:lnTo>
                                    <a:pt x="152" y="126"/>
                                  </a:lnTo>
                                  <a:lnTo>
                                    <a:pt x="150" y="123"/>
                                  </a:lnTo>
                                  <a:lnTo>
                                    <a:pt x="150" y="121"/>
                                  </a:lnTo>
                                  <a:lnTo>
                                    <a:pt x="150" y="119"/>
                                  </a:lnTo>
                                  <a:lnTo>
                                    <a:pt x="149" y="116"/>
                                  </a:lnTo>
                                  <a:lnTo>
                                    <a:pt x="142" y="115"/>
                                  </a:lnTo>
                                  <a:lnTo>
                                    <a:pt x="135" y="111"/>
                                  </a:lnTo>
                                  <a:lnTo>
                                    <a:pt x="128" y="105"/>
                                  </a:lnTo>
                                  <a:lnTo>
                                    <a:pt x="120" y="98"/>
                                  </a:lnTo>
                                  <a:lnTo>
                                    <a:pt x="115" y="91"/>
                                  </a:lnTo>
                                  <a:lnTo>
                                    <a:pt x="110" y="83"/>
                                  </a:lnTo>
                                  <a:lnTo>
                                    <a:pt x="107" y="76"/>
                                  </a:lnTo>
                                  <a:lnTo>
                                    <a:pt x="107" y="69"/>
                                  </a:lnTo>
                                  <a:lnTo>
                                    <a:pt x="107" y="65"/>
                                  </a:lnTo>
                                  <a:lnTo>
                                    <a:pt x="107" y="62"/>
                                  </a:lnTo>
                                  <a:lnTo>
                                    <a:pt x="108" y="59"/>
                                  </a:lnTo>
                                  <a:lnTo>
                                    <a:pt x="110" y="58"/>
                                  </a:lnTo>
                                  <a:lnTo>
                                    <a:pt x="111" y="56"/>
                                  </a:lnTo>
                                  <a:lnTo>
                                    <a:pt x="113" y="54"/>
                                  </a:lnTo>
                                  <a:lnTo>
                                    <a:pt x="114" y="52"/>
                                  </a:lnTo>
                                  <a:lnTo>
                                    <a:pt x="115" y="51"/>
                                  </a:lnTo>
                                  <a:lnTo>
                                    <a:pt x="111" y="47"/>
                                  </a:lnTo>
                                  <a:lnTo>
                                    <a:pt x="108" y="43"/>
                                  </a:lnTo>
                                  <a:lnTo>
                                    <a:pt x="103" y="37"/>
                                  </a:lnTo>
                                  <a:lnTo>
                                    <a:pt x="99" y="32"/>
                                  </a:lnTo>
                                  <a:lnTo>
                                    <a:pt x="96" y="25"/>
                                  </a:lnTo>
                                  <a:lnTo>
                                    <a:pt x="92" y="18"/>
                                  </a:lnTo>
                                  <a:lnTo>
                                    <a:pt x="90" y="12"/>
                                  </a:lnTo>
                                  <a:lnTo>
                                    <a:pt x="89" y="7"/>
                                  </a:lnTo>
                                  <a:lnTo>
                                    <a:pt x="86" y="7"/>
                                  </a:lnTo>
                                  <a:lnTo>
                                    <a:pt x="83" y="7"/>
                                  </a:lnTo>
                                  <a:lnTo>
                                    <a:pt x="79" y="7"/>
                                  </a:lnTo>
                                  <a:lnTo>
                                    <a:pt x="76" y="5"/>
                                  </a:lnTo>
                                  <a:lnTo>
                                    <a:pt x="73" y="4"/>
                                  </a:lnTo>
                                  <a:lnTo>
                                    <a:pt x="70" y="2"/>
                                  </a:lnTo>
                                  <a:lnTo>
                                    <a:pt x="66" y="1"/>
                                  </a:lnTo>
                                  <a:lnTo>
                                    <a:pt x="63" y="0"/>
                                  </a:lnTo>
                                  <a:lnTo>
                                    <a:pt x="59" y="0"/>
                                  </a:lnTo>
                                  <a:lnTo>
                                    <a:pt x="58" y="0"/>
                                  </a:lnTo>
                                  <a:lnTo>
                                    <a:pt x="57" y="0"/>
                                  </a:lnTo>
                                  <a:lnTo>
                                    <a:pt x="55" y="0"/>
                                  </a:lnTo>
                                  <a:lnTo>
                                    <a:pt x="54" y="0"/>
                                  </a:lnTo>
                                  <a:lnTo>
                                    <a:pt x="53" y="0"/>
                                  </a:lnTo>
                                  <a:lnTo>
                                    <a:pt x="52" y="0"/>
                                  </a:lnTo>
                                  <a:lnTo>
                                    <a:pt x="51" y="0"/>
                                  </a:lnTo>
                                  <a:lnTo>
                                    <a:pt x="49" y="1"/>
                                  </a:lnTo>
                                  <a:lnTo>
                                    <a:pt x="47" y="2"/>
                                  </a:lnTo>
                                  <a:lnTo>
                                    <a:pt x="43" y="7"/>
                                  </a:lnTo>
                                  <a:lnTo>
                                    <a:pt x="39" y="11"/>
                                  </a:lnTo>
                                  <a:lnTo>
                                    <a:pt x="35" y="15"/>
                                  </a:lnTo>
                                  <a:lnTo>
                                    <a:pt x="32" y="19"/>
                                  </a:lnTo>
                                  <a:lnTo>
                                    <a:pt x="29" y="22"/>
                                  </a:lnTo>
                                  <a:lnTo>
                                    <a:pt x="28" y="25"/>
                                  </a:lnTo>
                                  <a:lnTo>
                                    <a:pt x="28" y="30"/>
                                  </a:lnTo>
                                  <a:lnTo>
                                    <a:pt x="28" y="36"/>
                                  </a:lnTo>
                                  <a:lnTo>
                                    <a:pt x="29" y="41"/>
                                  </a:lnTo>
                                  <a:lnTo>
                                    <a:pt x="29" y="47"/>
                                  </a:lnTo>
                                  <a:lnTo>
                                    <a:pt x="31" y="54"/>
                                  </a:lnTo>
                                  <a:lnTo>
                                    <a:pt x="29" y="58"/>
                                  </a:lnTo>
                                  <a:lnTo>
                                    <a:pt x="29" y="62"/>
                                  </a:lnTo>
                                  <a:lnTo>
                                    <a:pt x="28" y="66"/>
                                  </a:lnTo>
                                  <a:lnTo>
                                    <a:pt x="27" y="69"/>
                                  </a:lnTo>
                                  <a:lnTo>
                                    <a:pt x="25" y="72"/>
                                  </a:lnTo>
                                  <a:lnTo>
                                    <a:pt x="21" y="76"/>
                                  </a:lnTo>
                                  <a:lnTo>
                                    <a:pt x="17" y="79"/>
                                  </a:lnTo>
                                  <a:lnTo>
                                    <a:pt x="14" y="83"/>
                                  </a:lnTo>
                                  <a:lnTo>
                                    <a:pt x="9" y="86"/>
                                  </a:lnTo>
                                  <a:lnTo>
                                    <a:pt x="4" y="88"/>
                                  </a:lnTo>
                                  <a:lnTo>
                                    <a:pt x="1" y="91"/>
                                  </a:lnTo>
                                  <a:lnTo>
                                    <a:pt x="2" y="98"/>
                                  </a:lnTo>
                                  <a:lnTo>
                                    <a:pt x="1" y="105"/>
                                  </a:lnTo>
                                  <a:lnTo>
                                    <a:pt x="0" y="109"/>
                                  </a:lnTo>
                                  <a:lnTo>
                                    <a:pt x="1" y="114"/>
                                  </a:lnTo>
                                  <a:lnTo>
                                    <a:pt x="4" y="118"/>
                                  </a:lnTo>
                                  <a:lnTo>
                                    <a:pt x="13" y="123"/>
                                  </a:lnTo>
                                  <a:lnTo>
                                    <a:pt x="27" y="132"/>
                                  </a:lnTo>
                                  <a:lnTo>
                                    <a:pt x="51" y="143"/>
                                  </a:lnTo>
                                  <a:lnTo>
                                    <a:pt x="63" y="147"/>
                                  </a:lnTo>
                                  <a:lnTo>
                                    <a:pt x="72" y="154"/>
                                  </a:lnTo>
                                  <a:lnTo>
                                    <a:pt x="78" y="159"/>
                                  </a:lnTo>
                                  <a:lnTo>
                                    <a:pt x="83" y="166"/>
                                  </a:lnTo>
                                  <a:lnTo>
                                    <a:pt x="85" y="173"/>
                                  </a:lnTo>
                                  <a:lnTo>
                                    <a:pt x="85" y="179"/>
                                  </a:lnTo>
                                  <a:lnTo>
                                    <a:pt x="86" y="183"/>
                                  </a:lnTo>
                                  <a:lnTo>
                                    <a:pt x="86" y="184"/>
                                  </a:lnTo>
                                  <a:lnTo>
                                    <a:pt x="88" y="187"/>
                                  </a:lnTo>
                                  <a:lnTo>
                                    <a:pt x="89" y="188"/>
                                  </a:lnTo>
                                  <a:lnTo>
                                    <a:pt x="90" y="190"/>
                                  </a:lnTo>
                                  <a:lnTo>
                                    <a:pt x="92" y="191"/>
                                  </a:lnTo>
                                  <a:lnTo>
                                    <a:pt x="93" y="193"/>
                                  </a:lnTo>
                                  <a:lnTo>
                                    <a:pt x="96" y="194"/>
                                  </a:lnTo>
                                  <a:lnTo>
                                    <a:pt x="98" y="195"/>
                                  </a:lnTo>
                                  <a:lnTo>
                                    <a:pt x="102" y="197"/>
                                  </a:lnTo>
                                  <a:lnTo>
                                    <a:pt x="104" y="195"/>
                                  </a:lnTo>
                                  <a:lnTo>
                                    <a:pt x="105" y="195"/>
                                  </a:lnTo>
                                  <a:lnTo>
                                    <a:pt x="109" y="194"/>
                                  </a:lnTo>
                                  <a:lnTo>
                                    <a:pt x="111" y="195"/>
                                  </a:lnTo>
                                  <a:lnTo>
                                    <a:pt x="114" y="195"/>
                                  </a:lnTo>
                                  <a:lnTo>
                                    <a:pt x="115" y="197"/>
                                  </a:lnTo>
                                  <a:lnTo>
                                    <a:pt x="116" y="197"/>
                                  </a:lnTo>
                                  <a:lnTo>
                                    <a:pt x="117" y="197"/>
                                  </a:lnTo>
                                  <a:lnTo>
                                    <a:pt x="120" y="197"/>
                                  </a:lnTo>
                                  <a:lnTo>
                                    <a:pt x="124" y="197"/>
                                  </a:lnTo>
                                  <a:lnTo>
                                    <a:pt x="128" y="197"/>
                                  </a:lnTo>
                                  <a:lnTo>
                                    <a:pt x="133" y="197"/>
                                  </a:lnTo>
                                  <a:lnTo>
                                    <a:pt x="136" y="197"/>
                                  </a:lnTo>
                                  <a:lnTo>
                                    <a:pt x="141" y="197"/>
                                  </a:lnTo>
                                  <a:lnTo>
                                    <a:pt x="143" y="197"/>
                                  </a:lnTo>
                                  <a:lnTo>
                                    <a:pt x="146" y="174"/>
                                  </a:lnTo>
                                  <a:lnTo>
                                    <a:pt x="147" y="174"/>
                                  </a:lnTo>
                                  <a:lnTo>
                                    <a:pt x="148" y="174"/>
                                  </a:lnTo>
                                  <a:lnTo>
                                    <a:pt x="148" y="173"/>
                                  </a:lnTo>
                                  <a:lnTo>
                                    <a:pt x="149" y="173"/>
                                  </a:lnTo>
                                  <a:lnTo>
                                    <a:pt x="150" y="172"/>
                                  </a:lnTo>
                                  <a:lnTo>
                                    <a:pt x="152" y="172"/>
                                  </a:lnTo>
                                  <a:lnTo>
                                    <a:pt x="153" y="170"/>
                                  </a:lnTo>
                                  <a:lnTo>
                                    <a:pt x="154" y="169"/>
                                  </a:lnTo>
                                  <a:lnTo>
                                    <a:pt x="162" y="16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51" name="Freeform 342">
                              <a:extLst>
                                <a:ext uri="{FF2B5EF4-FFF2-40B4-BE49-F238E27FC236}">
                                  <a16:creationId xmlns:a16="http://schemas.microsoft.com/office/drawing/2014/main" id="{6BE3042E-7644-4C4E-B6A8-BF445EA5610E}"/>
                                </a:ext>
                              </a:extLst>
                            </p:cNvPr>
                            <p:cNvSpPr>
                              <a:spLocks/>
                            </p:cNvSpPr>
                            <p:nvPr/>
                          </p:nvSpPr>
                          <p:spPr bwMode="gray">
                            <a:xfrm>
                              <a:off x="2662" y="2105"/>
                              <a:ext cx="269" cy="287"/>
                            </a:xfrm>
                            <a:custGeom>
                              <a:avLst/>
                              <a:gdLst>
                                <a:gd name="T0" fmla="*/ 76 w 269"/>
                                <a:gd name="T1" fmla="*/ 104 h 287"/>
                                <a:gd name="T2" fmla="*/ 81 w 269"/>
                                <a:gd name="T3" fmla="*/ 102 h 287"/>
                                <a:gd name="T4" fmla="*/ 89 w 269"/>
                                <a:gd name="T5" fmla="*/ 109 h 287"/>
                                <a:gd name="T6" fmla="*/ 209 w 269"/>
                                <a:gd name="T7" fmla="*/ 0 h 287"/>
                                <a:gd name="T8" fmla="*/ 216 w 269"/>
                                <a:gd name="T9" fmla="*/ 4 h 287"/>
                                <a:gd name="T10" fmla="*/ 227 w 269"/>
                                <a:gd name="T11" fmla="*/ 8 h 287"/>
                                <a:gd name="T12" fmla="*/ 231 w 269"/>
                                <a:gd name="T13" fmla="*/ 15 h 287"/>
                                <a:gd name="T14" fmla="*/ 240 w 269"/>
                                <a:gd name="T15" fmla="*/ 20 h 287"/>
                                <a:gd name="T16" fmla="*/ 247 w 269"/>
                                <a:gd name="T17" fmla="*/ 23 h 287"/>
                                <a:gd name="T18" fmla="*/ 253 w 269"/>
                                <a:gd name="T19" fmla="*/ 20 h 287"/>
                                <a:gd name="T20" fmla="*/ 259 w 269"/>
                                <a:gd name="T21" fmla="*/ 18 h 287"/>
                                <a:gd name="T22" fmla="*/ 265 w 269"/>
                                <a:gd name="T23" fmla="*/ 59 h 287"/>
                                <a:gd name="T24" fmla="*/ 269 w 269"/>
                                <a:gd name="T25" fmla="*/ 83 h 287"/>
                                <a:gd name="T26" fmla="*/ 267 w 269"/>
                                <a:gd name="T27" fmla="*/ 97 h 287"/>
                                <a:gd name="T28" fmla="*/ 267 w 269"/>
                                <a:gd name="T29" fmla="*/ 130 h 287"/>
                                <a:gd name="T30" fmla="*/ 263 w 269"/>
                                <a:gd name="T31" fmla="*/ 159 h 287"/>
                                <a:gd name="T32" fmla="*/ 248 w 269"/>
                                <a:gd name="T33" fmla="*/ 186 h 287"/>
                                <a:gd name="T34" fmla="*/ 238 w 269"/>
                                <a:gd name="T35" fmla="*/ 208 h 287"/>
                                <a:gd name="T36" fmla="*/ 237 w 269"/>
                                <a:gd name="T37" fmla="*/ 231 h 287"/>
                                <a:gd name="T38" fmla="*/ 229 w 269"/>
                                <a:gd name="T39" fmla="*/ 245 h 287"/>
                                <a:gd name="T40" fmla="*/ 215 w 269"/>
                                <a:gd name="T41" fmla="*/ 252 h 287"/>
                                <a:gd name="T42" fmla="*/ 197 w 269"/>
                                <a:gd name="T43" fmla="*/ 245 h 287"/>
                                <a:gd name="T44" fmla="*/ 184 w 269"/>
                                <a:gd name="T45" fmla="*/ 244 h 287"/>
                                <a:gd name="T46" fmla="*/ 171 w 269"/>
                                <a:gd name="T47" fmla="*/ 252 h 287"/>
                                <a:gd name="T48" fmla="*/ 165 w 269"/>
                                <a:gd name="T49" fmla="*/ 259 h 287"/>
                                <a:gd name="T50" fmla="*/ 160 w 269"/>
                                <a:gd name="T51" fmla="*/ 265 h 287"/>
                                <a:gd name="T52" fmla="*/ 151 w 269"/>
                                <a:gd name="T53" fmla="*/ 262 h 287"/>
                                <a:gd name="T54" fmla="*/ 146 w 269"/>
                                <a:gd name="T55" fmla="*/ 252 h 287"/>
                                <a:gd name="T56" fmla="*/ 135 w 269"/>
                                <a:gd name="T57" fmla="*/ 247 h 287"/>
                                <a:gd name="T58" fmla="*/ 130 w 269"/>
                                <a:gd name="T59" fmla="*/ 248 h 287"/>
                                <a:gd name="T60" fmla="*/ 126 w 269"/>
                                <a:gd name="T61" fmla="*/ 251 h 287"/>
                                <a:gd name="T62" fmla="*/ 117 w 269"/>
                                <a:gd name="T63" fmla="*/ 251 h 287"/>
                                <a:gd name="T64" fmla="*/ 106 w 269"/>
                                <a:gd name="T65" fmla="*/ 244 h 287"/>
                                <a:gd name="T66" fmla="*/ 95 w 269"/>
                                <a:gd name="T67" fmla="*/ 236 h 287"/>
                                <a:gd name="T68" fmla="*/ 78 w 269"/>
                                <a:gd name="T69" fmla="*/ 240 h 287"/>
                                <a:gd name="T70" fmla="*/ 65 w 269"/>
                                <a:gd name="T71" fmla="*/ 258 h 287"/>
                                <a:gd name="T72" fmla="*/ 60 w 269"/>
                                <a:gd name="T73" fmla="*/ 280 h 287"/>
                                <a:gd name="T74" fmla="*/ 52 w 269"/>
                                <a:gd name="T75" fmla="*/ 276 h 287"/>
                                <a:gd name="T76" fmla="*/ 45 w 269"/>
                                <a:gd name="T77" fmla="*/ 270 h 287"/>
                                <a:gd name="T78" fmla="*/ 32 w 269"/>
                                <a:gd name="T79" fmla="*/ 287 h 287"/>
                                <a:gd name="T80" fmla="*/ 21 w 269"/>
                                <a:gd name="T81" fmla="*/ 276 h 287"/>
                                <a:gd name="T82" fmla="*/ 21 w 269"/>
                                <a:gd name="T83" fmla="*/ 261 h 287"/>
                                <a:gd name="T84" fmla="*/ 19 w 269"/>
                                <a:gd name="T85" fmla="*/ 245 h 287"/>
                                <a:gd name="T86" fmla="*/ 11 w 269"/>
                                <a:gd name="T87" fmla="*/ 234 h 287"/>
                                <a:gd name="T88" fmla="*/ 2 w 269"/>
                                <a:gd name="T89" fmla="*/ 220 h 287"/>
                                <a:gd name="T90" fmla="*/ 17 w 269"/>
                                <a:gd name="T91" fmla="*/ 204 h 287"/>
                                <a:gd name="T92" fmla="*/ 29 w 269"/>
                                <a:gd name="T93" fmla="*/ 197 h 287"/>
                                <a:gd name="T94" fmla="*/ 44 w 269"/>
                                <a:gd name="T95" fmla="*/ 196 h 287"/>
                                <a:gd name="T96" fmla="*/ 57 w 269"/>
                                <a:gd name="T97" fmla="*/ 193 h 287"/>
                                <a:gd name="T98" fmla="*/ 64 w 269"/>
                                <a:gd name="T99" fmla="*/ 183 h 287"/>
                                <a:gd name="T100" fmla="*/ 71 w 269"/>
                                <a:gd name="T101" fmla="*/ 154 h 287"/>
                                <a:gd name="T102" fmla="*/ 70 w 269"/>
                                <a:gd name="T103" fmla="*/ 123 h 2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9"/>
                                <a:gd name="T157" fmla="*/ 0 h 287"/>
                                <a:gd name="T158" fmla="*/ 269 w 269"/>
                                <a:gd name="T159" fmla="*/ 287 h 28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9" h="287">
                                  <a:moveTo>
                                    <a:pt x="72" y="109"/>
                                  </a:moveTo>
                                  <a:lnTo>
                                    <a:pt x="73" y="105"/>
                                  </a:lnTo>
                                  <a:lnTo>
                                    <a:pt x="76" y="104"/>
                                  </a:lnTo>
                                  <a:lnTo>
                                    <a:pt x="77" y="102"/>
                                  </a:lnTo>
                                  <a:lnTo>
                                    <a:pt x="79" y="102"/>
                                  </a:lnTo>
                                  <a:lnTo>
                                    <a:pt x="81" y="102"/>
                                  </a:lnTo>
                                  <a:lnTo>
                                    <a:pt x="84" y="104"/>
                                  </a:lnTo>
                                  <a:lnTo>
                                    <a:pt x="86" y="106"/>
                                  </a:lnTo>
                                  <a:lnTo>
                                    <a:pt x="89" y="109"/>
                                  </a:lnTo>
                                  <a:lnTo>
                                    <a:pt x="203" y="2"/>
                                  </a:lnTo>
                                  <a:lnTo>
                                    <a:pt x="206" y="1"/>
                                  </a:lnTo>
                                  <a:lnTo>
                                    <a:pt x="209" y="0"/>
                                  </a:lnTo>
                                  <a:lnTo>
                                    <a:pt x="211" y="1"/>
                                  </a:lnTo>
                                  <a:lnTo>
                                    <a:pt x="213" y="1"/>
                                  </a:lnTo>
                                  <a:lnTo>
                                    <a:pt x="216" y="4"/>
                                  </a:lnTo>
                                  <a:lnTo>
                                    <a:pt x="219" y="5"/>
                                  </a:lnTo>
                                  <a:lnTo>
                                    <a:pt x="223" y="7"/>
                                  </a:lnTo>
                                  <a:lnTo>
                                    <a:pt x="227" y="8"/>
                                  </a:lnTo>
                                  <a:lnTo>
                                    <a:pt x="228" y="9"/>
                                  </a:lnTo>
                                  <a:lnTo>
                                    <a:pt x="229" y="12"/>
                                  </a:lnTo>
                                  <a:lnTo>
                                    <a:pt x="231" y="15"/>
                                  </a:lnTo>
                                  <a:lnTo>
                                    <a:pt x="234" y="18"/>
                                  </a:lnTo>
                                  <a:lnTo>
                                    <a:pt x="236" y="19"/>
                                  </a:lnTo>
                                  <a:lnTo>
                                    <a:pt x="240" y="20"/>
                                  </a:lnTo>
                                  <a:lnTo>
                                    <a:pt x="242" y="22"/>
                                  </a:lnTo>
                                  <a:lnTo>
                                    <a:pt x="246" y="23"/>
                                  </a:lnTo>
                                  <a:lnTo>
                                    <a:pt x="247" y="23"/>
                                  </a:lnTo>
                                  <a:lnTo>
                                    <a:pt x="249" y="22"/>
                                  </a:lnTo>
                                  <a:lnTo>
                                    <a:pt x="250" y="22"/>
                                  </a:lnTo>
                                  <a:lnTo>
                                    <a:pt x="253" y="20"/>
                                  </a:lnTo>
                                  <a:lnTo>
                                    <a:pt x="255" y="20"/>
                                  </a:lnTo>
                                  <a:lnTo>
                                    <a:pt x="256" y="19"/>
                                  </a:lnTo>
                                  <a:lnTo>
                                    <a:pt x="259" y="18"/>
                                  </a:lnTo>
                                  <a:lnTo>
                                    <a:pt x="260" y="15"/>
                                  </a:lnTo>
                                  <a:lnTo>
                                    <a:pt x="259" y="48"/>
                                  </a:lnTo>
                                  <a:lnTo>
                                    <a:pt x="265" y="59"/>
                                  </a:lnTo>
                                  <a:lnTo>
                                    <a:pt x="268" y="69"/>
                                  </a:lnTo>
                                  <a:lnTo>
                                    <a:pt x="269" y="77"/>
                                  </a:lnTo>
                                  <a:lnTo>
                                    <a:pt x="269" y="83"/>
                                  </a:lnTo>
                                  <a:lnTo>
                                    <a:pt x="269" y="87"/>
                                  </a:lnTo>
                                  <a:lnTo>
                                    <a:pt x="268" y="91"/>
                                  </a:lnTo>
                                  <a:lnTo>
                                    <a:pt x="267" y="97"/>
                                  </a:lnTo>
                                  <a:lnTo>
                                    <a:pt x="267" y="101"/>
                                  </a:lnTo>
                                  <a:lnTo>
                                    <a:pt x="267" y="118"/>
                                  </a:lnTo>
                                  <a:lnTo>
                                    <a:pt x="267" y="130"/>
                                  </a:lnTo>
                                  <a:lnTo>
                                    <a:pt x="266" y="141"/>
                                  </a:lnTo>
                                  <a:lnTo>
                                    <a:pt x="265" y="151"/>
                                  </a:lnTo>
                                  <a:lnTo>
                                    <a:pt x="263" y="159"/>
                                  </a:lnTo>
                                  <a:lnTo>
                                    <a:pt x="260" y="166"/>
                                  </a:lnTo>
                                  <a:lnTo>
                                    <a:pt x="255" y="176"/>
                                  </a:lnTo>
                                  <a:lnTo>
                                    <a:pt x="248" y="186"/>
                                  </a:lnTo>
                                  <a:lnTo>
                                    <a:pt x="243" y="193"/>
                                  </a:lnTo>
                                  <a:lnTo>
                                    <a:pt x="241" y="200"/>
                                  </a:lnTo>
                                  <a:lnTo>
                                    <a:pt x="238" y="208"/>
                                  </a:lnTo>
                                  <a:lnTo>
                                    <a:pt x="238" y="218"/>
                                  </a:lnTo>
                                  <a:lnTo>
                                    <a:pt x="237" y="224"/>
                                  </a:lnTo>
                                  <a:lnTo>
                                    <a:pt x="237" y="231"/>
                                  </a:lnTo>
                                  <a:lnTo>
                                    <a:pt x="236" y="237"/>
                                  </a:lnTo>
                                  <a:lnTo>
                                    <a:pt x="235" y="240"/>
                                  </a:lnTo>
                                  <a:lnTo>
                                    <a:pt x="229" y="245"/>
                                  </a:lnTo>
                                  <a:lnTo>
                                    <a:pt x="224" y="248"/>
                                  </a:lnTo>
                                  <a:lnTo>
                                    <a:pt x="219" y="251"/>
                                  </a:lnTo>
                                  <a:lnTo>
                                    <a:pt x="215" y="252"/>
                                  </a:lnTo>
                                  <a:lnTo>
                                    <a:pt x="209" y="251"/>
                                  </a:lnTo>
                                  <a:lnTo>
                                    <a:pt x="203" y="248"/>
                                  </a:lnTo>
                                  <a:lnTo>
                                    <a:pt x="197" y="245"/>
                                  </a:lnTo>
                                  <a:lnTo>
                                    <a:pt x="191" y="243"/>
                                  </a:lnTo>
                                  <a:lnTo>
                                    <a:pt x="187" y="243"/>
                                  </a:lnTo>
                                  <a:lnTo>
                                    <a:pt x="184" y="244"/>
                                  </a:lnTo>
                                  <a:lnTo>
                                    <a:pt x="179" y="247"/>
                                  </a:lnTo>
                                  <a:lnTo>
                                    <a:pt x="174" y="250"/>
                                  </a:lnTo>
                                  <a:lnTo>
                                    <a:pt x="171" y="252"/>
                                  </a:lnTo>
                                  <a:lnTo>
                                    <a:pt x="168" y="254"/>
                                  </a:lnTo>
                                  <a:lnTo>
                                    <a:pt x="167" y="257"/>
                                  </a:lnTo>
                                  <a:lnTo>
                                    <a:pt x="165" y="259"/>
                                  </a:lnTo>
                                  <a:lnTo>
                                    <a:pt x="164" y="261"/>
                                  </a:lnTo>
                                  <a:lnTo>
                                    <a:pt x="162" y="264"/>
                                  </a:lnTo>
                                  <a:lnTo>
                                    <a:pt x="160" y="265"/>
                                  </a:lnTo>
                                  <a:lnTo>
                                    <a:pt x="156" y="265"/>
                                  </a:lnTo>
                                  <a:lnTo>
                                    <a:pt x="153" y="264"/>
                                  </a:lnTo>
                                  <a:lnTo>
                                    <a:pt x="151" y="262"/>
                                  </a:lnTo>
                                  <a:lnTo>
                                    <a:pt x="149" y="259"/>
                                  </a:lnTo>
                                  <a:lnTo>
                                    <a:pt x="148" y="257"/>
                                  </a:lnTo>
                                  <a:lnTo>
                                    <a:pt x="146" y="252"/>
                                  </a:lnTo>
                                  <a:lnTo>
                                    <a:pt x="143" y="250"/>
                                  </a:lnTo>
                                  <a:lnTo>
                                    <a:pt x="140" y="248"/>
                                  </a:lnTo>
                                  <a:lnTo>
                                    <a:pt x="135" y="247"/>
                                  </a:lnTo>
                                  <a:lnTo>
                                    <a:pt x="134" y="248"/>
                                  </a:lnTo>
                                  <a:lnTo>
                                    <a:pt x="133" y="248"/>
                                  </a:lnTo>
                                  <a:lnTo>
                                    <a:pt x="130" y="248"/>
                                  </a:lnTo>
                                  <a:lnTo>
                                    <a:pt x="129" y="250"/>
                                  </a:lnTo>
                                  <a:lnTo>
                                    <a:pt x="128" y="251"/>
                                  </a:lnTo>
                                  <a:lnTo>
                                    <a:pt x="126" y="251"/>
                                  </a:lnTo>
                                  <a:lnTo>
                                    <a:pt x="124" y="252"/>
                                  </a:lnTo>
                                  <a:lnTo>
                                    <a:pt x="123" y="252"/>
                                  </a:lnTo>
                                  <a:lnTo>
                                    <a:pt x="117" y="251"/>
                                  </a:lnTo>
                                  <a:lnTo>
                                    <a:pt x="114" y="250"/>
                                  </a:lnTo>
                                  <a:lnTo>
                                    <a:pt x="110" y="247"/>
                                  </a:lnTo>
                                  <a:lnTo>
                                    <a:pt x="106" y="244"/>
                                  </a:lnTo>
                                  <a:lnTo>
                                    <a:pt x="103" y="240"/>
                                  </a:lnTo>
                                  <a:lnTo>
                                    <a:pt x="99" y="237"/>
                                  </a:lnTo>
                                  <a:lnTo>
                                    <a:pt x="95" y="236"/>
                                  </a:lnTo>
                                  <a:lnTo>
                                    <a:pt x="89" y="234"/>
                                  </a:lnTo>
                                  <a:lnTo>
                                    <a:pt x="83" y="236"/>
                                  </a:lnTo>
                                  <a:lnTo>
                                    <a:pt x="78" y="240"/>
                                  </a:lnTo>
                                  <a:lnTo>
                                    <a:pt x="73" y="244"/>
                                  </a:lnTo>
                                  <a:lnTo>
                                    <a:pt x="70" y="251"/>
                                  </a:lnTo>
                                  <a:lnTo>
                                    <a:pt x="65" y="258"/>
                                  </a:lnTo>
                                  <a:lnTo>
                                    <a:pt x="61" y="265"/>
                                  </a:lnTo>
                                  <a:lnTo>
                                    <a:pt x="60" y="273"/>
                                  </a:lnTo>
                                  <a:lnTo>
                                    <a:pt x="60" y="280"/>
                                  </a:lnTo>
                                  <a:lnTo>
                                    <a:pt x="58" y="279"/>
                                  </a:lnTo>
                                  <a:lnTo>
                                    <a:pt x="55" y="279"/>
                                  </a:lnTo>
                                  <a:lnTo>
                                    <a:pt x="52" y="276"/>
                                  </a:lnTo>
                                  <a:lnTo>
                                    <a:pt x="50" y="275"/>
                                  </a:lnTo>
                                  <a:lnTo>
                                    <a:pt x="47" y="272"/>
                                  </a:lnTo>
                                  <a:lnTo>
                                    <a:pt x="45" y="270"/>
                                  </a:lnTo>
                                  <a:lnTo>
                                    <a:pt x="42" y="269"/>
                                  </a:lnTo>
                                  <a:lnTo>
                                    <a:pt x="40" y="268"/>
                                  </a:lnTo>
                                  <a:lnTo>
                                    <a:pt x="32" y="287"/>
                                  </a:lnTo>
                                  <a:lnTo>
                                    <a:pt x="23" y="287"/>
                                  </a:lnTo>
                                  <a:lnTo>
                                    <a:pt x="22" y="282"/>
                                  </a:lnTo>
                                  <a:lnTo>
                                    <a:pt x="21" y="276"/>
                                  </a:lnTo>
                                  <a:lnTo>
                                    <a:pt x="21" y="272"/>
                                  </a:lnTo>
                                  <a:lnTo>
                                    <a:pt x="21" y="266"/>
                                  </a:lnTo>
                                  <a:lnTo>
                                    <a:pt x="21" y="261"/>
                                  </a:lnTo>
                                  <a:lnTo>
                                    <a:pt x="21" y="255"/>
                                  </a:lnTo>
                                  <a:lnTo>
                                    <a:pt x="20" y="251"/>
                                  </a:lnTo>
                                  <a:lnTo>
                                    <a:pt x="19" y="245"/>
                                  </a:lnTo>
                                  <a:lnTo>
                                    <a:pt x="17" y="241"/>
                                  </a:lnTo>
                                  <a:lnTo>
                                    <a:pt x="14" y="237"/>
                                  </a:lnTo>
                                  <a:lnTo>
                                    <a:pt x="11" y="234"/>
                                  </a:lnTo>
                                  <a:lnTo>
                                    <a:pt x="8" y="230"/>
                                  </a:lnTo>
                                  <a:lnTo>
                                    <a:pt x="4" y="226"/>
                                  </a:lnTo>
                                  <a:lnTo>
                                    <a:pt x="2" y="220"/>
                                  </a:lnTo>
                                  <a:lnTo>
                                    <a:pt x="1" y="212"/>
                                  </a:lnTo>
                                  <a:lnTo>
                                    <a:pt x="0" y="204"/>
                                  </a:lnTo>
                                  <a:lnTo>
                                    <a:pt x="17" y="204"/>
                                  </a:lnTo>
                                  <a:lnTo>
                                    <a:pt x="21" y="201"/>
                                  </a:lnTo>
                                  <a:lnTo>
                                    <a:pt x="25" y="198"/>
                                  </a:lnTo>
                                  <a:lnTo>
                                    <a:pt x="29" y="197"/>
                                  </a:lnTo>
                                  <a:lnTo>
                                    <a:pt x="34" y="197"/>
                                  </a:lnTo>
                                  <a:lnTo>
                                    <a:pt x="39" y="197"/>
                                  </a:lnTo>
                                  <a:lnTo>
                                    <a:pt x="44" y="196"/>
                                  </a:lnTo>
                                  <a:lnTo>
                                    <a:pt x="48" y="196"/>
                                  </a:lnTo>
                                  <a:lnTo>
                                    <a:pt x="53" y="194"/>
                                  </a:lnTo>
                                  <a:lnTo>
                                    <a:pt x="57" y="193"/>
                                  </a:lnTo>
                                  <a:lnTo>
                                    <a:pt x="59" y="190"/>
                                  </a:lnTo>
                                  <a:lnTo>
                                    <a:pt x="61" y="187"/>
                                  </a:lnTo>
                                  <a:lnTo>
                                    <a:pt x="64" y="183"/>
                                  </a:lnTo>
                                  <a:lnTo>
                                    <a:pt x="66" y="175"/>
                                  </a:lnTo>
                                  <a:lnTo>
                                    <a:pt x="70" y="165"/>
                                  </a:lnTo>
                                  <a:lnTo>
                                    <a:pt x="71" y="154"/>
                                  </a:lnTo>
                                  <a:lnTo>
                                    <a:pt x="71" y="143"/>
                                  </a:lnTo>
                                  <a:lnTo>
                                    <a:pt x="71" y="133"/>
                                  </a:lnTo>
                                  <a:lnTo>
                                    <a:pt x="70" y="123"/>
                                  </a:lnTo>
                                  <a:lnTo>
                                    <a:pt x="72" y="10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52" name="Freeform 343">
                              <a:extLst>
                                <a:ext uri="{FF2B5EF4-FFF2-40B4-BE49-F238E27FC236}">
                                  <a16:creationId xmlns:a16="http://schemas.microsoft.com/office/drawing/2014/main" id="{D623DDEE-92D2-4369-9874-4520D7886B8B}"/>
                                </a:ext>
                              </a:extLst>
                            </p:cNvPr>
                            <p:cNvSpPr>
                              <a:spLocks/>
                            </p:cNvSpPr>
                            <p:nvPr/>
                          </p:nvSpPr>
                          <p:spPr bwMode="gray">
                            <a:xfrm>
                              <a:off x="2895" y="2113"/>
                              <a:ext cx="182" cy="371"/>
                            </a:xfrm>
                            <a:custGeom>
                              <a:avLst/>
                              <a:gdLst>
                                <a:gd name="T0" fmla="*/ 30 w 182"/>
                                <a:gd name="T1" fmla="*/ 51 h 371"/>
                                <a:gd name="T2" fmla="*/ 34 w 182"/>
                                <a:gd name="T3" fmla="*/ 74 h 371"/>
                                <a:gd name="T4" fmla="*/ 32 w 182"/>
                                <a:gd name="T5" fmla="*/ 88 h 371"/>
                                <a:gd name="T6" fmla="*/ 32 w 182"/>
                                <a:gd name="T7" fmla="*/ 122 h 371"/>
                                <a:gd name="T8" fmla="*/ 30 w 182"/>
                                <a:gd name="T9" fmla="*/ 151 h 371"/>
                                <a:gd name="T10" fmla="*/ 14 w 182"/>
                                <a:gd name="T11" fmla="*/ 178 h 371"/>
                                <a:gd name="T12" fmla="*/ 6 w 182"/>
                                <a:gd name="T13" fmla="*/ 200 h 371"/>
                                <a:gd name="T14" fmla="*/ 2 w 182"/>
                                <a:gd name="T15" fmla="*/ 221 h 371"/>
                                <a:gd name="T16" fmla="*/ 1 w 182"/>
                                <a:gd name="T17" fmla="*/ 231 h 371"/>
                                <a:gd name="T18" fmla="*/ 6 w 182"/>
                                <a:gd name="T19" fmla="*/ 236 h 371"/>
                                <a:gd name="T20" fmla="*/ 8 w 182"/>
                                <a:gd name="T21" fmla="*/ 242 h 371"/>
                                <a:gd name="T22" fmla="*/ 12 w 182"/>
                                <a:gd name="T23" fmla="*/ 245 h 371"/>
                                <a:gd name="T24" fmla="*/ 19 w 182"/>
                                <a:gd name="T25" fmla="*/ 248 h 371"/>
                                <a:gd name="T26" fmla="*/ 25 w 182"/>
                                <a:gd name="T27" fmla="*/ 250 h 371"/>
                                <a:gd name="T28" fmla="*/ 25 w 182"/>
                                <a:gd name="T29" fmla="*/ 256 h 371"/>
                                <a:gd name="T30" fmla="*/ 25 w 182"/>
                                <a:gd name="T31" fmla="*/ 263 h 371"/>
                                <a:gd name="T32" fmla="*/ 27 w 182"/>
                                <a:gd name="T33" fmla="*/ 286 h 371"/>
                                <a:gd name="T34" fmla="*/ 32 w 182"/>
                                <a:gd name="T35" fmla="*/ 306 h 371"/>
                                <a:gd name="T36" fmla="*/ 34 w 182"/>
                                <a:gd name="T37" fmla="*/ 311 h 371"/>
                                <a:gd name="T38" fmla="*/ 22 w 182"/>
                                <a:gd name="T39" fmla="*/ 310 h 371"/>
                                <a:gd name="T40" fmla="*/ 13 w 182"/>
                                <a:gd name="T41" fmla="*/ 314 h 371"/>
                                <a:gd name="T42" fmla="*/ 15 w 182"/>
                                <a:gd name="T43" fmla="*/ 332 h 371"/>
                                <a:gd name="T44" fmla="*/ 27 w 182"/>
                                <a:gd name="T45" fmla="*/ 347 h 371"/>
                                <a:gd name="T46" fmla="*/ 34 w 182"/>
                                <a:gd name="T47" fmla="*/ 371 h 371"/>
                                <a:gd name="T48" fmla="*/ 64 w 182"/>
                                <a:gd name="T49" fmla="*/ 367 h 371"/>
                                <a:gd name="T50" fmla="*/ 84 w 182"/>
                                <a:gd name="T51" fmla="*/ 361 h 371"/>
                                <a:gd name="T52" fmla="*/ 91 w 182"/>
                                <a:gd name="T53" fmla="*/ 354 h 371"/>
                                <a:gd name="T54" fmla="*/ 92 w 182"/>
                                <a:gd name="T55" fmla="*/ 346 h 371"/>
                                <a:gd name="T56" fmla="*/ 92 w 182"/>
                                <a:gd name="T57" fmla="*/ 342 h 371"/>
                                <a:gd name="T58" fmla="*/ 101 w 182"/>
                                <a:gd name="T59" fmla="*/ 341 h 371"/>
                                <a:gd name="T60" fmla="*/ 119 w 182"/>
                                <a:gd name="T61" fmla="*/ 336 h 371"/>
                                <a:gd name="T62" fmla="*/ 129 w 182"/>
                                <a:gd name="T63" fmla="*/ 325 h 371"/>
                                <a:gd name="T64" fmla="*/ 143 w 182"/>
                                <a:gd name="T65" fmla="*/ 303 h 371"/>
                                <a:gd name="T66" fmla="*/ 157 w 182"/>
                                <a:gd name="T67" fmla="*/ 295 h 371"/>
                                <a:gd name="T68" fmla="*/ 159 w 182"/>
                                <a:gd name="T69" fmla="*/ 285 h 371"/>
                                <a:gd name="T70" fmla="*/ 154 w 182"/>
                                <a:gd name="T71" fmla="*/ 266 h 371"/>
                                <a:gd name="T72" fmla="*/ 148 w 182"/>
                                <a:gd name="T73" fmla="*/ 250 h 371"/>
                                <a:gd name="T74" fmla="*/ 149 w 182"/>
                                <a:gd name="T75" fmla="*/ 238 h 371"/>
                                <a:gd name="T76" fmla="*/ 152 w 182"/>
                                <a:gd name="T77" fmla="*/ 225 h 371"/>
                                <a:gd name="T78" fmla="*/ 153 w 182"/>
                                <a:gd name="T79" fmla="*/ 211 h 371"/>
                                <a:gd name="T80" fmla="*/ 161 w 182"/>
                                <a:gd name="T81" fmla="*/ 195 h 371"/>
                                <a:gd name="T82" fmla="*/ 173 w 182"/>
                                <a:gd name="T83" fmla="*/ 183 h 371"/>
                                <a:gd name="T84" fmla="*/ 182 w 182"/>
                                <a:gd name="T85" fmla="*/ 92 h 371"/>
                                <a:gd name="T86" fmla="*/ 38 w 182"/>
                                <a:gd name="T87" fmla="*/ 0 h 371"/>
                                <a:gd name="T88" fmla="*/ 34 w 182"/>
                                <a:gd name="T89" fmla="*/ 1 h 371"/>
                                <a:gd name="T90" fmla="*/ 30 w 182"/>
                                <a:gd name="T91" fmla="*/ 3 h 371"/>
                                <a:gd name="T92" fmla="*/ 27 w 182"/>
                                <a:gd name="T93" fmla="*/ 5 h 371"/>
                                <a:gd name="T94" fmla="*/ 25 w 182"/>
                                <a:gd name="T95" fmla="*/ 10 h 3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82"/>
                                <a:gd name="T145" fmla="*/ 0 h 371"/>
                                <a:gd name="T146" fmla="*/ 182 w 182"/>
                                <a:gd name="T147" fmla="*/ 371 h 3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82" h="371">
                                  <a:moveTo>
                                    <a:pt x="25" y="10"/>
                                  </a:moveTo>
                                  <a:lnTo>
                                    <a:pt x="24" y="40"/>
                                  </a:lnTo>
                                  <a:lnTo>
                                    <a:pt x="30" y="51"/>
                                  </a:lnTo>
                                  <a:lnTo>
                                    <a:pt x="33" y="61"/>
                                  </a:lnTo>
                                  <a:lnTo>
                                    <a:pt x="34" y="68"/>
                                  </a:lnTo>
                                  <a:lnTo>
                                    <a:pt x="34" y="74"/>
                                  </a:lnTo>
                                  <a:lnTo>
                                    <a:pt x="34" y="78"/>
                                  </a:lnTo>
                                  <a:lnTo>
                                    <a:pt x="33" y="82"/>
                                  </a:lnTo>
                                  <a:lnTo>
                                    <a:pt x="32" y="88"/>
                                  </a:lnTo>
                                  <a:lnTo>
                                    <a:pt x="32" y="92"/>
                                  </a:lnTo>
                                  <a:lnTo>
                                    <a:pt x="32" y="110"/>
                                  </a:lnTo>
                                  <a:lnTo>
                                    <a:pt x="32" y="122"/>
                                  </a:lnTo>
                                  <a:lnTo>
                                    <a:pt x="32" y="133"/>
                                  </a:lnTo>
                                  <a:lnTo>
                                    <a:pt x="31" y="143"/>
                                  </a:lnTo>
                                  <a:lnTo>
                                    <a:pt x="30" y="151"/>
                                  </a:lnTo>
                                  <a:lnTo>
                                    <a:pt x="26" y="160"/>
                                  </a:lnTo>
                                  <a:lnTo>
                                    <a:pt x="21" y="168"/>
                                  </a:lnTo>
                                  <a:lnTo>
                                    <a:pt x="14" y="178"/>
                                  </a:lnTo>
                                  <a:lnTo>
                                    <a:pt x="11" y="185"/>
                                  </a:lnTo>
                                  <a:lnTo>
                                    <a:pt x="7" y="192"/>
                                  </a:lnTo>
                                  <a:lnTo>
                                    <a:pt x="6" y="200"/>
                                  </a:lnTo>
                                  <a:lnTo>
                                    <a:pt x="3" y="209"/>
                                  </a:lnTo>
                                  <a:lnTo>
                                    <a:pt x="3" y="215"/>
                                  </a:lnTo>
                                  <a:lnTo>
                                    <a:pt x="2" y="221"/>
                                  </a:lnTo>
                                  <a:lnTo>
                                    <a:pt x="1" y="227"/>
                                  </a:lnTo>
                                  <a:lnTo>
                                    <a:pt x="0" y="228"/>
                                  </a:lnTo>
                                  <a:lnTo>
                                    <a:pt x="1" y="231"/>
                                  </a:lnTo>
                                  <a:lnTo>
                                    <a:pt x="3" y="234"/>
                                  </a:lnTo>
                                  <a:lnTo>
                                    <a:pt x="5" y="235"/>
                                  </a:lnTo>
                                  <a:lnTo>
                                    <a:pt x="6" y="236"/>
                                  </a:lnTo>
                                  <a:lnTo>
                                    <a:pt x="7" y="238"/>
                                  </a:lnTo>
                                  <a:lnTo>
                                    <a:pt x="7" y="241"/>
                                  </a:lnTo>
                                  <a:lnTo>
                                    <a:pt x="8" y="242"/>
                                  </a:lnTo>
                                  <a:lnTo>
                                    <a:pt x="8" y="243"/>
                                  </a:lnTo>
                                  <a:lnTo>
                                    <a:pt x="9" y="245"/>
                                  </a:lnTo>
                                  <a:lnTo>
                                    <a:pt x="12" y="245"/>
                                  </a:lnTo>
                                  <a:lnTo>
                                    <a:pt x="14" y="246"/>
                                  </a:lnTo>
                                  <a:lnTo>
                                    <a:pt x="16" y="246"/>
                                  </a:lnTo>
                                  <a:lnTo>
                                    <a:pt x="19" y="248"/>
                                  </a:lnTo>
                                  <a:lnTo>
                                    <a:pt x="22" y="248"/>
                                  </a:lnTo>
                                  <a:lnTo>
                                    <a:pt x="25" y="249"/>
                                  </a:lnTo>
                                  <a:lnTo>
                                    <a:pt x="25" y="250"/>
                                  </a:lnTo>
                                  <a:lnTo>
                                    <a:pt x="25" y="252"/>
                                  </a:lnTo>
                                  <a:lnTo>
                                    <a:pt x="25" y="255"/>
                                  </a:lnTo>
                                  <a:lnTo>
                                    <a:pt x="25" y="256"/>
                                  </a:lnTo>
                                  <a:lnTo>
                                    <a:pt x="25" y="259"/>
                                  </a:lnTo>
                                  <a:lnTo>
                                    <a:pt x="25" y="260"/>
                                  </a:lnTo>
                                  <a:lnTo>
                                    <a:pt x="25" y="263"/>
                                  </a:lnTo>
                                  <a:lnTo>
                                    <a:pt x="26" y="271"/>
                                  </a:lnTo>
                                  <a:lnTo>
                                    <a:pt x="26" y="279"/>
                                  </a:lnTo>
                                  <a:lnTo>
                                    <a:pt x="27" y="286"/>
                                  </a:lnTo>
                                  <a:lnTo>
                                    <a:pt x="28" y="293"/>
                                  </a:lnTo>
                                  <a:lnTo>
                                    <a:pt x="30" y="300"/>
                                  </a:lnTo>
                                  <a:lnTo>
                                    <a:pt x="32" y="306"/>
                                  </a:lnTo>
                                  <a:lnTo>
                                    <a:pt x="33" y="308"/>
                                  </a:lnTo>
                                  <a:lnTo>
                                    <a:pt x="36" y="311"/>
                                  </a:lnTo>
                                  <a:lnTo>
                                    <a:pt x="34" y="311"/>
                                  </a:lnTo>
                                  <a:lnTo>
                                    <a:pt x="31" y="311"/>
                                  </a:lnTo>
                                  <a:lnTo>
                                    <a:pt x="27" y="311"/>
                                  </a:lnTo>
                                  <a:lnTo>
                                    <a:pt x="22" y="310"/>
                                  </a:lnTo>
                                  <a:lnTo>
                                    <a:pt x="19" y="311"/>
                                  </a:lnTo>
                                  <a:lnTo>
                                    <a:pt x="15" y="311"/>
                                  </a:lnTo>
                                  <a:lnTo>
                                    <a:pt x="13" y="314"/>
                                  </a:lnTo>
                                  <a:lnTo>
                                    <a:pt x="13" y="317"/>
                                  </a:lnTo>
                                  <a:lnTo>
                                    <a:pt x="13" y="325"/>
                                  </a:lnTo>
                                  <a:lnTo>
                                    <a:pt x="15" y="332"/>
                                  </a:lnTo>
                                  <a:lnTo>
                                    <a:pt x="19" y="338"/>
                                  </a:lnTo>
                                  <a:lnTo>
                                    <a:pt x="24" y="342"/>
                                  </a:lnTo>
                                  <a:lnTo>
                                    <a:pt x="27" y="347"/>
                                  </a:lnTo>
                                  <a:lnTo>
                                    <a:pt x="31" y="354"/>
                                  </a:lnTo>
                                  <a:lnTo>
                                    <a:pt x="33" y="361"/>
                                  </a:lnTo>
                                  <a:lnTo>
                                    <a:pt x="34" y="371"/>
                                  </a:lnTo>
                                  <a:lnTo>
                                    <a:pt x="50" y="371"/>
                                  </a:lnTo>
                                  <a:lnTo>
                                    <a:pt x="57" y="368"/>
                                  </a:lnTo>
                                  <a:lnTo>
                                    <a:pt x="64" y="367"/>
                                  </a:lnTo>
                                  <a:lnTo>
                                    <a:pt x="71" y="366"/>
                                  </a:lnTo>
                                  <a:lnTo>
                                    <a:pt x="78" y="364"/>
                                  </a:lnTo>
                                  <a:lnTo>
                                    <a:pt x="84" y="361"/>
                                  </a:lnTo>
                                  <a:lnTo>
                                    <a:pt x="88" y="359"/>
                                  </a:lnTo>
                                  <a:lnTo>
                                    <a:pt x="90" y="357"/>
                                  </a:lnTo>
                                  <a:lnTo>
                                    <a:pt x="91" y="354"/>
                                  </a:lnTo>
                                  <a:lnTo>
                                    <a:pt x="92" y="350"/>
                                  </a:lnTo>
                                  <a:lnTo>
                                    <a:pt x="92" y="347"/>
                                  </a:lnTo>
                                  <a:lnTo>
                                    <a:pt x="92" y="346"/>
                                  </a:lnTo>
                                  <a:lnTo>
                                    <a:pt x="92" y="345"/>
                                  </a:lnTo>
                                  <a:lnTo>
                                    <a:pt x="92" y="343"/>
                                  </a:lnTo>
                                  <a:lnTo>
                                    <a:pt x="92" y="342"/>
                                  </a:lnTo>
                                  <a:lnTo>
                                    <a:pt x="92" y="341"/>
                                  </a:lnTo>
                                  <a:lnTo>
                                    <a:pt x="92" y="339"/>
                                  </a:lnTo>
                                  <a:lnTo>
                                    <a:pt x="101" y="341"/>
                                  </a:lnTo>
                                  <a:lnTo>
                                    <a:pt x="108" y="341"/>
                                  </a:lnTo>
                                  <a:lnTo>
                                    <a:pt x="114" y="339"/>
                                  </a:lnTo>
                                  <a:lnTo>
                                    <a:pt x="119" y="336"/>
                                  </a:lnTo>
                                  <a:lnTo>
                                    <a:pt x="122" y="334"/>
                                  </a:lnTo>
                                  <a:lnTo>
                                    <a:pt x="126" y="329"/>
                                  </a:lnTo>
                                  <a:lnTo>
                                    <a:pt x="129" y="325"/>
                                  </a:lnTo>
                                  <a:lnTo>
                                    <a:pt x="132" y="321"/>
                                  </a:lnTo>
                                  <a:lnTo>
                                    <a:pt x="138" y="311"/>
                                  </a:lnTo>
                                  <a:lnTo>
                                    <a:pt x="143" y="303"/>
                                  </a:lnTo>
                                  <a:lnTo>
                                    <a:pt x="147" y="299"/>
                                  </a:lnTo>
                                  <a:lnTo>
                                    <a:pt x="151" y="297"/>
                                  </a:lnTo>
                                  <a:lnTo>
                                    <a:pt x="157" y="295"/>
                                  </a:lnTo>
                                  <a:lnTo>
                                    <a:pt x="163" y="295"/>
                                  </a:lnTo>
                                  <a:lnTo>
                                    <a:pt x="163" y="292"/>
                                  </a:lnTo>
                                  <a:lnTo>
                                    <a:pt x="159" y="285"/>
                                  </a:lnTo>
                                  <a:lnTo>
                                    <a:pt x="157" y="279"/>
                                  </a:lnTo>
                                  <a:lnTo>
                                    <a:pt x="155" y="271"/>
                                  </a:lnTo>
                                  <a:lnTo>
                                    <a:pt x="154" y="266"/>
                                  </a:lnTo>
                                  <a:lnTo>
                                    <a:pt x="153" y="260"/>
                                  </a:lnTo>
                                  <a:lnTo>
                                    <a:pt x="151" y="255"/>
                                  </a:lnTo>
                                  <a:lnTo>
                                    <a:pt x="148" y="250"/>
                                  </a:lnTo>
                                  <a:lnTo>
                                    <a:pt x="145" y="246"/>
                                  </a:lnTo>
                                  <a:lnTo>
                                    <a:pt x="147" y="242"/>
                                  </a:lnTo>
                                  <a:lnTo>
                                    <a:pt x="149" y="238"/>
                                  </a:lnTo>
                                  <a:lnTo>
                                    <a:pt x="151" y="234"/>
                                  </a:lnTo>
                                  <a:lnTo>
                                    <a:pt x="152" y="231"/>
                                  </a:lnTo>
                                  <a:lnTo>
                                    <a:pt x="152" y="225"/>
                                  </a:lnTo>
                                  <a:lnTo>
                                    <a:pt x="152" y="221"/>
                                  </a:lnTo>
                                  <a:lnTo>
                                    <a:pt x="153" y="215"/>
                                  </a:lnTo>
                                  <a:lnTo>
                                    <a:pt x="153" y="211"/>
                                  </a:lnTo>
                                  <a:lnTo>
                                    <a:pt x="155" y="204"/>
                                  </a:lnTo>
                                  <a:lnTo>
                                    <a:pt x="158" y="199"/>
                                  </a:lnTo>
                                  <a:lnTo>
                                    <a:pt x="161" y="195"/>
                                  </a:lnTo>
                                  <a:lnTo>
                                    <a:pt x="166" y="190"/>
                                  </a:lnTo>
                                  <a:lnTo>
                                    <a:pt x="170" y="186"/>
                                  </a:lnTo>
                                  <a:lnTo>
                                    <a:pt x="173" y="183"/>
                                  </a:lnTo>
                                  <a:lnTo>
                                    <a:pt x="178" y="181"/>
                                  </a:lnTo>
                                  <a:lnTo>
                                    <a:pt x="182" y="178"/>
                                  </a:lnTo>
                                  <a:lnTo>
                                    <a:pt x="182" y="92"/>
                                  </a:lnTo>
                                  <a:lnTo>
                                    <a:pt x="43" y="0"/>
                                  </a:lnTo>
                                  <a:lnTo>
                                    <a:pt x="40" y="0"/>
                                  </a:lnTo>
                                  <a:lnTo>
                                    <a:pt x="38" y="0"/>
                                  </a:lnTo>
                                  <a:lnTo>
                                    <a:pt x="37" y="0"/>
                                  </a:lnTo>
                                  <a:lnTo>
                                    <a:pt x="36" y="1"/>
                                  </a:lnTo>
                                  <a:lnTo>
                                    <a:pt x="34" y="1"/>
                                  </a:lnTo>
                                  <a:lnTo>
                                    <a:pt x="32" y="1"/>
                                  </a:lnTo>
                                  <a:lnTo>
                                    <a:pt x="31" y="3"/>
                                  </a:lnTo>
                                  <a:lnTo>
                                    <a:pt x="30" y="3"/>
                                  </a:lnTo>
                                  <a:lnTo>
                                    <a:pt x="28" y="4"/>
                                  </a:lnTo>
                                  <a:lnTo>
                                    <a:pt x="27" y="4"/>
                                  </a:lnTo>
                                  <a:lnTo>
                                    <a:pt x="27" y="5"/>
                                  </a:lnTo>
                                  <a:lnTo>
                                    <a:pt x="26" y="7"/>
                                  </a:lnTo>
                                  <a:lnTo>
                                    <a:pt x="25" y="8"/>
                                  </a:lnTo>
                                  <a:lnTo>
                                    <a:pt x="25" y="1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53" name="Freeform 344">
                              <a:extLst>
                                <a:ext uri="{FF2B5EF4-FFF2-40B4-BE49-F238E27FC236}">
                                  <a16:creationId xmlns:a16="http://schemas.microsoft.com/office/drawing/2014/main" id="{A3FCF242-222E-47CB-8197-F7515F343400}"/>
                                </a:ext>
                              </a:extLst>
                            </p:cNvPr>
                            <p:cNvSpPr>
                              <a:spLocks/>
                            </p:cNvSpPr>
                            <p:nvPr/>
                          </p:nvSpPr>
                          <p:spPr bwMode="gray">
                            <a:xfrm>
                              <a:off x="2600" y="2400"/>
                              <a:ext cx="77" cy="154"/>
                            </a:xfrm>
                            <a:custGeom>
                              <a:avLst/>
                              <a:gdLst>
                                <a:gd name="T0" fmla="*/ 4 w 77"/>
                                <a:gd name="T1" fmla="*/ 152 h 154"/>
                                <a:gd name="T2" fmla="*/ 4 w 77"/>
                                <a:gd name="T3" fmla="*/ 148 h 154"/>
                                <a:gd name="T4" fmla="*/ 4 w 77"/>
                                <a:gd name="T5" fmla="*/ 145 h 154"/>
                                <a:gd name="T6" fmla="*/ 6 w 77"/>
                                <a:gd name="T7" fmla="*/ 143 h 154"/>
                                <a:gd name="T8" fmla="*/ 7 w 77"/>
                                <a:gd name="T9" fmla="*/ 140 h 154"/>
                                <a:gd name="T10" fmla="*/ 7 w 77"/>
                                <a:gd name="T11" fmla="*/ 139 h 154"/>
                                <a:gd name="T12" fmla="*/ 8 w 77"/>
                                <a:gd name="T13" fmla="*/ 136 h 154"/>
                                <a:gd name="T14" fmla="*/ 8 w 77"/>
                                <a:gd name="T15" fmla="*/ 134 h 154"/>
                                <a:gd name="T16" fmla="*/ 8 w 77"/>
                                <a:gd name="T17" fmla="*/ 133 h 154"/>
                                <a:gd name="T18" fmla="*/ 8 w 77"/>
                                <a:gd name="T19" fmla="*/ 130 h 154"/>
                                <a:gd name="T20" fmla="*/ 7 w 77"/>
                                <a:gd name="T21" fmla="*/ 127 h 154"/>
                                <a:gd name="T22" fmla="*/ 6 w 77"/>
                                <a:gd name="T23" fmla="*/ 125 h 154"/>
                                <a:gd name="T24" fmla="*/ 4 w 77"/>
                                <a:gd name="T25" fmla="*/ 120 h 154"/>
                                <a:gd name="T26" fmla="*/ 3 w 77"/>
                                <a:gd name="T27" fmla="*/ 118 h 154"/>
                                <a:gd name="T28" fmla="*/ 1 w 77"/>
                                <a:gd name="T29" fmla="*/ 112 h 154"/>
                                <a:gd name="T30" fmla="*/ 1 w 77"/>
                                <a:gd name="T31" fmla="*/ 110 h 154"/>
                                <a:gd name="T32" fmla="*/ 0 w 77"/>
                                <a:gd name="T33" fmla="*/ 107 h 154"/>
                                <a:gd name="T34" fmla="*/ 1 w 77"/>
                                <a:gd name="T35" fmla="*/ 100 h 154"/>
                                <a:gd name="T36" fmla="*/ 2 w 77"/>
                                <a:gd name="T37" fmla="*/ 94 h 154"/>
                                <a:gd name="T38" fmla="*/ 3 w 77"/>
                                <a:gd name="T39" fmla="*/ 89 h 154"/>
                                <a:gd name="T40" fmla="*/ 6 w 77"/>
                                <a:gd name="T41" fmla="*/ 85 h 154"/>
                                <a:gd name="T42" fmla="*/ 8 w 77"/>
                                <a:gd name="T43" fmla="*/ 80 h 154"/>
                                <a:gd name="T44" fmla="*/ 10 w 77"/>
                                <a:gd name="T45" fmla="*/ 76 h 154"/>
                                <a:gd name="T46" fmla="*/ 13 w 77"/>
                                <a:gd name="T47" fmla="*/ 72 h 154"/>
                                <a:gd name="T48" fmla="*/ 15 w 77"/>
                                <a:gd name="T49" fmla="*/ 66 h 154"/>
                                <a:gd name="T50" fmla="*/ 8 w 77"/>
                                <a:gd name="T51" fmla="*/ 31 h 154"/>
                                <a:gd name="T52" fmla="*/ 8 w 77"/>
                                <a:gd name="T53" fmla="*/ 26 h 154"/>
                                <a:gd name="T54" fmla="*/ 8 w 77"/>
                                <a:gd name="T55" fmla="*/ 22 h 154"/>
                                <a:gd name="T56" fmla="*/ 8 w 77"/>
                                <a:gd name="T57" fmla="*/ 18 h 154"/>
                                <a:gd name="T58" fmla="*/ 8 w 77"/>
                                <a:gd name="T59" fmla="*/ 15 h 154"/>
                                <a:gd name="T60" fmla="*/ 8 w 77"/>
                                <a:gd name="T61" fmla="*/ 12 h 154"/>
                                <a:gd name="T62" fmla="*/ 8 w 77"/>
                                <a:gd name="T63" fmla="*/ 8 h 154"/>
                                <a:gd name="T64" fmla="*/ 8 w 77"/>
                                <a:gd name="T65" fmla="*/ 4 h 154"/>
                                <a:gd name="T66" fmla="*/ 8 w 77"/>
                                <a:gd name="T67" fmla="*/ 0 h 154"/>
                                <a:gd name="T68" fmla="*/ 54 w 77"/>
                                <a:gd name="T69" fmla="*/ 0 h 154"/>
                                <a:gd name="T70" fmla="*/ 68 w 77"/>
                                <a:gd name="T71" fmla="*/ 54 h 154"/>
                                <a:gd name="T72" fmla="*/ 68 w 77"/>
                                <a:gd name="T73" fmla="*/ 83 h 154"/>
                                <a:gd name="T74" fmla="*/ 69 w 77"/>
                                <a:gd name="T75" fmla="*/ 89 h 154"/>
                                <a:gd name="T76" fmla="*/ 69 w 77"/>
                                <a:gd name="T77" fmla="*/ 93 h 154"/>
                                <a:gd name="T78" fmla="*/ 71 w 77"/>
                                <a:gd name="T79" fmla="*/ 97 h 154"/>
                                <a:gd name="T80" fmla="*/ 72 w 77"/>
                                <a:gd name="T81" fmla="*/ 101 h 154"/>
                                <a:gd name="T82" fmla="*/ 73 w 77"/>
                                <a:gd name="T83" fmla="*/ 105 h 154"/>
                                <a:gd name="T84" fmla="*/ 74 w 77"/>
                                <a:gd name="T85" fmla="*/ 108 h 154"/>
                                <a:gd name="T86" fmla="*/ 75 w 77"/>
                                <a:gd name="T87" fmla="*/ 112 h 154"/>
                                <a:gd name="T88" fmla="*/ 77 w 77"/>
                                <a:gd name="T89" fmla="*/ 118 h 154"/>
                                <a:gd name="T90" fmla="*/ 69 w 77"/>
                                <a:gd name="T91" fmla="*/ 120 h 154"/>
                                <a:gd name="T92" fmla="*/ 64 w 77"/>
                                <a:gd name="T93" fmla="*/ 123 h 154"/>
                                <a:gd name="T94" fmla="*/ 55 w 77"/>
                                <a:gd name="T95" fmla="*/ 127 h 154"/>
                                <a:gd name="T96" fmla="*/ 49 w 77"/>
                                <a:gd name="T97" fmla="*/ 132 h 154"/>
                                <a:gd name="T98" fmla="*/ 43 w 77"/>
                                <a:gd name="T99" fmla="*/ 134 h 154"/>
                                <a:gd name="T100" fmla="*/ 38 w 77"/>
                                <a:gd name="T101" fmla="*/ 139 h 154"/>
                                <a:gd name="T102" fmla="*/ 33 w 77"/>
                                <a:gd name="T103" fmla="*/ 141 h 154"/>
                                <a:gd name="T104" fmla="*/ 27 w 77"/>
                                <a:gd name="T105" fmla="*/ 145 h 154"/>
                                <a:gd name="T106" fmla="*/ 24 w 77"/>
                                <a:gd name="T107" fmla="*/ 147 h 154"/>
                                <a:gd name="T108" fmla="*/ 22 w 77"/>
                                <a:gd name="T109" fmla="*/ 148 h 154"/>
                                <a:gd name="T110" fmla="*/ 20 w 77"/>
                                <a:gd name="T111" fmla="*/ 151 h 154"/>
                                <a:gd name="T112" fmla="*/ 16 w 77"/>
                                <a:gd name="T113" fmla="*/ 152 h 154"/>
                                <a:gd name="T114" fmla="*/ 14 w 77"/>
                                <a:gd name="T115" fmla="*/ 154 h 154"/>
                                <a:gd name="T116" fmla="*/ 10 w 77"/>
                                <a:gd name="T117" fmla="*/ 154 h 154"/>
                                <a:gd name="T118" fmla="*/ 8 w 77"/>
                                <a:gd name="T119" fmla="*/ 154 h 154"/>
                                <a:gd name="T120" fmla="*/ 4 w 77"/>
                                <a:gd name="T121" fmla="*/ 152 h 1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
                                <a:gd name="T184" fmla="*/ 0 h 154"/>
                                <a:gd name="T185" fmla="*/ 77 w 77"/>
                                <a:gd name="T186" fmla="*/ 154 h 15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 h="154">
                                  <a:moveTo>
                                    <a:pt x="4" y="152"/>
                                  </a:moveTo>
                                  <a:lnTo>
                                    <a:pt x="4" y="148"/>
                                  </a:lnTo>
                                  <a:lnTo>
                                    <a:pt x="4" y="145"/>
                                  </a:lnTo>
                                  <a:lnTo>
                                    <a:pt x="6" y="143"/>
                                  </a:lnTo>
                                  <a:lnTo>
                                    <a:pt x="7" y="140"/>
                                  </a:lnTo>
                                  <a:lnTo>
                                    <a:pt x="7" y="139"/>
                                  </a:lnTo>
                                  <a:lnTo>
                                    <a:pt x="8" y="136"/>
                                  </a:lnTo>
                                  <a:lnTo>
                                    <a:pt x="8" y="134"/>
                                  </a:lnTo>
                                  <a:lnTo>
                                    <a:pt x="8" y="133"/>
                                  </a:lnTo>
                                  <a:lnTo>
                                    <a:pt x="8" y="130"/>
                                  </a:lnTo>
                                  <a:lnTo>
                                    <a:pt x="7" y="127"/>
                                  </a:lnTo>
                                  <a:lnTo>
                                    <a:pt x="6" y="125"/>
                                  </a:lnTo>
                                  <a:lnTo>
                                    <a:pt x="4" y="120"/>
                                  </a:lnTo>
                                  <a:lnTo>
                                    <a:pt x="3" y="118"/>
                                  </a:lnTo>
                                  <a:lnTo>
                                    <a:pt x="1" y="112"/>
                                  </a:lnTo>
                                  <a:lnTo>
                                    <a:pt x="1" y="110"/>
                                  </a:lnTo>
                                  <a:lnTo>
                                    <a:pt x="0" y="107"/>
                                  </a:lnTo>
                                  <a:lnTo>
                                    <a:pt x="1" y="100"/>
                                  </a:lnTo>
                                  <a:lnTo>
                                    <a:pt x="2" y="94"/>
                                  </a:lnTo>
                                  <a:lnTo>
                                    <a:pt x="3" y="89"/>
                                  </a:lnTo>
                                  <a:lnTo>
                                    <a:pt x="6" y="85"/>
                                  </a:lnTo>
                                  <a:lnTo>
                                    <a:pt x="8" y="80"/>
                                  </a:lnTo>
                                  <a:lnTo>
                                    <a:pt x="10" y="76"/>
                                  </a:lnTo>
                                  <a:lnTo>
                                    <a:pt x="13" y="72"/>
                                  </a:lnTo>
                                  <a:lnTo>
                                    <a:pt x="15" y="66"/>
                                  </a:lnTo>
                                  <a:lnTo>
                                    <a:pt x="8" y="31"/>
                                  </a:lnTo>
                                  <a:lnTo>
                                    <a:pt x="8" y="26"/>
                                  </a:lnTo>
                                  <a:lnTo>
                                    <a:pt x="8" y="22"/>
                                  </a:lnTo>
                                  <a:lnTo>
                                    <a:pt x="8" y="18"/>
                                  </a:lnTo>
                                  <a:lnTo>
                                    <a:pt x="8" y="15"/>
                                  </a:lnTo>
                                  <a:lnTo>
                                    <a:pt x="8" y="12"/>
                                  </a:lnTo>
                                  <a:lnTo>
                                    <a:pt x="8" y="8"/>
                                  </a:lnTo>
                                  <a:lnTo>
                                    <a:pt x="8" y="4"/>
                                  </a:lnTo>
                                  <a:lnTo>
                                    <a:pt x="8" y="0"/>
                                  </a:lnTo>
                                  <a:lnTo>
                                    <a:pt x="54" y="0"/>
                                  </a:lnTo>
                                  <a:lnTo>
                                    <a:pt x="68" y="54"/>
                                  </a:lnTo>
                                  <a:lnTo>
                                    <a:pt x="68" y="83"/>
                                  </a:lnTo>
                                  <a:lnTo>
                                    <a:pt x="69" y="89"/>
                                  </a:lnTo>
                                  <a:lnTo>
                                    <a:pt x="69" y="93"/>
                                  </a:lnTo>
                                  <a:lnTo>
                                    <a:pt x="71" y="97"/>
                                  </a:lnTo>
                                  <a:lnTo>
                                    <a:pt x="72" y="101"/>
                                  </a:lnTo>
                                  <a:lnTo>
                                    <a:pt x="73" y="105"/>
                                  </a:lnTo>
                                  <a:lnTo>
                                    <a:pt x="74" y="108"/>
                                  </a:lnTo>
                                  <a:lnTo>
                                    <a:pt x="75" y="112"/>
                                  </a:lnTo>
                                  <a:lnTo>
                                    <a:pt x="77" y="118"/>
                                  </a:lnTo>
                                  <a:lnTo>
                                    <a:pt x="69" y="120"/>
                                  </a:lnTo>
                                  <a:lnTo>
                                    <a:pt x="64" y="123"/>
                                  </a:lnTo>
                                  <a:lnTo>
                                    <a:pt x="55" y="127"/>
                                  </a:lnTo>
                                  <a:lnTo>
                                    <a:pt x="49" y="132"/>
                                  </a:lnTo>
                                  <a:lnTo>
                                    <a:pt x="43" y="134"/>
                                  </a:lnTo>
                                  <a:lnTo>
                                    <a:pt x="38" y="139"/>
                                  </a:lnTo>
                                  <a:lnTo>
                                    <a:pt x="33" y="141"/>
                                  </a:lnTo>
                                  <a:lnTo>
                                    <a:pt x="27" y="145"/>
                                  </a:lnTo>
                                  <a:lnTo>
                                    <a:pt x="24" y="147"/>
                                  </a:lnTo>
                                  <a:lnTo>
                                    <a:pt x="22" y="148"/>
                                  </a:lnTo>
                                  <a:lnTo>
                                    <a:pt x="20" y="151"/>
                                  </a:lnTo>
                                  <a:lnTo>
                                    <a:pt x="16" y="152"/>
                                  </a:lnTo>
                                  <a:lnTo>
                                    <a:pt x="14" y="154"/>
                                  </a:lnTo>
                                  <a:lnTo>
                                    <a:pt x="10" y="154"/>
                                  </a:lnTo>
                                  <a:lnTo>
                                    <a:pt x="8" y="154"/>
                                  </a:lnTo>
                                  <a:lnTo>
                                    <a:pt x="4" y="15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54" name="Freeform 345">
                              <a:extLst>
                                <a:ext uri="{FF2B5EF4-FFF2-40B4-BE49-F238E27FC236}">
                                  <a16:creationId xmlns:a16="http://schemas.microsoft.com/office/drawing/2014/main" id="{B4373A06-B839-44C0-ADF5-0B36DBAB61E5}"/>
                                </a:ext>
                              </a:extLst>
                            </p:cNvPr>
                            <p:cNvSpPr>
                              <a:spLocks/>
                            </p:cNvSpPr>
                            <p:nvPr/>
                          </p:nvSpPr>
                          <p:spPr bwMode="gray">
                            <a:xfrm>
                              <a:off x="2656" y="2396"/>
                              <a:ext cx="34" cy="122"/>
                            </a:xfrm>
                            <a:custGeom>
                              <a:avLst/>
                              <a:gdLst>
                                <a:gd name="T0" fmla="*/ 17 w 34"/>
                                <a:gd name="T1" fmla="*/ 7 h 122"/>
                                <a:gd name="T2" fmla="*/ 18 w 34"/>
                                <a:gd name="T3" fmla="*/ 12 h 122"/>
                                <a:gd name="T4" fmla="*/ 20 w 34"/>
                                <a:gd name="T5" fmla="*/ 18 h 122"/>
                                <a:gd name="T6" fmla="*/ 22 w 34"/>
                                <a:gd name="T7" fmla="*/ 23 h 122"/>
                                <a:gd name="T8" fmla="*/ 24 w 34"/>
                                <a:gd name="T9" fmla="*/ 31 h 122"/>
                                <a:gd name="T10" fmla="*/ 28 w 34"/>
                                <a:gd name="T11" fmla="*/ 38 h 122"/>
                                <a:gd name="T12" fmla="*/ 29 w 34"/>
                                <a:gd name="T13" fmla="*/ 45 h 122"/>
                                <a:gd name="T14" fmla="*/ 31 w 34"/>
                                <a:gd name="T15" fmla="*/ 52 h 122"/>
                                <a:gd name="T16" fmla="*/ 31 w 34"/>
                                <a:gd name="T17" fmla="*/ 61 h 122"/>
                                <a:gd name="T18" fmla="*/ 34 w 34"/>
                                <a:gd name="T19" fmla="*/ 119 h 122"/>
                                <a:gd name="T20" fmla="*/ 31 w 34"/>
                                <a:gd name="T21" fmla="*/ 119 h 122"/>
                                <a:gd name="T22" fmla="*/ 30 w 34"/>
                                <a:gd name="T23" fmla="*/ 119 h 122"/>
                                <a:gd name="T24" fmla="*/ 29 w 34"/>
                                <a:gd name="T25" fmla="*/ 120 h 122"/>
                                <a:gd name="T26" fmla="*/ 27 w 34"/>
                                <a:gd name="T27" fmla="*/ 120 h 122"/>
                                <a:gd name="T28" fmla="*/ 24 w 34"/>
                                <a:gd name="T29" fmla="*/ 120 h 122"/>
                                <a:gd name="T30" fmla="*/ 23 w 34"/>
                                <a:gd name="T31" fmla="*/ 120 h 122"/>
                                <a:gd name="T32" fmla="*/ 21 w 34"/>
                                <a:gd name="T33" fmla="*/ 122 h 122"/>
                                <a:gd name="T34" fmla="*/ 20 w 34"/>
                                <a:gd name="T35" fmla="*/ 122 h 122"/>
                                <a:gd name="T36" fmla="*/ 18 w 34"/>
                                <a:gd name="T37" fmla="*/ 117 h 122"/>
                                <a:gd name="T38" fmla="*/ 17 w 34"/>
                                <a:gd name="T39" fmla="*/ 113 h 122"/>
                                <a:gd name="T40" fmla="*/ 16 w 34"/>
                                <a:gd name="T41" fmla="*/ 110 h 122"/>
                                <a:gd name="T42" fmla="*/ 15 w 34"/>
                                <a:gd name="T43" fmla="*/ 106 h 122"/>
                                <a:gd name="T44" fmla="*/ 14 w 34"/>
                                <a:gd name="T45" fmla="*/ 102 h 122"/>
                                <a:gd name="T46" fmla="*/ 12 w 34"/>
                                <a:gd name="T47" fmla="*/ 98 h 122"/>
                                <a:gd name="T48" fmla="*/ 12 w 34"/>
                                <a:gd name="T49" fmla="*/ 94 h 122"/>
                                <a:gd name="T50" fmla="*/ 11 w 34"/>
                                <a:gd name="T51" fmla="*/ 87 h 122"/>
                                <a:gd name="T52" fmla="*/ 11 w 34"/>
                                <a:gd name="T53" fmla="*/ 58 h 122"/>
                                <a:gd name="T54" fmla="*/ 0 w 34"/>
                                <a:gd name="T55" fmla="*/ 4 h 122"/>
                                <a:gd name="T56" fmla="*/ 1 w 34"/>
                                <a:gd name="T57" fmla="*/ 4 h 122"/>
                                <a:gd name="T58" fmla="*/ 1 w 34"/>
                                <a:gd name="T59" fmla="*/ 3 h 122"/>
                                <a:gd name="T60" fmla="*/ 1 w 34"/>
                                <a:gd name="T61" fmla="*/ 1 h 122"/>
                                <a:gd name="T62" fmla="*/ 2 w 34"/>
                                <a:gd name="T63" fmla="*/ 1 h 122"/>
                                <a:gd name="T64" fmla="*/ 2 w 34"/>
                                <a:gd name="T65" fmla="*/ 0 h 122"/>
                                <a:gd name="T66" fmla="*/ 3 w 34"/>
                                <a:gd name="T67" fmla="*/ 0 h 122"/>
                                <a:gd name="T68" fmla="*/ 4 w 34"/>
                                <a:gd name="T69" fmla="*/ 0 h 122"/>
                                <a:gd name="T70" fmla="*/ 6 w 34"/>
                                <a:gd name="T71" fmla="*/ 0 h 122"/>
                                <a:gd name="T72" fmla="*/ 9 w 34"/>
                                <a:gd name="T73" fmla="*/ 0 h 122"/>
                                <a:gd name="T74" fmla="*/ 10 w 34"/>
                                <a:gd name="T75" fmla="*/ 0 h 122"/>
                                <a:gd name="T76" fmla="*/ 12 w 34"/>
                                <a:gd name="T77" fmla="*/ 1 h 122"/>
                                <a:gd name="T78" fmla="*/ 12 w 34"/>
                                <a:gd name="T79" fmla="*/ 3 h 122"/>
                                <a:gd name="T80" fmla="*/ 14 w 34"/>
                                <a:gd name="T81" fmla="*/ 4 h 122"/>
                                <a:gd name="T82" fmla="*/ 15 w 34"/>
                                <a:gd name="T83" fmla="*/ 5 h 122"/>
                                <a:gd name="T84" fmla="*/ 16 w 34"/>
                                <a:gd name="T85" fmla="*/ 7 h 122"/>
                                <a:gd name="T86" fmla="*/ 17 w 34"/>
                                <a:gd name="T87" fmla="*/ 7 h 1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
                                <a:gd name="T133" fmla="*/ 0 h 122"/>
                                <a:gd name="T134" fmla="*/ 34 w 34"/>
                                <a:gd name="T135" fmla="*/ 122 h 1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 h="122">
                                  <a:moveTo>
                                    <a:pt x="17" y="7"/>
                                  </a:moveTo>
                                  <a:lnTo>
                                    <a:pt x="18" y="12"/>
                                  </a:lnTo>
                                  <a:lnTo>
                                    <a:pt x="20" y="18"/>
                                  </a:lnTo>
                                  <a:lnTo>
                                    <a:pt x="22" y="23"/>
                                  </a:lnTo>
                                  <a:lnTo>
                                    <a:pt x="24" y="31"/>
                                  </a:lnTo>
                                  <a:lnTo>
                                    <a:pt x="28" y="38"/>
                                  </a:lnTo>
                                  <a:lnTo>
                                    <a:pt x="29" y="45"/>
                                  </a:lnTo>
                                  <a:lnTo>
                                    <a:pt x="31" y="52"/>
                                  </a:lnTo>
                                  <a:lnTo>
                                    <a:pt x="31" y="61"/>
                                  </a:lnTo>
                                  <a:lnTo>
                                    <a:pt x="34" y="119"/>
                                  </a:lnTo>
                                  <a:lnTo>
                                    <a:pt x="31" y="119"/>
                                  </a:lnTo>
                                  <a:lnTo>
                                    <a:pt x="30" y="119"/>
                                  </a:lnTo>
                                  <a:lnTo>
                                    <a:pt x="29" y="120"/>
                                  </a:lnTo>
                                  <a:lnTo>
                                    <a:pt x="27" y="120"/>
                                  </a:lnTo>
                                  <a:lnTo>
                                    <a:pt x="24" y="120"/>
                                  </a:lnTo>
                                  <a:lnTo>
                                    <a:pt x="23" y="120"/>
                                  </a:lnTo>
                                  <a:lnTo>
                                    <a:pt x="21" y="122"/>
                                  </a:lnTo>
                                  <a:lnTo>
                                    <a:pt x="20" y="122"/>
                                  </a:lnTo>
                                  <a:lnTo>
                                    <a:pt x="18" y="117"/>
                                  </a:lnTo>
                                  <a:lnTo>
                                    <a:pt x="17" y="113"/>
                                  </a:lnTo>
                                  <a:lnTo>
                                    <a:pt x="16" y="110"/>
                                  </a:lnTo>
                                  <a:lnTo>
                                    <a:pt x="15" y="106"/>
                                  </a:lnTo>
                                  <a:lnTo>
                                    <a:pt x="14" y="102"/>
                                  </a:lnTo>
                                  <a:lnTo>
                                    <a:pt x="12" y="98"/>
                                  </a:lnTo>
                                  <a:lnTo>
                                    <a:pt x="12" y="94"/>
                                  </a:lnTo>
                                  <a:lnTo>
                                    <a:pt x="11" y="87"/>
                                  </a:lnTo>
                                  <a:lnTo>
                                    <a:pt x="11" y="58"/>
                                  </a:lnTo>
                                  <a:lnTo>
                                    <a:pt x="0" y="4"/>
                                  </a:lnTo>
                                  <a:lnTo>
                                    <a:pt x="1" y="4"/>
                                  </a:lnTo>
                                  <a:lnTo>
                                    <a:pt x="1" y="3"/>
                                  </a:lnTo>
                                  <a:lnTo>
                                    <a:pt x="1" y="1"/>
                                  </a:lnTo>
                                  <a:lnTo>
                                    <a:pt x="2" y="1"/>
                                  </a:lnTo>
                                  <a:lnTo>
                                    <a:pt x="2" y="0"/>
                                  </a:lnTo>
                                  <a:lnTo>
                                    <a:pt x="3" y="0"/>
                                  </a:lnTo>
                                  <a:lnTo>
                                    <a:pt x="4" y="0"/>
                                  </a:lnTo>
                                  <a:lnTo>
                                    <a:pt x="6" y="0"/>
                                  </a:lnTo>
                                  <a:lnTo>
                                    <a:pt x="9" y="0"/>
                                  </a:lnTo>
                                  <a:lnTo>
                                    <a:pt x="10" y="0"/>
                                  </a:lnTo>
                                  <a:lnTo>
                                    <a:pt x="12" y="1"/>
                                  </a:lnTo>
                                  <a:lnTo>
                                    <a:pt x="12" y="3"/>
                                  </a:lnTo>
                                  <a:lnTo>
                                    <a:pt x="14" y="4"/>
                                  </a:lnTo>
                                  <a:lnTo>
                                    <a:pt x="15" y="5"/>
                                  </a:lnTo>
                                  <a:lnTo>
                                    <a:pt x="16" y="7"/>
                                  </a:lnTo>
                                  <a:lnTo>
                                    <a:pt x="17" y="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55" name="Freeform 346">
                              <a:extLst>
                                <a:ext uri="{FF2B5EF4-FFF2-40B4-BE49-F238E27FC236}">
                                  <a16:creationId xmlns:a16="http://schemas.microsoft.com/office/drawing/2014/main" id="{A7D2AB90-A64B-4C24-881E-F46901572CA9}"/>
                                </a:ext>
                              </a:extLst>
                            </p:cNvPr>
                            <p:cNvSpPr>
                              <a:spLocks/>
                            </p:cNvSpPr>
                            <p:nvPr/>
                          </p:nvSpPr>
                          <p:spPr bwMode="gray">
                            <a:xfrm>
                              <a:off x="2672" y="2371"/>
                              <a:ext cx="56" cy="144"/>
                            </a:xfrm>
                            <a:custGeom>
                              <a:avLst/>
                              <a:gdLst>
                                <a:gd name="T0" fmla="*/ 3 w 56"/>
                                <a:gd name="T1" fmla="*/ 30 h 144"/>
                                <a:gd name="T2" fmla="*/ 5 w 56"/>
                                <a:gd name="T3" fmla="*/ 28 h 144"/>
                                <a:gd name="T4" fmla="*/ 7 w 56"/>
                                <a:gd name="T5" fmla="*/ 25 h 144"/>
                                <a:gd name="T6" fmla="*/ 10 w 56"/>
                                <a:gd name="T7" fmla="*/ 23 h 144"/>
                                <a:gd name="T8" fmla="*/ 13 w 56"/>
                                <a:gd name="T9" fmla="*/ 19 h 144"/>
                                <a:gd name="T10" fmla="*/ 31 w 56"/>
                                <a:gd name="T11" fmla="*/ 0 h 144"/>
                                <a:gd name="T12" fmla="*/ 36 w 56"/>
                                <a:gd name="T13" fmla="*/ 2 h 144"/>
                                <a:gd name="T14" fmla="*/ 41 w 56"/>
                                <a:gd name="T15" fmla="*/ 7 h 144"/>
                                <a:gd name="T16" fmla="*/ 47 w 56"/>
                                <a:gd name="T17" fmla="*/ 11 h 144"/>
                                <a:gd name="T18" fmla="*/ 52 w 56"/>
                                <a:gd name="T19" fmla="*/ 12 h 144"/>
                                <a:gd name="T20" fmla="*/ 53 w 56"/>
                                <a:gd name="T21" fmla="*/ 15 h 144"/>
                                <a:gd name="T22" fmla="*/ 56 w 56"/>
                                <a:gd name="T23" fmla="*/ 18 h 144"/>
                                <a:gd name="T24" fmla="*/ 56 w 56"/>
                                <a:gd name="T25" fmla="*/ 22 h 144"/>
                                <a:gd name="T26" fmla="*/ 56 w 56"/>
                                <a:gd name="T27" fmla="*/ 26 h 144"/>
                                <a:gd name="T28" fmla="*/ 56 w 56"/>
                                <a:gd name="T29" fmla="*/ 29 h 144"/>
                                <a:gd name="T30" fmla="*/ 56 w 56"/>
                                <a:gd name="T31" fmla="*/ 33 h 144"/>
                                <a:gd name="T32" fmla="*/ 55 w 56"/>
                                <a:gd name="T33" fmla="*/ 47 h 144"/>
                                <a:gd name="T34" fmla="*/ 49 w 56"/>
                                <a:gd name="T35" fmla="*/ 61 h 144"/>
                                <a:gd name="T36" fmla="*/ 41 w 56"/>
                                <a:gd name="T37" fmla="*/ 73 h 144"/>
                                <a:gd name="T38" fmla="*/ 35 w 56"/>
                                <a:gd name="T39" fmla="*/ 87 h 144"/>
                                <a:gd name="T40" fmla="*/ 33 w 56"/>
                                <a:gd name="T41" fmla="*/ 102 h 144"/>
                                <a:gd name="T42" fmla="*/ 35 w 56"/>
                                <a:gd name="T43" fmla="*/ 112 h 144"/>
                                <a:gd name="T44" fmla="*/ 36 w 56"/>
                                <a:gd name="T45" fmla="*/ 120 h 144"/>
                                <a:gd name="T46" fmla="*/ 35 w 56"/>
                                <a:gd name="T47" fmla="*/ 131 h 144"/>
                                <a:gd name="T48" fmla="*/ 31 w 56"/>
                                <a:gd name="T49" fmla="*/ 138 h 144"/>
                                <a:gd name="T50" fmla="*/ 26 w 56"/>
                                <a:gd name="T51" fmla="*/ 140 h 144"/>
                                <a:gd name="T52" fmla="*/ 23 w 56"/>
                                <a:gd name="T53" fmla="*/ 141 h 144"/>
                                <a:gd name="T54" fmla="*/ 18 w 56"/>
                                <a:gd name="T55" fmla="*/ 142 h 144"/>
                                <a:gd name="T56" fmla="*/ 13 w 56"/>
                                <a:gd name="T57" fmla="*/ 86 h 144"/>
                                <a:gd name="T58" fmla="*/ 11 w 56"/>
                                <a:gd name="T59" fmla="*/ 70 h 144"/>
                                <a:gd name="T60" fmla="*/ 7 w 56"/>
                                <a:gd name="T61" fmla="*/ 56 h 144"/>
                                <a:gd name="T62" fmla="*/ 3 w 56"/>
                                <a:gd name="T63" fmla="*/ 44 h 144"/>
                                <a:gd name="T64" fmla="*/ 0 w 56"/>
                                <a:gd name="T65" fmla="*/ 32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
                                <a:gd name="T100" fmla="*/ 0 h 144"/>
                                <a:gd name="T101" fmla="*/ 56 w 56"/>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 h="144">
                                  <a:moveTo>
                                    <a:pt x="0" y="32"/>
                                  </a:moveTo>
                                  <a:lnTo>
                                    <a:pt x="3" y="30"/>
                                  </a:lnTo>
                                  <a:lnTo>
                                    <a:pt x="4" y="29"/>
                                  </a:lnTo>
                                  <a:lnTo>
                                    <a:pt x="5" y="28"/>
                                  </a:lnTo>
                                  <a:lnTo>
                                    <a:pt x="6" y="26"/>
                                  </a:lnTo>
                                  <a:lnTo>
                                    <a:pt x="7" y="25"/>
                                  </a:lnTo>
                                  <a:lnTo>
                                    <a:pt x="9" y="23"/>
                                  </a:lnTo>
                                  <a:lnTo>
                                    <a:pt x="10" y="23"/>
                                  </a:lnTo>
                                  <a:lnTo>
                                    <a:pt x="11" y="22"/>
                                  </a:lnTo>
                                  <a:lnTo>
                                    <a:pt x="13" y="19"/>
                                  </a:lnTo>
                                  <a:lnTo>
                                    <a:pt x="23" y="19"/>
                                  </a:lnTo>
                                  <a:lnTo>
                                    <a:pt x="31" y="0"/>
                                  </a:lnTo>
                                  <a:lnTo>
                                    <a:pt x="33" y="1"/>
                                  </a:lnTo>
                                  <a:lnTo>
                                    <a:pt x="36" y="2"/>
                                  </a:lnTo>
                                  <a:lnTo>
                                    <a:pt x="38" y="4"/>
                                  </a:lnTo>
                                  <a:lnTo>
                                    <a:pt x="41" y="7"/>
                                  </a:lnTo>
                                  <a:lnTo>
                                    <a:pt x="44" y="8"/>
                                  </a:lnTo>
                                  <a:lnTo>
                                    <a:pt x="47" y="11"/>
                                  </a:lnTo>
                                  <a:lnTo>
                                    <a:pt x="50" y="11"/>
                                  </a:lnTo>
                                  <a:lnTo>
                                    <a:pt x="52" y="12"/>
                                  </a:lnTo>
                                  <a:lnTo>
                                    <a:pt x="52" y="14"/>
                                  </a:lnTo>
                                  <a:lnTo>
                                    <a:pt x="53" y="15"/>
                                  </a:lnTo>
                                  <a:lnTo>
                                    <a:pt x="55" y="16"/>
                                  </a:lnTo>
                                  <a:lnTo>
                                    <a:pt x="56" y="18"/>
                                  </a:lnTo>
                                  <a:lnTo>
                                    <a:pt x="56" y="19"/>
                                  </a:lnTo>
                                  <a:lnTo>
                                    <a:pt x="56" y="22"/>
                                  </a:lnTo>
                                  <a:lnTo>
                                    <a:pt x="56" y="23"/>
                                  </a:lnTo>
                                  <a:lnTo>
                                    <a:pt x="56" y="26"/>
                                  </a:lnTo>
                                  <a:lnTo>
                                    <a:pt x="56" y="28"/>
                                  </a:lnTo>
                                  <a:lnTo>
                                    <a:pt x="56" y="29"/>
                                  </a:lnTo>
                                  <a:lnTo>
                                    <a:pt x="56" y="30"/>
                                  </a:lnTo>
                                  <a:lnTo>
                                    <a:pt x="56" y="33"/>
                                  </a:lnTo>
                                  <a:lnTo>
                                    <a:pt x="56" y="38"/>
                                  </a:lnTo>
                                  <a:lnTo>
                                    <a:pt x="55" y="47"/>
                                  </a:lnTo>
                                  <a:lnTo>
                                    <a:pt x="52" y="54"/>
                                  </a:lnTo>
                                  <a:lnTo>
                                    <a:pt x="49" y="61"/>
                                  </a:lnTo>
                                  <a:lnTo>
                                    <a:pt x="45" y="68"/>
                                  </a:lnTo>
                                  <a:lnTo>
                                    <a:pt x="41" y="73"/>
                                  </a:lnTo>
                                  <a:lnTo>
                                    <a:pt x="37" y="80"/>
                                  </a:lnTo>
                                  <a:lnTo>
                                    <a:pt x="35" y="87"/>
                                  </a:lnTo>
                                  <a:lnTo>
                                    <a:pt x="33" y="95"/>
                                  </a:lnTo>
                                  <a:lnTo>
                                    <a:pt x="33" y="102"/>
                                  </a:lnTo>
                                  <a:lnTo>
                                    <a:pt x="35" y="107"/>
                                  </a:lnTo>
                                  <a:lnTo>
                                    <a:pt x="35" y="112"/>
                                  </a:lnTo>
                                  <a:lnTo>
                                    <a:pt x="36" y="116"/>
                                  </a:lnTo>
                                  <a:lnTo>
                                    <a:pt x="36" y="120"/>
                                  </a:lnTo>
                                  <a:lnTo>
                                    <a:pt x="36" y="124"/>
                                  </a:lnTo>
                                  <a:lnTo>
                                    <a:pt x="35" y="131"/>
                                  </a:lnTo>
                                  <a:lnTo>
                                    <a:pt x="33" y="138"/>
                                  </a:lnTo>
                                  <a:lnTo>
                                    <a:pt x="31" y="138"/>
                                  </a:lnTo>
                                  <a:lnTo>
                                    <a:pt x="29" y="140"/>
                                  </a:lnTo>
                                  <a:lnTo>
                                    <a:pt x="26" y="140"/>
                                  </a:lnTo>
                                  <a:lnTo>
                                    <a:pt x="24" y="141"/>
                                  </a:lnTo>
                                  <a:lnTo>
                                    <a:pt x="23" y="141"/>
                                  </a:lnTo>
                                  <a:lnTo>
                                    <a:pt x="20" y="142"/>
                                  </a:lnTo>
                                  <a:lnTo>
                                    <a:pt x="18" y="142"/>
                                  </a:lnTo>
                                  <a:lnTo>
                                    <a:pt x="17" y="144"/>
                                  </a:lnTo>
                                  <a:lnTo>
                                    <a:pt x="13" y="86"/>
                                  </a:lnTo>
                                  <a:lnTo>
                                    <a:pt x="13" y="77"/>
                                  </a:lnTo>
                                  <a:lnTo>
                                    <a:pt x="11" y="70"/>
                                  </a:lnTo>
                                  <a:lnTo>
                                    <a:pt x="10" y="63"/>
                                  </a:lnTo>
                                  <a:lnTo>
                                    <a:pt x="7" y="56"/>
                                  </a:lnTo>
                                  <a:lnTo>
                                    <a:pt x="5" y="49"/>
                                  </a:lnTo>
                                  <a:lnTo>
                                    <a:pt x="3" y="44"/>
                                  </a:lnTo>
                                  <a:lnTo>
                                    <a:pt x="1" y="38"/>
                                  </a:lnTo>
                                  <a:lnTo>
                                    <a:pt x="0" y="3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56" name="Freeform 347">
                              <a:extLst>
                                <a:ext uri="{FF2B5EF4-FFF2-40B4-BE49-F238E27FC236}">
                                  <a16:creationId xmlns:a16="http://schemas.microsoft.com/office/drawing/2014/main" id="{3EA32EAA-E5E9-421D-893B-42864EC30A6C}"/>
                                </a:ext>
                              </a:extLst>
                            </p:cNvPr>
                            <p:cNvSpPr>
                              <a:spLocks/>
                            </p:cNvSpPr>
                            <p:nvPr/>
                          </p:nvSpPr>
                          <p:spPr bwMode="gray">
                            <a:xfrm>
                              <a:off x="2704" y="2337"/>
                              <a:ext cx="209" cy="218"/>
                            </a:xfrm>
                            <a:custGeom>
                              <a:avLst/>
                              <a:gdLst>
                                <a:gd name="T0" fmla="*/ 2 w 209"/>
                                <a:gd name="T1" fmla="*/ 160 h 218"/>
                                <a:gd name="T2" fmla="*/ 2 w 209"/>
                                <a:gd name="T3" fmla="*/ 146 h 218"/>
                                <a:gd name="T4" fmla="*/ 0 w 209"/>
                                <a:gd name="T5" fmla="*/ 129 h 218"/>
                                <a:gd name="T6" fmla="*/ 8 w 209"/>
                                <a:gd name="T7" fmla="*/ 107 h 218"/>
                                <a:gd name="T8" fmla="*/ 18 w 209"/>
                                <a:gd name="T9" fmla="*/ 88 h 218"/>
                                <a:gd name="T10" fmla="*/ 22 w 209"/>
                                <a:gd name="T11" fmla="*/ 68 h 218"/>
                                <a:gd name="T12" fmla="*/ 22 w 209"/>
                                <a:gd name="T13" fmla="*/ 63 h 218"/>
                                <a:gd name="T14" fmla="*/ 22 w 209"/>
                                <a:gd name="T15" fmla="*/ 57 h 218"/>
                                <a:gd name="T16" fmla="*/ 21 w 209"/>
                                <a:gd name="T17" fmla="*/ 50 h 218"/>
                                <a:gd name="T18" fmla="*/ 18 w 209"/>
                                <a:gd name="T19" fmla="*/ 46 h 218"/>
                                <a:gd name="T20" fmla="*/ 23 w 209"/>
                                <a:gd name="T21" fmla="*/ 24 h 218"/>
                                <a:gd name="T22" fmla="*/ 35 w 209"/>
                                <a:gd name="T23" fmla="*/ 6 h 218"/>
                                <a:gd name="T24" fmla="*/ 53 w 209"/>
                                <a:gd name="T25" fmla="*/ 2 h 218"/>
                                <a:gd name="T26" fmla="*/ 64 w 209"/>
                                <a:gd name="T27" fmla="*/ 10 h 218"/>
                                <a:gd name="T28" fmla="*/ 75 w 209"/>
                                <a:gd name="T29" fmla="*/ 17 h 218"/>
                                <a:gd name="T30" fmla="*/ 84 w 209"/>
                                <a:gd name="T31" fmla="*/ 17 h 218"/>
                                <a:gd name="T32" fmla="*/ 88 w 209"/>
                                <a:gd name="T33" fmla="*/ 14 h 218"/>
                                <a:gd name="T34" fmla="*/ 93 w 209"/>
                                <a:gd name="T35" fmla="*/ 13 h 218"/>
                                <a:gd name="T36" fmla="*/ 104 w 209"/>
                                <a:gd name="T37" fmla="*/ 18 h 218"/>
                                <a:gd name="T38" fmla="*/ 109 w 209"/>
                                <a:gd name="T39" fmla="*/ 28 h 218"/>
                                <a:gd name="T40" fmla="*/ 118 w 209"/>
                                <a:gd name="T41" fmla="*/ 31 h 218"/>
                                <a:gd name="T42" fmla="*/ 123 w 209"/>
                                <a:gd name="T43" fmla="*/ 25 h 218"/>
                                <a:gd name="T44" fmla="*/ 129 w 209"/>
                                <a:gd name="T45" fmla="*/ 18 h 218"/>
                                <a:gd name="T46" fmla="*/ 142 w 209"/>
                                <a:gd name="T47" fmla="*/ 10 h 218"/>
                                <a:gd name="T48" fmla="*/ 155 w 209"/>
                                <a:gd name="T49" fmla="*/ 11 h 218"/>
                                <a:gd name="T50" fmla="*/ 173 w 209"/>
                                <a:gd name="T51" fmla="*/ 18 h 218"/>
                                <a:gd name="T52" fmla="*/ 187 w 209"/>
                                <a:gd name="T53" fmla="*/ 11 h 218"/>
                                <a:gd name="T54" fmla="*/ 195 w 209"/>
                                <a:gd name="T55" fmla="*/ 9 h 218"/>
                                <a:gd name="T56" fmla="*/ 199 w 209"/>
                                <a:gd name="T57" fmla="*/ 13 h 218"/>
                                <a:gd name="T58" fmla="*/ 202 w 209"/>
                                <a:gd name="T59" fmla="*/ 20 h 218"/>
                                <a:gd name="T60" fmla="*/ 205 w 209"/>
                                <a:gd name="T61" fmla="*/ 32 h 218"/>
                                <a:gd name="T62" fmla="*/ 208 w 209"/>
                                <a:gd name="T63" fmla="*/ 42 h 218"/>
                                <a:gd name="T64" fmla="*/ 202 w 209"/>
                                <a:gd name="T65" fmla="*/ 60 h 218"/>
                                <a:gd name="T66" fmla="*/ 193 w 209"/>
                                <a:gd name="T67" fmla="*/ 78 h 218"/>
                                <a:gd name="T68" fmla="*/ 185 w 209"/>
                                <a:gd name="T69" fmla="*/ 102 h 218"/>
                                <a:gd name="T70" fmla="*/ 177 w 209"/>
                                <a:gd name="T71" fmla="*/ 122 h 218"/>
                                <a:gd name="T72" fmla="*/ 170 w 209"/>
                                <a:gd name="T73" fmla="*/ 142 h 218"/>
                                <a:gd name="T74" fmla="*/ 164 w 209"/>
                                <a:gd name="T75" fmla="*/ 160 h 218"/>
                                <a:gd name="T76" fmla="*/ 161 w 209"/>
                                <a:gd name="T77" fmla="*/ 168 h 218"/>
                                <a:gd name="T78" fmla="*/ 156 w 209"/>
                                <a:gd name="T79" fmla="*/ 175 h 218"/>
                                <a:gd name="T80" fmla="*/ 150 w 209"/>
                                <a:gd name="T81" fmla="*/ 174 h 218"/>
                                <a:gd name="T82" fmla="*/ 143 w 209"/>
                                <a:gd name="T83" fmla="*/ 168 h 218"/>
                                <a:gd name="T84" fmla="*/ 136 w 209"/>
                                <a:gd name="T85" fmla="*/ 165 h 218"/>
                                <a:gd name="T86" fmla="*/ 125 w 209"/>
                                <a:gd name="T87" fmla="*/ 169 h 218"/>
                                <a:gd name="T88" fmla="*/ 116 w 209"/>
                                <a:gd name="T89" fmla="*/ 186 h 218"/>
                                <a:gd name="T90" fmla="*/ 107 w 209"/>
                                <a:gd name="T91" fmla="*/ 211 h 218"/>
                                <a:gd name="T92" fmla="*/ 70 w 209"/>
                                <a:gd name="T93" fmla="*/ 217 h 218"/>
                                <a:gd name="T94" fmla="*/ 64 w 209"/>
                                <a:gd name="T95" fmla="*/ 217 h 218"/>
                                <a:gd name="T96" fmla="*/ 59 w 209"/>
                                <a:gd name="T97" fmla="*/ 215 h 218"/>
                                <a:gd name="T98" fmla="*/ 48 w 209"/>
                                <a:gd name="T99" fmla="*/ 213 h 218"/>
                                <a:gd name="T100" fmla="*/ 38 w 209"/>
                                <a:gd name="T101" fmla="*/ 202 h 218"/>
                                <a:gd name="T102" fmla="*/ 35 w 209"/>
                                <a:gd name="T103" fmla="*/ 183 h 218"/>
                                <a:gd name="T104" fmla="*/ 25 w 209"/>
                                <a:gd name="T105" fmla="*/ 176 h 218"/>
                                <a:gd name="T106" fmla="*/ 15 w 209"/>
                                <a:gd name="T107" fmla="*/ 171 h 2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9"/>
                                <a:gd name="T163" fmla="*/ 0 h 218"/>
                                <a:gd name="T164" fmla="*/ 209 w 209"/>
                                <a:gd name="T165" fmla="*/ 218 h 2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9" h="218">
                                  <a:moveTo>
                                    <a:pt x="0" y="175"/>
                                  </a:moveTo>
                                  <a:lnTo>
                                    <a:pt x="2" y="168"/>
                                  </a:lnTo>
                                  <a:lnTo>
                                    <a:pt x="2" y="160"/>
                                  </a:lnTo>
                                  <a:lnTo>
                                    <a:pt x="2" y="156"/>
                                  </a:lnTo>
                                  <a:lnTo>
                                    <a:pt x="2" y="150"/>
                                  </a:lnTo>
                                  <a:lnTo>
                                    <a:pt x="2" y="146"/>
                                  </a:lnTo>
                                  <a:lnTo>
                                    <a:pt x="0" y="142"/>
                                  </a:lnTo>
                                  <a:lnTo>
                                    <a:pt x="0" y="136"/>
                                  </a:lnTo>
                                  <a:lnTo>
                                    <a:pt x="0" y="129"/>
                                  </a:lnTo>
                                  <a:lnTo>
                                    <a:pt x="2" y="121"/>
                                  </a:lnTo>
                                  <a:lnTo>
                                    <a:pt x="4" y="114"/>
                                  </a:lnTo>
                                  <a:lnTo>
                                    <a:pt x="8" y="107"/>
                                  </a:lnTo>
                                  <a:lnTo>
                                    <a:pt x="11" y="102"/>
                                  </a:lnTo>
                                  <a:lnTo>
                                    <a:pt x="15" y="95"/>
                                  </a:lnTo>
                                  <a:lnTo>
                                    <a:pt x="18" y="88"/>
                                  </a:lnTo>
                                  <a:lnTo>
                                    <a:pt x="21" y="81"/>
                                  </a:lnTo>
                                  <a:lnTo>
                                    <a:pt x="22" y="72"/>
                                  </a:lnTo>
                                  <a:lnTo>
                                    <a:pt x="22" y="68"/>
                                  </a:lnTo>
                                  <a:lnTo>
                                    <a:pt x="22" y="65"/>
                                  </a:lnTo>
                                  <a:lnTo>
                                    <a:pt x="22" y="64"/>
                                  </a:lnTo>
                                  <a:lnTo>
                                    <a:pt x="22" y="63"/>
                                  </a:lnTo>
                                  <a:lnTo>
                                    <a:pt x="22" y="61"/>
                                  </a:lnTo>
                                  <a:lnTo>
                                    <a:pt x="22" y="58"/>
                                  </a:lnTo>
                                  <a:lnTo>
                                    <a:pt x="22" y="57"/>
                                  </a:lnTo>
                                  <a:lnTo>
                                    <a:pt x="22" y="53"/>
                                  </a:lnTo>
                                  <a:lnTo>
                                    <a:pt x="22" y="52"/>
                                  </a:lnTo>
                                  <a:lnTo>
                                    <a:pt x="21" y="50"/>
                                  </a:lnTo>
                                  <a:lnTo>
                                    <a:pt x="19" y="49"/>
                                  </a:lnTo>
                                  <a:lnTo>
                                    <a:pt x="18" y="48"/>
                                  </a:lnTo>
                                  <a:lnTo>
                                    <a:pt x="18" y="46"/>
                                  </a:lnTo>
                                  <a:lnTo>
                                    <a:pt x="18" y="39"/>
                                  </a:lnTo>
                                  <a:lnTo>
                                    <a:pt x="19" y="31"/>
                                  </a:lnTo>
                                  <a:lnTo>
                                    <a:pt x="23" y="24"/>
                                  </a:lnTo>
                                  <a:lnTo>
                                    <a:pt x="27" y="17"/>
                                  </a:lnTo>
                                  <a:lnTo>
                                    <a:pt x="30" y="10"/>
                                  </a:lnTo>
                                  <a:lnTo>
                                    <a:pt x="35" y="6"/>
                                  </a:lnTo>
                                  <a:lnTo>
                                    <a:pt x="40" y="2"/>
                                  </a:lnTo>
                                  <a:lnTo>
                                    <a:pt x="46" y="0"/>
                                  </a:lnTo>
                                  <a:lnTo>
                                    <a:pt x="53" y="2"/>
                                  </a:lnTo>
                                  <a:lnTo>
                                    <a:pt x="57" y="3"/>
                                  </a:lnTo>
                                  <a:lnTo>
                                    <a:pt x="61" y="6"/>
                                  </a:lnTo>
                                  <a:lnTo>
                                    <a:pt x="64" y="10"/>
                                  </a:lnTo>
                                  <a:lnTo>
                                    <a:pt x="68" y="13"/>
                                  </a:lnTo>
                                  <a:lnTo>
                                    <a:pt x="72" y="16"/>
                                  </a:lnTo>
                                  <a:lnTo>
                                    <a:pt x="75" y="17"/>
                                  </a:lnTo>
                                  <a:lnTo>
                                    <a:pt x="81" y="18"/>
                                  </a:lnTo>
                                  <a:lnTo>
                                    <a:pt x="82" y="18"/>
                                  </a:lnTo>
                                  <a:lnTo>
                                    <a:pt x="84" y="17"/>
                                  </a:lnTo>
                                  <a:lnTo>
                                    <a:pt x="86" y="17"/>
                                  </a:lnTo>
                                  <a:lnTo>
                                    <a:pt x="87" y="16"/>
                                  </a:lnTo>
                                  <a:lnTo>
                                    <a:pt x="88" y="14"/>
                                  </a:lnTo>
                                  <a:lnTo>
                                    <a:pt x="91" y="14"/>
                                  </a:lnTo>
                                  <a:lnTo>
                                    <a:pt x="92" y="14"/>
                                  </a:lnTo>
                                  <a:lnTo>
                                    <a:pt x="93" y="13"/>
                                  </a:lnTo>
                                  <a:lnTo>
                                    <a:pt x="98" y="14"/>
                                  </a:lnTo>
                                  <a:lnTo>
                                    <a:pt x="101" y="16"/>
                                  </a:lnTo>
                                  <a:lnTo>
                                    <a:pt x="104" y="18"/>
                                  </a:lnTo>
                                  <a:lnTo>
                                    <a:pt x="106" y="23"/>
                                  </a:lnTo>
                                  <a:lnTo>
                                    <a:pt x="107" y="25"/>
                                  </a:lnTo>
                                  <a:lnTo>
                                    <a:pt x="109" y="28"/>
                                  </a:lnTo>
                                  <a:lnTo>
                                    <a:pt x="111" y="30"/>
                                  </a:lnTo>
                                  <a:lnTo>
                                    <a:pt x="114" y="31"/>
                                  </a:lnTo>
                                  <a:lnTo>
                                    <a:pt x="118" y="31"/>
                                  </a:lnTo>
                                  <a:lnTo>
                                    <a:pt x="120" y="30"/>
                                  </a:lnTo>
                                  <a:lnTo>
                                    <a:pt x="122" y="27"/>
                                  </a:lnTo>
                                  <a:lnTo>
                                    <a:pt x="123" y="25"/>
                                  </a:lnTo>
                                  <a:lnTo>
                                    <a:pt x="125" y="23"/>
                                  </a:lnTo>
                                  <a:lnTo>
                                    <a:pt x="126" y="20"/>
                                  </a:lnTo>
                                  <a:lnTo>
                                    <a:pt x="129" y="18"/>
                                  </a:lnTo>
                                  <a:lnTo>
                                    <a:pt x="132" y="16"/>
                                  </a:lnTo>
                                  <a:lnTo>
                                    <a:pt x="137" y="13"/>
                                  </a:lnTo>
                                  <a:lnTo>
                                    <a:pt x="142" y="10"/>
                                  </a:lnTo>
                                  <a:lnTo>
                                    <a:pt x="145" y="9"/>
                                  </a:lnTo>
                                  <a:lnTo>
                                    <a:pt x="149" y="9"/>
                                  </a:lnTo>
                                  <a:lnTo>
                                    <a:pt x="155" y="11"/>
                                  </a:lnTo>
                                  <a:lnTo>
                                    <a:pt x="161" y="14"/>
                                  </a:lnTo>
                                  <a:lnTo>
                                    <a:pt x="167" y="17"/>
                                  </a:lnTo>
                                  <a:lnTo>
                                    <a:pt x="173" y="18"/>
                                  </a:lnTo>
                                  <a:lnTo>
                                    <a:pt x="177" y="17"/>
                                  </a:lnTo>
                                  <a:lnTo>
                                    <a:pt x="182" y="14"/>
                                  </a:lnTo>
                                  <a:lnTo>
                                    <a:pt x="187" y="11"/>
                                  </a:lnTo>
                                  <a:lnTo>
                                    <a:pt x="193" y="6"/>
                                  </a:lnTo>
                                  <a:lnTo>
                                    <a:pt x="194" y="7"/>
                                  </a:lnTo>
                                  <a:lnTo>
                                    <a:pt x="195" y="9"/>
                                  </a:lnTo>
                                  <a:lnTo>
                                    <a:pt x="196" y="10"/>
                                  </a:lnTo>
                                  <a:lnTo>
                                    <a:pt x="198" y="11"/>
                                  </a:lnTo>
                                  <a:lnTo>
                                    <a:pt x="199" y="13"/>
                                  </a:lnTo>
                                  <a:lnTo>
                                    <a:pt x="200" y="14"/>
                                  </a:lnTo>
                                  <a:lnTo>
                                    <a:pt x="201" y="16"/>
                                  </a:lnTo>
                                  <a:lnTo>
                                    <a:pt x="202" y="20"/>
                                  </a:lnTo>
                                  <a:lnTo>
                                    <a:pt x="202" y="24"/>
                                  </a:lnTo>
                                  <a:lnTo>
                                    <a:pt x="204" y="28"/>
                                  </a:lnTo>
                                  <a:lnTo>
                                    <a:pt x="205" y="32"/>
                                  </a:lnTo>
                                  <a:lnTo>
                                    <a:pt x="206" y="35"/>
                                  </a:lnTo>
                                  <a:lnTo>
                                    <a:pt x="207" y="39"/>
                                  </a:lnTo>
                                  <a:lnTo>
                                    <a:pt x="208" y="42"/>
                                  </a:lnTo>
                                  <a:lnTo>
                                    <a:pt x="209" y="46"/>
                                  </a:lnTo>
                                  <a:lnTo>
                                    <a:pt x="206" y="52"/>
                                  </a:lnTo>
                                  <a:lnTo>
                                    <a:pt x="202" y="60"/>
                                  </a:lnTo>
                                  <a:lnTo>
                                    <a:pt x="199" y="65"/>
                                  </a:lnTo>
                                  <a:lnTo>
                                    <a:pt x="195" y="71"/>
                                  </a:lnTo>
                                  <a:lnTo>
                                    <a:pt x="193" y="78"/>
                                  </a:lnTo>
                                  <a:lnTo>
                                    <a:pt x="189" y="85"/>
                                  </a:lnTo>
                                  <a:lnTo>
                                    <a:pt x="187" y="93"/>
                                  </a:lnTo>
                                  <a:lnTo>
                                    <a:pt x="185" y="102"/>
                                  </a:lnTo>
                                  <a:lnTo>
                                    <a:pt x="182" y="109"/>
                                  </a:lnTo>
                                  <a:lnTo>
                                    <a:pt x="180" y="116"/>
                                  </a:lnTo>
                                  <a:lnTo>
                                    <a:pt x="177" y="122"/>
                                  </a:lnTo>
                                  <a:lnTo>
                                    <a:pt x="175" y="128"/>
                                  </a:lnTo>
                                  <a:lnTo>
                                    <a:pt x="173" y="135"/>
                                  </a:lnTo>
                                  <a:lnTo>
                                    <a:pt x="170" y="142"/>
                                  </a:lnTo>
                                  <a:lnTo>
                                    <a:pt x="168" y="150"/>
                                  </a:lnTo>
                                  <a:lnTo>
                                    <a:pt x="165" y="159"/>
                                  </a:lnTo>
                                  <a:lnTo>
                                    <a:pt x="164" y="160"/>
                                  </a:lnTo>
                                  <a:lnTo>
                                    <a:pt x="163" y="164"/>
                                  </a:lnTo>
                                  <a:lnTo>
                                    <a:pt x="162" y="167"/>
                                  </a:lnTo>
                                  <a:lnTo>
                                    <a:pt x="161" y="168"/>
                                  </a:lnTo>
                                  <a:lnTo>
                                    <a:pt x="160" y="171"/>
                                  </a:lnTo>
                                  <a:lnTo>
                                    <a:pt x="158" y="174"/>
                                  </a:lnTo>
                                  <a:lnTo>
                                    <a:pt x="156" y="175"/>
                                  </a:lnTo>
                                  <a:lnTo>
                                    <a:pt x="155" y="175"/>
                                  </a:lnTo>
                                  <a:lnTo>
                                    <a:pt x="153" y="175"/>
                                  </a:lnTo>
                                  <a:lnTo>
                                    <a:pt x="150" y="174"/>
                                  </a:lnTo>
                                  <a:lnTo>
                                    <a:pt x="148" y="172"/>
                                  </a:lnTo>
                                  <a:lnTo>
                                    <a:pt x="145" y="171"/>
                                  </a:lnTo>
                                  <a:lnTo>
                                    <a:pt x="143" y="168"/>
                                  </a:lnTo>
                                  <a:lnTo>
                                    <a:pt x="141" y="167"/>
                                  </a:lnTo>
                                  <a:lnTo>
                                    <a:pt x="138" y="165"/>
                                  </a:lnTo>
                                  <a:lnTo>
                                    <a:pt x="136" y="165"/>
                                  </a:lnTo>
                                  <a:lnTo>
                                    <a:pt x="132" y="165"/>
                                  </a:lnTo>
                                  <a:lnTo>
                                    <a:pt x="129" y="167"/>
                                  </a:lnTo>
                                  <a:lnTo>
                                    <a:pt x="125" y="169"/>
                                  </a:lnTo>
                                  <a:lnTo>
                                    <a:pt x="123" y="171"/>
                                  </a:lnTo>
                                  <a:lnTo>
                                    <a:pt x="118" y="178"/>
                                  </a:lnTo>
                                  <a:lnTo>
                                    <a:pt x="116" y="186"/>
                                  </a:lnTo>
                                  <a:lnTo>
                                    <a:pt x="113" y="195"/>
                                  </a:lnTo>
                                  <a:lnTo>
                                    <a:pt x="111" y="203"/>
                                  </a:lnTo>
                                  <a:lnTo>
                                    <a:pt x="107" y="211"/>
                                  </a:lnTo>
                                  <a:lnTo>
                                    <a:pt x="104" y="218"/>
                                  </a:lnTo>
                                  <a:lnTo>
                                    <a:pt x="72" y="215"/>
                                  </a:lnTo>
                                  <a:lnTo>
                                    <a:pt x="70" y="217"/>
                                  </a:lnTo>
                                  <a:lnTo>
                                    <a:pt x="69" y="217"/>
                                  </a:lnTo>
                                  <a:lnTo>
                                    <a:pt x="67" y="217"/>
                                  </a:lnTo>
                                  <a:lnTo>
                                    <a:pt x="64" y="217"/>
                                  </a:lnTo>
                                  <a:lnTo>
                                    <a:pt x="62" y="217"/>
                                  </a:lnTo>
                                  <a:lnTo>
                                    <a:pt x="60" y="215"/>
                                  </a:lnTo>
                                  <a:lnTo>
                                    <a:pt x="59" y="215"/>
                                  </a:lnTo>
                                  <a:lnTo>
                                    <a:pt x="57" y="215"/>
                                  </a:lnTo>
                                  <a:lnTo>
                                    <a:pt x="54" y="214"/>
                                  </a:lnTo>
                                  <a:lnTo>
                                    <a:pt x="48" y="213"/>
                                  </a:lnTo>
                                  <a:lnTo>
                                    <a:pt x="44" y="210"/>
                                  </a:lnTo>
                                  <a:lnTo>
                                    <a:pt x="42" y="207"/>
                                  </a:lnTo>
                                  <a:lnTo>
                                    <a:pt x="38" y="202"/>
                                  </a:lnTo>
                                  <a:lnTo>
                                    <a:pt x="36" y="196"/>
                                  </a:lnTo>
                                  <a:lnTo>
                                    <a:pt x="35" y="190"/>
                                  </a:lnTo>
                                  <a:lnTo>
                                    <a:pt x="35" y="183"/>
                                  </a:lnTo>
                                  <a:lnTo>
                                    <a:pt x="30" y="182"/>
                                  </a:lnTo>
                                  <a:lnTo>
                                    <a:pt x="28" y="179"/>
                                  </a:lnTo>
                                  <a:lnTo>
                                    <a:pt x="25" y="176"/>
                                  </a:lnTo>
                                  <a:lnTo>
                                    <a:pt x="23" y="175"/>
                                  </a:lnTo>
                                  <a:lnTo>
                                    <a:pt x="19" y="172"/>
                                  </a:lnTo>
                                  <a:lnTo>
                                    <a:pt x="15" y="171"/>
                                  </a:lnTo>
                                  <a:lnTo>
                                    <a:pt x="9" y="172"/>
                                  </a:lnTo>
                                  <a:lnTo>
                                    <a:pt x="0" y="17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57" name="Freeform 348">
                              <a:extLst>
                                <a:ext uri="{FF2B5EF4-FFF2-40B4-BE49-F238E27FC236}">
                                  <a16:creationId xmlns:a16="http://schemas.microsoft.com/office/drawing/2014/main" id="{14F75E05-1E34-4FDF-AC07-C1596336B466}"/>
                                </a:ext>
                              </a:extLst>
                            </p:cNvPr>
                            <p:cNvSpPr>
                              <a:spLocks/>
                            </p:cNvSpPr>
                            <p:nvPr/>
                          </p:nvSpPr>
                          <p:spPr bwMode="gray">
                            <a:xfrm>
                              <a:off x="2953" y="1313"/>
                              <a:ext cx="116" cy="54"/>
                            </a:xfrm>
                            <a:custGeom>
                              <a:avLst/>
                              <a:gdLst>
                                <a:gd name="T0" fmla="*/ 79 w 116"/>
                                <a:gd name="T1" fmla="*/ 49 h 54"/>
                                <a:gd name="T2" fmla="*/ 83 w 116"/>
                                <a:gd name="T3" fmla="*/ 51 h 54"/>
                                <a:gd name="T4" fmla="*/ 91 w 116"/>
                                <a:gd name="T5" fmla="*/ 52 h 54"/>
                                <a:gd name="T6" fmla="*/ 96 w 116"/>
                                <a:gd name="T7" fmla="*/ 54 h 54"/>
                                <a:gd name="T8" fmla="*/ 116 w 116"/>
                                <a:gd name="T9" fmla="*/ 41 h 54"/>
                                <a:gd name="T10" fmla="*/ 113 w 116"/>
                                <a:gd name="T11" fmla="*/ 32 h 54"/>
                                <a:gd name="T12" fmla="*/ 109 w 116"/>
                                <a:gd name="T13" fmla="*/ 22 h 54"/>
                                <a:gd name="T14" fmla="*/ 107 w 116"/>
                                <a:gd name="T15" fmla="*/ 14 h 54"/>
                                <a:gd name="T16" fmla="*/ 106 w 116"/>
                                <a:gd name="T17" fmla="*/ 10 h 54"/>
                                <a:gd name="T18" fmla="*/ 96 w 116"/>
                                <a:gd name="T19" fmla="*/ 8 h 54"/>
                                <a:gd name="T20" fmla="*/ 82 w 116"/>
                                <a:gd name="T21" fmla="*/ 4 h 54"/>
                                <a:gd name="T22" fmla="*/ 68 w 116"/>
                                <a:gd name="T23" fmla="*/ 1 h 54"/>
                                <a:gd name="T24" fmla="*/ 58 w 116"/>
                                <a:gd name="T25" fmla="*/ 0 h 54"/>
                                <a:gd name="T26" fmla="*/ 56 w 116"/>
                                <a:gd name="T27" fmla="*/ 0 h 54"/>
                                <a:gd name="T28" fmla="*/ 54 w 116"/>
                                <a:gd name="T29" fmla="*/ 3 h 54"/>
                                <a:gd name="T30" fmla="*/ 51 w 116"/>
                                <a:gd name="T31" fmla="*/ 4 h 54"/>
                                <a:gd name="T32" fmla="*/ 48 w 116"/>
                                <a:gd name="T33" fmla="*/ 4 h 54"/>
                                <a:gd name="T34" fmla="*/ 46 w 116"/>
                                <a:gd name="T35" fmla="*/ 8 h 54"/>
                                <a:gd name="T36" fmla="*/ 45 w 116"/>
                                <a:gd name="T37" fmla="*/ 15 h 54"/>
                                <a:gd name="T38" fmla="*/ 43 w 116"/>
                                <a:gd name="T39" fmla="*/ 21 h 54"/>
                                <a:gd name="T40" fmla="*/ 40 w 116"/>
                                <a:gd name="T41" fmla="*/ 23 h 54"/>
                                <a:gd name="T42" fmla="*/ 34 w 116"/>
                                <a:gd name="T43" fmla="*/ 21 h 54"/>
                                <a:gd name="T44" fmla="*/ 26 w 116"/>
                                <a:gd name="T45" fmla="*/ 16 h 54"/>
                                <a:gd name="T46" fmla="*/ 20 w 116"/>
                                <a:gd name="T47" fmla="*/ 11 h 54"/>
                                <a:gd name="T48" fmla="*/ 17 w 116"/>
                                <a:gd name="T49" fmla="*/ 7 h 54"/>
                                <a:gd name="T50" fmla="*/ 8 w 116"/>
                                <a:gd name="T51" fmla="*/ 15 h 54"/>
                                <a:gd name="T52" fmla="*/ 3 w 116"/>
                                <a:gd name="T53" fmla="*/ 22 h 54"/>
                                <a:gd name="T54" fmla="*/ 0 w 116"/>
                                <a:gd name="T55" fmla="*/ 32 h 54"/>
                                <a:gd name="T56" fmla="*/ 4 w 116"/>
                                <a:gd name="T57" fmla="*/ 44 h 54"/>
                                <a:gd name="T58" fmla="*/ 11 w 116"/>
                                <a:gd name="T59" fmla="*/ 42 h 54"/>
                                <a:gd name="T60" fmla="*/ 22 w 116"/>
                                <a:gd name="T61" fmla="*/ 41 h 54"/>
                                <a:gd name="T62" fmla="*/ 33 w 116"/>
                                <a:gd name="T63" fmla="*/ 39 h 54"/>
                                <a:gd name="T64" fmla="*/ 39 w 116"/>
                                <a:gd name="T65" fmla="*/ 39 h 54"/>
                                <a:gd name="T66" fmla="*/ 49 w 116"/>
                                <a:gd name="T67" fmla="*/ 41 h 54"/>
                                <a:gd name="T68" fmla="*/ 56 w 116"/>
                                <a:gd name="T69" fmla="*/ 42 h 54"/>
                                <a:gd name="T70" fmla="*/ 64 w 116"/>
                                <a:gd name="T71" fmla="*/ 45 h 54"/>
                                <a:gd name="T72" fmla="*/ 75 w 116"/>
                                <a:gd name="T73" fmla="*/ 47 h 54"/>
                                <a:gd name="T74" fmla="*/ 77 w 116"/>
                                <a:gd name="T75" fmla="*/ 49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6"/>
                                <a:gd name="T115" fmla="*/ 0 h 54"/>
                                <a:gd name="T116" fmla="*/ 116 w 116"/>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6" h="54">
                                  <a:moveTo>
                                    <a:pt x="77" y="49"/>
                                  </a:moveTo>
                                  <a:lnTo>
                                    <a:pt x="79" y="49"/>
                                  </a:lnTo>
                                  <a:lnTo>
                                    <a:pt x="81" y="49"/>
                                  </a:lnTo>
                                  <a:lnTo>
                                    <a:pt x="83" y="51"/>
                                  </a:lnTo>
                                  <a:lnTo>
                                    <a:pt x="88" y="52"/>
                                  </a:lnTo>
                                  <a:lnTo>
                                    <a:pt x="91" y="52"/>
                                  </a:lnTo>
                                  <a:lnTo>
                                    <a:pt x="94" y="54"/>
                                  </a:lnTo>
                                  <a:lnTo>
                                    <a:pt x="96" y="54"/>
                                  </a:lnTo>
                                  <a:lnTo>
                                    <a:pt x="97" y="54"/>
                                  </a:lnTo>
                                  <a:lnTo>
                                    <a:pt x="116" y="41"/>
                                  </a:lnTo>
                                  <a:lnTo>
                                    <a:pt x="115" y="37"/>
                                  </a:lnTo>
                                  <a:lnTo>
                                    <a:pt x="113" y="32"/>
                                  </a:lnTo>
                                  <a:lnTo>
                                    <a:pt x="112" y="28"/>
                                  </a:lnTo>
                                  <a:lnTo>
                                    <a:pt x="109" y="22"/>
                                  </a:lnTo>
                                  <a:lnTo>
                                    <a:pt x="108" y="18"/>
                                  </a:lnTo>
                                  <a:lnTo>
                                    <a:pt x="107" y="14"/>
                                  </a:lnTo>
                                  <a:lnTo>
                                    <a:pt x="107" y="11"/>
                                  </a:lnTo>
                                  <a:lnTo>
                                    <a:pt x="106" y="10"/>
                                  </a:lnTo>
                                  <a:lnTo>
                                    <a:pt x="102" y="10"/>
                                  </a:lnTo>
                                  <a:lnTo>
                                    <a:pt x="96" y="8"/>
                                  </a:lnTo>
                                  <a:lnTo>
                                    <a:pt x="90" y="7"/>
                                  </a:lnTo>
                                  <a:lnTo>
                                    <a:pt x="82" y="4"/>
                                  </a:lnTo>
                                  <a:lnTo>
                                    <a:pt x="75" y="3"/>
                                  </a:lnTo>
                                  <a:lnTo>
                                    <a:pt x="68" y="1"/>
                                  </a:lnTo>
                                  <a:lnTo>
                                    <a:pt x="62" y="0"/>
                                  </a:lnTo>
                                  <a:lnTo>
                                    <a:pt x="58" y="0"/>
                                  </a:lnTo>
                                  <a:lnTo>
                                    <a:pt x="57" y="0"/>
                                  </a:lnTo>
                                  <a:lnTo>
                                    <a:pt x="56" y="0"/>
                                  </a:lnTo>
                                  <a:lnTo>
                                    <a:pt x="55" y="1"/>
                                  </a:lnTo>
                                  <a:lnTo>
                                    <a:pt x="54" y="3"/>
                                  </a:lnTo>
                                  <a:lnTo>
                                    <a:pt x="52" y="3"/>
                                  </a:lnTo>
                                  <a:lnTo>
                                    <a:pt x="51" y="4"/>
                                  </a:lnTo>
                                  <a:lnTo>
                                    <a:pt x="50" y="4"/>
                                  </a:lnTo>
                                  <a:lnTo>
                                    <a:pt x="48" y="4"/>
                                  </a:lnTo>
                                  <a:lnTo>
                                    <a:pt x="48" y="6"/>
                                  </a:lnTo>
                                  <a:lnTo>
                                    <a:pt x="46" y="8"/>
                                  </a:lnTo>
                                  <a:lnTo>
                                    <a:pt x="46" y="11"/>
                                  </a:lnTo>
                                  <a:lnTo>
                                    <a:pt x="45" y="15"/>
                                  </a:lnTo>
                                  <a:lnTo>
                                    <a:pt x="44" y="18"/>
                                  </a:lnTo>
                                  <a:lnTo>
                                    <a:pt x="43" y="21"/>
                                  </a:lnTo>
                                  <a:lnTo>
                                    <a:pt x="42" y="22"/>
                                  </a:lnTo>
                                  <a:lnTo>
                                    <a:pt x="40" y="23"/>
                                  </a:lnTo>
                                  <a:lnTo>
                                    <a:pt x="38" y="23"/>
                                  </a:lnTo>
                                  <a:lnTo>
                                    <a:pt x="34" y="21"/>
                                  </a:lnTo>
                                  <a:lnTo>
                                    <a:pt x="31" y="19"/>
                                  </a:lnTo>
                                  <a:lnTo>
                                    <a:pt x="26" y="16"/>
                                  </a:lnTo>
                                  <a:lnTo>
                                    <a:pt x="23" y="14"/>
                                  </a:lnTo>
                                  <a:lnTo>
                                    <a:pt x="20" y="11"/>
                                  </a:lnTo>
                                  <a:lnTo>
                                    <a:pt x="18" y="8"/>
                                  </a:lnTo>
                                  <a:lnTo>
                                    <a:pt x="17" y="7"/>
                                  </a:lnTo>
                                  <a:lnTo>
                                    <a:pt x="12" y="10"/>
                                  </a:lnTo>
                                  <a:lnTo>
                                    <a:pt x="8" y="15"/>
                                  </a:lnTo>
                                  <a:lnTo>
                                    <a:pt x="5" y="18"/>
                                  </a:lnTo>
                                  <a:lnTo>
                                    <a:pt x="3" y="22"/>
                                  </a:lnTo>
                                  <a:lnTo>
                                    <a:pt x="1" y="26"/>
                                  </a:lnTo>
                                  <a:lnTo>
                                    <a:pt x="0" y="32"/>
                                  </a:lnTo>
                                  <a:lnTo>
                                    <a:pt x="1" y="37"/>
                                  </a:lnTo>
                                  <a:lnTo>
                                    <a:pt x="4" y="44"/>
                                  </a:lnTo>
                                  <a:lnTo>
                                    <a:pt x="6" y="44"/>
                                  </a:lnTo>
                                  <a:lnTo>
                                    <a:pt x="11" y="42"/>
                                  </a:lnTo>
                                  <a:lnTo>
                                    <a:pt x="16" y="41"/>
                                  </a:lnTo>
                                  <a:lnTo>
                                    <a:pt x="22" y="41"/>
                                  </a:lnTo>
                                  <a:lnTo>
                                    <a:pt x="28" y="39"/>
                                  </a:lnTo>
                                  <a:lnTo>
                                    <a:pt x="33" y="39"/>
                                  </a:lnTo>
                                  <a:lnTo>
                                    <a:pt x="37" y="39"/>
                                  </a:lnTo>
                                  <a:lnTo>
                                    <a:pt x="39" y="39"/>
                                  </a:lnTo>
                                  <a:lnTo>
                                    <a:pt x="44" y="39"/>
                                  </a:lnTo>
                                  <a:lnTo>
                                    <a:pt x="49" y="41"/>
                                  </a:lnTo>
                                  <a:lnTo>
                                    <a:pt x="52" y="41"/>
                                  </a:lnTo>
                                  <a:lnTo>
                                    <a:pt x="56" y="42"/>
                                  </a:lnTo>
                                  <a:lnTo>
                                    <a:pt x="59" y="44"/>
                                  </a:lnTo>
                                  <a:lnTo>
                                    <a:pt x="64" y="45"/>
                                  </a:lnTo>
                                  <a:lnTo>
                                    <a:pt x="69" y="47"/>
                                  </a:lnTo>
                                  <a:lnTo>
                                    <a:pt x="75" y="47"/>
                                  </a:lnTo>
                                  <a:lnTo>
                                    <a:pt x="75" y="49"/>
                                  </a:lnTo>
                                  <a:lnTo>
                                    <a:pt x="77" y="4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58" name="Freeform 349">
                              <a:extLst>
                                <a:ext uri="{FF2B5EF4-FFF2-40B4-BE49-F238E27FC236}">
                                  <a16:creationId xmlns:a16="http://schemas.microsoft.com/office/drawing/2014/main" id="{30AB9B50-3A34-42EE-8731-8C42B94F6C92}"/>
                                </a:ext>
                              </a:extLst>
                            </p:cNvPr>
                            <p:cNvSpPr>
                              <a:spLocks/>
                            </p:cNvSpPr>
                            <p:nvPr/>
                          </p:nvSpPr>
                          <p:spPr bwMode="gray">
                            <a:xfrm>
                              <a:off x="2952" y="1351"/>
                              <a:ext cx="96" cy="62"/>
                            </a:xfrm>
                            <a:custGeom>
                              <a:avLst/>
                              <a:gdLst>
                                <a:gd name="T0" fmla="*/ 59 w 96"/>
                                <a:gd name="T1" fmla="*/ 62 h 62"/>
                                <a:gd name="T2" fmla="*/ 60 w 96"/>
                                <a:gd name="T3" fmla="*/ 57 h 62"/>
                                <a:gd name="T4" fmla="*/ 63 w 96"/>
                                <a:gd name="T5" fmla="*/ 55 h 62"/>
                                <a:gd name="T6" fmla="*/ 65 w 96"/>
                                <a:gd name="T7" fmla="*/ 52 h 62"/>
                                <a:gd name="T8" fmla="*/ 68 w 96"/>
                                <a:gd name="T9" fmla="*/ 50 h 62"/>
                                <a:gd name="T10" fmla="*/ 71 w 96"/>
                                <a:gd name="T11" fmla="*/ 49 h 62"/>
                                <a:gd name="T12" fmla="*/ 75 w 96"/>
                                <a:gd name="T13" fmla="*/ 48 h 62"/>
                                <a:gd name="T14" fmla="*/ 77 w 96"/>
                                <a:gd name="T15" fmla="*/ 45 h 62"/>
                                <a:gd name="T16" fmla="*/ 79 w 96"/>
                                <a:gd name="T17" fmla="*/ 45 h 62"/>
                                <a:gd name="T18" fmla="*/ 79 w 96"/>
                                <a:gd name="T19" fmla="*/ 44 h 62"/>
                                <a:gd name="T20" fmla="*/ 81 w 96"/>
                                <a:gd name="T21" fmla="*/ 43 h 62"/>
                                <a:gd name="T22" fmla="*/ 81 w 96"/>
                                <a:gd name="T23" fmla="*/ 40 h 62"/>
                                <a:gd name="T24" fmla="*/ 82 w 96"/>
                                <a:gd name="T25" fmla="*/ 37 h 62"/>
                                <a:gd name="T26" fmla="*/ 83 w 96"/>
                                <a:gd name="T27" fmla="*/ 34 h 62"/>
                                <a:gd name="T28" fmla="*/ 84 w 96"/>
                                <a:gd name="T29" fmla="*/ 33 h 62"/>
                                <a:gd name="T30" fmla="*/ 85 w 96"/>
                                <a:gd name="T31" fmla="*/ 31 h 62"/>
                                <a:gd name="T32" fmla="*/ 85 w 96"/>
                                <a:gd name="T33" fmla="*/ 30 h 62"/>
                                <a:gd name="T34" fmla="*/ 96 w 96"/>
                                <a:gd name="T35" fmla="*/ 17 h 62"/>
                                <a:gd name="T36" fmla="*/ 96 w 96"/>
                                <a:gd name="T37" fmla="*/ 14 h 62"/>
                                <a:gd name="T38" fmla="*/ 94 w 96"/>
                                <a:gd name="T39" fmla="*/ 11 h 62"/>
                                <a:gd name="T40" fmla="*/ 90 w 96"/>
                                <a:gd name="T41" fmla="*/ 9 h 62"/>
                                <a:gd name="T42" fmla="*/ 86 w 96"/>
                                <a:gd name="T43" fmla="*/ 9 h 62"/>
                                <a:gd name="T44" fmla="*/ 84 w 96"/>
                                <a:gd name="T45" fmla="*/ 9 h 62"/>
                                <a:gd name="T46" fmla="*/ 81 w 96"/>
                                <a:gd name="T47" fmla="*/ 8 h 62"/>
                                <a:gd name="T48" fmla="*/ 79 w 96"/>
                                <a:gd name="T49" fmla="*/ 8 h 62"/>
                                <a:gd name="T50" fmla="*/ 79 w 96"/>
                                <a:gd name="T51" fmla="*/ 7 h 62"/>
                                <a:gd name="T52" fmla="*/ 73 w 96"/>
                                <a:gd name="T53" fmla="*/ 7 h 62"/>
                                <a:gd name="T54" fmla="*/ 66 w 96"/>
                                <a:gd name="T55" fmla="*/ 5 h 62"/>
                                <a:gd name="T56" fmla="*/ 62 w 96"/>
                                <a:gd name="T57" fmla="*/ 4 h 62"/>
                                <a:gd name="T58" fmla="*/ 58 w 96"/>
                                <a:gd name="T59" fmla="*/ 2 h 62"/>
                                <a:gd name="T60" fmla="*/ 55 w 96"/>
                                <a:gd name="T61" fmla="*/ 1 h 62"/>
                                <a:gd name="T62" fmla="*/ 51 w 96"/>
                                <a:gd name="T63" fmla="*/ 1 h 62"/>
                                <a:gd name="T64" fmla="*/ 46 w 96"/>
                                <a:gd name="T65" fmla="*/ 0 h 62"/>
                                <a:gd name="T66" fmla="*/ 40 w 96"/>
                                <a:gd name="T67" fmla="*/ 0 h 62"/>
                                <a:gd name="T68" fmla="*/ 38 w 96"/>
                                <a:gd name="T69" fmla="*/ 0 h 62"/>
                                <a:gd name="T70" fmla="*/ 34 w 96"/>
                                <a:gd name="T71" fmla="*/ 0 h 62"/>
                                <a:gd name="T72" fmla="*/ 28 w 96"/>
                                <a:gd name="T73" fmla="*/ 0 h 62"/>
                                <a:gd name="T74" fmla="*/ 21 w 96"/>
                                <a:gd name="T75" fmla="*/ 1 h 62"/>
                                <a:gd name="T76" fmla="*/ 15 w 96"/>
                                <a:gd name="T77" fmla="*/ 1 h 62"/>
                                <a:gd name="T78" fmla="*/ 9 w 96"/>
                                <a:gd name="T79" fmla="*/ 2 h 62"/>
                                <a:gd name="T80" fmla="*/ 5 w 96"/>
                                <a:gd name="T81" fmla="*/ 4 h 62"/>
                                <a:gd name="T82" fmla="*/ 2 w 96"/>
                                <a:gd name="T83" fmla="*/ 4 h 62"/>
                                <a:gd name="T84" fmla="*/ 2 w 96"/>
                                <a:gd name="T85" fmla="*/ 5 h 62"/>
                                <a:gd name="T86" fmla="*/ 2 w 96"/>
                                <a:gd name="T87" fmla="*/ 7 h 62"/>
                                <a:gd name="T88" fmla="*/ 4 w 96"/>
                                <a:gd name="T89" fmla="*/ 7 h 62"/>
                                <a:gd name="T90" fmla="*/ 4 w 96"/>
                                <a:gd name="T91" fmla="*/ 5 h 62"/>
                                <a:gd name="T92" fmla="*/ 5 w 96"/>
                                <a:gd name="T93" fmla="*/ 7 h 62"/>
                                <a:gd name="T94" fmla="*/ 5 w 96"/>
                                <a:gd name="T95" fmla="*/ 9 h 62"/>
                                <a:gd name="T96" fmla="*/ 5 w 96"/>
                                <a:gd name="T97" fmla="*/ 11 h 62"/>
                                <a:gd name="T98" fmla="*/ 4 w 96"/>
                                <a:gd name="T99" fmla="*/ 12 h 62"/>
                                <a:gd name="T100" fmla="*/ 4 w 96"/>
                                <a:gd name="T101" fmla="*/ 14 h 62"/>
                                <a:gd name="T102" fmla="*/ 2 w 96"/>
                                <a:gd name="T103" fmla="*/ 16 h 62"/>
                                <a:gd name="T104" fmla="*/ 2 w 96"/>
                                <a:gd name="T105" fmla="*/ 17 h 62"/>
                                <a:gd name="T106" fmla="*/ 1 w 96"/>
                                <a:gd name="T107" fmla="*/ 19 h 62"/>
                                <a:gd name="T108" fmla="*/ 0 w 96"/>
                                <a:gd name="T109" fmla="*/ 20 h 62"/>
                                <a:gd name="T110" fmla="*/ 25 w 96"/>
                                <a:gd name="T111" fmla="*/ 26 h 62"/>
                                <a:gd name="T112" fmla="*/ 27 w 96"/>
                                <a:gd name="T113" fmla="*/ 43 h 62"/>
                                <a:gd name="T114" fmla="*/ 51 w 96"/>
                                <a:gd name="T115" fmla="*/ 49 h 62"/>
                                <a:gd name="T116" fmla="*/ 59 w 96"/>
                                <a:gd name="T117" fmla="*/ 62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6"/>
                                <a:gd name="T178" fmla="*/ 0 h 62"/>
                                <a:gd name="T179" fmla="*/ 96 w 96"/>
                                <a:gd name="T180" fmla="*/ 62 h 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6" h="62">
                                  <a:moveTo>
                                    <a:pt x="59" y="62"/>
                                  </a:moveTo>
                                  <a:lnTo>
                                    <a:pt x="60" y="57"/>
                                  </a:lnTo>
                                  <a:lnTo>
                                    <a:pt x="63" y="55"/>
                                  </a:lnTo>
                                  <a:lnTo>
                                    <a:pt x="65" y="52"/>
                                  </a:lnTo>
                                  <a:lnTo>
                                    <a:pt x="68" y="50"/>
                                  </a:lnTo>
                                  <a:lnTo>
                                    <a:pt x="71" y="49"/>
                                  </a:lnTo>
                                  <a:lnTo>
                                    <a:pt x="75" y="48"/>
                                  </a:lnTo>
                                  <a:lnTo>
                                    <a:pt x="77" y="45"/>
                                  </a:lnTo>
                                  <a:lnTo>
                                    <a:pt x="79" y="45"/>
                                  </a:lnTo>
                                  <a:lnTo>
                                    <a:pt x="79" y="44"/>
                                  </a:lnTo>
                                  <a:lnTo>
                                    <a:pt x="81" y="43"/>
                                  </a:lnTo>
                                  <a:lnTo>
                                    <a:pt x="81" y="40"/>
                                  </a:lnTo>
                                  <a:lnTo>
                                    <a:pt x="82" y="37"/>
                                  </a:lnTo>
                                  <a:lnTo>
                                    <a:pt x="83" y="34"/>
                                  </a:lnTo>
                                  <a:lnTo>
                                    <a:pt x="84" y="33"/>
                                  </a:lnTo>
                                  <a:lnTo>
                                    <a:pt x="85" y="31"/>
                                  </a:lnTo>
                                  <a:lnTo>
                                    <a:pt x="85" y="30"/>
                                  </a:lnTo>
                                  <a:lnTo>
                                    <a:pt x="96" y="17"/>
                                  </a:lnTo>
                                  <a:lnTo>
                                    <a:pt x="96" y="14"/>
                                  </a:lnTo>
                                  <a:lnTo>
                                    <a:pt x="94" y="11"/>
                                  </a:lnTo>
                                  <a:lnTo>
                                    <a:pt x="90" y="9"/>
                                  </a:lnTo>
                                  <a:lnTo>
                                    <a:pt x="86" y="9"/>
                                  </a:lnTo>
                                  <a:lnTo>
                                    <a:pt x="84" y="9"/>
                                  </a:lnTo>
                                  <a:lnTo>
                                    <a:pt x="81" y="8"/>
                                  </a:lnTo>
                                  <a:lnTo>
                                    <a:pt x="79" y="8"/>
                                  </a:lnTo>
                                  <a:lnTo>
                                    <a:pt x="79" y="7"/>
                                  </a:lnTo>
                                  <a:lnTo>
                                    <a:pt x="73" y="7"/>
                                  </a:lnTo>
                                  <a:lnTo>
                                    <a:pt x="66" y="5"/>
                                  </a:lnTo>
                                  <a:lnTo>
                                    <a:pt x="62" y="4"/>
                                  </a:lnTo>
                                  <a:lnTo>
                                    <a:pt x="58" y="2"/>
                                  </a:lnTo>
                                  <a:lnTo>
                                    <a:pt x="55" y="1"/>
                                  </a:lnTo>
                                  <a:lnTo>
                                    <a:pt x="51" y="1"/>
                                  </a:lnTo>
                                  <a:lnTo>
                                    <a:pt x="46" y="0"/>
                                  </a:lnTo>
                                  <a:lnTo>
                                    <a:pt x="40" y="0"/>
                                  </a:lnTo>
                                  <a:lnTo>
                                    <a:pt x="38" y="0"/>
                                  </a:lnTo>
                                  <a:lnTo>
                                    <a:pt x="34" y="0"/>
                                  </a:lnTo>
                                  <a:lnTo>
                                    <a:pt x="28" y="0"/>
                                  </a:lnTo>
                                  <a:lnTo>
                                    <a:pt x="21" y="1"/>
                                  </a:lnTo>
                                  <a:lnTo>
                                    <a:pt x="15" y="1"/>
                                  </a:lnTo>
                                  <a:lnTo>
                                    <a:pt x="9" y="2"/>
                                  </a:lnTo>
                                  <a:lnTo>
                                    <a:pt x="5" y="4"/>
                                  </a:lnTo>
                                  <a:lnTo>
                                    <a:pt x="2" y="4"/>
                                  </a:lnTo>
                                  <a:lnTo>
                                    <a:pt x="2" y="5"/>
                                  </a:lnTo>
                                  <a:lnTo>
                                    <a:pt x="2" y="7"/>
                                  </a:lnTo>
                                  <a:lnTo>
                                    <a:pt x="4" y="7"/>
                                  </a:lnTo>
                                  <a:lnTo>
                                    <a:pt x="4" y="5"/>
                                  </a:lnTo>
                                  <a:lnTo>
                                    <a:pt x="5" y="7"/>
                                  </a:lnTo>
                                  <a:lnTo>
                                    <a:pt x="5" y="9"/>
                                  </a:lnTo>
                                  <a:lnTo>
                                    <a:pt x="5" y="11"/>
                                  </a:lnTo>
                                  <a:lnTo>
                                    <a:pt x="4" y="12"/>
                                  </a:lnTo>
                                  <a:lnTo>
                                    <a:pt x="4" y="14"/>
                                  </a:lnTo>
                                  <a:lnTo>
                                    <a:pt x="2" y="16"/>
                                  </a:lnTo>
                                  <a:lnTo>
                                    <a:pt x="2" y="17"/>
                                  </a:lnTo>
                                  <a:lnTo>
                                    <a:pt x="1" y="19"/>
                                  </a:lnTo>
                                  <a:lnTo>
                                    <a:pt x="0" y="20"/>
                                  </a:lnTo>
                                  <a:lnTo>
                                    <a:pt x="25" y="26"/>
                                  </a:lnTo>
                                  <a:lnTo>
                                    <a:pt x="27" y="43"/>
                                  </a:lnTo>
                                  <a:lnTo>
                                    <a:pt x="51" y="49"/>
                                  </a:lnTo>
                                  <a:lnTo>
                                    <a:pt x="59" y="6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59" name="Freeform 350">
                              <a:extLst>
                                <a:ext uri="{FF2B5EF4-FFF2-40B4-BE49-F238E27FC236}">
                                  <a16:creationId xmlns:a16="http://schemas.microsoft.com/office/drawing/2014/main" id="{AF784BB9-B83A-4BB3-9496-1E9BFFB7E7CE}"/>
                                </a:ext>
                              </a:extLst>
                            </p:cNvPr>
                            <p:cNvSpPr>
                              <a:spLocks/>
                            </p:cNvSpPr>
                            <p:nvPr/>
                          </p:nvSpPr>
                          <p:spPr bwMode="gray">
                            <a:xfrm>
                              <a:off x="2865" y="1377"/>
                              <a:ext cx="156" cy="136"/>
                            </a:xfrm>
                            <a:custGeom>
                              <a:avLst/>
                              <a:gdLst>
                                <a:gd name="T0" fmla="*/ 84 w 156"/>
                                <a:gd name="T1" fmla="*/ 16 h 136"/>
                                <a:gd name="T2" fmla="*/ 150 w 156"/>
                                <a:gd name="T3" fmla="*/ 37 h 136"/>
                                <a:gd name="T4" fmla="*/ 147 w 156"/>
                                <a:gd name="T5" fmla="*/ 44 h 136"/>
                                <a:gd name="T6" fmla="*/ 145 w 156"/>
                                <a:gd name="T7" fmla="*/ 53 h 136"/>
                                <a:gd name="T8" fmla="*/ 141 w 156"/>
                                <a:gd name="T9" fmla="*/ 58 h 136"/>
                                <a:gd name="T10" fmla="*/ 139 w 156"/>
                                <a:gd name="T11" fmla="*/ 61 h 136"/>
                                <a:gd name="T12" fmla="*/ 141 w 156"/>
                                <a:gd name="T13" fmla="*/ 74 h 136"/>
                                <a:gd name="T14" fmla="*/ 147 w 156"/>
                                <a:gd name="T15" fmla="*/ 86 h 136"/>
                                <a:gd name="T16" fmla="*/ 152 w 156"/>
                                <a:gd name="T17" fmla="*/ 96 h 136"/>
                                <a:gd name="T18" fmla="*/ 156 w 156"/>
                                <a:gd name="T19" fmla="*/ 103 h 136"/>
                                <a:gd name="T20" fmla="*/ 152 w 156"/>
                                <a:gd name="T21" fmla="*/ 109 h 136"/>
                                <a:gd name="T22" fmla="*/ 147 w 156"/>
                                <a:gd name="T23" fmla="*/ 118 h 136"/>
                                <a:gd name="T24" fmla="*/ 144 w 156"/>
                                <a:gd name="T25" fmla="*/ 126 h 136"/>
                                <a:gd name="T26" fmla="*/ 143 w 156"/>
                                <a:gd name="T27" fmla="*/ 136 h 136"/>
                                <a:gd name="T28" fmla="*/ 137 w 156"/>
                                <a:gd name="T29" fmla="*/ 135 h 136"/>
                                <a:gd name="T30" fmla="*/ 128 w 156"/>
                                <a:gd name="T31" fmla="*/ 133 h 136"/>
                                <a:gd name="T32" fmla="*/ 119 w 156"/>
                                <a:gd name="T33" fmla="*/ 132 h 136"/>
                                <a:gd name="T34" fmla="*/ 109 w 156"/>
                                <a:gd name="T35" fmla="*/ 130 h 136"/>
                                <a:gd name="T36" fmla="*/ 94 w 156"/>
                                <a:gd name="T37" fmla="*/ 130 h 136"/>
                                <a:gd name="T38" fmla="*/ 80 w 156"/>
                                <a:gd name="T39" fmla="*/ 128 h 136"/>
                                <a:gd name="T40" fmla="*/ 72 w 156"/>
                                <a:gd name="T41" fmla="*/ 123 h 136"/>
                                <a:gd name="T42" fmla="*/ 67 w 156"/>
                                <a:gd name="T43" fmla="*/ 119 h 136"/>
                                <a:gd name="T44" fmla="*/ 57 w 156"/>
                                <a:gd name="T45" fmla="*/ 115 h 136"/>
                                <a:gd name="T46" fmla="*/ 46 w 156"/>
                                <a:gd name="T47" fmla="*/ 109 h 136"/>
                                <a:gd name="T48" fmla="*/ 36 w 156"/>
                                <a:gd name="T49" fmla="*/ 103 h 136"/>
                                <a:gd name="T50" fmla="*/ 26 w 156"/>
                                <a:gd name="T51" fmla="*/ 93 h 136"/>
                                <a:gd name="T52" fmla="*/ 18 w 156"/>
                                <a:gd name="T53" fmla="*/ 74 h 136"/>
                                <a:gd name="T54" fmla="*/ 12 w 156"/>
                                <a:gd name="T55" fmla="*/ 49 h 136"/>
                                <a:gd name="T56" fmla="*/ 5 w 156"/>
                                <a:gd name="T57" fmla="*/ 32 h 136"/>
                                <a:gd name="T58" fmla="*/ 0 w 156"/>
                                <a:gd name="T59" fmla="*/ 24 h 136"/>
                                <a:gd name="T60" fmla="*/ 2 w 156"/>
                                <a:gd name="T61" fmla="*/ 22 h 136"/>
                                <a:gd name="T62" fmla="*/ 4 w 156"/>
                                <a:gd name="T63" fmla="*/ 20 h 136"/>
                                <a:gd name="T64" fmla="*/ 11 w 156"/>
                                <a:gd name="T65" fmla="*/ 16 h 136"/>
                                <a:gd name="T66" fmla="*/ 24 w 156"/>
                                <a:gd name="T67" fmla="*/ 10 h 136"/>
                                <a:gd name="T68" fmla="*/ 35 w 156"/>
                                <a:gd name="T69" fmla="*/ 6 h 136"/>
                                <a:gd name="T70" fmla="*/ 46 w 156"/>
                                <a:gd name="T71" fmla="*/ 3 h 136"/>
                                <a:gd name="T72" fmla="*/ 53 w 156"/>
                                <a:gd name="T73" fmla="*/ 3 h 136"/>
                                <a:gd name="T74" fmla="*/ 56 w 156"/>
                                <a:gd name="T75" fmla="*/ 7 h 136"/>
                                <a:gd name="T76" fmla="*/ 59 w 156"/>
                                <a:gd name="T77" fmla="*/ 13 h 136"/>
                                <a:gd name="T78" fmla="*/ 63 w 156"/>
                                <a:gd name="T79" fmla="*/ 16 h 136"/>
                                <a:gd name="T80" fmla="*/ 67 w 156"/>
                                <a:gd name="T81" fmla="*/ 16 h 136"/>
                                <a:gd name="T82" fmla="*/ 70 w 156"/>
                                <a:gd name="T83" fmla="*/ 16 h 136"/>
                                <a:gd name="T84" fmla="*/ 72 w 156"/>
                                <a:gd name="T85" fmla="*/ 16 h 136"/>
                                <a:gd name="T86" fmla="*/ 75 w 156"/>
                                <a:gd name="T87" fmla="*/ 16 h 136"/>
                                <a:gd name="T88" fmla="*/ 80 w 156"/>
                                <a:gd name="T89" fmla="*/ 11 h 1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36"/>
                                <a:gd name="T137" fmla="*/ 156 w 156"/>
                                <a:gd name="T138" fmla="*/ 136 h 1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36">
                                  <a:moveTo>
                                    <a:pt x="80" y="11"/>
                                  </a:moveTo>
                                  <a:lnTo>
                                    <a:pt x="84" y="16"/>
                                  </a:lnTo>
                                  <a:lnTo>
                                    <a:pt x="139" y="21"/>
                                  </a:lnTo>
                                  <a:lnTo>
                                    <a:pt x="150" y="37"/>
                                  </a:lnTo>
                                  <a:lnTo>
                                    <a:pt x="148" y="40"/>
                                  </a:lnTo>
                                  <a:lnTo>
                                    <a:pt x="147" y="44"/>
                                  </a:lnTo>
                                  <a:lnTo>
                                    <a:pt x="146" y="49"/>
                                  </a:lnTo>
                                  <a:lnTo>
                                    <a:pt x="145" y="53"/>
                                  </a:lnTo>
                                  <a:lnTo>
                                    <a:pt x="144" y="56"/>
                                  </a:lnTo>
                                  <a:lnTo>
                                    <a:pt x="141" y="58"/>
                                  </a:lnTo>
                                  <a:lnTo>
                                    <a:pt x="140" y="60"/>
                                  </a:lnTo>
                                  <a:lnTo>
                                    <a:pt x="139" y="61"/>
                                  </a:lnTo>
                                  <a:lnTo>
                                    <a:pt x="140" y="68"/>
                                  </a:lnTo>
                                  <a:lnTo>
                                    <a:pt x="141" y="74"/>
                                  </a:lnTo>
                                  <a:lnTo>
                                    <a:pt x="144" y="81"/>
                                  </a:lnTo>
                                  <a:lnTo>
                                    <a:pt x="147" y="86"/>
                                  </a:lnTo>
                                  <a:lnTo>
                                    <a:pt x="150" y="92"/>
                                  </a:lnTo>
                                  <a:lnTo>
                                    <a:pt x="152" y="96"/>
                                  </a:lnTo>
                                  <a:lnTo>
                                    <a:pt x="154" y="100"/>
                                  </a:lnTo>
                                  <a:lnTo>
                                    <a:pt x="156" y="103"/>
                                  </a:lnTo>
                                  <a:lnTo>
                                    <a:pt x="154" y="105"/>
                                  </a:lnTo>
                                  <a:lnTo>
                                    <a:pt x="152" y="109"/>
                                  </a:lnTo>
                                  <a:lnTo>
                                    <a:pt x="150" y="114"/>
                                  </a:lnTo>
                                  <a:lnTo>
                                    <a:pt x="147" y="118"/>
                                  </a:lnTo>
                                  <a:lnTo>
                                    <a:pt x="146" y="122"/>
                                  </a:lnTo>
                                  <a:lnTo>
                                    <a:pt x="144" y="126"/>
                                  </a:lnTo>
                                  <a:lnTo>
                                    <a:pt x="144" y="130"/>
                                  </a:lnTo>
                                  <a:lnTo>
                                    <a:pt x="143" y="136"/>
                                  </a:lnTo>
                                  <a:lnTo>
                                    <a:pt x="140" y="136"/>
                                  </a:lnTo>
                                  <a:lnTo>
                                    <a:pt x="137" y="135"/>
                                  </a:lnTo>
                                  <a:lnTo>
                                    <a:pt x="132" y="135"/>
                                  </a:lnTo>
                                  <a:lnTo>
                                    <a:pt x="128" y="133"/>
                                  </a:lnTo>
                                  <a:lnTo>
                                    <a:pt x="123" y="133"/>
                                  </a:lnTo>
                                  <a:lnTo>
                                    <a:pt x="119" y="132"/>
                                  </a:lnTo>
                                  <a:lnTo>
                                    <a:pt x="114" y="130"/>
                                  </a:lnTo>
                                  <a:lnTo>
                                    <a:pt x="109" y="130"/>
                                  </a:lnTo>
                                  <a:lnTo>
                                    <a:pt x="106" y="130"/>
                                  </a:lnTo>
                                  <a:lnTo>
                                    <a:pt x="94" y="130"/>
                                  </a:lnTo>
                                  <a:lnTo>
                                    <a:pt x="86" y="129"/>
                                  </a:lnTo>
                                  <a:lnTo>
                                    <a:pt x="80" y="128"/>
                                  </a:lnTo>
                                  <a:lnTo>
                                    <a:pt x="75" y="126"/>
                                  </a:lnTo>
                                  <a:lnTo>
                                    <a:pt x="72" y="123"/>
                                  </a:lnTo>
                                  <a:lnTo>
                                    <a:pt x="70" y="122"/>
                                  </a:lnTo>
                                  <a:lnTo>
                                    <a:pt x="67" y="119"/>
                                  </a:lnTo>
                                  <a:lnTo>
                                    <a:pt x="63" y="118"/>
                                  </a:lnTo>
                                  <a:lnTo>
                                    <a:pt x="57" y="115"/>
                                  </a:lnTo>
                                  <a:lnTo>
                                    <a:pt x="51" y="112"/>
                                  </a:lnTo>
                                  <a:lnTo>
                                    <a:pt x="46" y="109"/>
                                  </a:lnTo>
                                  <a:lnTo>
                                    <a:pt x="42" y="105"/>
                                  </a:lnTo>
                                  <a:lnTo>
                                    <a:pt x="36" y="103"/>
                                  </a:lnTo>
                                  <a:lnTo>
                                    <a:pt x="31" y="97"/>
                                  </a:lnTo>
                                  <a:lnTo>
                                    <a:pt x="26" y="93"/>
                                  </a:lnTo>
                                  <a:lnTo>
                                    <a:pt x="22" y="89"/>
                                  </a:lnTo>
                                  <a:lnTo>
                                    <a:pt x="18" y="74"/>
                                  </a:lnTo>
                                  <a:lnTo>
                                    <a:pt x="16" y="60"/>
                                  </a:lnTo>
                                  <a:lnTo>
                                    <a:pt x="12" y="49"/>
                                  </a:lnTo>
                                  <a:lnTo>
                                    <a:pt x="8" y="40"/>
                                  </a:lnTo>
                                  <a:lnTo>
                                    <a:pt x="5" y="32"/>
                                  </a:lnTo>
                                  <a:lnTo>
                                    <a:pt x="2" y="27"/>
                                  </a:lnTo>
                                  <a:lnTo>
                                    <a:pt x="0" y="24"/>
                                  </a:lnTo>
                                  <a:lnTo>
                                    <a:pt x="1" y="22"/>
                                  </a:lnTo>
                                  <a:lnTo>
                                    <a:pt x="2" y="22"/>
                                  </a:lnTo>
                                  <a:lnTo>
                                    <a:pt x="4" y="21"/>
                                  </a:lnTo>
                                  <a:lnTo>
                                    <a:pt x="4" y="20"/>
                                  </a:lnTo>
                                  <a:lnTo>
                                    <a:pt x="4" y="18"/>
                                  </a:lnTo>
                                  <a:lnTo>
                                    <a:pt x="11" y="16"/>
                                  </a:lnTo>
                                  <a:lnTo>
                                    <a:pt x="18" y="13"/>
                                  </a:lnTo>
                                  <a:lnTo>
                                    <a:pt x="24" y="10"/>
                                  </a:lnTo>
                                  <a:lnTo>
                                    <a:pt x="29" y="7"/>
                                  </a:lnTo>
                                  <a:lnTo>
                                    <a:pt x="35" y="6"/>
                                  </a:lnTo>
                                  <a:lnTo>
                                    <a:pt x="42" y="4"/>
                                  </a:lnTo>
                                  <a:lnTo>
                                    <a:pt x="46" y="3"/>
                                  </a:lnTo>
                                  <a:lnTo>
                                    <a:pt x="52" y="0"/>
                                  </a:lnTo>
                                  <a:lnTo>
                                    <a:pt x="53" y="3"/>
                                  </a:lnTo>
                                  <a:lnTo>
                                    <a:pt x="55" y="6"/>
                                  </a:lnTo>
                                  <a:lnTo>
                                    <a:pt x="56" y="7"/>
                                  </a:lnTo>
                                  <a:lnTo>
                                    <a:pt x="58" y="10"/>
                                  </a:lnTo>
                                  <a:lnTo>
                                    <a:pt x="59" y="13"/>
                                  </a:lnTo>
                                  <a:lnTo>
                                    <a:pt x="62" y="14"/>
                                  </a:lnTo>
                                  <a:lnTo>
                                    <a:pt x="63" y="16"/>
                                  </a:lnTo>
                                  <a:lnTo>
                                    <a:pt x="65" y="16"/>
                                  </a:lnTo>
                                  <a:lnTo>
                                    <a:pt x="67" y="16"/>
                                  </a:lnTo>
                                  <a:lnTo>
                                    <a:pt x="69" y="16"/>
                                  </a:lnTo>
                                  <a:lnTo>
                                    <a:pt x="70" y="16"/>
                                  </a:lnTo>
                                  <a:lnTo>
                                    <a:pt x="71" y="16"/>
                                  </a:lnTo>
                                  <a:lnTo>
                                    <a:pt x="72" y="16"/>
                                  </a:lnTo>
                                  <a:lnTo>
                                    <a:pt x="74" y="16"/>
                                  </a:lnTo>
                                  <a:lnTo>
                                    <a:pt x="75" y="16"/>
                                  </a:lnTo>
                                  <a:lnTo>
                                    <a:pt x="76" y="16"/>
                                  </a:lnTo>
                                  <a:lnTo>
                                    <a:pt x="80" y="1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60" name="Freeform 351">
                              <a:extLst>
                                <a:ext uri="{FF2B5EF4-FFF2-40B4-BE49-F238E27FC236}">
                                  <a16:creationId xmlns:a16="http://schemas.microsoft.com/office/drawing/2014/main" id="{23193DEA-DBC8-437C-ABB7-17E7E8DC8BB0}"/>
                                </a:ext>
                              </a:extLst>
                            </p:cNvPr>
                            <p:cNvSpPr>
                              <a:spLocks/>
                            </p:cNvSpPr>
                            <p:nvPr/>
                          </p:nvSpPr>
                          <p:spPr bwMode="gray">
                            <a:xfrm>
                              <a:off x="2908" y="1528"/>
                              <a:ext cx="104" cy="57"/>
                            </a:xfrm>
                            <a:custGeom>
                              <a:avLst/>
                              <a:gdLst>
                                <a:gd name="T0" fmla="*/ 97 w 104"/>
                                <a:gd name="T1" fmla="*/ 0 h 57"/>
                                <a:gd name="T2" fmla="*/ 56 w 104"/>
                                <a:gd name="T3" fmla="*/ 0 h 57"/>
                                <a:gd name="T4" fmla="*/ 53 w 104"/>
                                <a:gd name="T5" fmla="*/ 1 h 57"/>
                                <a:gd name="T6" fmla="*/ 51 w 104"/>
                                <a:gd name="T7" fmla="*/ 4 h 57"/>
                                <a:gd name="T8" fmla="*/ 47 w 104"/>
                                <a:gd name="T9" fmla="*/ 5 h 57"/>
                                <a:gd name="T10" fmla="*/ 44 w 104"/>
                                <a:gd name="T11" fmla="*/ 8 h 57"/>
                                <a:gd name="T12" fmla="*/ 40 w 104"/>
                                <a:gd name="T13" fmla="*/ 11 h 57"/>
                                <a:gd name="T14" fmla="*/ 37 w 104"/>
                                <a:gd name="T15" fmla="*/ 12 h 57"/>
                                <a:gd name="T16" fmla="*/ 34 w 104"/>
                                <a:gd name="T17" fmla="*/ 15 h 57"/>
                                <a:gd name="T18" fmla="*/ 31 w 104"/>
                                <a:gd name="T19" fmla="*/ 16 h 57"/>
                                <a:gd name="T20" fmla="*/ 28 w 104"/>
                                <a:gd name="T21" fmla="*/ 16 h 57"/>
                                <a:gd name="T22" fmla="*/ 27 w 104"/>
                                <a:gd name="T23" fmla="*/ 16 h 57"/>
                                <a:gd name="T24" fmla="*/ 25 w 104"/>
                                <a:gd name="T25" fmla="*/ 15 h 57"/>
                                <a:gd name="T26" fmla="*/ 24 w 104"/>
                                <a:gd name="T27" fmla="*/ 15 h 57"/>
                                <a:gd name="T28" fmla="*/ 23 w 104"/>
                                <a:gd name="T29" fmla="*/ 12 h 57"/>
                                <a:gd name="T30" fmla="*/ 20 w 104"/>
                                <a:gd name="T31" fmla="*/ 12 h 57"/>
                                <a:gd name="T32" fmla="*/ 20 w 104"/>
                                <a:gd name="T33" fmla="*/ 11 h 57"/>
                                <a:gd name="T34" fmla="*/ 19 w 104"/>
                                <a:gd name="T35" fmla="*/ 9 h 57"/>
                                <a:gd name="T36" fmla="*/ 17 w 104"/>
                                <a:gd name="T37" fmla="*/ 12 h 57"/>
                                <a:gd name="T38" fmla="*/ 15 w 104"/>
                                <a:gd name="T39" fmla="*/ 17 h 57"/>
                                <a:gd name="T40" fmla="*/ 14 w 104"/>
                                <a:gd name="T41" fmla="*/ 20 h 57"/>
                                <a:gd name="T42" fmla="*/ 12 w 104"/>
                                <a:gd name="T43" fmla="*/ 23 h 57"/>
                                <a:gd name="T44" fmla="*/ 9 w 104"/>
                                <a:gd name="T45" fmla="*/ 26 h 57"/>
                                <a:gd name="T46" fmla="*/ 6 w 104"/>
                                <a:gd name="T47" fmla="*/ 29 h 57"/>
                                <a:gd name="T48" fmla="*/ 3 w 104"/>
                                <a:gd name="T49" fmla="*/ 31 h 57"/>
                                <a:gd name="T50" fmla="*/ 0 w 104"/>
                                <a:gd name="T51" fmla="*/ 33 h 57"/>
                                <a:gd name="T52" fmla="*/ 3 w 104"/>
                                <a:gd name="T53" fmla="*/ 37 h 57"/>
                                <a:gd name="T54" fmla="*/ 7 w 104"/>
                                <a:gd name="T55" fmla="*/ 40 h 57"/>
                                <a:gd name="T56" fmla="*/ 11 w 104"/>
                                <a:gd name="T57" fmla="*/ 45 h 57"/>
                                <a:gd name="T58" fmla="*/ 14 w 104"/>
                                <a:gd name="T59" fmla="*/ 48 h 57"/>
                                <a:gd name="T60" fmla="*/ 17 w 104"/>
                                <a:gd name="T61" fmla="*/ 50 h 57"/>
                                <a:gd name="T62" fmla="*/ 21 w 104"/>
                                <a:gd name="T63" fmla="*/ 53 h 57"/>
                                <a:gd name="T64" fmla="*/ 25 w 104"/>
                                <a:gd name="T65" fmla="*/ 55 h 57"/>
                                <a:gd name="T66" fmla="*/ 31 w 104"/>
                                <a:gd name="T67" fmla="*/ 57 h 57"/>
                                <a:gd name="T68" fmla="*/ 77 w 104"/>
                                <a:gd name="T69" fmla="*/ 57 h 57"/>
                                <a:gd name="T70" fmla="*/ 83 w 104"/>
                                <a:gd name="T71" fmla="*/ 49 h 57"/>
                                <a:gd name="T72" fmla="*/ 86 w 104"/>
                                <a:gd name="T73" fmla="*/ 42 h 57"/>
                                <a:gd name="T74" fmla="*/ 90 w 104"/>
                                <a:gd name="T75" fmla="*/ 37 h 57"/>
                                <a:gd name="T76" fmla="*/ 94 w 104"/>
                                <a:gd name="T77" fmla="*/ 31 h 57"/>
                                <a:gd name="T78" fmla="*/ 97 w 104"/>
                                <a:gd name="T79" fmla="*/ 26 h 57"/>
                                <a:gd name="T80" fmla="*/ 100 w 104"/>
                                <a:gd name="T81" fmla="*/ 20 h 57"/>
                                <a:gd name="T82" fmla="*/ 102 w 104"/>
                                <a:gd name="T83" fmla="*/ 15 h 57"/>
                                <a:gd name="T84" fmla="*/ 104 w 104"/>
                                <a:gd name="T85" fmla="*/ 7 h 57"/>
                                <a:gd name="T86" fmla="*/ 97 w 104"/>
                                <a:gd name="T87" fmla="*/ 0 h 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4"/>
                                <a:gd name="T133" fmla="*/ 0 h 57"/>
                                <a:gd name="T134" fmla="*/ 104 w 104"/>
                                <a:gd name="T135" fmla="*/ 57 h 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4" h="57">
                                  <a:moveTo>
                                    <a:pt x="97" y="0"/>
                                  </a:moveTo>
                                  <a:lnTo>
                                    <a:pt x="56" y="0"/>
                                  </a:lnTo>
                                  <a:lnTo>
                                    <a:pt x="53" y="1"/>
                                  </a:lnTo>
                                  <a:lnTo>
                                    <a:pt x="51" y="4"/>
                                  </a:lnTo>
                                  <a:lnTo>
                                    <a:pt x="47" y="5"/>
                                  </a:lnTo>
                                  <a:lnTo>
                                    <a:pt x="44" y="8"/>
                                  </a:lnTo>
                                  <a:lnTo>
                                    <a:pt x="40" y="11"/>
                                  </a:lnTo>
                                  <a:lnTo>
                                    <a:pt x="37" y="12"/>
                                  </a:lnTo>
                                  <a:lnTo>
                                    <a:pt x="34" y="15"/>
                                  </a:lnTo>
                                  <a:lnTo>
                                    <a:pt x="31" y="16"/>
                                  </a:lnTo>
                                  <a:lnTo>
                                    <a:pt x="28" y="16"/>
                                  </a:lnTo>
                                  <a:lnTo>
                                    <a:pt x="27" y="16"/>
                                  </a:lnTo>
                                  <a:lnTo>
                                    <a:pt x="25" y="15"/>
                                  </a:lnTo>
                                  <a:lnTo>
                                    <a:pt x="24" y="15"/>
                                  </a:lnTo>
                                  <a:lnTo>
                                    <a:pt x="23" y="12"/>
                                  </a:lnTo>
                                  <a:lnTo>
                                    <a:pt x="20" y="12"/>
                                  </a:lnTo>
                                  <a:lnTo>
                                    <a:pt x="20" y="11"/>
                                  </a:lnTo>
                                  <a:lnTo>
                                    <a:pt x="19" y="9"/>
                                  </a:lnTo>
                                  <a:lnTo>
                                    <a:pt x="17" y="12"/>
                                  </a:lnTo>
                                  <a:lnTo>
                                    <a:pt x="15" y="17"/>
                                  </a:lnTo>
                                  <a:lnTo>
                                    <a:pt x="14" y="20"/>
                                  </a:lnTo>
                                  <a:lnTo>
                                    <a:pt x="12" y="23"/>
                                  </a:lnTo>
                                  <a:lnTo>
                                    <a:pt x="9" y="26"/>
                                  </a:lnTo>
                                  <a:lnTo>
                                    <a:pt x="6" y="29"/>
                                  </a:lnTo>
                                  <a:lnTo>
                                    <a:pt x="3" y="31"/>
                                  </a:lnTo>
                                  <a:lnTo>
                                    <a:pt x="0" y="33"/>
                                  </a:lnTo>
                                  <a:lnTo>
                                    <a:pt x="3" y="37"/>
                                  </a:lnTo>
                                  <a:lnTo>
                                    <a:pt x="7" y="40"/>
                                  </a:lnTo>
                                  <a:lnTo>
                                    <a:pt x="11" y="45"/>
                                  </a:lnTo>
                                  <a:lnTo>
                                    <a:pt x="14" y="48"/>
                                  </a:lnTo>
                                  <a:lnTo>
                                    <a:pt x="17" y="50"/>
                                  </a:lnTo>
                                  <a:lnTo>
                                    <a:pt x="21" y="53"/>
                                  </a:lnTo>
                                  <a:lnTo>
                                    <a:pt x="25" y="55"/>
                                  </a:lnTo>
                                  <a:lnTo>
                                    <a:pt x="31" y="57"/>
                                  </a:lnTo>
                                  <a:lnTo>
                                    <a:pt x="77" y="57"/>
                                  </a:lnTo>
                                  <a:lnTo>
                                    <a:pt x="83" y="49"/>
                                  </a:lnTo>
                                  <a:lnTo>
                                    <a:pt x="86" y="42"/>
                                  </a:lnTo>
                                  <a:lnTo>
                                    <a:pt x="90" y="37"/>
                                  </a:lnTo>
                                  <a:lnTo>
                                    <a:pt x="94" y="31"/>
                                  </a:lnTo>
                                  <a:lnTo>
                                    <a:pt x="97" y="26"/>
                                  </a:lnTo>
                                  <a:lnTo>
                                    <a:pt x="100" y="20"/>
                                  </a:lnTo>
                                  <a:lnTo>
                                    <a:pt x="102" y="15"/>
                                  </a:lnTo>
                                  <a:lnTo>
                                    <a:pt x="104" y="7"/>
                                  </a:lnTo>
                                  <a:lnTo>
                                    <a:pt x="97"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61" name="Freeform 352">
                              <a:extLst>
                                <a:ext uri="{FF2B5EF4-FFF2-40B4-BE49-F238E27FC236}">
                                  <a16:creationId xmlns:a16="http://schemas.microsoft.com/office/drawing/2014/main" id="{859362B9-A416-4BA0-8433-0F7940F9C4FD}"/>
                                </a:ext>
                              </a:extLst>
                            </p:cNvPr>
                            <p:cNvSpPr>
                              <a:spLocks/>
                            </p:cNvSpPr>
                            <p:nvPr/>
                          </p:nvSpPr>
                          <p:spPr bwMode="gray">
                            <a:xfrm>
                              <a:off x="2978" y="1273"/>
                              <a:ext cx="81" cy="52"/>
                            </a:xfrm>
                            <a:custGeom>
                              <a:avLst/>
                              <a:gdLst>
                                <a:gd name="T0" fmla="*/ 81 w 81"/>
                                <a:gd name="T1" fmla="*/ 52 h 52"/>
                                <a:gd name="T2" fmla="*/ 80 w 81"/>
                                <a:gd name="T3" fmla="*/ 42 h 52"/>
                                <a:gd name="T4" fmla="*/ 80 w 81"/>
                                <a:gd name="T5" fmla="*/ 33 h 52"/>
                                <a:gd name="T6" fmla="*/ 80 w 81"/>
                                <a:gd name="T7" fmla="*/ 26 h 52"/>
                                <a:gd name="T8" fmla="*/ 80 w 81"/>
                                <a:gd name="T9" fmla="*/ 20 h 52"/>
                                <a:gd name="T10" fmla="*/ 80 w 81"/>
                                <a:gd name="T11" fmla="*/ 16 h 52"/>
                                <a:gd name="T12" fmla="*/ 81 w 81"/>
                                <a:gd name="T13" fmla="*/ 12 h 52"/>
                                <a:gd name="T14" fmla="*/ 81 w 81"/>
                                <a:gd name="T15" fmla="*/ 8 h 52"/>
                                <a:gd name="T16" fmla="*/ 81 w 81"/>
                                <a:gd name="T17" fmla="*/ 5 h 52"/>
                                <a:gd name="T18" fmla="*/ 81 w 81"/>
                                <a:gd name="T19" fmla="*/ 7 h 52"/>
                                <a:gd name="T20" fmla="*/ 78 w 81"/>
                                <a:gd name="T21" fmla="*/ 8 h 52"/>
                                <a:gd name="T22" fmla="*/ 76 w 81"/>
                                <a:gd name="T23" fmla="*/ 8 h 52"/>
                                <a:gd name="T24" fmla="*/ 72 w 81"/>
                                <a:gd name="T25" fmla="*/ 9 h 52"/>
                                <a:gd name="T26" fmla="*/ 69 w 81"/>
                                <a:gd name="T27" fmla="*/ 9 h 52"/>
                                <a:gd name="T28" fmla="*/ 65 w 81"/>
                                <a:gd name="T29" fmla="*/ 9 h 52"/>
                                <a:gd name="T30" fmla="*/ 62 w 81"/>
                                <a:gd name="T31" fmla="*/ 9 h 52"/>
                                <a:gd name="T32" fmla="*/ 58 w 81"/>
                                <a:gd name="T33" fmla="*/ 9 h 52"/>
                                <a:gd name="T34" fmla="*/ 56 w 81"/>
                                <a:gd name="T35" fmla="*/ 9 h 52"/>
                                <a:gd name="T36" fmla="*/ 54 w 81"/>
                                <a:gd name="T37" fmla="*/ 8 h 52"/>
                                <a:gd name="T38" fmla="*/ 51 w 81"/>
                                <a:gd name="T39" fmla="*/ 7 h 52"/>
                                <a:gd name="T40" fmla="*/ 48 w 81"/>
                                <a:gd name="T41" fmla="*/ 5 h 52"/>
                                <a:gd name="T42" fmla="*/ 45 w 81"/>
                                <a:gd name="T43" fmla="*/ 2 h 52"/>
                                <a:gd name="T44" fmla="*/ 42 w 81"/>
                                <a:gd name="T45" fmla="*/ 1 h 52"/>
                                <a:gd name="T46" fmla="*/ 37 w 81"/>
                                <a:gd name="T47" fmla="*/ 0 h 52"/>
                                <a:gd name="T48" fmla="*/ 31 w 81"/>
                                <a:gd name="T49" fmla="*/ 0 h 52"/>
                                <a:gd name="T50" fmla="*/ 26 w 81"/>
                                <a:gd name="T51" fmla="*/ 0 h 52"/>
                                <a:gd name="T52" fmla="*/ 21 w 81"/>
                                <a:gd name="T53" fmla="*/ 0 h 52"/>
                                <a:gd name="T54" fmla="*/ 14 w 81"/>
                                <a:gd name="T55" fmla="*/ 0 h 52"/>
                                <a:gd name="T56" fmla="*/ 10 w 81"/>
                                <a:gd name="T57" fmla="*/ 1 h 52"/>
                                <a:gd name="T58" fmla="*/ 6 w 81"/>
                                <a:gd name="T59" fmla="*/ 2 h 52"/>
                                <a:gd name="T60" fmla="*/ 3 w 81"/>
                                <a:gd name="T61" fmla="*/ 7 h 52"/>
                                <a:gd name="T62" fmla="*/ 1 w 81"/>
                                <a:gd name="T63" fmla="*/ 11 h 52"/>
                                <a:gd name="T64" fmla="*/ 0 w 81"/>
                                <a:gd name="T65" fmla="*/ 19 h 52"/>
                                <a:gd name="T66" fmla="*/ 0 w 81"/>
                                <a:gd name="T67" fmla="*/ 23 h 52"/>
                                <a:gd name="T68" fmla="*/ 0 w 81"/>
                                <a:gd name="T69" fmla="*/ 26 h 52"/>
                                <a:gd name="T70" fmla="*/ 1 w 81"/>
                                <a:gd name="T71" fmla="*/ 29 h 52"/>
                                <a:gd name="T72" fmla="*/ 3 w 81"/>
                                <a:gd name="T73" fmla="*/ 31 h 52"/>
                                <a:gd name="T74" fmla="*/ 7 w 81"/>
                                <a:gd name="T75" fmla="*/ 34 h 52"/>
                                <a:gd name="T76" fmla="*/ 12 w 81"/>
                                <a:gd name="T77" fmla="*/ 36 h 52"/>
                                <a:gd name="T78" fmla="*/ 16 w 81"/>
                                <a:gd name="T79" fmla="*/ 37 h 52"/>
                                <a:gd name="T80" fmla="*/ 19 w 81"/>
                                <a:gd name="T81" fmla="*/ 38 h 52"/>
                                <a:gd name="T82" fmla="*/ 21 w 81"/>
                                <a:gd name="T83" fmla="*/ 41 h 52"/>
                                <a:gd name="T84" fmla="*/ 23 w 81"/>
                                <a:gd name="T85" fmla="*/ 42 h 52"/>
                                <a:gd name="T86" fmla="*/ 23 w 81"/>
                                <a:gd name="T87" fmla="*/ 45 h 52"/>
                                <a:gd name="T88" fmla="*/ 23 w 81"/>
                                <a:gd name="T89" fmla="*/ 46 h 52"/>
                                <a:gd name="T90" fmla="*/ 25 w 81"/>
                                <a:gd name="T91" fmla="*/ 46 h 52"/>
                                <a:gd name="T92" fmla="*/ 26 w 81"/>
                                <a:gd name="T93" fmla="*/ 45 h 52"/>
                                <a:gd name="T94" fmla="*/ 27 w 81"/>
                                <a:gd name="T95" fmla="*/ 43 h 52"/>
                                <a:gd name="T96" fmla="*/ 29 w 81"/>
                                <a:gd name="T97" fmla="*/ 43 h 52"/>
                                <a:gd name="T98" fmla="*/ 30 w 81"/>
                                <a:gd name="T99" fmla="*/ 42 h 52"/>
                                <a:gd name="T100" fmla="*/ 31 w 81"/>
                                <a:gd name="T101" fmla="*/ 42 h 52"/>
                                <a:gd name="T102" fmla="*/ 32 w 81"/>
                                <a:gd name="T103" fmla="*/ 42 h 52"/>
                                <a:gd name="T104" fmla="*/ 33 w 81"/>
                                <a:gd name="T105" fmla="*/ 42 h 52"/>
                                <a:gd name="T106" fmla="*/ 38 w 81"/>
                                <a:gd name="T107" fmla="*/ 42 h 52"/>
                                <a:gd name="T108" fmla="*/ 44 w 81"/>
                                <a:gd name="T109" fmla="*/ 43 h 52"/>
                                <a:gd name="T110" fmla="*/ 51 w 81"/>
                                <a:gd name="T111" fmla="*/ 45 h 52"/>
                                <a:gd name="T112" fmla="*/ 59 w 81"/>
                                <a:gd name="T113" fmla="*/ 46 h 52"/>
                                <a:gd name="T114" fmla="*/ 69 w 81"/>
                                <a:gd name="T115" fmla="*/ 49 h 52"/>
                                <a:gd name="T116" fmla="*/ 75 w 81"/>
                                <a:gd name="T117" fmla="*/ 50 h 52"/>
                                <a:gd name="T118" fmla="*/ 80 w 81"/>
                                <a:gd name="T119" fmla="*/ 52 h 52"/>
                                <a:gd name="T120" fmla="*/ 81 w 81"/>
                                <a:gd name="T121" fmla="*/ 52 h 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1"/>
                                <a:gd name="T184" fmla="*/ 0 h 52"/>
                                <a:gd name="T185" fmla="*/ 81 w 81"/>
                                <a:gd name="T186" fmla="*/ 52 h 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1" h="52">
                                  <a:moveTo>
                                    <a:pt x="81" y="52"/>
                                  </a:moveTo>
                                  <a:lnTo>
                                    <a:pt x="80" y="42"/>
                                  </a:lnTo>
                                  <a:lnTo>
                                    <a:pt x="80" y="33"/>
                                  </a:lnTo>
                                  <a:lnTo>
                                    <a:pt x="80" y="26"/>
                                  </a:lnTo>
                                  <a:lnTo>
                                    <a:pt x="80" y="20"/>
                                  </a:lnTo>
                                  <a:lnTo>
                                    <a:pt x="80" y="16"/>
                                  </a:lnTo>
                                  <a:lnTo>
                                    <a:pt x="81" y="12"/>
                                  </a:lnTo>
                                  <a:lnTo>
                                    <a:pt x="81" y="8"/>
                                  </a:lnTo>
                                  <a:lnTo>
                                    <a:pt x="81" y="5"/>
                                  </a:lnTo>
                                  <a:lnTo>
                                    <a:pt x="81" y="7"/>
                                  </a:lnTo>
                                  <a:lnTo>
                                    <a:pt x="78" y="8"/>
                                  </a:lnTo>
                                  <a:lnTo>
                                    <a:pt x="76" y="8"/>
                                  </a:lnTo>
                                  <a:lnTo>
                                    <a:pt x="72" y="9"/>
                                  </a:lnTo>
                                  <a:lnTo>
                                    <a:pt x="69" y="9"/>
                                  </a:lnTo>
                                  <a:lnTo>
                                    <a:pt x="65" y="9"/>
                                  </a:lnTo>
                                  <a:lnTo>
                                    <a:pt x="62" y="9"/>
                                  </a:lnTo>
                                  <a:lnTo>
                                    <a:pt x="58" y="9"/>
                                  </a:lnTo>
                                  <a:lnTo>
                                    <a:pt x="56" y="9"/>
                                  </a:lnTo>
                                  <a:lnTo>
                                    <a:pt x="54" y="8"/>
                                  </a:lnTo>
                                  <a:lnTo>
                                    <a:pt x="51" y="7"/>
                                  </a:lnTo>
                                  <a:lnTo>
                                    <a:pt x="48" y="5"/>
                                  </a:lnTo>
                                  <a:lnTo>
                                    <a:pt x="45" y="2"/>
                                  </a:lnTo>
                                  <a:lnTo>
                                    <a:pt x="42" y="1"/>
                                  </a:lnTo>
                                  <a:lnTo>
                                    <a:pt x="37" y="0"/>
                                  </a:lnTo>
                                  <a:lnTo>
                                    <a:pt x="31" y="0"/>
                                  </a:lnTo>
                                  <a:lnTo>
                                    <a:pt x="26" y="0"/>
                                  </a:lnTo>
                                  <a:lnTo>
                                    <a:pt x="21" y="0"/>
                                  </a:lnTo>
                                  <a:lnTo>
                                    <a:pt x="14" y="0"/>
                                  </a:lnTo>
                                  <a:lnTo>
                                    <a:pt x="10" y="1"/>
                                  </a:lnTo>
                                  <a:lnTo>
                                    <a:pt x="6" y="2"/>
                                  </a:lnTo>
                                  <a:lnTo>
                                    <a:pt x="3" y="7"/>
                                  </a:lnTo>
                                  <a:lnTo>
                                    <a:pt x="1" y="11"/>
                                  </a:lnTo>
                                  <a:lnTo>
                                    <a:pt x="0" y="19"/>
                                  </a:lnTo>
                                  <a:lnTo>
                                    <a:pt x="0" y="23"/>
                                  </a:lnTo>
                                  <a:lnTo>
                                    <a:pt x="0" y="26"/>
                                  </a:lnTo>
                                  <a:lnTo>
                                    <a:pt x="1" y="29"/>
                                  </a:lnTo>
                                  <a:lnTo>
                                    <a:pt x="3" y="31"/>
                                  </a:lnTo>
                                  <a:lnTo>
                                    <a:pt x="7" y="34"/>
                                  </a:lnTo>
                                  <a:lnTo>
                                    <a:pt x="12" y="36"/>
                                  </a:lnTo>
                                  <a:lnTo>
                                    <a:pt x="16" y="37"/>
                                  </a:lnTo>
                                  <a:lnTo>
                                    <a:pt x="19" y="38"/>
                                  </a:lnTo>
                                  <a:lnTo>
                                    <a:pt x="21" y="41"/>
                                  </a:lnTo>
                                  <a:lnTo>
                                    <a:pt x="23" y="42"/>
                                  </a:lnTo>
                                  <a:lnTo>
                                    <a:pt x="23" y="45"/>
                                  </a:lnTo>
                                  <a:lnTo>
                                    <a:pt x="23" y="46"/>
                                  </a:lnTo>
                                  <a:lnTo>
                                    <a:pt x="25" y="46"/>
                                  </a:lnTo>
                                  <a:lnTo>
                                    <a:pt x="26" y="45"/>
                                  </a:lnTo>
                                  <a:lnTo>
                                    <a:pt x="27" y="43"/>
                                  </a:lnTo>
                                  <a:lnTo>
                                    <a:pt x="29" y="43"/>
                                  </a:lnTo>
                                  <a:lnTo>
                                    <a:pt x="30" y="42"/>
                                  </a:lnTo>
                                  <a:lnTo>
                                    <a:pt x="31" y="42"/>
                                  </a:lnTo>
                                  <a:lnTo>
                                    <a:pt x="32" y="42"/>
                                  </a:lnTo>
                                  <a:lnTo>
                                    <a:pt x="33" y="42"/>
                                  </a:lnTo>
                                  <a:lnTo>
                                    <a:pt x="38" y="42"/>
                                  </a:lnTo>
                                  <a:lnTo>
                                    <a:pt x="44" y="43"/>
                                  </a:lnTo>
                                  <a:lnTo>
                                    <a:pt x="51" y="45"/>
                                  </a:lnTo>
                                  <a:lnTo>
                                    <a:pt x="59" y="46"/>
                                  </a:lnTo>
                                  <a:lnTo>
                                    <a:pt x="69" y="49"/>
                                  </a:lnTo>
                                  <a:lnTo>
                                    <a:pt x="75" y="50"/>
                                  </a:lnTo>
                                  <a:lnTo>
                                    <a:pt x="80" y="52"/>
                                  </a:lnTo>
                                  <a:lnTo>
                                    <a:pt x="81" y="5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62" name="Freeform 353">
                              <a:extLst>
                                <a:ext uri="{FF2B5EF4-FFF2-40B4-BE49-F238E27FC236}">
                                  <a16:creationId xmlns:a16="http://schemas.microsoft.com/office/drawing/2014/main" id="{CE1F1298-D098-4E50-8725-D9AF535D73D2}"/>
                                </a:ext>
                              </a:extLst>
                            </p:cNvPr>
                            <p:cNvSpPr>
                              <a:spLocks/>
                            </p:cNvSpPr>
                            <p:nvPr/>
                          </p:nvSpPr>
                          <p:spPr bwMode="gray">
                            <a:xfrm>
                              <a:off x="2984" y="1535"/>
                              <a:ext cx="133" cy="105"/>
                            </a:xfrm>
                            <a:custGeom>
                              <a:avLst/>
                              <a:gdLst>
                                <a:gd name="T0" fmla="*/ 132 w 133"/>
                                <a:gd name="T1" fmla="*/ 63 h 105"/>
                                <a:gd name="T2" fmla="*/ 129 w 133"/>
                                <a:gd name="T3" fmla="*/ 66 h 105"/>
                                <a:gd name="T4" fmla="*/ 126 w 133"/>
                                <a:gd name="T5" fmla="*/ 70 h 105"/>
                                <a:gd name="T6" fmla="*/ 122 w 133"/>
                                <a:gd name="T7" fmla="*/ 73 h 105"/>
                                <a:gd name="T8" fmla="*/ 120 w 133"/>
                                <a:gd name="T9" fmla="*/ 80 h 105"/>
                                <a:gd name="T10" fmla="*/ 120 w 133"/>
                                <a:gd name="T11" fmla="*/ 85 h 105"/>
                                <a:gd name="T12" fmla="*/ 121 w 133"/>
                                <a:gd name="T13" fmla="*/ 91 h 105"/>
                                <a:gd name="T14" fmla="*/ 122 w 133"/>
                                <a:gd name="T15" fmla="*/ 95 h 105"/>
                                <a:gd name="T16" fmla="*/ 120 w 133"/>
                                <a:gd name="T17" fmla="*/ 96 h 105"/>
                                <a:gd name="T18" fmla="*/ 114 w 133"/>
                                <a:gd name="T19" fmla="*/ 95 h 105"/>
                                <a:gd name="T20" fmla="*/ 108 w 133"/>
                                <a:gd name="T21" fmla="*/ 92 h 105"/>
                                <a:gd name="T22" fmla="*/ 102 w 133"/>
                                <a:gd name="T23" fmla="*/ 89 h 105"/>
                                <a:gd name="T24" fmla="*/ 92 w 133"/>
                                <a:gd name="T25" fmla="*/ 91 h 105"/>
                                <a:gd name="T26" fmla="*/ 82 w 133"/>
                                <a:gd name="T27" fmla="*/ 94 h 105"/>
                                <a:gd name="T28" fmla="*/ 73 w 133"/>
                                <a:gd name="T29" fmla="*/ 99 h 105"/>
                                <a:gd name="T30" fmla="*/ 61 w 133"/>
                                <a:gd name="T31" fmla="*/ 103 h 105"/>
                                <a:gd name="T32" fmla="*/ 30 w 133"/>
                                <a:gd name="T33" fmla="*/ 95 h 105"/>
                                <a:gd name="T34" fmla="*/ 20 w 133"/>
                                <a:gd name="T35" fmla="*/ 84 h 105"/>
                                <a:gd name="T36" fmla="*/ 11 w 133"/>
                                <a:gd name="T37" fmla="*/ 74 h 105"/>
                                <a:gd name="T38" fmla="*/ 2 w 133"/>
                                <a:gd name="T39" fmla="*/ 63 h 105"/>
                                <a:gd name="T40" fmla="*/ 0 w 133"/>
                                <a:gd name="T41" fmla="*/ 49 h 105"/>
                                <a:gd name="T42" fmla="*/ 8 w 133"/>
                                <a:gd name="T43" fmla="*/ 37 h 105"/>
                                <a:gd name="T44" fmla="*/ 16 w 133"/>
                                <a:gd name="T45" fmla="*/ 25 h 105"/>
                                <a:gd name="T46" fmla="*/ 22 w 133"/>
                                <a:gd name="T47" fmla="*/ 12 h 105"/>
                                <a:gd name="T48" fmla="*/ 26 w 133"/>
                                <a:gd name="T49" fmla="*/ 0 h 105"/>
                                <a:gd name="T50" fmla="*/ 38 w 133"/>
                                <a:gd name="T51" fmla="*/ 2 h 105"/>
                                <a:gd name="T52" fmla="*/ 48 w 133"/>
                                <a:gd name="T53" fmla="*/ 5 h 105"/>
                                <a:gd name="T54" fmla="*/ 56 w 133"/>
                                <a:gd name="T55" fmla="*/ 9 h 105"/>
                                <a:gd name="T56" fmla="*/ 63 w 133"/>
                                <a:gd name="T57" fmla="*/ 11 h 105"/>
                                <a:gd name="T58" fmla="*/ 69 w 133"/>
                                <a:gd name="T59" fmla="*/ 9 h 105"/>
                                <a:gd name="T60" fmla="*/ 73 w 133"/>
                                <a:gd name="T61" fmla="*/ 5 h 105"/>
                                <a:gd name="T62" fmla="*/ 76 w 133"/>
                                <a:gd name="T63" fmla="*/ 2 h 105"/>
                                <a:gd name="T64" fmla="*/ 81 w 133"/>
                                <a:gd name="T65" fmla="*/ 0 h 105"/>
                                <a:gd name="T66" fmla="*/ 89 w 133"/>
                                <a:gd name="T67" fmla="*/ 2 h 105"/>
                                <a:gd name="T68" fmla="*/ 96 w 133"/>
                                <a:gd name="T69" fmla="*/ 9 h 105"/>
                                <a:gd name="T70" fmla="*/ 104 w 133"/>
                                <a:gd name="T71" fmla="*/ 33 h 105"/>
                                <a:gd name="T72" fmla="*/ 114 w 133"/>
                                <a:gd name="T73" fmla="*/ 54 h 105"/>
                                <a:gd name="T74" fmla="*/ 121 w 133"/>
                                <a:gd name="T75" fmla="*/ 59 h 105"/>
                                <a:gd name="T76" fmla="*/ 133 w 133"/>
                                <a:gd name="T77" fmla="*/ 62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3"/>
                                <a:gd name="T118" fmla="*/ 0 h 105"/>
                                <a:gd name="T119" fmla="*/ 133 w 133"/>
                                <a:gd name="T120" fmla="*/ 105 h 10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3" h="105">
                                  <a:moveTo>
                                    <a:pt x="133" y="62"/>
                                  </a:moveTo>
                                  <a:lnTo>
                                    <a:pt x="132" y="63"/>
                                  </a:lnTo>
                                  <a:lnTo>
                                    <a:pt x="131" y="65"/>
                                  </a:lnTo>
                                  <a:lnTo>
                                    <a:pt x="129" y="66"/>
                                  </a:lnTo>
                                  <a:lnTo>
                                    <a:pt x="128" y="69"/>
                                  </a:lnTo>
                                  <a:lnTo>
                                    <a:pt x="126" y="70"/>
                                  </a:lnTo>
                                  <a:lnTo>
                                    <a:pt x="125" y="72"/>
                                  </a:lnTo>
                                  <a:lnTo>
                                    <a:pt x="122" y="73"/>
                                  </a:lnTo>
                                  <a:lnTo>
                                    <a:pt x="120" y="73"/>
                                  </a:lnTo>
                                  <a:lnTo>
                                    <a:pt x="120" y="80"/>
                                  </a:lnTo>
                                  <a:lnTo>
                                    <a:pt x="120" y="82"/>
                                  </a:lnTo>
                                  <a:lnTo>
                                    <a:pt x="120" y="85"/>
                                  </a:lnTo>
                                  <a:lnTo>
                                    <a:pt x="120" y="88"/>
                                  </a:lnTo>
                                  <a:lnTo>
                                    <a:pt x="121" y="91"/>
                                  </a:lnTo>
                                  <a:lnTo>
                                    <a:pt x="121" y="92"/>
                                  </a:lnTo>
                                  <a:lnTo>
                                    <a:pt x="122" y="95"/>
                                  </a:lnTo>
                                  <a:lnTo>
                                    <a:pt x="122" y="98"/>
                                  </a:lnTo>
                                  <a:lnTo>
                                    <a:pt x="120" y="96"/>
                                  </a:lnTo>
                                  <a:lnTo>
                                    <a:pt x="116" y="96"/>
                                  </a:lnTo>
                                  <a:lnTo>
                                    <a:pt x="114" y="95"/>
                                  </a:lnTo>
                                  <a:lnTo>
                                    <a:pt x="112" y="94"/>
                                  </a:lnTo>
                                  <a:lnTo>
                                    <a:pt x="108" y="92"/>
                                  </a:lnTo>
                                  <a:lnTo>
                                    <a:pt x="104" y="91"/>
                                  </a:lnTo>
                                  <a:lnTo>
                                    <a:pt x="102" y="89"/>
                                  </a:lnTo>
                                  <a:lnTo>
                                    <a:pt x="98" y="89"/>
                                  </a:lnTo>
                                  <a:lnTo>
                                    <a:pt x="92" y="91"/>
                                  </a:lnTo>
                                  <a:lnTo>
                                    <a:pt x="87" y="92"/>
                                  </a:lnTo>
                                  <a:lnTo>
                                    <a:pt x="82" y="94"/>
                                  </a:lnTo>
                                  <a:lnTo>
                                    <a:pt x="77" y="96"/>
                                  </a:lnTo>
                                  <a:lnTo>
                                    <a:pt x="73" y="99"/>
                                  </a:lnTo>
                                  <a:lnTo>
                                    <a:pt x="67" y="102"/>
                                  </a:lnTo>
                                  <a:lnTo>
                                    <a:pt x="61" y="103"/>
                                  </a:lnTo>
                                  <a:lnTo>
                                    <a:pt x="55" y="105"/>
                                  </a:lnTo>
                                  <a:lnTo>
                                    <a:pt x="30" y="95"/>
                                  </a:lnTo>
                                  <a:lnTo>
                                    <a:pt x="26" y="89"/>
                                  </a:lnTo>
                                  <a:lnTo>
                                    <a:pt x="20" y="84"/>
                                  </a:lnTo>
                                  <a:lnTo>
                                    <a:pt x="16" y="80"/>
                                  </a:lnTo>
                                  <a:lnTo>
                                    <a:pt x="11" y="74"/>
                                  </a:lnTo>
                                  <a:lnTo>
                                    <a:pt x="6" y="69"/>
                                  </a:lnTo>
                                  <a:lnTo>
                                    <a:pt x="2" y="63"/>
                                  </a:lnTo>
                                  <a:lnTo>
                                    <a:pt x="0" y="58"/>
                                  </a:lnTo>
                                  <a:lnTo>
                                    <a:pt x="0" y="49"/>
                                  </a:lnTo>
                                  <a:lnTo>
                                    <a:pt x="5" y="42"/>
                                  </a:lnTo>
                                  <a:lnTo>
                                    <a:pt x="8" y="37"/>
                                  </a:lnTo>
                                  <a:lnTo>
                                    <a:pt x="12" y="31"/>
                                  </a:lnTo>
                                  <a:lnTo>
                                    <a:pt x="16" y="25"/>
                                  </a:lnTo>
                                  <a:lnTo>
                                    <a:pt x="19" y="18"/>
                                  </a:lnTo>
                                  <a:lnTo>
                                    <a:pt x="22" y="12"/>
                                  </a:lnTo>
                                  <a:lnTo>
                                    <a:pt x="24" y="7"/>
                                  </a:lnTo>
                                  <a:lnTo>
                                    <a:pt x="26" y="0"/>
                                  </a:lnTo>
                                  <a:lnTo>
                                    <a:pt x="32" y="1"/>
                                  </a:lnTo>
                                  <a:lnTo>
                                    <a:pt x="38" y="2"/>
                                  </a:lnTo>
                                  <a:lnTo>
                                    <a:pt x="43" y="4"/>
                                  </a:lnTo>
                                  <a:lnTo>
                                    <a:pt x="48" y="5"/>
                                  </a:lnTo>
                                  <a:lnTo>
                                    <a:pt x="52" y="7"/>
                                  </a:lnTo>
                                  <a:lnTo>
                                    <a:pt x="56" y="9"/>
                                  </a:lnTo>
                                  <a:lnTo>
                                    <a:pt x="59" y="9"/>
                                  </a:lnTo>
                                  <a:lnTo>
                                    <a:pt x="63" y="11"/>
                                  </a:lnTo>
                                  <a:lnTo>
                                    <a:pt x="67" y="9"/>
                                  </a:lnTo>
                                  <a:lnTo>
                                    <a:pt x="69" y="9"/>
                                  </a:lnTo>
                                  <a:lnTo>
                                    <a:pt x="71" y="7"/>
                                  </a:lnTo>
                                  <a:lnTo>
                                    <a:pt x="73" y="5"/>
                                  </a:lnTo>
                                  <a:lnTo>
                                    <a:pt x="75" y="4"/>
                                  </a:lnTo>
                                  <a:lnTo>
                                    <a:pt x="76" y="2"/>
                                  </a:lnTo>
                                  <a:lnTo>
                                    <a:pt x="78" y="1"/>
                                  </a:lnTo>
                                  <a:lnTo>
                                    <a:pt x="81" y="0"/>
                                  </a:lnTo>
                                  <a:lnTo>
                                    <a:pt x="86" y="1"/>
                                  </a:lnTo>
                                  <a:lnTo>
                                    <a:pt x="89" y="2"/>
                                  </a:lnTo>
                                  <a:lnTo>
                                    <a:pt x="93" y="7"/>
                                  </a:lnTo>
                                  <a:lnTo>
                                    <a:pt x="96" y="9"/>
                                  </a:lnTo>
                                  <a:lnTo>
                                    <a:pt x="101" y="21"/>
                                  </a:lnTo>
                                  <a:lnTo>
                                    <a:pt x="104" y="33"/>
                                  </a:lnTo>
                                  <a:lnTo>
                                    <a:pt x="108" y="44"/>
                                  </a:lnTo>
                                  <a:lnTo>
                                    <a:pt x="114" y="54"/>
                                  </a:lnTo>
                                  <a:lnTo>
                                    <a:pt x="118" y="56"/>
                                  </a:lnTo>
                                  <a:lnTo>
                                    <a:pt x="121" y="59"/>
                                  </a:lnTo>
                                  <a:lnTo>
                                    <a:pt x="127" y="61"/>
                                  </a:lnTo>
                                  <a:lnTo>
                                    <a:pt x="133" y="6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63" name="Freeform 355">
                              <a:extLst>
                                <a:ext uri="{FF2B5EF4-FFF2-40B4-BE49-F238E27FC236}">
                                  <a16:creationId xmlns:a16="http://schemas.microsoft.com/office/drawing/2014/main" id="{4ACC92F3-C5F9-4773-80FC-F5C578A9175D}"/>
                                </a:ext>
                              </a:extLst>
                            </p:cNvPr>
                            <p:cNvSpPr>
                              <a:spLocks/>
                            </p:cNvSpPr>
                            <p:nvPr/>
                          </p:nvSpPr>
                          <p:spPr bwMode="gray">
                            <a:xfrm>
                              <a:off x="3064" y="1525"/>
                              <a:ext cx="61" cy="62"/>
                            </a:xfrm>
                            <a:custGeom>
                              <a:avLst/>
                              <a:gdLst>
                                <a:gd name="T0" fmla="*/ 1 w 61"/>
                                <a:gd name="T1" fmla="*/ 8 h 62"/>
                                <a:gd name="T2" fmla="*/ 14 w 61"/>
                                <a:gd name="T3" fmla="*/ 0 h 62"/>
                                <a:gd name="T4" fmla="*/ 28 w 61"/>
                                <a:gd name="T5" fmla="*/ 8 h 62"/>
                                <a:gd name="T6" fmla="*/ 39 w 61"/>
                                <a:gd name="T7" fmla="*/ 12 h 62"/>
                                <a:gd name="T8" fmla="*/ 45 w 61"/>
                                <a:gd name="T9" fmla="*/ 26 h 62"/>
                                <a:gd name="T10" fmla="*/ 53 w 61"/>
                                <a:gd name="T11" fmla="*/ 39 h 62"/>
                                <a:gd name="T12" fmla="*/ 61 w 61"/>
                                <a:gd name="T13" fmla="*/ 49 h 62"/>
                                <a:gd name="T14" fmla="*/ 48 w 61"/>
                                <a:gd name="T15" fmla="*/ 52 h 62"/>
                                <a:gd name="T16" fmla="*/ 39 w 61"/>
                                <a:gd name="T17" fmla="*/ 52 h 62"/>
                                <a:gd name="T18" fmla="*/ 39 w 61"/>
                                <a:gd name="T19" fmla="*/ 62 h 62"/>
                                <a:gd name="T20" fmla="*/ 34 w 61"/>
                                <a:gd name="T21" fmla="*/ 62 h 62"/>
                                <a:gd name="T22" fmla="*/ 31 w 61"/>
                                <a:gd name="T23" fmla="*/ 56 h 62"/>
                                <a:gd name="T24" fmla="*/ 27 w 61"/>
                                <a:gd name="T25" fmla="*/ 48 h 62"/>
                                <a:gd name="T26" fmla="*/ 23 w 61"/>
                                <a:gd name="T27" fmla="*/ 39 h 62"/>
                                <a:gd name="T28" fmla="*/ 21 w 61"/>
                                <a:gd name="T29" fmla="*/ 30 h 62"/>
                                <a:gd name="T30" fmla="*/ 18 w 61"/>
                                <a:gd name="T31" fmla="*/ 23 h 62"/>
                                <a:gd name="T32" fmla="*/ 12 w 61"/>
                                <a:gd name="T33" fmla="*/ 18 h 62"/>
                                <a:gd name="T34" fmla="*/ 9 w 61"/>
                                <a:gd name="T35" fmla="*/ 14 h 62"/>
                                <a:gd name="T36" fmla="*/ 7 w 61"/>
                                <a:gd name="T37" fmla="*/ 12 h 62"/>
                                <a:gd name="T38" fmla="*/ 3 w 61"/>
                                <a:gd name="T39" fmla="*/ 11 h 62"/>
                                <a:gd name="T40" fmla="*/ 0 w 61"/>
                                <a:gd name="T41" fmla="*/ 10 h 62"/>
                                <a:gd name="T42" fmla="*/ 1 w 61"/>
                                <a:gd name="T43" fmla="*/ 8 h 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1"/>
                                <a:gd name="T67" fmla="*/ 0 h 62"/>
                                <a:gd name="T68" fmla="*/ 61 w 61"/>
                                <a:gd name="T69" fmla="*/ 62 h 6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1" h="62">
                                  <a:moveTo>
                                    <a:pt x="1" y="8"/>
                                  </a:moveTo>
                                  <a:lnTo>
                                    <a:pt x="14" y="0"/>
                                  </a:lnTo>
                                  <a:lnTo>
                                    <a:pt x="28" y="8"/>
                                  </a:lnTo>
                                  <a:lnTo>
                                    <a:pt x="39" y="12"/>
                                  </a:lnTo>
                                  <a:lnTo>
                                    <a:pt x="45" y="26"/>
                                  </a:lnTo>
                                  <a:lnTo>
                                    <a:pt x="53" y="39"/>
                                  </a:lnTo>
                                  <a:lnTo>
                                    <a:pt x="61" y="49"/>
                                  </a:lnTo>
                                  <a:lnTo>
                                    <a:pt x="48" y="52"/>
                                  </a:lnTo>
                                  <a:lnTo>
                                    <a:pt x="39" y="52"/>
                                  </a:lnTo>
                                  <a:lnTo>
                                    <a:pt x="39" y="62"/>
                                  </a:lnTo>
                                  <a:lnTo>
                                    <a:pt x="34" y="62"/>
                                  </a:lnTo>
                                  <a:lnTo>
                                    <a:pt x="31" y="56"/>
                                  </a:lnTo>
                                  <a:lnTo>
                                    <a:pt x="27" y="48"/>
                                  </a:lnTo>
                                  <a:lnTo>
                                    <a:pt x="23" y="39"/>
                                  </a:lnTo>
                                  <a:lnTo>
                                    <a:pt x="21" y="30"/>
                                  </a:lnTo>
                                  <a:lnTo>
                                    <a:pt x="18" y="23"/>
                                  </a:lnTo>
                                  <a:lnTo>
                                    <a:pt x="12" y="18"/>
                                  </a:lnTo>
                                  <a:lnTo>
                                    <a:pt x="9" y="14"/>
                                  </a:lnTo>
                                  <a:lnTo>
                                    <a:pt x="7" y="12"/>
                                  </a:lnTo>
                                  <a:lnTo>
                                    <a:pt x="3" y="11"/>
                                  </a:lnTo>
                                  <a:lnTo>
                                    <a:pt x="0" y="10"/>
                                  </a:lnTo>
                                  <a:lnTo>
                                    <a:pt x="1" y="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64" name="Freeform 356">
                              <a:extLst>
                                <a:ext uri="{FF2B5EF4-FFF2-40B4-BE49-F238E27FC236}">
                                  <a16:creationId xmlns:a16="http://schemas.microsoft.com/office/drawing/2014/main" id="{A7F31C0F-9817-4387-8E68-0C6EF3324F28}"/>
                                </a:ext>
                              </a:extLst>
                            </p:cNvPr>
                            <p:cNvSpPr>
                              <a:spLocks/>
                            </p:cNvSpPr>
                            <p:nvPr/>
                          </p:nvSpPr>
                          <p:spPr bwMode="gray">
                            <a:xfrm>
                              <a:off x="3003" y="1440"/>
                              <a:ext cx="270" cy="182"/>
                            </a:xfrm>
                            <a:custGeom>
                              <a:avLst/>
                              <a:gdLst>
                                <a:gd name="T0" fmla="*/ 121 w 270"/>
                                <a:gd name="T1" fmla="*/ 133 h 182"/>
                                <a:gd name="T2" fmla="*/ 100 w 270"/>
                                <a:gd name="T3" fmla="*/ 98 h 182"/>
                                <a:gd name="T4" fmla="*/ 62 w 270"/>
                                <a:gd name="T5" fmla="*/ 94 h 182"/>
                                <a:gd name="T6" fmla="*/ 56 w 270"/>
                                <a:gd name="T7" fmla="*/ 98 h 182"/>
                                <a:gd name="T8" fmla="*/ 51 w 270"/>
                                <a:gd name="T9" fmla="*/ 103 h 182"/>
                                <a:gd name="T10" fmla="*/ 43 w 270"/>
                                <a:gd name="T11" fmla="*/ 107 h 182"/>
                                <a:gd name="T12" fmla="*/ 32 w 270"/>
                                <a:gd name="T13" fmla="*/ 103 h 182"/>
                                <a:gd name="T14" fmla="*/ 18 w 270"/>
                                <a:gd name="T15" fmla="*/ 98 h 182"/>
                                <a:gd name="T16" fmla="*/ 0 w 270"/>
                                <a:gd name="T17" fmla="*/ 89 h 182"/>
                                <a:gd name="T18" fmla="*/ 3 w 270"/>
                                <a:gd name="T19" fmla="*/ 82 h 182"/>
                                <a:gd name="T20" fmla="*/ 3 w 270"/>
                                <a:gd name="T21" fmla="*/ 75 h 182"/>
                                <a:gd name="T22" fmla="*/ 0 w 270"/>
                                <a:gd name="T23" fmla="*/ 69 h 182"/>
                                <a:gd name="T24" fmla="*/ 4 w 270"/>
                                <a:gd name="T25" fmla="*/ 62 h 182"/>
                                <a:gd name="T26" fmla="*/ 10 w 270"/>
                                <a:gd name="T27" fmla="*/ 50 h 182"/>
                                <a:gd name="T28" fmla="*/ 18 w 270"/>
                                <a:gd name="T29" fmla="*/ 38 h 182"/>
                                <a:gd name="T30" fmla="*/ 14 w 270"/>
                                <a:gd name="T31" fmla="*/ 33 h 182"/>
                                <a:gd name="T32" fmla="*/ 10 w 270"/>
                                <a:gd name="T33" fmla="*/ 26 h 182"/>
                                <a:gd name="T34" fmla="*/ 18 w 270"/>
                                <a:gd name="T35" fmla="*/ 12 h 182"/>
                                <a:gd name="T36" fmla="*/ 74 w 270"/>
                                <a:gd name="T37" fmla="*/ 15 h 182"/>
                                <a:gd name="T38" fmla="*/ 119 w 270"/>
                                <a:gd name="T39" fmla="*/ 22 h 182"/>
                                <a:gd name="T40" fmla="*/ 132 w 270"/>
                                <a:gd name="T41" fmla="*/ 5 h 182"/>
                                <a:gd name="T42" fmla="*/ 162 w 270"/>
                                <a:gd name="T43" fmla="*/ 0 h 182"/>
                                <a:gd name="T44" fmla="*/ 175 w 270"/>
                                <a:gd name="T45" fmla="*/ 22 h 182"/>
                                <a:gd name="T46" fmla="*/ 206 w 270"/>
                                <a:gd name="T47" fmla="*/ 40 h 182"/>
                                <a:gd name="T48" fmla="*/ 233 w 270"/>
                                <a:gd name="T49" fmla="*/ 54 h 182"/>
                                <a:gd name="T50" fmla="*/ 270 w 270"/>
                                <a:gd name="T51" fmla="*/ 66 h 182"/>
                                <a:gd name="T52" fmla="*/ 270 w 270"/>
                                <a:gd name="T53" fmla="*/ 104 h 182"/>
                                <a:gd name="T54" fmla="*/ 246 w 270"/>
                                <a:gd name="T55" fmla="*/ 119 h 182"/>
                                <a:gd name="T56" fmla="*/ 226 w 270"/>
                                <a:gd name="T57" fmla="*/ 124 h 182"/>
                                <a:gd name="T58" fmla="*/ 208 w 270"/>
                                <a:gd name="T59" fmla="*/ 130 h 182"/>
                                <a:gd name="T60" fmla="*/ 199 w 270"/>
                                <a:gd name="T61" fmla="*/ 145 h 182"/>
                                <a:gd name="T62" fmla="*/ 199 w 270"/>
                                <a:gd name="T63" fmla="*/ 151 h 182"/>
                                <a:gd name="T64" fmla="*/ 203 w 270"/>
                                <a:gd name="T65" fmla="*/ 157 h 182"/>
                                <a:gd name="T66" fmla="*/ 209 w 270"/>
                                <a:gd name="T67" fmla="*/ 157 h 182"/>
                                <a:gd name="T68" fmla="*/ 219 w 270"/>
                                <a:gd name="T69" fmla="*/ 155 h 182"/>
                                <a:gd name="T70" fmla="*/ 228 w 270"/>
                                <a:gd name="T71" fmla="*/ 154 h 182"/>
                                <a:gd name="T72" fmla="*/ 226 w 270"/>
                                <a:gd name="T73" fmla="*/ 158 h 182"/>
                                <a:gd name="T74" fmla="*/ 221 w 270"/>
                                <a:gd name="T75" fmla="*/ 165 h 182"/>
                                <a:gd name="T76" fmla="*/ 216 w 270"/>
                                <a:gd name="T77" fmla="*/ 172 h 182"/>
                                <a:gd name="T78" fmla="*/ 213 w 270"/>
                                <a:gd name="T79" fmla="*/ 165 h 182"/>
                                <a:gd name="T80" fmla="*/ 209 w 270"/>
                                <a:gd name="T81" fmla="*/ 161 h 182"/>
                                <a:gd name="T82" fmla="*/ 205 w 270"/>
                                <a:gd name="T83" fmla="*/ 164 h 182"/>
                                <a:gd name="T84" fmla="*/ 196 w 270"/>
                                <a:gd name="T85" fmla="*/ 173 h 182"/>
                                <a:gd name="T86" fmla="*/ 189 w 270"/>
                                <a:gd name="T87" fmla="*/ 180 h 182"/>
                                <a:gd name="T88" fmla="*/ 181 w 270"/>
                                <a:gd name="T89" fmla="*/ 179 h 182"/>
                                <a:gd name="T90" fmla="*/ 177 w 270"/>
                                <a:gd name="T91" fmla="*/ 170 h 182"/>
                                <a:gd name="T92" fmla="*/ 177 w 270"/>
                                <a:gd name="T93" fmla="*/ 159 h 182"/>
                                <a:gd name="T94" fmla="*/ 169 w 270"/>
                                <a:gd name="T95" fmla="*/ 158 h 182"/>
                                <a:gd name="T96" fmla="*/ 162 w 270"/>
                                <a:gd name="T97" fmla="*/ 155 h 182"/>
                                <a:gd name="T98" fmla="*/ 164 w 270"/>
                                <a:gd name="T99" fmla="*/ 151 h 182"/>
                                <a:gd name="T100" fmla="*/ 176 w 270"/>
                                <a:gd name="T101" fmla="*/ 148 h 182"/>
                                <a:gd name="T102" fmla="*/ 188 w 270"/>
                                <a:gd name="T103" fmla="*/ 145 h 182"/>
                                <a:gd name="T104" fmla="*/ 155 w 270"/>
                                <a:gd name="T105" fmla="*/ 141 h 182"/>
                                <a:gd name="T106" fmla="*/ 144 w 270"/>
                                <a:gd name="T107" fmla="*/ 133 h 182"/>
                                <a:gd name="T108" fmla="*/ 132 w 270"/>
                                <a:gd name="T109" fmla="*/ 129 h 182"/>
                                <a:gd name="T110" fmla="*/ 126 w 270"/>
                                <a:gd name="T111" fmla="*/ 137 h 182"/>
                                <a:gd name="T112" fmla="*/ 121 w 270"/>
                                <a:gd name="T113" fmla="*/ 148 h 182"/>
                                <a:gd name="T114" fmla="*/ 115 w 270"/>
                                <a:gd name="T115" fmla="*/ 158 h 182"/>
                                <a:gd name="T116" fmla="*/ 106 w 270"/>
                                <a:gd name="T117" fmla="*/ 157 h 182"/>
                                <a:gd name="T118" fmla="*/ 99 w 270"/>
                                <a:gd name="T119" fmla="*/ 152 h 182"/>
                                <a:gd name="T120" fmla="*/ 100 w 270"/>
                                <a:gd name="T121" fmla="*/ 137 h 18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0"/>
                                <a:gd name="T184" fmla="*/ 0 h 182"/>
                                <a:gd name="T185" fmla="*/ 270 w 270"/>
                                <a:gd name="T186" fmla="*/ 182 h 18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0" h="182">
                                  <a:moveTo>
                                    <a:pt x="100" y="137"/>
                                  </a:moveTo>
                                  <a:lnTo>
                                    <a:pt x="108" y="137"/>
                                  </a:lnTo>
                                  <a:lnTo>
                                    <a:pt x="121" y="133"/>
                                  </a:lnTo>
                                  <a:lnTo>
                                    <a:pt x="113" y="124"/>
                                  </a:lnTo>
                                  <a:lnTo>
                                    <a:pt x="106" y="111"/>
                                  </a:lnTo>
                                  <a:lnTo>
                                    <a:pt x="100" y="98"/>
                                  </a:lnTo>
                                  <a:lnTo>
                                    <a:pt x="89" y="94"/>
                                  </a:lnTo>
                                  <a:lnTo>
                                    <a:pt x="76" y="86"/>
                                  </a:lnTo>
                                  <a:lnTo>
                                    <a:pt x="62" y="94"/>
                                  </a:lnTo>
                                  <a:lnTo>
                                    <a:pt x="61" y="96"/>
                                  </a:lnTo>
                                  <a:lnTo>
                                    <a:pt x="58" y="97"/>
                                  </a:lnTo>
                                  <a:lnTo>
                                    <a:pt x="56" y="98"/>
                                  </a:lnTo>
                                  <a:lnTo>
                                    <a:pt x="55" y="100"/>
                                  </a:lnTo>
                                  <a:lnTo>
                                    <a:pt x="53" y="101"/>
                                  </a:lnTo>
                                  <a:lnTo>
                                    <a:pt x="51" y="103"/>
                                  </a:lnTo>
                                  <a:lnTo>
                                    <a:pt x="49" y="105"/>
                                  </a:lnTo>
                                  <a:lnTo>
                                    <a:pt x="47" y="105"/>
                                  </a:lnTo>
                                  <a:lnTo>
                                    <a:pt x="43" y="107"/>
                                  </a:lnTo>
                                  <a:lnTo>
                                    <a:pt x="39" y="105"/>
                                  </a:lnTo>
                                  <a:lnTo>
                                    <a:pt x="36" y="105"/>
                                  </a:lnTo>
                                  <a:lnTo>
                                    <a:pt x="32" y="103"/>
                                  </a:lnTo>
                                  <a:lnTo>
                                    <a:pt x="28" y="101"/>
                                  </a:lnTo>
                                  <a:lnTo>
                                    <a:pt x="23" y="100"/>
                                  </a:lnTo>
                                  <a:lnTo>
                                    <a:pt x="18" y="98"/>
                                  </a:lnTo>
                                  <a:lnTo>
                                    <a:pt x="13" y="97"/>
                                  </a:lnTo>
                                  <a:lnTo>
                                    <a:pt x="7" y="96"/>
                                  </a:lnTo>
                                  <a:lnTo>
                                    <a:pt x="0" y="89"/>
                                  </a:lnTo>
                                  <a:lnTo>
                                    <a:pt x="1" y="87"/>
                                  </a:lnTo>
                                  <a:lnTo>
                                    <a:pt x="1" y="84"/>
                                  </a:lnTo>
                                  <a:lnTo>
                                    <a:pt x="3" y="82"/>
                                  </a:lnTo>
                                  <a:lnTo>
                                    <a:pt x="3" y="80"/>
                                  </a:lnTo>
                                  <a:lnTo>
                                    <a:pt x="3" y="78"/>
                                  </a:lnTo>
                                  <a:lnTo>
                                    <a:pt x="3" y="75"/>
                                  </a:lnTo>
                                  <a:lnTo>
                                    <a:pt x="3" y="72"/>
                                  </a:lnTo>
                                  <a:lnTo>
                                    <a:pt x="3" y="69"/>
                                  </a:lnTo>
                                  <a:lnTo>
                                    <a:pt x="0" y="69"/>
                                  </a:lnTo>
                                  <a:lnTo>
                                    <a:pt x="3" y="72"/>
                                  </a:lnTo>
                                  <a:lnTo>
                                    <a:pt x="4" y="66"/>
                                  </a:lnTo>
                                  <a:lnTo>
                                    <a:pt x="4" y="62"/>
                                  </a:lnTo>
                                  <a:lnTo>
                                    <a:pt x="6" y="58"/>
                                  </a:lnTo>
                                  <a:lnTo>
                                    <a:pt x="7" y="54"/>
                                  </a:lnTo>
                                  <a:lnTo>
                                    <a:pt x="10" y="50"/>
                                  </a:lnTo>
                                  <a:lnTo>
                                    <a:pt x="13" y="44"/>
                                  </a:lnTo>
                                  <a:lnTo>
                                    <a:pt x="16" y="40"/>
                                  </a:lnTo>
                                  <a:lnTo>
                                    <a:pt x="18" y="38"/>
                                  </a:lnTo>
                                  <a:lnTo>
                                    <a:pt x="17" y="36"/>
                                  </a:lnTo>
                                  <a:lnTo>
                                    <a:pt x="16" y="35"/>
                                  </a:lnTo>
                                  <a:lnTo>
                                    <a:pt x="14" y="33"/>
                                  </a:lnTo>
                                  <a:lnTo>
                                    <a:pt x="13" y="31"/>
                                  </a:lnTo>
                                  <a:lnTo>
                                    <a:pt x="12" y="29"/>
                                  </a:lnTo>
                                  <a:lnTo>
                                    <a:pt x="10" y="26"/>
                                  </a:lnTo>
                                  <a:lnTo>
                                    <a:pt x="8" y="24"/>
                                  </a:lnTo>
                                  <a:lnTo>
                                    <a:pt x="7" y="21"/>
                                  </a:lnTo>
                                  <a:lnTo>
                                    <a:pt x="18" y="12"/>
                                  </a:lnTo>
                                  <a:lnTo>
                                    <a:pt x="32" y="8"/>
                                  </a:lnTo>
                                  <a:lnTo>
                                    <a:pt x="54" y="10"/>
                                  </a:lnTo>
                                  <a:lnTo>
                                    <a:pt x="74" y="15"/>
                                  </a:lnTo>
                                  <a:lnTo>
                                    <a:pt x="89" y="15"/>
                                  </a:lnTo>
                                  <a:lnTo>
                                    <a:pt x="105" y="18"/>
                                  </a:lnTo>
                                  <a:lnTo>
                                    <a:pt x="119" y="22"/>
                                  </a:lnTo>
                                  <a:lnTo>
                                    <a:pt x="119" y="15"/>
                                  </a:lnTo>
                                  <a:lnTo>
                                    <a:pt x="121" y="5"/>
                                  </a:lnTo>
                                  <a:lnTo>
                                    <a:pt x="132" y="5"/>
                                  </a:lnTo>
                                  <a:lnTo>
                                    <a:pt x="143" y="5"/>
                                  </a:lnTo>
                                  <a:lnTo>
                                    <a:pt x="149" y="0"/>
                                  </a:lnTo>
                                  <a:lnTo>
                                    <a:pt x="162" y="0"/>
                                  </a:lnTo>
                                  <a:lnTo>
                                    <a:pt x="170" y="5"/>
                                  </a:lnTo>
                                  <a:lnTo>
                                    <a:pt x="177" y="12"/>
                                  </a:lnTo>
                                  <a:lnTo>
                                    <a:pt x="175" y="22"/>
                                  </a:lnTo>
                                  <a:lnTo>
                                    <a:pt x="189" y="25"/>
                                  </a:lnTo>
                                  <a:lnTo>
                                    <a:pt x="196" y="43"/>
                                  </a:lnTo>
                                  <a:lnTo>
                                    <a:pt x="206" y="40"/>
                                  </a:lnTo>
                                  <a:lnTo>
                                    <a:pt x="212" y="48"/>
                                  </a:lnTo>
                                  <a:lnTo>
                                    <a:pt x="222" y="47"/>
                                  </a:lnTo>
                                  <a:lnTo>
                                    <a:pt x="233" y="54"/>
                                  </a:lnTo>
                                  <a:lnTo>
                                    <a:pt x="246" y="54"/>
                                  </a:lnTo>
                                  <a:lnTo>
                                    <a:pt x="259" y="61"/>
                                  </a:lnTo>
                                  <a:lnTo>
                                    <a:pt x="270" y="66"/>
                                  </a:lnTo>
                                  <a:lnTo>
                                    <a:pt x="268" y="79"/>
                                  </a:lnTo>
                                  <a:lnTo>
                                    <a:pt x="268" y="91"/>
                                  </a:lnTo>
                                  <a:lnTo>
                                    <a:pt x="270" y="104"/>
                                  </a:lnTo>
                                  <a:lnTo>
                                    <a:pt x="262" y="104"/>
                                  </a:lnTo>
                                  <a:lnTo>
                                    <a:pt x="249" y="107"/>
                                  </a:lnTo>
                                  <a:lnTo>
                                    <a:pt x="246" y="119"/>
                                  </a:lnTo>
                                  <a:lnTo>
                                    <a:pt x="240" y="121"/>
                                  </a:lnTo>
                                  <a:lnTo>
                                    <a:pt x="233" y="122"/>
                                  </a:lnTo>
                                  <a:lnTo>
                                    <a:pt x="226" y="124"/>
                                  </a:lnTo>
                                  <a:lnTo>
                                    <a:pt x="220" y="125"/>
                                  </a:lnTo>
                                  <a:lnTo>
                                    <a:pt x="213" y="128"/>
                                  </a:lnTo>
                                  <a:lnTo>
                                    <a:pt x="208" y="130"/>
                                  </a:lnTo>
                                  <a:lnTo>
                                    <a:pt x="203" y="135"/>
                                  </a:lnTo>
                                  <a:lnTo>
                                    <a:pt x="199" y="140"/>
                                  </a:lnTo>
                                  <a:lnTo>
                                    <a:pt x="199" y="145"/>
                                  </a:lnTo>
                                  <a:lnTo>
                                    <a:pt x="199" y="147"/>
                                  </a:lnTo>
                                  <a:lnTo>
                                    <a:pt x="199" y="148"/>
                                  </a:lnTo>
                                  <a:lnTo>
                                    <a:pt x="199" y="151"/>
                                  </a:lnTo>
                                  <a:lnTo>
                                    <a:pt x="200" y="152"/>
                                  </a:lnTo>
                                  <a:lnTo>
                                    <a:pt x="201" y="155"/>
                                  </a:lnTo>
                                  <a:lnTo>
                                    <a:pt x="203" y="157"/>
                                  </a:lnTo>
                                  <a:lnTo>
                                    <a:pt x="205" y="157"/>
                                  </a:lnTo>
                                  <a:lnTo>
                                    <a:pt x="206" y="158"/>
                                  </a:lnTo>
                                  <a:lnTo>
                                    <a:pt x="209" y="157"/>
                                  </a:lnTo>
                                  <a:lnTo>
                                    <a:pt x="212" y="157"/>
                                  </a:lnTo>
                                  <a:lnTo>
                                    <a:pt x="215" y="155"/>
                                  </a:lnTo>
                                  <a:lnTo>
                                    <a:pt x="219" y="155"/>
                                  </a:lnTo>
                                  <a:lnTo>
                                    <a:pt x="221" y="155"/>
                                  </a:lnTo>
                                  <a:lnTo>
                                    <a:pt x="225" y="154"/>
                                  </a:lnTo>
                                  <a:lnTo>
                                    <a:pt x="228" y="154"/>
                                  </a:lnTo>
                                  <a:lnTo>
                                    <a:pt x="231" y="155"/>
                                  </a:lnTo>
                                  <a:lnTo>
                                    <a:pt x="228" y="157"/>
                                  </a:lnTo>
                                  <a:lnTo>
                                    <a:pt x="226" y="158"/>
                                  </a:lnTo>
                                  <a:lnTo>
                                    <a:pt x="224" y="161"/>
                                  </a:lnTo>
                                  <a:lnTo>
                                    <a:pt x="222" y="162"/>
                                  </a:lnTo>
                                  <a:lnTo>
                                    <a:pt x="221" y="165"/>
                                  </a:lnTo>
                                  <a:lnTo>
                                    <a:pt x="219" y="168"/>
                                  </a:lnTo>
                                  <a:lnTo>
                                    <a:pt x="218" y="170"/>
                                  </a:lnTo>
                                  <a:lnTo>
                                    <a:pt x="216" y="172"/>
                                  </a:lnTo>
                                  <a:lnTo>
                                    <a:pt x="215" y="169"/>
                                  </a:lnTo>
                                  <a:lnTo>
                                    <a:pt x="214" y="166"/>
                                  </a:lnTo>
                                  <a:lnTo>
                                    <a:pt x="213" y="165"/>
                                  </a:lnTo>
                                  <a:lnTo>
                                    <a:pt x="212" y="164"/>
                                  </a:lnTo>
                                  <a:lnTo>
                                    <a:pt x="210" y="162"/>
                                  </a:lnTo>
                                  <a:lnTo>
                                    <a:pt x="209" y="161"/>
                                  </a:lnTo>
                                  <a:lnTo>
                                    <a:pt x="207" y="161"/>
                                  </a:lnTo>
                                  <a:lnTo>
                                    <a:pt x="206" y="159"/>
                                  </a:lnTo>
                                  <a:lnTo>
                                    <a:pt x="205" y="164"/>
                                  </a:lnTo>
                                  <a:lnTo>
                                    <a:pt x="203" y="166"/>
                                  </a:lnTo>
                                  <a:lnTo>
                                    <a:pt x="200" y="170"/>
                                  </a:lnTo>
                                  <a:lnTo>
                                    <a:pt x="196" y="173"/>
                                  </a:lnTo>
                                  <a:lnTo>
                                    <a:pt x="194" y="176"/>
                                  </a:lnTo>
                                  <a:lnTo>
                                    <a:pt x="192" y="177"/>
                                  </a:lnTo>
                                  <a:lnTo>
                                    <a:pt x="189" y="180"/>
                                  </a:lnTo>
                                  <a:lnTo>
                                    <a:pt x="188" y="182"/>
                                  </a:lnTo>
                                  <a:lnTo>
                                    <a:pt x="184" y="182"/>
                                  </a:lnTo>
                                  <a:lnTo>
                                    <a:pt x="181" y="179"/>
                                  </a:lnTo>
                                  <a:lnTo>
                                    <a:pt x="180" y="176"/>
                                  </a:lnTo>
                                  <a:lnTo>
                                    <a:pt x="179" y="173"/>
                                  </a:lnTo>
                                  <a:lnTo>
                                    <a:pt x="177" y="170"/>
                                  </a:lnTo>
                                  <a:lnTo>
                                    <a:pt x="177" y="168"/>
                                  </a:lnTo>
                                  <a:lnTo>
                                    <a:pt x="177" y="164"/>
                                  </a:lnTo>
                                  <a:lnTo>
                                    <a:pt x="177" y="159"/>
                                  </a:lnTo>
                                  <a:lnTo>
                                    <a:pt x="175" y="159"/>
                                  </a:lnTo>
                                  <a:lnTo>
                                    <a:pt x="171" y="159"/>
                                  </a:lnTo>
                                  <a:lnTo>
                                    <a:pt x="169" y="158"/>
                                  </a:lnTo>
                                  <a:lnTo>
                                    <a:pt x="167" y="157"/>
                                  </a:lnTo>
                                  <a:lnTo>
                                    <a:pt x="164" y="155"/>
                                  </a:lnTo>
                                  <a:lnTo>
                                    <a:pt x="162" y="155"/>
                                  </a:lnTo>
                                  <a:lnTo>
                                    <a:pt x="161" y="154"/>
                                  </a:lnTo>
                                  <a:lnTo>
                                    <a:pt x="159" y="152"/>
                                  </a:lnTo>
                                  <a:lnTo>
                                    <a:pt x="164" y="151"/>
                                  </a:lnTo>
                                  <a:lnTo>
                                    <a:pt x="169" y="150"/>
                                  </a:lnTo>
                                  <a:lnTo>
                                    <a:pt x="173" y="148"/>
                                  </a:lnTo>
                                  <a:lnTo>
                                    <a:pt x="176" y="148"/>
                                  </a:lnTo>
                                  <a:lnTo>
                                    <a:pt x="181" y="147"/>
                                  </a:lnTo>
                                  <a:lnTo>
                                    <a:pt x="184" y="147"/>
                                  </a:lnTo>
                                  <a:lnTo>
                                    <a:pt x="188" y="145"/>
                                  </a:lnTo>
                                  <a:lnTo>
                                    <a:pt x="192" y="145"/>
                                  </a:lnTo>
                                  <a:lnTo>
                                    <a:pt x="157" y="145"/>
                                  </a:lnTo>
                                  <a:lnTo>
                                    <a:pt x="155" y="141"/>
                                  </a:lnTo>
                                  <a:lnTo>
                                    <a:pt x="151" y="138"/>
                                  </a:lnTo>
                                  <a:lnTo>
                                    <a:pt x="148" y="135"/>
                                  </a:lnTo>
                                  <a:lnTo>
                                    <a:pt x="144" y="133"/>
                                  </a:lnTo>
                                  <a:lnTo>
                                    <a:pt x="139" y="132"/>
                                  </a:lnTo>
                                  <a:lnTo>
                                    <a:pt x="136" y="130"/>
                                  </a:lnTo>
                                  <a:lnTo>
                                    <a:pt x="132" y="129"/>
                                  </a:lnTo>
                                  <a:lnTo>
                                    <a:pt x="130" y="129"/>
                                  </a:lnTo>
                                  <a:lnTo>
                                    <a:pt x="129" y="132"/>
                                  </a:lnTo>
                                  <a:lnTo>
                                    <a:pt x="126" y="137"/>
                                  </a:lnTo>
                                  <a:lnTo>
                                    <a:pt x="125" y="141"/>
                                  </a:lnTo>
                                  <a:lnTo>
                                    <a:pt x="124" y="144"/>
                                  </a:lnTo>
                                  <a:lnTo>
                                    <a:pt x="121" y="148"/>
                                  </a:lnTo>
                                  <a:lnTo>
                                    <a:pt x="119" y="151"/>
                                  </a:lnTo>
                                  <a:lnTo>
                                    <a:pt x="117" y="154"/>
                                  </a:lnTo>
                                  <a:lnTo>
                                    <a:pt x="115" y="158"/>
                                  </a:lnTo>
                                  <a:lnTo>
                                    <a:pt x="112" y="157"/>
                                  </a:lnTo>
                                  <a:lnTo>
                                    <a:pt x="108" y="157"/>
                                  </a:lnTo>
                                  <a:lnTo>
                                    <a:pt x="106" y="157"/>
                                  </a:lnTo>
                                  <a:lnTo>
                                    <a:pt x="104" y="155"/>
                                  </a:lnTo>
                                  <a:lnTo>
                                    <a:pt x="101" y="154"/>
                                  </a:lnTo>
                                  <a:lnTo>
                                    <a:pt x="99" y="152"/>
                                  </a:lnTo>
                                  <a:lnTo>
                                    <a:pt x="98" y="150"/>
                                  </a:lnTo>
                                  <a:lnTo>
                                    <a:pt x="95" y="147"/>
                                  </a:lnTo>
                                  <a:lnTo>
                                    <a:pt x="100" y="13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65" name="Freeform 357">
                              <a:extLst>
                                <a:ext uri="{FF2B5EF4-FFF2-40B4-BE49-F238E27FC236}">
                                  <a16:creationId xmlns:a16="http://schemas.microsoft.com/office/drawing/2014/main" id="{976DDD4B-337A-4B5D-B2A4-E5EF6B02B254}"/>
                                </a:ext>
                              </a:extLst>
                            </p:cNvPr>
                            <p:cNvSpPr>
                              <a:spLocks/>
                            </p:cNvSpPr>
                            <p:nvPr/>
                          </p:nvSpPr>
                          <p:spPr bwMode="gray">
                            <a:xfrm>
                              <a:off x="3292" y="1638"/>
                              <a:ext cx="113" cy="62"/>
                            </a:xfrm>
                            <a:custGeom>
                              <a:avLst/>
                              <a:gdLst>
                                <a:gd name="T0" fmla="*/ 107 w 113"/>
                                <a:gd name="T1" fmla="*/ 36 h 62"/>
                                <a:gd name="T2" fmla="*/ 113 w 113"/>
                                <a:gd name="T3" fmla="*/ 62 h 62"/>
                                <a:gd name="T4" fmla="*/ 102 w 113"/>
                                <a:gd name="T5" fmla="*/ 56 h 62"/>
                                <a:gd name="T6" fmla="*/ 96 w 113"/>
                                <a:gd name="T7" fmla="*/ 52 h 62"/>
                                <a:gd name="T8" fmla="*/ 86 w 113"/>
                                <a:gd name="T9" fmla="*/ 56 h 62"/>
                                <a:gd name="T10" fmla="*/ 74 w 113"/>
                                <a:gd name="T11" fmla="*/ 56 h 62"/>
                                <a:gd name="T12" fmla="*/ 74 w 113"/>
                                <a:gd name="T13" fmla="*/ 55 h 62"/>
                                <a:gd name="T14" fmla="*/ 73 w 113"/>
                                <a:gd name="T15" fmla="*/ 55 h 62"/>
                                <a:gd name="T16" fmla="*/ 72 w 113"/>
                                <a:gd name="T17" fmla="*/ 55 h 62"/>
                                <a:gd name="T18" fmla="*/ 68 w 113"/>
                                <a:gd name="T19" fmla="*/ 51 h 62"/>
                                <a:gd name="T20" fmla="*/ 63 w 113"/>
                                <a:gd name="T21" fmla="*/ 49 h 62"/>
                                <a:gd name="T22" fmla="*/ 59 w 113"/>
                                <a:gd name="T23" fmla="*/ 48 h 62"/>
                                <a:gd name="T24" fmla="*/ 54 w 113"/>
                                <a:gd name="T25" fmla="*/ 45 h 62"/>
                                <a:gd name="T26" fmla="*/ 48 w 113"/>
                                <a:gd name="T27" fmla="*/ 45 h 62"/>
                                <a:gd name="T28" fmla="*/ 42 w 113"/>
                                <a:gd name="T29" fmla="*/ 44 h 62"/>
                                <a:gd name="T30" fmla="*/ 35 w 113"/>
                                <a:gd name="T31" fmla="*/ 44 h 62"/>
                                <a:gd name="T32" fmla="*/ 29 w 113"/>
                                <a:gd name="T33" fmla="*/ 44 h 62"/>
                                <a:gd name="T34" fmla="*/ 27 w 113"/>
                                <a:gd name="T35" fmla="*/ 36 h 62"/>
                                <a:gd name="T36" fmla="*/ 24 w 113"/>
                                <a:gd name="T37" fmla="*/ 29 h 62"/>
                                <a:gd name="T38" fmla="*/ 22 w 113"/>
                                <a:gd name="T39" fmla="*/ 22 h 62"/>
                                <a:gd name="T40" fmla="*/ 18 w 113"/>
                                <a:gd name="T41" fmla="*/ 16 h 62"/>
                                <a:gd name="T42" fmla="*/ 15 w 113"/>
                                <a:gd name="T43" fmla="*/ 11 h 62"/>
                                <a:gd name="T44" fmla="*/ 10 w 113"/>
                                <a:gd name="T45" fmla="*/ 7 h 62"/>
                                <a:gd name="T46" fmla="*/ 5 w 113"/>
                                <a:gd name="T47" fmla="*/ 3 h 62"/>
                                <a:gd name="T48" fmla="*/ 0 w 113"/>
                                <a:gd name="T49" fmla="*/ 0 h 62"/>
                                <a:gd name="T50" fmla="*/ 4 w 113"/>
                                <a:gd name="T51" fmla="*/ 3 h 62"/>
                                <a:gd name="T52" fmla="*/ 19 w 113"/>
                                <a:gd name="T53" fmla="*/ 7 h 62"/>
                                <a:gd name="T54" fmla="*/ 35 w 113"/>
                                <a:gd name="T55" fmla="*/ 12 h 62"/>
                                <a:gd name="T56" fmla="*/ 44 w 113"/>
                                <a:gd name="T57" fmla="*/ 7 h 62"/>
                                <a:gd name="T58" fmla="*/ 56 w 113"/>
                                <a:gd name="T59" fmla="*/ 16 h 62"/>
                                <a:gd name="T60" fmla="*/ 67 w 113"/>
                                <a:gd name="T61" fmla="*/ 23 h 62"/>
                                <a:gd name="T62" fmla="*/ 78 w 113"/>
                                <a:gd name="T63" fmla="*/ 19 h 62"/>
                                <a:gd name="T64" fmla="*/ 92 w 113"/>
                                <a:gd name="T65" fmla="*/ 23 h 62"/>
                                <a:gd name="T66" fmla="*/ 100 w 113"/>
                                <a:gd name="T67" fmla="*/ 33 h 62"/>
                                <a:gd name="T68" fmla="*/ 107 w 113"/>
                                <a:gd name="T69" fmla="*/ 36 h 6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
                                <a:gd name="T106" fmla="*/ 0 h 62"/>
                                <a:gd name="T107" fmla="*/ 113 w 113"/>
                                <a:gd name="T108" fmla="*/ 62 h 6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 h="62">
                                  <a:moveTo>
                                    <a:pt x="107" y="36"/>
                                  </a:moveTo>
                                  <a:lnTo>
                                    <a:pt x="113" y="62"/>
                                  </a:lnTo>
                                  <a:lnTo>
                                    <a:pt x="102" y="56"/>
                                  </a:lnTo>
                                  <a:lnTo>
                                    <a:pt x="96" y="52"/>
                                  </a:lnTo>
                                  <a:lnTo>
                                    <a:pt x="86" y="56"/>
                                  </a:lnTo>
                                  <a:lnTo>
                                    <a:pt x="74" y="56"/>
                                  </a:lnTo>
                                  <a:lnTo>
                                    <a:pt x="74" y="55"/>
                                  </a:lnTo>
                                  <a:lnTo>
                                    <a:pt x="73" y="55"/>
                                  </a:lnTo>
                                  <a:lnTo>
                                    <a:pt x="72" y="55"/>
                                  </a:lnTo>
                                  <a:lnTo>
                                    <a:pt x="68" y="51"/>
                                  </a:lnTo>
                                  <a:lnTo>
                                    <a:pt x="63" y="49"/>
                                  </a:lnTo>
                                  <a:lnTo>
                                    <a:pt x="59" y="48"/>
                                  </a:lnTo>
                                  <a:lnTo>
                                    <a:pt x="54" y="45"/>
                                  </a:lnTo>
                                  <a:lnTo>
                                    <a:pt x="48" y="45"/>
                                  </a:lnTo>
                                  <a:lnTo>
                                    <a:pt x="42" y="44"/>
                                  </a:lnTo>
                                  <a:lnTo>
                                    <a:pt x="35" y="44"/>
                                  </a:lnTo>
                                  <a:lnTo>
                                    <a:pt x="29" y="44"/>
                                  </a:lnTo>
                                  <a:lnTo>
                                    <a:pt x="27" y="36"/>
                                  </a:lnTo>
                                  <a:lnTo>
                                    <a:pt x="24" y="29"/>
                                  </a:lnTo>
                                  <a:lnTo>
                                    <a:pt x="22" y="22"/>
                                  </a:lnTo>
                                  <a:lnTo>
                                    <a:pt x="18" y="16"/>
                                  </a:lnTo>
                                  <a:lnTo>
                                    <a:pt x="15" y="11"/>
                                  </a:lnTo>
                                  <a:lnTo>
                                    <a:pt x="10" y="7"/>
                                  </a:lnTo>
                                  <a:lnTo>
                                    <a:pt x="5" y="3"/>
                                  </a:lnTo>
                                  <a:lnTo>
                                    <a:pt x="0" y="0"/>
                                  </a:lnTo>
                                  <a:lnTo>
                                    <a:pt x="4" y="3"/>
                                  </a:lnTo>
                                  <a:lnTo>
                                    <a:pt x="19" y="7"/>
                                  </a:lnTo>
                                  <a:lnTo>
                                    <a:pt x="35" y="12"/>
                                  </a:lnTo>
                                  <a:lnTo>
                                    <a:pt x="44" y="7"/>
                                  </a:lnTo>
                                  <a:lnTo>
                                    <a:pt x="56" y="16"/>
                                  </a:lnTo>
                                  <a:lnTo>
                                    <a:pt x="67" y="23"/>
                                  </a:lnTo>
                                  <a:lnTo>
                                    <a:pt x="78" y="19"/>
                                  </a:lnTo>
                                  <a:lnTo>
                                    <a:pt x="92" y="23"/>
                                  </a:lnTo>
                                  <a:lnTo>
                                    <a:pt x="100" y="33"/>
                                  </a:lnTo>
                                  <a:lnTo>
                                    <a:pt x="107" y="3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66" name="Freeform 358">
                              <a:extLst>
                                <a:ext uri="{FF2B5EF4-FFF2-40B4-BE49-F238E27FC236}">
                                  <a16:creationId xmlns:a16="http://schemas.microsoft.com/office/drawing/2014/main" id="{0CC3A4CC-A901-4BB8-99B2-DE0A3D2E901B}"/>
                                </a:ext>
                              </a:extLst>
                            </p:cNvPr>
                            <p:cNvSpPr>
                              <a:spLocks/>
                            </p:cNvSpPr>
                            <p:nvPr/>
                          </p:nvSpPr>
                          <p:spPr bwMode="gray">
                            <a:xfrm>
                              <a:off x="3379" y="1670"/>
                              <a:ext cx="88" cy="80"/>
                            </a:xfrm>
                            <a:custGeom>
                              <a:avLst/>
                              <a:gdLst>
                                <a:gd name="T0" fmla="*/ 0 w 88"/>
                                <a:gd name="T1" fmla="*/ 22 h 80"/>
                                <a:gd name="T2" fmla="*/ 11 w 88"/>
                                <a:gd name="T3" fmla="*/ 36 h 80"/>
                                <a:gd name="T4" fmla="*/ 13 w 88"/>
                                <a:gd name="T5" fmla="*/ 48 h 80"/>
                                <a:gd name="T6" fmla="*/ 18 w 88"/>
                                <a:gd name="T7" fmla="*/ 57 h 80"/>
                                <a:gd name="T8" fmla="*/ 19 w 88"/>
                                <a:gd name="T9" fmla="*/ 67 h 80"/>
                                <a:gd name="T10" fmla="*/ 19 w 88"/>
                                <a:gd name="T11" fmla="*/ 70 h 80"/>
                                <a:gd name="T12" fmla="*/ 24 w 88"/>
                                <a:gd name="T13" fmla="*/ 71 h 80"/>
                                <a:gd name="T14" fmla="*/ 27 w 88"/>
                                <a:gd name="T15" fmla="*/ 73 h 80"/>
                                <a:gd name="T16" fmla="*/ 30 w 88"/>
                                <a:gd name="T17" fmla="*/ 76 h 80"/>
                                <a:gd name="T18" fmla="*/ 33 w 88"/>
                                <a:gd name="T19" fmla="*/ 77 h 80"/>
                                <a:gd name="T20" fmla="*/ 36 w 88"/>
                                <a:gd name="T21" fmla="*/ 78 h 80"/>
                                <a:gd name="T22" fmla="*/ 39 w 88"/>
                                <a:gd name="T23" fmla="*/ 78 h 80"/>
                                <a:gd name="T24" fmla="*/ 42 w 88"/>
                                <a:gd name="T25" fmla="*/ 80 h 80"/>
                                <a:gd name="T26" fmla="*/ 44 w 88"/>
                                <a:gd name="T27" fmla="*/ 80 h 80"/>
                                <a:gd name="T28" fmla="*/ 47 w 88"/>
                                <a:gd name="T29" fmla="*/ 78 h 80"/>
                                <a:gd name="T30" fmla="*/ 48 w 88"/>
                                <a:gd name="T31" fmla="*/ 76 h 80"/>
                                <a:gd name="T32" fmla="*/ 50 w 88"/>
                                <a:gd name="T33" fmla="*/ 71 h 80"/>
                                <a:gd name="T34" fmla="*/ 51 w 88"/>
                                <a:gd name="T35" fmla="*/ 67 h 80"/>
                                <a:gd name="T36" fmla="*/ 52 w 88"/>
                                <a:gd name="T37" fmla="*/ 63 h 80"/>
                                <a:gd name="T38" fmla="*/ 55 w 88"/>
                                <a:gd name="T39" fmla="*/ 58 h 80"/>
                                <a:gd name="T40" fmla="*/ 56 w 88"/>
                                <a:gd name="T41" fmla="*/ 55 h 80"/>
                                <a:gd name="T42" fmla="*/ 60 w 88"/>
                                <a:gd name="T43" fmla="*/ 54 h 80"/>
                                <a:gd name="T44" fmla="*/ 67 w 88"/>
                                <a:gd name="T45" fmla="*/ 54 h 80"/>
                                <a:gd name="T46" fmla="*/ 70 w 88"/>
                                <a:gd name="T47" fmla="*/ 55 h 80"/>
                                <a:gd name="T48" fmla="*/ 73 w 88"/>
                                <a:gd name="T49" fmla="*/ 57 h 80"/>
                                <a:gd name="T50" fmla="*/ 74 w 88"/>
                                <a:gd name="T51" fmla="*/ 59 h 80"/>
                                <a:gd name="T52" fmla="*/ 74 w 88"/>
                                <a:gd name="T53" fmla="*/ 62 h 80"/>
                                <a:gd name="T54" fmla="*/ 74 w 88"/>
                                <a:gd name="T55" fmla="*/ 65 h 80"/>
                                <a:gd name="T56" fmla="*/ 74 w 88"/>
                                <a:gd name="T57" fmla="*/ 63 h 80"/>
                                <a:gd name="T58" fmla="*/ 74 w 88"/>
                                <a:gd name="T59" fmla="*/ 59 h 80"/>
                                <a:gd name="T60" fmla="*/ 75 w 88"/>
                                <a:gd name="T61" fmla="*/ 57 h 80"/>
                                <a:gd name="T62" fmla="*/ 75 w 88"/>
                                <a:gd name="T63" fmla="*/ 54 h 80"/>
                                <a:gd name="T64" fmla="*/ 76 w 88"/>
                                <a:gd name="T65" fmla="*/ 51 h 80"/>
                                <a:gd name="T66" fmla="*/ 77 w 88"/>
                                <a:gd name="T67" fmla="*/ 50 h 80"/>
                                <a:gd name="T68" fmla="*/ 77 w 88"/>
                                <a:gd name="T69" fmla="*/ 48 h 80"/>
                                <a:gd name="T70" fmla="*/ 77 w 88"/>
                                <a:gd name="T71" fmla="*/ 47 h 80"/>
                                <a:gd name="T72" fmla="*/ 78 w 88"/>
                                <a:gd name="T73" fmla="*/ 45 h 80"/>
                                <a:gd name="T74" fmla="*/ 81 w 88"/>
                                <a:gd name="T75" fmla="*/ 45 h 80"/>
                                <a:gd name="T76" fmla="*/ 82 w 88"/>
                                <a:gd name="T77" fmla="*/ 44 h 80"/>
                                <a:gd name="T78" fmla="*/ 83 w 88"/>
                                <a:gd name="T79" fmla="*/ 44 h 80"/>
                                <a:gd name="T80" fmla="*/ 84 w 88"/>
                                <a:gd name="T81" fmla="*/ 43 h 80"/>
                                <a:gd name="T82" fmla="*/ 86 w 88"/>
                                <a:gd name="T83" fmla="*/ 41 h 80"/>
                                <a:gd name="T84" fmla="*/ 87 w 88"/>
                                <a:gd name="T85" fmla="*/ 40 h 80"/>
                                <a:gd name="T86" fmla="*/ 88 w 88"/>
                                <a:gd name="T87" fmla="*/ 38 h 80"/>
                                <a:gd name="T88" fmla="*/ 84 w 88"/>
                                <a:gd name="T89" fmla="*/ 34 h 80"/>
                                <a:gd name="T90" fmla="*/ 81 w 88"/>
                                <a:gd name="T91" fmla="*/ 29 h 80"/>
                                <a:gd name="T92" fmla="*/ 77 w 88"/>
                                <a:gd name="T93" fmla="*/ 26 h 80"/>
                                <a:gd name="T94" fmla="*/ 74 w 88"/>
                                <a:gd name="T95" fmla="*/ 23 h 80"/>
                                <a:gd name="T96" fmla="*/ 69 w 88"/>
                                <a:gd name="T97" fmla="*/ 19 h 80"/>
                                <a:gd name="T98" fmla="*/ 64 w 88"/>
                                <a:gd name="T99" fmla="*/ 17 h 80"/>
                                <a:gd name="T100" fmla="*/ 61 w 88"/>
                                <a:gd name="T101" fmla="*/ 15 h 80"/>
                                <a:gd name="T102" fmla="*/ 57 w 88"/>
                                <a:gd name="T103" fmla="*/ 12 h 80"/>
                                <a:gd name="T104" fmla="*/ 55 w 88"/>
                                <a:gd name="T105" fmla="*/ 12 h 80"/>
                                <a:gd name="T106" fmla="*/ 47 w 88"/>
                                <a:gd name="T107" fmla="*/ 26 h 80"/>
                                <a:gd name="T108" fmla="*/ 36 w 88"/>
                                <a:gd name="T109" fmla="*/ 18 h 80"/>
                                <a:gd name="T110" fmla="*/ 25 w 88"/>
                                <a:gd name="T111" fmla="*/ 8 h 80"/>
                                <a:gd name="T112" fmla="*/ 11 w 88"/>
                                <a:gd name="T113" fmla="*/ 0 h 80"/>
                                <a:gd name="T114" fmla="*/ 18 w 88"/>
                                <a:gd name="T115" fmla="*/ 3 h 80"/>
                                <a:gd name="T116" fmla="*/ 25 w 88"/>
                                <a:gd name="T117" fmla="*/ 29 h 80"/>
                                <a:gd name="T118" fmla="*/ 13 w 88"/>
                                <a:gd name="T119" fmla="*/ 23 h 80"/>
                                <a:gd name="T120" fmla="*/ 7 w 88"/>
                                <a:gd name="T121" fmla="*/ 18 h 80"/>
                                <a:gd name="T122" fmla="*/ 0 w 88"/>
                                <a:gd name="T123" fmla="*/ 22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8"/>
                                <a:gd name="T187" fmla="*/ 0 h 80"/>
                                <a:gd name="T188" fmla="*/ 88 w 88"/>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8" h="80">
                                  <a:moveTo>
                                    <a:pt x="0" y="22"/>
                                  </a:moveTo>
                                  <a:lnTo>
                                    <a:pt x="11" y="36"/>
                                  </a:lnTo>
                                  <a:lnTo>
                                    <a:pt x="13" y="48"/>
                                  </a:lnTo>
                                  <a:lnTo>
                                    <a:pt x="18" y="57"/>
                                  </a:lnTo>
                                  <a:lnTo>
                                    <a:pt x="19" y="67"/>
                                  </a:lnTo>
                                  <a:lnTo>
                                    <a:pt x="19" y="70"/>
                                  </a:lnTo>
                                  <a:lnTo>
                                    <a:pt x="24" y="71"/>
                                  </a:lnTo>
                                  <a:lnTo>
                                    <a:pt x="27" y="73"/>
                                  </a:lnTo>
                                  <a:lnTo>
                                    <a:pt x="30" y="76"/>
                                  </a:lnTo>
                                  <a:lnTo>
                                    <a:pt x="33" y="77"/>
                                  </a:lnTo>
                                  <a:lnTo>
                                    <a:pt x="36" y="78"/>
                                  </a:lnTo>
                                  <a:lnTo>
                                    <a:pt x="39" y="78"/>
                                  </a:lnTo>
                                  <a:lnTo>
                                    <a:pt x="42" y="80"/>
                                  </a:lnTo>
                                  <a:lnTo>
                                    <a:pt x="44" y="80"/>
                                  </a:lnTo>
                                  <a:lnTo>
                                    <a:pt x="47" y="78"/>
                                  </a:lnTo>
                                  <a:lnTo>
                                    <a:pt x="48" y="76"/>
                                  </a:lnTo>
                                  <a:lnTo>
                                    <a:pt x="50" y="71"/>
                                  </a:lnTo>
                                  <a:lnTo>
                                    <a:pt x="51" y="67"/>
                                  </a:lnTo>
                                  <a:lnTo>
                                    <a:pt x="52" y="63"/>
                                  </a:lnTo>
                                  <a:lnTo>
                                    <a:pt x="55" y="58"/>
                                  </a:lnTo>
                                  <a:lnTo>
                                    <a:pt x="56" y="55"/>
                                  </a:lnTo>
                                  <a:lnTo>
                                    <a:pt x="60" y="54"/>
                                  </a:lnTo>
                                  <a:lnTo>
                                    <a:pt x="67" y="54"/>
                                  </a:lnTo>
                                  <a:lnTo>
                                    <a:pt x="70" y="55"/>
                                  </a:lnTo>
                                  <a:lnTo>
                                    <a:pt x="73" y="57"/>
                                  </a:lnTo>
                                  <a:lnTo>
                                    <a:pt x="74" y="59"/>
                                  </a:lnTo>
                                  <a:lnTo>
                                    <a:pt x="74" y="62"/>
                                  </a:lnTo>
                                  <a:lnTo>
                                    <a:pt x="74" y="65"/>
                                  </a:lnTo>
                                  <a:lnTo>
                                    <a:pt x="74" y="63"/>
                                  </a:lnTo>
                                  <a:lnTo>
                                    <a:pt x="74" y="59"/>
                                  </a:lnTo>
                                  <a:lnTo>
                                    <a:pt x="75" y="57"/>
                                  </a:lnTo>
                                  <a:lnTo>
                                    <a:pt x="75" y="54"/>
                                  </a:lnTo>
                                  <a:lnTo>
                                    <a:pt x="76" y="51"/>
                                  </a:lnTo>
                                  <a:lnTo>
                                    <a:pt x="77" y="50"/>
                                  </a:lnTo>
                                  <a:lnTo>
                                    <a:pt x="77" y="48"/>
                                  </a:lnTo>
                                  <a:lnTo>
                                    <a:pt x="77" y="47"/>
                                  </a:lnTo>
                                  <a:lnTo>
                                    <a:pt x="78" y="45"/>
                                  </a:lnTo>
                                  <a:lnTo>
                                    <a:pt x="81" y="45"/>
                                  </a:lnTo>
                                  <a:lnTo>
                                    <a:pt x="82" y="44"/>
                                  </a:lnTo>
                                  <a:lnTo>
                                    <a:pt x="83" y="44"/>
                                  </a:lnTo>
                                  <a:lnTo>
                                    <a:pt x="84" y="43"/>
                                  </a:lnTo>
                                  <a:lnTo>
                                    <a:pt x="86" y="41"/>
                                  </a:lnTo>
                                  <a:lnTo>
                                    <a:pt x="87" y="40"/>
                                  </a:lnTo>
                                  <a:lnTo>
                                    <a:pt x="88" y="38"/>
                                  </a:lnTo>
                                  <a:lnTo>
                                    <a:pt x="84" y="34"/>
                                  </a:lnTo>
                                  <a:lnTo>
                                    <a:pt x="81" y="29"/>
                                  </a:lnTo>
                                  <a:lnTo>
                                    <a:pt x="77" y="26"/>
                                  </a:lnTo>
                                  <a:lnTo>
                                    <a:pt x="74" y="23"/>
                                  </a:lnTo>
                                  <a:lnTo>
                                    <a:pt x="69" y="19"/>
                                  </a:lnTo>
                                  <a:lnTo>
                                    <a:pt x="64" y="17"/>
                                  </a:lnTo>
                                  <a:lnTo>
                                    <a:pt x="61" y="15"/>
                                  </a:lnTo>
                                  <a:lnTo>
                                    <a:pt x="57" y="12"/>
                                  </a:lnTo>
                                  <a:lnTo>
                                    <a:pt x="55" y="12"/>
                                  </a:lnTo>
                                  <a:lnTo>
                                    <a:pt x="47" y="26"/>
                                  </a:lnTo>
                                  <a:lnTo>
                                    <a:pt x="36" y="18"/>
                                  </a:lnTo>
                                  <a:lnTo>
                                    <a:pt x="25" y="8"/>
                                  </a:lnTo>
                                  <a:lnTo>
                                    <a:pt x="11" y="0"/>
                                  </a:lnTo>
                                  <a:lnTo>
                                    <a:pt x="18" y="3"/>
                                  </a:lnTo>
                                  <a:lnTo>
                                    <a:pt x="25" y="29"/>
                                  </a:lnTo>
                                  <a:lnTo>
                                    <a:pt x="13" y="23"/>
                                  </a:lnTo>
                                  <a:lnTo>
                                    <a:pt x="7" y="18"/>
                                  </a:lnTo>
                                  <a:lnTo>
                                    <a:pt x="0" y="2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67" name="Freeform 359">
                              <a:extLst>
                                <a:ext uri="{FF2B5EF4-FFF2-40B4-BE49-F238E27FC236}">
                                  <a16:creationId xmlns:a16="http://schemas.microsoft.com/office/drawing/2014/main" id="{CA6D480C-E5C1-432A-8DA6-F7FB85BDE9EC}"/>
                                </a:ext>
                              </a:extLst>
                            </p:cNvPr>
                            <p:cNvSpPr>
                              <a:spLocks/>
                            </p:cNvSpPr>
                            <p:nvPr/>
                          </p:nvSpPr>
                          <p:spPr bwMode="gray">
                            <a:xfrm>
                              <a:off x="3365" y="1691"/>
                              <a:ext cx="35" cy="49"/>
                            </a:xfrm>
                            <a:custGeom>
                              <a:avLst/>
                              <a:gdLst>
                                <a:gd name="T0" fmla="*/ 15 w 35"/>
                                <a:gd name="T1" fmla="*/ 0 h 49"/>
                                <a:gd name="T2" fmla="*/ 27 w 35"/>
                                <a:gd name="T3" fmla="*/ 15 h 49"/>
                                <a:gd name="T4" fmla="*/ 29 w 35"/>
                                <a:gd name="T5" fmla="*/ 27 h 49"/>
                                <a:gd name="T6" fmla="*/ 34 w 35"/>
                                <a:gd name="T7" fmla="*/ 36 h 49"/>
                                <a:gd name="T8" fmla="*/ 35 w 35"/>
                                <a:gd name="T9" fmla="*/ 46 h 49"/>
                                <a:gd name="T10" fmla="*/ 35 w 35"/>
                                <a:gd name="T11" fmla="*/ 49 h 49"/>
                                <a:gd name="T12" fmla="*/ 33 w 35"/>
                                <a:gd name="T13" fmla="*/ 48 h 49"/>
                                <a:gd name="T14" fmla="*/ 29 w 35"/>
                                <a:gd name="T15" fmla="*/ 46 h 49"/>
                                <a:gd name="T16" fmla="*/ 27 w 35"/>
                                <a:gd name="T17" fmla="*/ 45 h 49"/>
                                <a:gd name="T18" fmla="*/ 24 w 35"/>
                                <a:gd name="T19" fmla="*/ 44 h 49"/>
                                <a:gd name="T20" fmla="*/ 22 w 35"/>
                                <a:gd name="T21" fmla="*/ 42 h 49"/>
                                <a:gd name="T22" fmla="*/ 20 w 35"/>
                                <a:gd name="T23" fmla="*/ 39 h 49"/>
                                <a:gd name="T24" fmla="*/ 19 w 35"/>
                                <a:gd name="T25" fmla="*/ 38 h 49"/>
                                <a:gd name="T26" fmla="*/ 18 w 35"/>
                                <a:gd name="T27" fmla="*/ 36 h 49"/>
                                <a:gd name="T28" fmla="*/ 18 w 35"/>
                                <a:gd name="T29" fmla="*/ 34 h 49"/>
                                <a:gd name="T30" fmla="*/ 16 w 35"/>
                                <a:gd name="T31" fmla="*/ 33 h 49"/>
                                <a:gd name="T32" fmla="*/ 16 w 35"/>
                                <a:gd name="T33" fmla="*/ 31 h 49"/>
                                <a:gd name="T34" fmla="*/ 16 w 35"/>
                                <a:gd name="T35" fmla="*/ 30 h 49"/>
                                <a:gd name="T36" fmla="*/ 15 w 35"/>
                                <a:gd name="T37" fmla="*/ 29 h 49"/>
                                <a:gd name="T38" fmla="*/ 15 w 35"/>
                                <a:gd name="T39" fmla="*/ 27 h 49"/>
                                <a:gd name="T40" fmla="*/ 11 w 35"/>
                                <a:gd name="T41" fmla="*/ 29 h 49"/>
                                <a:gd name="T42" fmla="*/ 6 w 35"/>
                                <a:gd name="T43" fmla="*/ 27 h 49"/>
                                <a:gd name="T44" fmla="*/ 4 w 35"/>
                                <a:gd name="T45" fmla="*/ 26 h 49"/>
                                <a:gd name="T46" fmla="*/ 2 w 35"/>
                                <a:gd name="T47" fmla="*/ 22 h 49"/>
                                <a:gd name="T48" fmla="*/ 1 w 35"/>
                                <a:gd name="T49" fmla="*/ 17 h 49"/>
                                <a:gd name="T50" fmla="*/ 1 w 35"/>
                                <a:gd name="T51" fmla="*/ 13 h 49"/>
                                <a:gd name="T52" fmla="*/ 0 w 35"/>
                                <a:gd name="T53" fmla="*/ 8 h 49"/>
                                <a:gd name="T54" fmla="*/ 0 w 35"/>
                                <a:gd name="T55" fmla="*/ 4 h 49"/>
                                <a:gd name="T56" fmla="*/ 12 w 35"/>
                                <a:gd name="T57" fmla="*/ 1 h 49"/>
                                <a:gd name="T58" fmla="*/ 15 w 35"/>
                                <a:gd name="T59" fmla="*/ 0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5"/>
                                <a:gd name="T91" fmla="*/ 0 h 49"/>
                                <a:gd name="T92" fmla="*/ 35 w 35"/>
                                <a:gd name="T93" fmla="*/ 49 h 4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5" h="49">
                                  <a:moveTo>
                                    <a:pt x="15" y="0"/>
                                  </a:moveTo>
                                  <a:lnTo>
                                    <a:pt x="27" y="15"/>
                                  </a:lnTo>
                                  <a:lnTo>
                                    <a:pt x="29" y="27"/>
                                  </a:lnTo>
                                  <a:lnTo>
                                    <a:pt x="34" y="36"/>
                                  </a:lnTo>
                                  <a:lnTo>
                                    <a:pt x="35" y="46"/>
                                  </a:lnTo>
                                  <a:lnTo>
                                    <a:pt x="35" y="49"/>
                                  </a:lnTo>
                                  <a:lnTo>
                                    <a:pt x="33" y="48"/>
                                  </a:lnTo>
                                  <a:lnTo>
                                    <a:pt x="29" y="46"/>
                                  </a:lnTo>
                                  <a:lnTo>
                                    <a:pt x="27" y="45"/>
                                  </a:lnTo>
                                  <a:lnTo>
                                    <a:pt x="24" y="44"/>
                                  </a:lnTo>
                                  <a:lnTo>
                                    <a:pt x="22" y="42"/>
                                  </a:lnTo>
                                  <a:lnTo>
                                    <a:pt x="20" y="39"/>
                                  </a:lnTo>
                                  <a:lnTo>
                                    <a:pt x="19" y="38"/>
                                  </a:lnTo>
                                  <a:lnTo>
                                    <a:pt x="18" y="36"/>
                                  </a:lnTo>
                                  <a:lnTo>
                                    <a:pt x="18" y="34"/>
                                  </a:lnTo>
                                  <a:lnTo>
                                    <a:pt x="16" y="33"/>
                                  </a:lnTo>
                                  <a:lnTo>
                                    <a:pt x="16" y="31"/>
                                  </a:lnTo>
                                  <a:lnTo>
                                    <a:pt x="16" y="30"/>
                                  </a:lnTo>
                                  <a:lnTo>
                                    <a:pt x="15" y="29"/>
                                  </a:lnTo>
                                  <a:lnTo>
                                    <a:pt x="15" y="27"/>
                                  </a:lnTo>
                                  <a:lnTo>
                                    <a:pt x="11" y="29"/>
                                  </a:lnTo>
                                  <a:lnTo>
                                    <a:pt x="6" y="27"/>
                                  </a:lnTo>
                                  <a:lnTo>
                                    <a:pt x="4" y="26"/>
                                  </a:lnTo>
                                  <a:lnTo>
                                    <a:pt x="2" y="22"/>
                                  </a:lnTo>
                                  <a:lnTo>
                                    <a:pt x="1" y="17"/>
                                  </a:lnTo>
                                  <a:lnTo>
                                    <a:pt x="1" y="13"/>
                                  </a:lnTo>
                                  <a:lnTo>
                                    <a:pt x="0" y="8"/>
                                  </a:lnTo>
                                  <a:lnTo>
                                    <a:pt x="0" y="4"/>
                                  </a:lnTo>
                                  <a:lnTo>
                                    <a:pt x="12" y="1"/>
                                  </a:lnTo>
                                  <a:lnTo>
                                    <a:pt x="15"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68" name="Freeform 360">
                              <a:extLst>
                                <a:ext uri="{FF2B5EF4-FFF2-40B4-BE49-F238E27FC236}">
                                  <a16:creationId xmlns:a16="http://schemas.microsoft.com/office/drawing/2014/main" id="{698555C2-6EB6-4CFA-87A5-8FDC5C06887F}"/>
                                </a:ext>
                              </a:extLst>
                            </p:cNvPr>
                            <p:cNvSpPr>
                              <a:spLocks/>
                            </p:cNvSpPr>
                            <p:nvPr/>
                          </p:nvSpPr>
                          <p:spPr bwMode="gray">
                            <a:xfrm>
                              <a:off x="3542" y="1596"/>
                              <a:ext cx="295" cy="186"/>
                            </a:xfrm>
                            <a:custGeom>
                              <a:avLst/>
                              <a:gdLst>
                                <a:gd name="T0" fmla="*/ 198 w 295"/>
                                <a:gd name="T1" fmla="*/ 176 h 186"/>
                                <a:gd name="T2" fmla="*/ 174 w 295"/>
                                <a:gd name="T3" fmla="*/ 166 h 186"/>
                                <a:gd name="T4" fmla="*/ 149 w 295"/>
                                <a:gd name="T5" fmla="*/ 148 h 186"/>
                                <a:gd name="T6" fmla="*/ 120 w 295"/>
                                <a:gd name="T7" fmla="*/ 122 h 186"/>
                                <a:gd name="T8" fmla="*/ 95 w 295"/>
                                <a:gd name="T9" fmla="*/ 105 h 186"/>
                                <a:gd name="T10" fmla="*/ 78 w 295"/>
                                <a:gd name="T11" fmla="*/ 86 h 186"/>
                                <a:gd name="T12" fmla="*/ 57 w 295"/>
                                <a:gd name="T13" fmla="*/ 68 h 186"/>
                                <a:gd name="T14" fmla="*/ 41 w 295"/>
                                <a:gd name="T15" fmla="*/ 78 h 186"/>
                                <a:gd name="T16" fmla="*/ 32 w 295"/>
                                <a:gd name="T17" fmla="*/ 97 h 186"/>
                                <a:gd name="T18" fmla="*/ 15 w 295"/>
                                <a:gd name="T19" fmla="*/ 100 h 186"/>
                                <a:gd name="T20" fmla="*/ 0 w 295"/>
                                <a:gd name="T21" fmla="*/ 11 h 186"/>
                                <a:gd name="T22" fmla="*/ 65 w 295"/>
                                <a:gd name="T23" fmla="*/ 14 h 186"/>
                                <a:gd name="T24" fmla="*/ 123 w 295"/>
                                <a:gd name="T25" fmla="*/ 45 h 186"/>
                                <a:gd name="T26" fmla="*/ 149 w 295"/>
                                <a:gd name="T27" fmla="*/ 45 h 186"/>
                                <a:gd name="T28" fmla="*/ 174 w 295"/>
                                <a:gd name="T29" fmla="*/ 68 h 186"/>
                                <a:gd name="T30" fmla="*/ 193 w 295"/>
                                <a:gd name="T31" fmla="*/ 105 h 186"/>
                                <a:gd name="T32" fmla="*/ 219 w 295"/>
                                <a:gd name="T33" fmla="*/ 112 h 186"/>
                                <a:gd name="T34" fmla="*/ 234 w 295"/>
                                <a:gd name="T35" fmla="*/ 93 h 186"/>
                                <a:gd name="T36" fmla="*/ 252 w 295"/>
                                <a:gd name="T37" fmla="*/ 78 h 186"/>
                                <a:gd name="T38" fmla="*/ 252 w 295"/>
                                <a:gd name="T39" fmla="*/ 90 h 186"/>
                                <a:gd name="T40" fmla="*/ 263 w 295"/>
                                <a:gd name="T41" fmla="*/ 105 h 186"/>
                                <a:gd name="T42" fmla="*/ 282 w 295"/>
                                <a:gd name="T43" fmla="*/ 105 h 186"/>
                                <a:gd name="T44" fmla="*/ 284 w 295"/>
                                <a:gd name="T45" fmla="*/ 125 h 186"/>
                                <a:gd name="T46" fmla="*/ 261 w 295"/>
                                <a:gd name="T47" fmla="*/ 125 h 186"/>
                                <a:gd name="T48" fmla="*/ 250 w 295"/>
                                <a:gd name="T49" fmla="*/ 108 h 186"/>
                                <a:gd name="T50" fmla="*/ 234 w 295"/>
                                <a:gd name="T51" fmla="*/ 121 h 186"/>
                                <a:gd name="T52" fmla="*/ 224 w 295"/>
                                <a:gd name="T53" fmla="*/ 138 h 186"/>
                                <a:gd name="T54" fmla="*/ 208 w 295"/>
                                <a:gd name="T55" fmla="*/ 147 h 186"/>
                                <a:gd name="T56" fmla="*/ 229 w 295"/>
                                <a:gd name="T57" fmla="*/ 161 h 186"/>
                                <a:gd name="T58" fmla="*/ 226 w 295"/>
                                <a:gd name="T59" fmla="*/ 186 h 186"/>
                                <a:gd name="T60" fmla="*/ 223 w 295"/>
                                <a:gd name="T61" fmla="*/ 186 h 186"/>
                                <a:gd name="T62" fmla="*/ 219 w 295"/>
                                <a:gd name="T63" fmla="*/ 184 h 186"/>
                                <a:gd name="T64" fmla="*/ 217 w 295"/>
                                <a:gd name="T65" fmla="*/ 184 h 186"/>
                                <a:gd name="T66" fmla="*/ 214 w 295"/>
                                <a:gd name="T67" fmla="*/ 183 h 186"/>
                                <a:gd name="T68" fmla="*/ 211 w 295"/>
                                <a:gd name="T69" fmla="*/ 183 h 186"/>
                                <a:gd name="T70" fmla="*/ 208 w 295"/>
                                <a:gd name="T71" fmla="*/ 183 h 186"/>
                                <a:gd name="T72" fmla="*/ 206 w 295"/>
                                <a:gd name="T73" fmla="*/ 182 h 186"/>
                                <a:gd name="T74" fmla="*/ 204 w 295"/>
                                <a:gd name="T75" fmla="*/ 182 h 186"/>
                                <a:gd name="T76" fmla="*/ 206 w 295"/>
                                <a:gd name="T77" fmla="*/ 179 h 1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5"/>
                                <a:gd name="T118" fmla="*/ 0 h 186"/>
                                <a:gd name="T119" fmla="*/ 295 w 295"/>
                                <a:gd name="T120" fmla="*/ 186 h 18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5" h="186">
                                  <a:moveTo>
                                    <a:pt x="206" y="179"/>
                                  </a:moveTo>
                                  <a:lnTo>
                                    <a:pt x="198" y="176"/>
                                  </a:lnTo>
                                  <a:lnTo>
                                    <a:pt x="187" y="172"/>
                                  </a:lnTo>
                                  <a:lnTo>
                                    <a:pt x="174" y="166"/>
                                  </a:lnTo>
                                  <a:lnTo>
                                    <a:pt x="157" y="157"/>
                                  </a:lnTo>
                                  <a:lnTo>
                                    <a:pt x="149" y="148"/>
                                  </a:lnTo>
                                  <a:lnTo>
                                    <a:pt x="131" y="135"/>
                                  </a:lnTo>
                                  <a:lnTo>
                                    <a:pt x="120" y="122"/>
                                  </a:lnTo>
                                  <a:lnTo>
                                    <a:pt x="107" y="105"/>
                                  </a:lnTo>
                                  <a:lnTo>
                                    <a:pt x="95" y="105"/>
                                  </a:lnTo>
                                  <a:lnTo>
                                    <a:pt x="82" y="97"/>
                                  </a:lnTo>
                                  <a:lnTo>
                                    <a:pt x="78" y="86"/>
                                  </a:lnTo>
                                  <a:lnTo>
                                    <a:pt x="68" y="78"/>
                                  </a:lnTo>
                                  <a:lnTo>
                                    <a:pt x="57" y="68"/>
                                  </a:lnTo>
                                  <a:lnTo>
                                    <a:pt x="47" y="65"/>
                                  </a:lnTo>
                                  <a:lnTo>
                                    <a:pt x="41" y="78"/>
                                  </a:lnTo>
                                  <a:lnTo>
                                    <a:pt x="30" y="83"/>
                                  </a:lnTo>
                                  <a:lnTo>
                                    <a:pt x="32" y="97"/>
                                  </a:lnTo>
                                  <a:lnTo>
                                    <a:pt x="19" y="100"/>
                                  </a:lnTo>
                                  <a:lnTo>
                                    <a:pt x="15" y="100"/>
                                  </a:lnTo>
                                  <a:lnTo>
                                    <a:pt x="15" y="97"/>
                                  </a:lnTo>
                                  <a:lnTo>
                                    <a:pt x="0" y="11"/>
                                  </a:lnTo>
                                  <a:lnTo>
                                    <a:pt x="34" y="0"/>
                                  </a:lnTo>
                                  <a:lnTo>
                                    <a:pt x="65" y="14"/>
                                  </a:lnTo>
                                  <a:lnTo>
                                    <a:pt x="101" y="48"/>
                                  </a:lnTo>
                                  <a:lnTo>
                                    <a:pt x="123" y="45"/>
                                  </a:lnTo>
                                  <a:lnTo>
                                    <a:pt x="138" y="48"/>
                                  </a:lnTo>
                                  <a:lnTo>
                                    <a:pt x="149" y="45"/>
                                  </a:lnTo>
                                  <a:lnTo>
                                    <a:pt x="161" y="55"/>
                                  </a:lnTo>
                                  <a:lnTo>
                                    <a:pt x="174" y="68"/>
                                  </a:lnTo>
                                  <a:lnTo>
                                    <a:pt x="185" y="90"/>
                                  </a:lnTo>
                                  <a:lnTo>
                                    <a:pt x="193" y="105"/>
                                  </a:lnTo>
                                  <a:lnTo>
                                    <a:pt x="208" y="100"/>
                                  </a:lnTo>
                                  <a:lnTo>
                                    <a:pt x="219" y="112"/>
                                  </a:lnTo>
                                  <a:lnTo>
                                    <a:pt x="226" y="105"/>
                                  </a:lnTo>
                                  <a:lnTo>
                                    <a:pt x="234" y="93"/>
                                  </a:lnTo>
                                  <a:lnTo>
                                    <a:pt x="245" y="86"/>
                                  </a:lnTo>
                                  <a:lnTo>
                                    <a:pt x="252" y="78"/>
                                  </a:lnTo>
                                  <a:lnTo>
                                    <a:pt x="261" y="80"/>
                                  </a:lnTo>
                                  <a:lnTo>
                                    <a:pt x="252" y="90"/>
                                  </a:lnTo>
                                  <a:lnTo>
                                    <a:pt x="256" y="100"/>
                                  </a:lnTo>
                                  <a:lnTo>
                                    <a:pt x="263" y="105"/>
                                  </a:lnTo>
                                  <a:lnTo>
                                    <a:pt x="269" y="97"/>
                                  </a:lnTo>
                                  <a:lnTo>
                                    <a:pt x="282" y="105"/>
                                  </a:lnTo>
                                  <a:lnTo>
                                    <a:pt x="295" y="112"/>
                                  </a:lnTo>
                                  <a:lnTo>
                                    <a:pt x="284" y="125"/>
                                  </a:lnTo>
                                  <a:lnTo>
                                    <a:pt x="274" y="128"/>
                                  </a:lnTo>
                                  <a:lnTo>
                                    <a:pt x="261" y="125"/>
                                  </a:lnTo>
                                  <a:lnTo>
                                    <a:pt x="256" y="112"/>
                                  </a:lnTo>
                                  <a:lnTo>
                                    <a:pt x="250" y="108"/>
                                  </a:lnTo>
                                  <a:lnTo>
                                    <a:pt x="237" y="110"/>
                                  </a:lnTo>
                                  <a:lnTo>
                                    <a:pt x="234" y="121"/>
                                  </a:lnTo>
                                  <a:lnTo>
                                    <a:pt x="229" y="128"/>
                                  </a:lnTo>
                                  <a:lnTo>
                                    <a:pt x="224" y="138"/>
                                  </a:lnTo>
                                  <a:lnTo>
                                    <a:pt x="211" y="141"/>
                                  </a:lnTo>
                                  <a:lnTo>
                                    <a:pt x="208" y="147"/>
                                  </a:lnTo>
                                  <a:lnTo>
                                    <a:pt x="219" y="154"/>
                                  </a:lnTo>
                                  <a:lnTo>
                                    <a:pt x="229" y="161"/>
                                  </a:lnTo>
                                  <a:lnTo>
                                    <a:pt x="232" y="173"/>
                                  </a:lnTo>
                                  <a:lnTo>
                                    <a:pt x="226" y="186"/>
                                  </a:lnTo>
                                  <a:lnTo>
                                    <a:pt x="224" y="186"/>
                                  </a:lnTo>
                                  <a:lnTo>
                                    <a:pt x="223" y="186"/>
                                  </a:lnTo>
                                  <a:lnTo>
                                    <a:pt x="220" y="184"/>
                                  </a:lnTo>
                                  <a:lnTo>
                                    <a:pt x="219" y="184"/>
                                  </a:lnTo>
                                  <a:lnTo>
                                    <a:pt x="218" y="184"/>
                                  </a:lnTo>
                                  <a:lnTo>
                                    <a:pt x="217" y="184"/>
                                  </a:lnTo>
                                  <a:lnTo>
                                    <a:pt x="216" y="184"/>
                                  </a:lnTo>
                                  <a:lnTo>
                                    <a:pt x="214" y="183"/>
                                  </a:lnTo>
                                  <a:lnTo>
                                    <a:pt x="212" y="183"/>
                                  </a:lnTo>
                                  <a:lnTo>
                                    <a:pt x="211" y="183"/>
                                  </a:lnTo>
                                  <a:lnTo>
                                    <a:pt x="210" y="183"/>
                                  </a:lnTo>
                                  <a:lnTo>
                                    <a:pt x="208" y="183"/>
                                  </a:lnTo>
                                  <a:lnTo>
                                    <a:pt x="207" y="183"/>
                                  </a:lnTo>
                                  <a:lnTo>
                                    <a:pt x="206" y="182"/>
                                  </a:lnTo>
                                  <a:lnTo>
                                    <a:pt x="205" y="182"/>
                                  </a:lnTo>
                                  <a:lnTo>
                                    <a:pt x="204" y="182"/>
                                  </a:lnTo>
                                  <a:lnTo>
                                    <a:pt x="201" y="182"/>
                                  </a:lnTo>
                                  <a:lnTo>
                                    <a:pt x="206" y="17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69" name="Freeform 361">
                              <a:extLst>
                                <a:ext uri="{FF2B5EF4-FFF2-40B4-BE49-F238E27FC236}">
                                  <a16:creationId xmlns:a16="http://schemas.microsoft.com/office/drawing/2014/main" id="{E48A11DD-06FE-45A3-80F9-326960A5B922}"/>
                                </a:ext>
                              </a:extLst>
                            </p:cNvPr>
                            <p:cNvSpPr>
                              <a:spLocks/>
                            </p:cNvSpPr>
                            <p:nvPr/>
                          </p:nvSpPr>
                          <p:spPr bwMode="gray">
                            <a:xfrm>
                              <a:off x="3508" y="1660"/>
                              <a:ext cx="241" cy="171"/>
                            </a:xfrm>
                            <a:custGeom>
                              <a:avLst/>
                              <a:gdLst>
                                <a:gd name="T0" fmla="*/ 234 w 241"/>
                                <a:gd name="T1" fmla="*/ 117 h 171"/>
                                <a:gd name="T2" fmla="*/ 229 w 241"/>
                                <a:gd name="T3" fmla="*/ 117 h 171"/>
                                <a:gd name="T4" fmla="*/ 224 w 241"/>
                                <a:gd name="T5" fmla="*/ 118 h 171"/>
                                <a:gd name="T6" fmla="*/ 222 w 241"/>
                                <a:gd name="T7" fmla="*/ 129 h 171"/>
                                <a:gd name="T8" fmla="*/ 221 w 241"/>
                                <a:gd name="T9" fmla="*/ 143 h 171"/>
                                <a:gd name="T10" fmla="*/ 214 w 241"/>
                                <a:gd name="T11" fmla="*/ 154 h 171"/>
                                <a:gd name="T12" fmla="*/ 203 w 241"/>
                                <a:gd name="T13" fmla="*/ 164 h 171"/>
                                <a:gd name="T14" fmla="*/ 190 w 241"/>
                                <a:gd name="T15" fmla="*/ 169 h 171"/>
                                <a:gd name="T16" fmla="*/ 183 w 241"/>
                                <a:gd name="T17" fmla="*/ 171 h 171"/>
                                <a:gd name="T18" fmla="*/ 177 w 241"/>
                                <a:gd name="T19" fmla="*/ 171 h 171"/>
                                <a:gd name="T20" fmla="*/ 170 w 241"/>
                                <a:gd name="T21" fmla="*/ 169 h 171"/>
                                <a:gd name="T22" fmla="*/ 167 w 241"/>
                                <a:gd name="T23" fmla="*/ 158 h 171"/>
                                <a:gd name="T24" fmla="*/ 165 w 241"/>
                                <a:gd name="T25" fmla="*/ 147 h 171"/>
                                <a:gd name="T26" fmla="*/ 153 w 241"/>
                                <a:gd name="T27" fmla="*/ 139 h 171"/>
                                <a:gd name="T28" fmla="*/ 133 w 241"/>
                                <a:gd name="T29" fmla="*/ 124 h 171"/>
                                <a:gd name="T30" fmla="*/ 107 w 241"/>
                                <a:gd name="T31" fmla="*/ 107 h 171"/>
                                <a:gd name="T32" fmla="*/ 64 w 241"/>
                                <a:gd name="T33" fmla="*/ 104 h 171"/>
                                <a:gd name="T34" fmla="*/ 53 w 241"/>
                                <a:gd name="T35" fmla="*/ 114 h 171"/>
                                <a:gd name="T36" fmla="*/ 44 w 241"/>
                                <a:gd name="T37" fmla="*/ 122 h 171"/>
                                <a:gd name="T38" fmla="*/ 39 w 241"/>
                                <a:gd name="T39" fmla="*/ 124 h 171"/>
                                <a:gd name="T40" fmla="*/ 36 w 241"/>
                                <a:gd name="T41" fmla="*/ 124 h 171"/>
                                <a:gd name="T42" fmla="*/ 32 w 241"/>
                                <a:gd name="T43" fmla="*/ 124 h 171"/>
                                <a:gd name="T44" fmla="*/ 19 w 241"/>
                                <a:gd name="T45" fmla="*/ 94 h 171"/>
                                <a:gd name="T46" fmla="*/ 19 w 241"/>
                                <a:gd name="T47" fmla="*/ 86 h 171"/>
                                <a:gd name="T48" fmla="*/ 19 w 241"/>
                                <a:gd name="T49" fmla="*/ 74 h 171"/>
                                <a:gd name="T50" fmla="*/ 15 w 241"/>
                                <a:gd name="T51" fmla="*/ 74 h 171"/>
                                <a:gd name="T52" fmla="*/ 12 w 241"/>
                                <a:gd name="T53" fmla="*/ 74 h 171"/>
                                <a:gd name="T54" fmla="*/ 12 w 241"/>
                                <a:gd name="T55" fmla="*/ 78 h 171"/>
                                <a:gd name="T56" fmla="*/ 11 w 241"/>
                                <a:gd name="T57" fmla="*/ 85 h 171"/>
                                <a:gd name="T58" fmla="*/ 6 w 241"/>
                                <a:gd name="T59" fmla="*/ 92 h 171"/>
                                <a:gd name="T60" fmla="*/ 8 w 241"/>
                                <a:gd name="T61" fmla="*/ 83 h 171"/>
                                <a:gd name="T62" fmla="*/ 7 w 241"/>
                                <a:gd name="T63" fmla="*/ 78 h 171"/>
                                <a:gd name="T64" fmla="*/ 6 w 241"/>
                                <a:gd name="T65" fmla="*/ 72 h 171"/>
                                <a:gd name="T66" fmla="*/ 8 w 241"/>
                                <a:gd name="T67" fmla="*/ 67 h 171"/>
                                <a:gd name="T68" fmla="*/ 11 w 241"/>
                                <a:gd name="T69" fmla="*/ 61 h 171"/>
                                <a:gd name="T70" fmla="*/ 8 w 241"/>
                                <a:gd name="T71" fmla="*/ 57 h 171"/>
                                <a:gd name="T72" fmla="*/ 7 w 241"/>
                                <a:gd name="T73" fmla="*/ 54 h 171"/>
                                <a:gd name="T74" fmla="*/ 3 w 241"/>
                                <a:gd name="T75" fmla="*/ 53 h 171"/>
                                <a:gd name="T76" fmla="*/ 0 w 241"/>
                                <a:gd name="T77" fmla="*/ 50 h 171"/>
                                <a:gd name="T78" fmla="*/ 0 w 241"/>
                                <a:gd name="T79" fmla="*/ 46 h 171"/>
                                <a:gd name="T80" fmla="*/ 1 w 241"/>
                                <a:gd name="T81" fmla="*/ 39 h 171"/>
                                <a:gd name="T82" fmla="*/ 6 w 241"/>
                                <a:gd name="T83" fmla="*/ 38 h 171"/>
                                <a:gd name="T84" fmla="*/ 11 w 241"/>
                                <a:gd name="T85" fmla="*/ 40 h 171"/>
                                <a:gd name="T86" fmla="*/ 17 w 241"/>
                                <a:gd name="T87" fmla="*/ 44 h 171"/>
                                <a:gd name="T88" fmla="*/ 20 w 241"/>
                                <a:gd name="T89" fmla="*/ 38 h 171"/>
                                <a:gd name="T90" fmla="*/ 24 w 241"/>
                                <a:gd name="T91" fmla="*/ 32 h 171"/>
                                <a:gd name="T92" fmla="*/ 25 w 241"/>
                                <a:gd name="T93" fmla="*/ 25 h 171"/>
                                <a:gd name="T94" fmla="*/ 18 w 241"/>
                                <a:gd name="T95" fmla="*/ 24 h 171"/>
                                <a:gd name="T96" fmla="*/ 12 w 241"/>
                                <a:gd name="T97" fmla="*/ 18 h 171"/>
                                <a:gd name="T98" fmla="*/ 30 w 241"/>
                                <a:gd name="T99" fmla="*/ 21 h 171"/>
                                <a:gd name="T100" fmla="*/ 67 w 241"/>
                                <a:gd name="T101" fmla="*/ 32 h 171"/>
                                <a:gd name="T102" fmla="*/ 82 w 241"/>
                                <a:gd name="T103" fmla="*/ 0 h 171"/>
                                <a:gd name="T104" fmla="*/ 112 w 241"/>
                                <a:gd name="T105" fmla="*/ 21 h 171"/>
                                <a:gd name="T106" fmla="*/ 141 w 241"/>
                                <a:gd name="T107" fmla="*/ 40 h 171"/>
                                <a:gd name="T108" fmla="*/ 184 w 241"/>
                                <a:gd name="T109" fmla="*/ 83 h 171"/>
                                <a:gd name="T110" fmla="*/ 222 w 241"/>
                                <a:gd name="T111" fmla="*/ 107 h 171"/>
                                <a:gd name="T112" fmla="*/ 236 w 241"/>
                                <a:gd name="T113" fmla="*/ 117 h 1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171"/>
                                <a:gd name="T173" fmla="*/ 241 w 241"/>
                                <a:gd name="T174" fmla="*/ 171 h 17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171">
                                  <a:moveTo>
                                    <a:pt x="236" y="117"/>
                                  </a:moveTo>
                                  <a:lnTo>
                                    <a:pt x="235" y="117"/>
                                  </a:lnTo>
                                  <a:lnTo>
                                    <a:pt x="234" y="117"/>
                                  </a:lnTo>
                                  <a:lnTo>
                                    <a:pt x="233" y="117"/>
                                  </a:lnTo>
                                  <a:lnTo>
                                    <a:pt x="232" y="117"/>
                                  </a:lnTo>
                                  <a:lnTo>
                                    <a:pt x="229" y="117"/>
                                  </a:lnTo>
                                  <a:lnTo>
                                    <a:pt x="228" y="117"/>
                                  </a:lnTo>
                                  <a:lnTo>
                                    <a:pt x="226" y="118"/>
                                  </a:lnTo>
                                  <a:lnTo>
                                    <a:pt x="224" y="118"/>
                                  </a:lnTo>
                                  <a:lnTo>
                                    <a:pt x="223" y="121"/>
                                  </a:lnTo>
                                  <a:lnTo>
                                    <a:pt x="222" y="124"/>
                                  </a:lnTo>
                                  <a:lnTo>
                                    <a:pt x="222" y="129"/>
                                  </a:lnTo>
                                  <a:lnTo>
                                    <a:pt x="222" y="133"/>
                                  </a:lnTo>
                                  <a:lnTo>
                                    <a:pt x="221" y="137"/>
                                  </a:lnTo>
                                  <a:lnTo>
                                    <a:pt x="221" y="143"/>
                                  </a:lnTo>
                                  <a:lnTo>
                                    <a:pt x="220" y="147"/>
                                  </a:lnTo>
                                  <a:lnTo>
                                    <a:pt x="217" y="150"/>
                                  </a:lnTo>
                                  <a:lnTo>
                                    <a:pt x="214" y="154"/>
                                  </a:lnTo>
                                  <a:lnTo>
                                    <a:pt x="210" y="157"/>
                                  </a:lnTo>
                                  <a:lnTo>
                                    <a:pt x="207" y="161"/>
                                  </a:lnTo>
                                  <a:lnTo>
                                    <a:pt x="203" y="164"/>
                                  </a:lnTo>
                                  <a:lnTo>
                                    <a:pt x="199" y="166"/>
                                  </a:lnTo>
                                  <a:lnTo>
                                    <a:pt x="195" y="168"/>
                                  </a:lnTo>
                                  <a:lnTo>
                                    <a:pt x="190" y="169"/>
                                  </a:lnTo>
                                  <a:lnTo>
                                    <a:pt x="185" y="169"/>
                                  </a:lnTo>
                                  <a:lnTo>
                                    <a:pt x="184" y="169"/>
                                  </a:lnTo>
                                  <a:lnTo>
                                    <a:pt x="183" y="171"/>
                                  </a:lnTo>
                                  <a:lnTo>
                                    <a:pt x="182" y="171"/>
                                  </a:lnTo>
                                  <a:lnTo>
                                    <a:pt x="178" y="171"/>
                                  </a:lnTo>
                                  <a:lnTo>
                                    <a:pt x="177" y="171"/>
                                  </a:lnTo>
                                  <a:lnTo>
                                    <a:pt x="175" y="171"/>
                                  </a:lnTo>
                                  <a:lnTo>
                                    <a:pt x="172" y="171"/>
                                  </a:lnTo>
                                  <a:lnTo>
                                    <a:pt x="170" y="169"/>
                                  </a:lnTo>
                                  <a:lnTo>
                                    <a:pt x="169" y="166"/>
                                  </a:lnTo>
                                  <a:lnTo>
                                    <a:pt x="167" y="162"/>
                                  </a:lnTo>
                                  <a:lnTo>
                                    <a:pt x="167" y="158"/>
                                  </a:lnTo>
                                  <a:lnTo>
                                    <a:pt x="166" y="155"/>
                                  </a:lnTo>
                                  <a:lnTo>
                                    <a:pt x="165" y="151"/>
                                  </a:lnTo>
                                  <a:lnTo>
                                    <a:pt x="165" y="147"/>
                                  </a:lnTo>
                                  <a:lnTo>
                                    <a:pt x="164" y="144"/>
                                  </a:lnTo>
                                  <a:lnTo>
                                    <a:pt x="163" y="140"/>
                                  </a:lnTo>
                                  <a:lnTo>
                                    <a:pt x="153" y="139"/>
                                  </a:lnTo>
                                  <a:lnTo>
                                    <a:pt x="146" y="136"/>
                                  </a:lnTo>
                                  <a:lnTo>
                                    <a:pt x="140" y="130"/>
                                  </a:lnTo>
                                  <a:lnTo>
                                    <a:pt x="133" y="124"/>
                                  </a:lnTo>
                                  <a:lnTo>
                                    <a:pt x="127" y="118"/>
                                  </a:lnTo>
                                  <a:lnTo>
                                    <a:pt x="119" y="113"/>
                                  </a:lnTo>
                                  <a:lnTo>
                                    <a:pt x="107" y="107"/>
                                  </a:lnTo>
                                  <a:lnTo>
                                    <a:pt x="92" y="104"/>
                                  </a:lnTo>
                                  <a:lnTo>
                                    <a:pt x="65" y="104"/>
                                  </a:lnTo>
                                  <a:lnTo>
                                    <a:pt x="64" y="104"/>
                                  </a:lnTo>
                                  <a:lnTo>
                                    <a:pt x="59" y="107"/>
                                  </a:lnTo>
                                  <a:lnTo>
                                    <a:pt x="57" y="110"/>
                                  </a:lnTo>
                                  <a:lnTo>
                                    <a:pt x="53" y="114"/>
                                  </a:lnTo>
                                  <a:lnTo>
                                    <a:pt x="50" y="118"/>
                                  </a:lnTo>
                                  <a:lnTo>
                                    <a:pt x="46" y="121"/>
                                  </a:lnTo>
                                  <a:lnTo>
                                    <a:pt x="44" y="122"/>
                                  </a:lnTo>
                                  <a:lnTo>
                                    <a:pt x="43" y="124"/>
                                  </a:lnTo>
                                  <a:lnTo>
                                    <a:pt x="41" y="124"/>
                                  </a:lnTo>
                                  <a:lnTo>
                                    <a:pt x="39" y="124"/>
                                  </a:lnTo>
                                  <a:lnTo>
                                    <a:pt x="38" y="124"/>
                                  </a:lnTo>
                                  <a:lnTo>
                                    <a:pt x="37" y="124"/>
                                  </a:lnTo>
                                  <a:lnTo>
                                    <a:pt x="36" y="124"/>
                                  </a:lnTo>
                                  <a:lnTo>
                                    <a:pt x="34" y="124"/>
                                  </a:lnTo>
                                  <a:lnTo>
                                    <a:pt x="33" y="124"/>
                                  </a:lnTo>
                                  <a:lnTo>
                                    <a:pt x="32" y="124"/>
                                  </a:lnTo>
                                  <a:lnTo>
                                    <a:pt x="19" y="101"/>
                                  </a:lnTo>
                                  <a:lnTo>
                                    <a:pt x="19" y="97"/>
                                  </a:lnTo>
                                  <a:lnTo>
                                    <a:pt x="19" y="94"/>
                                  </a:lnTo>
                                  <a:lnTo>
                                    <a:pt x="19" y="92"/>
                                  </a:lnTo>
                                  <a:lnTo>
                                    <a:pt x="19" y="89"/>
                                  </a:lnTo>
                                  <a:lnTo>
                                    <a:pt x="19" y="86"/>
                                  </a:lnTo>
                                  <a:lnTo>
                                    <a:pt x="19" y="83"/>
                                  </a:lnTo>
                                  <a:lnTo>
                                    <a:pt x="19" y="79"/>
                                  </a:lnTo>
                                  <a:lnTo>
                                    <a:pt x="19" y="74"/>
                                  </a:lnTo>
                                  <a:lnTo>
                                    <a:pt x="18" y="74"/>
                                  </a:lnTo>
                                  <a:lnTo>
                                    <a:pt x="17" y="74"/>
                                  </a:lnTo>
                                  <a:lnTo>
                                    <a:pt x="15" y="74"/>
                                  </a:lnTo>
                                  <a:lnTo>
                                    <a:pt x="14" y="74"/>
                                  </a:lnTo>
                                  <a:lnTo>
                                    <a:pt x="13" y="74"/>
                                  </a:lnTo>
                                  <a:lnTo>
                                    <a:pt x="12" y="74"/>
                                  </a:lnTo>
                                  <a:lnTo>
                                    <a:pt x="11" y="74"/>
                                  </a:lnTo>
                                  <a:lnTo>
                                    <a:pt x="11" y="76"/>
                                  </a:lnTo>
                                  <a:lnTo>
                                    <a:pt x="12" y="78"/>
                                  </a:lnTo>
                                  <a:lnTo>
                                    <a:pt x="12" y="80"/>
                                  </a:lnTo>
                                  <a:lnTo>
                                    <a:pt x="11" y="82"/>
                                  </a:lnTo>
                                  <a:lnTo>
                                    <a:pt x="11" y="85"/>
                                  </a:lnTo>
                                  <a:lnTo>
                                    <a:pt x="9" y="87"/>
                                  </a:lnTo>
                                  <a:lnTo>
                                    <a:pt x="8" y="89"/>
                                  </a:lnTo>
                                  <a:lnTo>
                                    <a:pt x="6" y="92"/>
                                  </a:lnTo>
                                  <a:lnTo>
                                    <a:pt x="7" y="89"/>
                                  </a:lnTo>
                                  <a:lnTo>
                                    <a:pt x="8" y="86"/>
                                  </a:lnTo>
                                  <a:lnTo>
                                    <a:pt x="8" y="83"/>
                                  </a:lnTo>
                                  <a:lnTo>
                                    <a:pt x="8" y="82"/>
                                  </a:lnTo>
                                  <a:lnTo>
                                    <a:pt x="7" y="79"/>
                                  </a:lnTo>
                                  <a:lnTo>
                                    <a:pt x="7" y="78"/>
                                  </a:lnTo>
                                  <a:lnTo>
                                    <a:pt x="6" y="76"/>
                                  </a:lnTo>
                                  <a:lnTo>
                                    <a:pt x="6" y="74"/>
                                  </a:lnTo>
                                  <a:lnTo>
                                    <a:pt x="6" y="72"/>
                                  </a:lnTo>
                                  <a:lnTo>
                                    <a:pt x="7" y="71"/>
                                  </a:lnTo>
                                  <a:lnTo>
                                    <a:pt x="7" y="68"/>
                                  </a:lnTo>
                                  <a:lnTo>
                                    <a:pt x="8" y="67"/>
                                  </a:lnTo>
                                  <a:lnTo>
                                    <a:pt x="9" y="64"/>
                                  </a:lnTo>
                                  <a:lnTo>
                                    <a:pt x="9" y="62"/>
                                  </a:lnTo>
                                  <a:lnTo>
                                    <a:pt x="11" y="61"/>
                                  </a:lnTo>
                                  <a:lnTo>
                                    <a:pt x="11" y="58"/>
                                  </a:lnTo>
                                  <a:lnTo>
                                    <a:pt x="9" y="58"/>
                                  </a:lnTo>
                                  <a:lnTo>
                                    <a:pt x="8" y="57"/>
                                  </a:lnTo>
                                  <a:lnTo>
                                    <a:pt x="7" y="57"/>
                                  </a:lnTo>
                                  <a:lnTo>
                                    <a:pt x="7" y="55"/>
                                  </a:lnTo>
                                  <a:lnTo>
                                    <a:pt x="7" y="54"/>
                                  </a:lnTo>
                                  <a:lnTo>
                                    <a:pt x="6" y="54"/>
                                  </a:lnTo>
                                  <a:lnTo>
                                    <a:pt x="5" y="54"/>
                                  </a:lnTo>
                                  <a:lnTo>
                                    <a:pt x="3" y="53"/>
                                  </a:lnTo>
                                  <a:lnTo>
                                    <a:pt x="2" y="53"/>
                                  </a:lnTo>
                                  <a:lnTo>
                                    <a:pt x="1" y="51"/>
                                  </a:lnTo>
                                  <a:lnTo>
                                    <a:pt x="0" y="50"/>
                                  </a:lnTo>
                                  <a:lnTo>
                                    <a:pt x="0" y="48"/>
                                  </a:lnTo>
                                  <a:lnTo>
                                    <a:pt x="0" y="47"/>
                                  </a:lnTo>
                                  <a:lnTo>
                                    <a:pt x="0" y="46"/>
                                  </a:lnTo>
                                  <a:lnTo>
                                    <a:pt x="0" y="42"/>
                                  </a:lnTo>
                                  <a:lnTo>
                                    <a:pt x="0" y="40"/>
                                  </a:lnTo>
                                  <a:lnTo>
                                    <a:pt x="1" y="39"/>
                                  </a:lnTo>
                                  <a:lnTo>
                                    <a:pt x="2" y="38"/>
                                  </a:lnTo>
                                  <a:lnTo>
                                    <a:pt x="5" y="38"/>
                                  </a:lnTo>
                                  <a:lnTo>
                                    <a:pt x="6" y="38"/>
                                  </a:lnTo>
                                  <a:lnTo>
                                    <a:pt x="8" y="39"/>
                                  </a:lnTo>
                                  <a:lnTo>
                                    <a:pt x="9" y="39"/>
                                  </a:lnTo>
                                  <a:lnTo>
                                    <a:pt x="11" y="40"/>
                                  </a:lnTo>
                                  <a:lnTo>
                                    <a:pt x="12" y="42"/>
                                  </a:lnTo>
                                  <a:lnTo>
                                    <a:pt x="14" y="42"/>
                                  </a:lnTo>
                                  <a:lnTo>
                                    <a:pt x="17" y="44"/>
                                  </a:lnTo>
                                  <a:lnTo>
                                    <a:pt x="19" y="44"/>
                                  </a:lnTo>
                                  <a:lnTo>
                                    <a:pt x="19" y="40"/>
                                  </a:lnTo>
                                  <a:lnTo>
                                    <a:pt x="20" y="38"/>
                                  </a:lnTo>
                                  <a:lnTo>
                                    <a:pt x="21" y="36"/>
                                  </a:lnTo>
                                  <a:lnTo>
                                    <a:pt x="22" y="33"/>
                                  </a:lnTo>
                                  <a:lnTo>
                                    <a:pt x="24" y="32"/>
                                  </a:lnTo>
                                  <a:lnTo>
                                    <a:pt x="25" y="31"/>
                                  </a:lnTo>
                                  <a:lnTo>
                                    <a:pt x="25" y="28"/>
                                  </a:lnTo>
                                  <a:lnTo>
                                    <a:pt x="25" y="25"/>
                                  </a:lnTo>
                                  <a:lnTo>
                                    <a:pt x="22" y="25"/>
                                  </a:lnTo>
                                  <a:lnTo>
                                    <a:pt x="20" y="25"/>
                                  </a:lnTo>
                                  <a:lnTo>
                                    <a:pt x="18" y="24"/>
                                  </a:lnTo>
                                  <a:lnTo>
                                    <a:pt x="15" y="22"/>
                                  </a:lnTo>
                                  <a:lnTo>
                                    <a:pt x="13" y="21"/>
                                  </a:lnTo>
                                  <a:lnTo>
                                    <a:pt x="12" y="18"/>
                                  </a:lnTo>
                                  <a:lnTo>
                                    <a:pt x="11" y="14"/>
                                  </a:lnTo>
                                  <a:lnTo>
                                    <a:pt x="11" y="10"/>
                                  </a:lnTo>
                                  <a:lnTo>
                                    <a:pt x="30" y="21"/>
                                  </a:lnTo>
                                  <a:lnTo>
                                    <a:pt x="38" y="32"/>
                                  </a:lnTo>
                                  <a:lnTo>
                                    <a:pt x="53" y="35"/>
                                  </a:lnTo>
                                  <a:lnTo>
                                    <a:pt x="67" y="32"/>
                                  </a:lnTo>
                                  <a:lnTo>
                                    <a:pt x="65" y="18"/>
                                  </a:lnTo>
                                  <a:lnTo>
                                    <a:pt x="76" y="13"/>
                                  </a:lnTo>
                                  <a:lnTo>
                                    <a:pt x="82" y="0"/>
                                  </a:lnTo>
                                  <a:lnTo>
                                    <a:pt x="92" y="3"/>
                                  </a:lnTo>
                                  <a:lnTo>
                                    <a:pt x="103" y="13"/>
                                  </a:lnTo>
                                  <a:lnTo>
                                    <a:pt x="112" y="21"/>
                                  </a:lnTo>
                                  <a:lnTo>
                                    <a:pt x="116" y="32"/>
                                  </a:lnTo>
                                  <a:lnTo>
                                    <a:pt x="129" y="40"/>
                                  </a:lnTo>
                                  <a:lnTo>
                                    <a:pt x="141" y="40"/>
                                  </a:lnTo>
                                  <a:lnTo>
                                    <a:pt x="154" y="58"/>
                                  </a:lnTo>
                                  <a:lnTo>
                                    <a:pt x="165" y="71"/>
                                  </a:lnTo>
                                  <a:lnTo>
                                    <a:pt x="184" y="83"/>
                                  </a:lnTo>
                                  <a:lnTo>
                                    <a:pt x="192" y="92"/>
                                  </a:lnTo>
                                  <a:lnTo>
                                    <a:pt x="209" y="101"/>
                                  </a:lnTo>
                                  <a:lnTo>
                                    <a:pt x="222" y="107"/>
                                  </a:lnTo>
                                  <a:lnTo>
                                    <a:pt x="233" y="111"/>
                                  </a:lnTo>
                                  <a:lnTo>
                                    <a:pt x="241" y="114"/>
                                  </a:lnTo>
                                  <a:lnTo>
                                    <a:pt x="236" y="1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70" name="Freeform 362">
                              <a:extLst>
                                <a:ext uri="{FF2B5EF4-FFF2-40B4-BE49-F238E27FC236}">
                                  <a16:creationId xmlns:a16="http://schemas.microsoft.com/office/drawing/2014/main" id="{E0D2A9B7-62A0-4E06-8166-1884BE0E3EBB}"/>
                                </a:ext>
                              </a:extLst>
                            </p:cNvPr>
                            <p:cNvSpPr>
                              <a:spLocks/>
                            </p:cNvSpPr>
                            <p:nvPr/>
                          </p:nvSpPr>
                          <p:spPr bwMode="gray">
                            <a:xfrm>
                              <a:off x="3382" y="1376"/>
                              <a:ext cx="617" cy="333"/>
                            </a:xfrm>
                            <a:custGeom>
                              <a:avLst/>
                              <a:gdLst>
                                <a:gd name="T0" fmla="*/ 133 w 617"/>
                                <a:gd name="T1" fmla="*/ 296 h 333"/>
                                <a:gd name="T2" fmla="*/ 127 w 617"/>
                                <a:gd name="T3" fmla="*/ 296 h 333"/>
                                <a:gd name="T4" fmla="*/ 121 w 617"/>
                                <a:gd name="T5" fmla="*/ 301 h 333"/>
                                <a:gd name="T6" fmla="*/ 116 w 617"/>
                                <a:gd name="T7" fmla="*/ 310 h 333"/>
                                <a:gd name="T8" fmla="*/ 113 w 617"/>
                                <a:gd name="T9" fmla="*/ 290 h 333"/>
                                <a:gd name="T10" fmla="*/ 103 w 617"/>
                                <a:gd name="T11" fmla="*/ 282 h 333"/>
                                <a:gd name="T12" fmla="*/ 96 w 617"/>
                                <a:gd name="T13" fmla="*/ 271 h 333"/>
                                <a:gd name="T14" fmla="*/ 81 w 617"/>
                                <a:gd name="T15" fmla="*/ 254 h 333"/>
                                <a:gd name="T16" fmla="*/ 70 w 617"/>
                                <a:gd name="T17" fmla="*/ 242 h 333"/>
                                <a:gd name="T18" fmla="*/ 70 w 617"/>
                                <a:gd name="T19" fmla="*/ 235 h 333"/>
                                <a:gd name="T20" fmla="*/ 75 w 617"/>
                                <a:gd name="T21" fmla="*/ 231 h 333"/>
                                <a:gd name="T22" fmla="*/ 79 w 617"/>
                                <a:gd name="T23" fmla="*/ 224 h 333"/>
                                <a:gd name="T24" fmla="*/ 98 w 617"/>
                                <a:gd name="T25" fmla="*/ 215 h 333"/>
                                <a:gd name="T26" fmla="*/ 101 w 617"/>
                                <a:gd name="T27" fmla="*/ 203 h 333"/>
                                <a:gd name="T28" fmla="*/ 94 w 617"/>
                                <a:gd name="T29" fmla="*/ 188 h 333"/>
                                <a:gd name="T30" fmla="*/ 75 w 617"/>
                                <a:gd name="T31" fmla="*/ 182 h 333"/>
                                <a:gd name="T32" fmla="*/ 56 w 617"/>
                                <a:gd name="T33" fmla="*/ 183 h 333"/>
                                <a:gd name="T34" fmla="*/ 38 w 617"/>
                                <a:gd name="T35" fmla="*/ 200 h 333"/>
                                <a:gd name="T36" fmla="*/ 26 w 617"/>
                                <a:gd name="T37" fmla="*/ 168 h 333"/>
                                <a:gd name="T38" fmla="*/ 0 w 617"/>
                                <a:gd name="T39" fmla="*/ 128 h 333"/>
                                <a:gd name="T40" fmla="*/ 32 w 617"/>
                                <a:gd name="T41" fmla="*/ 118 h 333"/>
                                <a:gd name="T42" fmla="*/ 66 w 617"/>
                                <a:gd name="T43" fmla="*/ 82 h 333"/>
                                <a:gd name="T44" fmla="*/ 131 w 617"/>
                                <a:gd name="T45" fmla="*/ 103 h 333"/>
                                <a:gd name="T46" fmla="*/ 193 w 617"/>
                                <a:gd name="T47" fmla="*/ 105 h 333"/>
                                <a:gd name="T48" fmla="*/ 199 w 617"/>
                                <a:gd name="T49" fmla="*/ 79 h 333"/>
                                <a:gd name="T50" fmla="*/ 197 w 617"/>
                                <a:gd name="T51" fmla="*/ 35 h 333"/>
                                <a:gd name="T52" fmla="*/ 296 w 617"/>
                                <a:gd name="T53" fmla="*/ 7 h 333"/>
                                <a:gd name="T54" fmla="*/ 345 w 617"/>
                                <a:gd name="T55" fmla="*/ 25 h 333"/>
                                <a:gd name="T56" fmla="*/ 388 w 617"/>
                                <a:gd name="T57" fmla="*/ 26 h 333"/>
                                <a:gd name="T58" fmla="*/ 430 w 617"/>
                                <a:gd name="T59" fmla="*/ 17 h 333"/>
                                <a:gd name="T60" fmla="*/ 486 w 617"/>
                                <a:gd name="T61" fmla="*/ 76 h 333"/>
                                <a:gd name="T62" fmla="*/ 528 w 617"/>
                                <a:gd name="T63" fmla="*/ 98 h 333"/>
                                <a:gd name="T64" fmla="*/ 587 w 617"/>
                                <a:gd name="T65" fmla="*/ 118 h 333"/>
                                <a:gd name="T66" fmla="*/ 617 w 617"/>
                                <a:gd name="T67" fmla="*/ 137 h 333"/>
                                <a:gd name="T68" fmla="*/ 611 w 617"/>
                                <a:gd name="T69" fmla="*/ 153 h 333"/>
                                <a:gd name="T70" fmla="*/ 603 w 617"/>
                                <a:gd name="T71" fmla="*/ 160 h 333"/>
                                <a:gd name="T72" fmla="*/ 610 w 617"/>
                                <a:gd name="T73" fmla="*/ 182 h 333"/>
                                <a:gd name="T74" fmla="*/ 602 w 617"/>
                                <a:gd name="T75" fmla="*/ 185 h 333"/>
                                <a:gd name="T76" fmla="*/ 592 w 617"/>
                                <a:gd name="T77" fmla="*/ 185 h 333"/>
                                <a:gd name="T78" fmla="*/ 578 w 617"/>
                                <a:gd name="T79" fmla="*/ 179 h 333"/>
                                <a:gd name="T80" fmla="*/ 578 w 617"/>
                                <a:gd name="T81" fmla="*/ 203 h 333"/>
                                <a:gd name="T82" fmla="*/ 575 w 617"/>
                                <a:gd name="T83" fmla="*/ 224 h 333"/>
                                <a:gd name="T84" fmla="*/ 549 w 617"/>
                                <a:gd name="T85" fmla="*/ 228 h 333"/>
                                <a:gd name="T86" fmla="*/ 550 w 617"/>
                                <a:gd name="T87" fmla="*/ 238 h 333"/>
                                <a:gd name="T88" fmla="*/ 561 w 617"/>
                                <a:gd name="T89" fmla="*/ 261 h 333"/>
                                <a:gd name="T90" fmla="*/ 566 w 617"/>
                                <a:gd name="T91" fmla="*/ 271 h 333"/>
                                <a:gd name="T92" fmla="*/ 566 w 617"/>
                                <a:gd name="T93" fmla="*/ 279 h 333"/>
                                <a:gd name="T94" fmla="*/ 565 w 617"/>
                                <a:gd name="T95" fmla="*/ 290 h 333"/>
                                <a:gd name="T96" fmla="*/ 536 w 617"/>
                                <a:gd name="T97" fmla="*/ 286 h 333"/>
                                <a:gd name="T98" fmla="*/ 454 w 617"/>
                                <a:gd name="T99" fmla="*/ 294 h 333"/>
                                <a:gd name="T100" fmla="*/ 404 w 617"/>
                                <a:gd name="T101" fmla="*/ 307 h 333"/>
                                <a:gd name="T102" fmla="*/ 353 w 617"/>
                                <a:gd name="T103" fmla="*/ 326 h 333"/>
                                <a:gd name="T104" fmla="*/ 298 w 617"/>
                                <a:gd name="T105" fmla="*/ 269 h 333"/>
                                <a:gd name="T106" fmla="*/ 161 w 617"/>
                                <a:gd name="T107" fmla="*/ 232 h 3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17"/>
                                <a:gd name="T163" fmla="*/ 0 h 333"/>
                                <a:gd name="T164" fmla="*/ 617 w 617"/>
                                <a:gd name="T165" fmla="*/ 333 h 33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17" h="333">
                                  <a:moveTo>
                                    <a:pt x="176" y="321"/>
                                  </a:moveTo>
                                  <a:lnTo>
                                    <a:pt x="165" y="318"/>
                                  </a:lnTo>
                                  <a:lnTo>
                                    <a:pt x="157" y="307"/>
                                  </a:lnTo>
                                  <a:lnTo>
                                    <a:pt x="134" y="296"/>
                                  </a:lnTo>
                                  <a:lnTo>
                                    <a:pt x="133" y="296"/>
                                  </a:lnTo>
                                  <a:lnTo>
                                    <a:pt x="132" y="296"/>
                                  </a:lnTo>
                                  <a:lnTo>
                                    <a:pt x="131" y="296"/>
                                  </a:lnTo>
                                  <a:lnTo>
                                    <a:pt x="129" y="296"/>
                                  </a:lnTo>
                                  <a:lnTo>
                                    <a:pt x="128" y="296"/>
                                  </a:lnTo>
                                  <a:lnTo>
                                    <a:pt x="127" y="296"/>
                                  </a:lnTo>
                                  <a:lnTo>
                                    <a:pt x="126" y="296"/>
                                  </a:lnTo>
                                  <a:lnTo>
                                    <a:pt x="125" y="299"/>
                                  </a:lnTo>
                                  <a:lnTo>
                                    <a:pt x="123" y="300"/>
                                  </a:lnTo>
                                  <a:lnTo>
                                    <a:pt x="122" y="300"/>
                                  </a:lnTo>
                                  <a:lnTo>
                                    <a:pt x="121" y="301"/>
                                  </a:lnTo>
                                  <a:lnTo>
                                    <a:pt x="120" y="303"/>
                                  </a:lnTo>
                                  <a:lnTo>
                                    <a:pt x="119" y="306"/>
                                  </a:lnTo>
                                  <a:lnTo>
                                    <a:pt x="119" y="308"/>
                                  </a:lnTo>
                                  <a:lnTo>
                                    <a:pt x="120" y="311"/>
                                  </a:lnTo>
                                  <a:lnTo>
                                    <a:pt x="116" y="310"/>
                                  </a:lnTo>
                                  <a:lnTo>
                                    <a:pt x="115" y="307"/>
                                  </a:lnTo>
                                  <a:lnTo>
                                    <a:pt x="114" y="304"/>
                                  </a:lnTo>
                                  <a:lnTo>
                                    <a:pt x="113" y="300"/>
                                  </a:lnTo>
                                  <a:lnTo>
                                    <a:pt x="113" y="296"/>
                                  </a:lnTo>
                                  <a:lnTo>
                                    <a:pt x="113" y="290"/>
                                  </a:lnTo>
                                  <a:lnTo>
                                    <a:pt x="113" y="286"/>
                                  </a:lnTo>
                                  <a:lnTo>
                                    <a:pt x="113" y="282"/>
                                  </a:lnTo>
                                  <a:lnTo>
                                    <a:pt x="110" y="282"/>
                                  </a:lnTo>
                                  <a:lnTo>
                                    <a:pt x="107" y="282"/>
                                  </a:lnTo>
                                  <a:lnTo>
                                    <a:pt x="103" y="282"/>
                                  </a:lnTo>
                                  <a:lnTo>
                                    <a:pt x="101" y="280"/>
                                  </a:lnTo>
                                  <a:lnTo>
                                    <a:pt x="98" y="280"/>
                                  </a:lnTo>
                                  <a:lnTo>
                                    <a:pt x="97" y="278"/>
                                  </a:lnTo>
                                  <a:lnTo>
                                    <a:pt x="96" y="275"/>
                                  </a:lnTo>
                                  <a:lnTo>
                                    <a:pt x="96" y="271"/>
                                  </a:lnTo>
                                  <a:lnTo>
                                    <a:pt x="91" y="271"/>
                                  </a:lnTo>
                                  <a:lnTo>
                                    <a:pt x="88" y="268"/>
                                  </a:lnTo>
                                  <a:lnTo>
                                    <a:pt x="85" y="264"/>
                                  </a:lnTo>
                                  <a:lnTo>
                                    <a:pt x="83" y="258"/>
                                  </a:lnTo>
                                  <a:lnTo>
                                    <a:pt x="81" y="254"/>
                                  </a:lnTo>
                                  <a:lnTo>
                                    <a:pt x="78" y="249"/>
                                  </a:lnTo>
                                  <a:lnTo>
                                    <a:pt x="75" y="246"/>
                                  </a:lnTo>
                                  <a:lnTo>
                                    <a:pt x="70" y="245"/>
                                  </a:lnTo>
                                  <a:lnTo>
                                    <a:pt x="70" y="243"/>
                                  </a:lnTo>
                                  <a:lnTo>
                                    <a:pt x="70" y="242"/>
                                  </a:lnTo>
                                  <a:lnTo>
                                    <a:pt x="70" y="240"/>
                                  </a:lnTo>
                                  <a:lnTo>
                                    <a:pt x="70" y="239"/>
                                  </a:lnTo>
                                  <a:lnTo>
                                    <a:pt x="70" y="238"/>
                                  </a:lnTo>
                                  <a:lnTo>
                                    <a:pt x="70" y="236"/>
                                  </a:lnTo>
                                  <a:lnTo>
                                    <a:pt x="70" y="235"/>
                                  </a:lnTo>
                                  <a:lnTo>
                                    <a:pt x="70" y="232"/>
                                  </a:lnTo>
                                  <a:lnTo>
                                    <a:pt x="71" y="232"/>
                                  </a:lnTo>
                                  <a:lnTo>
                                    <a:pt x="72" y="232"/>
                                  </a:lnTo>
                                  <a:lnTo>
                                    <a:pt x="73" y="232"/>
                                  </a:lnTo>
                                  <a:lnTo>
                                    <a:pt x="75" y="231"/>
                                  </a:lnTo>
                                  <a:lnTo>
                                    <a:pt x="76" y="229"/>
                                  </a:lnTo>
                                  <a:lnTo>
                                    <a:pt x="77" y="229"/>
                                  </a:lnTo>
                                  <a:lnTo>
                                    <a:pt x="77" y="228"/>
                                  </a:lnTo>
                                  <a:lnTo>
                                    <a:pt x="77" y="225"/>
                                  </a:lnTo>
                                  <a:lnTo>
                                    <a:pt x="79" y="224"/>
                                  </a:lnTo>
                                  <a:lnTo>
                                    <a:pt x="82" y="221"/>
                                  </a:lnTo>
                                  <a:lnTo>
                                    <a:pt x="85" y="220"/>
                                  </a:lnTo>
                                  <a:lnTo>
                                    <a:pt x="89" y="218"/>
                                  </a:lnTo>
                                  <a:lnTo>
                                    <a:pt x="94" y="217"/>
                                  </a:lnTo>
                                  <a:lnTo>
                                    <a:pt x="98" y="215"/>
                                  </a:lnTo>
                                  <a:lnTo>
                                    <a:pt x="104" y="215"/>
                                  </a:lnTo>
                                  <a:lnTo>
                                    <a:pt x="103" y="211"/>
                                  </a:lnTo>
                                  <a:lnTo>
                                    <a:pt x="102" y="208"/>
                                  </a:lnTo>
                                  <a:lnTo>
                                    <a:pt x="102" y="206"/>
                                  </a:lnTo>
                                  <a:lnTo>
                                    <a:pt x="101" y="203"/>
                                  </a:lnTo>
                                  <a:lnTo>
                                    <a:pt x="100" y="199"/>
                                  </a:lnTo>
                                  <a:lnTo>
                                    <a:pt x="98" y="196"/>
                                  </a:lnTo>
                                  <a:lnTo>
                                    <a:pt x="98" y="192"/>
                                  </a:lnTo>
                                  <a:lnTo>
                                    <a:pt x="98" y="188"/>
                                  </a:lnTo>
                                  <a:lnTo>
                                    <a:pt x="94" y="188"/>
                                  </a:lnTo>
                                  <a:lnTo>
                                    <a:pt x="90" y="186"/>
                                  </a:lnTo>
                                  <a:lnTo>
                                    <a:pt x="87" y="185"/>
                                  </a:lnTo>
                                  <a:lnTo>
                                    <a:pt x="82" y="185"/>
                                  </a:lnTo>
                                  <a:lnTo>
                                    <a:pt x="78" y="183"/>
                                  </a:lnTo>
                                  <a:lnTo>
                                    <a:pt x="75" y="182"/>
                                  </a:lnTo>
                                  <a:lnTo>
                                    <a:pt x="71" y="181"/>
                                  </a:lnTo>
                                  <a:lnTo>
                                    <a:pt x="69" y="181"/>
                                  </a:lnTo>
                                  <a:lnTo>
                                    <a:pt x="64" y="181"/>
                                  </a:lnTo>
                                  <a:lnTo>
                                    <a:pt x="59" y="182"/>
                                  </a:lnTo>
                                  <a:lnTo>
                                    <a:pt x="56" y="183"/>
                                  </a:lnTo>
                                  <a:lnTo>
                                    <a:pt x="52" y="186"/>
                                  </a:lnTo>
                                  <a:lnTo>
                                    <a:pt x="48" y="189"/>
                                  </a:lnTo>
                                  <a:lnTo>
                                    <a:pt x="45" y="193"/>
                                  </a:lnTo>
                                  <a:lnTo>
                                    <a:pt x="41" y="196"/>
                                  </a:lnTo>
                                  <a:lnTo>
                                    <a:pt x="38" y="200"/>
                                  </a:lnTo>
                                  <a:lnTo>
                                    <a:pt x="38" y="197"/>
                                  </a:lnTo>
                                  <a:lnTo>
                                    <a:pt x="32" y="196"/>
                                  </a:lnTo>
                                  <a:lnTo>
                                    <a:pt x="38" y="188"/>
                                  </a:lnTo>
                                  <a:lnTo>
                                    <a:pt x="32" y="178"/>
                                  </a:lnTo>
                                  <a:lnTo>
                                    <a:pt x="26" y="168"/>
                                  </a:lnTo>
                                  <a:lnTo>
                                    <a:pt x="13" y="168"/>
                                  </a:lnTo>
                                  <a:lnTo>
                                    <a:pt x="8" y="158"/>
                                  </a:lnTo>
                                  <a:lnTo>
                                    <a:pt x="2" y="155"/>
                                  </a:lnTo>
                                  <a:lnTo>
                                    <a:pt x="0" y="143"/>
                                  </a:lnTo>
                                  <a:lnTo>
                                    <a:pt x="0" y="128"/>
                                  </a:lnTo>
                                  <a:lnTo>
                                    <a:pt x="4" y="118"/>
                                  </a:lnTo>
                                  <a:lnTo>
                                    <a:pt x="4" y="111"/>
                                  </a:lnTo>
                                  <a:lnTo>
                                    <a:pt x="15" y="115"/>
                                  </a:lnTo>
                                  <a:lnTo>
                                    <a:pt x="26" y="121"/>
                                  </a:lnTo>
                                  <a:lnTo>
                                    <a:pt x="32" y="118"/>
                                  </a:lnTo>
                                  <a:lnTo>
                                    <a:pt x="23" y="105"/>
                                  </a:lnTo>
                                  <a:lnTo>
                                    <a:pt x="34" y="98"/>
                                  </a:lnTo>
                                  <a:lnTo>
                                    <a:pt x="45" y="86"/>
                                  </a:lnTo>
                                  <a:lnTo>
                                    <a:pt x="56" y="82"/>
                                  </a:lnTo>
                                  <a:lnTo>
                                    <a:pt x="66" y="82"/>
                                  </a:lnTo>
                                  <a:lnTo>
                                    <a:pt x="75" y="79"/>
                                  </a:lnTo>
                                  <a:lnTo>
                                    <a:pt x="88" y="86"/>
                                  </a:lnTo>
                                  <a:lnTo>
                                    <a:pt x="102" y="93"/>
                                  </a:lnTo>
                                  <a:lnTo>
                                    <a:pt x="115" y="105"/>
                                  </a:lnTo>
                                  <a:lnTo>
                                    <a:pt x="131" y="103"/>
                                  </a:lnTo>
                                  <a:lnTo>
                                    <a:pt x="143" y="98"/>
                                  </a:lnTo>
                                  <a:lnTo>
                                    <a:pt x="153" y="96"/>
                                  </a:lnTo>
                                  <a:lnTo>
                                    <a:pt x="165" y="93"/>
                                  </a:lnTo>
                                  <a:lnTo>
                                    <a:pt x="178" y="100"/>
                                  </a:lnTo>
                                  <a:lnTo>
                                    <a:pt x="193" y="105"/>
                                  </a:lnTo>
                                  <a:lnTo>
                                    <a:pt x="205" y="103"/>
                                  </a:lnTo>
                                  <a:lnTo>
                                    <a:pt x="221" y="98"/>
                                  </a:lnTo>
                                  <a:lnTo>
                                    <a:pt x="221" y="86"/>
                                  </a:lnTo>
                                  <a:lnTo>
                                    <a:pt x="210" y="86"/>
                                  </a:lnTo>
                                  <a:lnTo>
                                    <a:pt x="199" y="79"/>
                                  </a:lnTo>
                                  <a:lnTo>
                                    <a:pt x="191" y="72"/>
                                  </a:lnTo>
                                  <a:lnTo>
                                    <a:pt x="202" y="69"/>
                                  </a:lnTo>
                                  <a:lnTo>
                                    <a:pt x="199" y="54"/>
                                  </a:lnTo>
                                  <a:lnTo>
                                    <a:pt x="216" y="51"/>
                                  </a:lnTo>
                                  <a:lnTo>
                                    <a:pt x="197" y="35"/>
                                  </a:lnTo>
                                  <a:lnTo>
                                    <a:pt x="227" y="26"/>
                                  </a:lnTo>
                                  <a:lnTo>
                                    <a:pt x="255" y="25"/>
                                  </a:lnTo>
                                  <a:lnTo>
                                    <a:pt x="259" y="14"/>
                                  </a:lnTo>
                                  <a:lnTo>
                                    <a:pt x="278" y="12"/>
                                  </a:lnTo>
                                  <a:lnTo>
                                    <a:pt x="296" y="7"/>
                                  </a:lnTo>
                                  <a:lnTo>
                                    <a:pt x="304" y="0"/>
                                  </a:lnTo>
                                  <a:lnTo>
                                    <a:pt x="323" y="4"/>
                                  </a:lnTo>
                                  <a:lnTo>
                                    <a:pt x="336" y="0"/>
                                  </a:lnTo>
                                  <a:lnTo>
                                    <a:pt x="342" y="7"/>
                                  </a:lnTo>
                                  <a:lnTo>
                                    <a:pt x="345" y="25"/>
                                  </a:lnTo>
                                  <a:lnTo>
                                    <a:pt x="358" y="26"/>
                                  </a:lnTo>
                                  <a:lnTo>
                                    <a:pt x="361" y="19"/>
                                  </a:lnTo>
                                  <a:lnTo>
                                    <a:pt x="368" y="26"/>
                                  </a:lnTo>
                                  <a:lnTo>
                                    <a:pt x="379" y="29"/>
                                  </a:lnTo>
                                  <a:lnTo>
                                    <a:pt x="388" y="26"/>
                                  </a:lnTo>
                                  <a:lnTo>
                                    <a:pt x="388" y="42"/>
                                  </a:lnTo>
                                  <a:lnTo>
                                    <a:pt x="398" y="39"/>
                                  </a:lnTo>
                                  <a:lnTo>
                                    <a:pt x="411" y="32"/>
                                  </a:lnTo>
                                  <a:lnTo>
                                    <a:pt x="422" y="22"/>
                                  </a:lnTo>
                                  <a:lnTo>
                                    <a:pt x="430" y="17"/>
                                  </a:lnTo>
                                  <a:lnTo>
                                    <a:pt x="430" y="29"/>
                                  </a:lnTo>
                                  <a:lnTo>
                                    <a:pt x="443" y="37"/>
                                  </a:lnTo>
                                  <a:lnTo>
                                    <a:pt x="455" y="44"/>
                                  </a:lnTo>
                                  <a:lnTo>
                                    <a:pt x="472" y="60"/>
                                  </a:lnTo>
                                  <a:lnTo>
                                    <a:pt x="486" y="76"/>
                                  </a:lnTo>
                                  <a:lnTo>
                                    <a:pt x="502" y="90"/>
                                  </a:lnTo>
                                  <a:lnTo>
                                    <a:pt x="508" y="103"/>
                                  </a:lnTo>
                                  <a:lnTo>
                                    <a:pt x="512" y="90"/>
                                  </a:lnTo>
                                  <a:lnTo>
                                    <a:pt x="518" y="90"/>
                                  </a:lnTo>
                                  <a:lnTo>
                                    <a:pt x="528" y="98"/>
                                  </a:lnTo>
                                  <a:lnTo>
                                    <a:pt x="538" y="103"/>
                                  </a:lnTo>
                                  <a:lnTo>
                                    <a:pt x="550" y="103"/>
                                  </a:lnTo>
                                  <a:lnTo>
                                    <a:pt x="561" y="96"/>
                                  </a:lnTo>
                                  <a:lnTo>
                                    <a:pt x="572" y="108"/>
                                  </a:lnTo>
                                  <a:lnTo>
                                    <a:pt x="587" y="118"/>
                                  </a:lnTo>
                                  <a:lnTo>
                                    <a:pt x="600" y="128"/>
                                  </a:lnTo>
                                  <a:lnTo>
                                    <a:pt x="615" y="130"/>
                                  </a:lnTo>
                                  <a:lnTo>
                                    <a:pt x="617" y="133"/>
                                  </a:lnTo>
                                  <a:lnTo>
                                    <a:pt x="617" y="135"/>
                                  </a:lnTo>
                                  <a:lnTo>
                                    <a:pt x="617" y="137"/>
                                  </a:lnTo>
                                  <a:lnTo>
                                    <a:pt x="617" y="140"/>
                                  </a:lnTo>
                                  <a:lnTo>
                                    <a:pt x="616" y="144"/>
                                  </a:lnTo>
                                  <a:lnTo>
                                    <a:pt x="616" y="147"/>
                                  </a:lnTo>
                                  <a:lnTo>
                                    <a:pt x="613" y="150"/>
                                  </a:lnTo>
                                  <a:lnTo>
                                    <a:pt x="611" y="153"/>
                                  </a:lnTo>
                                  <a:lnTo>
                                    <a:pt x="606" y="155"/>
                                  </a:lnTo>
                                  <a:lnTo>
                                    <a:pt x="604" y="155"/>
                                  </a:lnTo>
                                  <a:lnTo>
                                    <a:pt x="603" y="157"/>
                                  </a:lnTo>
                                  <a:lnTo>
                                    <a:pt x="603" y="158"/>
                                  </a:lnTo>
                                  <a:lnTo>
                                    <a:pt x="603" y="160"/>
                                  </a:lnTo>
                                  <a:lnTo>
                                    <a:pt x="604" y="164"/>
                                  </a:lnTo>
                                  <a:lnTo>
                                    <a:pt x="606" y="169"/>
                                  </a:lnTo>
                                  <a:lnTo>
                                    <a:pt x="610" y="175"/>
                                  </a:lnTo>
                                  <a:lnTo>
                                    <a:pt x="610" y="179"/>
                                  </a:lnTo>
                                  <a:lnTo>
                                    <a:pt x="610" y="182"/>
                                  </a:lnTo>
                                  <a:lnTo>
                                    <a:pt x="609" y="183"/>
                                  </a:lnTo>
                                  <a:lnTo>
                                    <a:pt x="608" y="185"/>
                                  </a:lnTo>
                                  <a:lnTo>
                                    <a:pt x="604" y="185"/>
                                  </a:lnTo>
                                  <a:lnTo>
                                    <a:pt x="603" y="185"/>
                                  </a:lnTo>
                                  <a:lnTo>
                                    <a:pt x="602" y="185"/>
                                  </a:lnTo>
                                  <a:lnTo>
                                    <a:pt x="600" y="185"/>
                                  </a:lnTo>
                                  <a:lnTo>
                                    <a:pt x="599" y="185"/>
                                  </a:lnTo>
                                  <a:lnTo>
                                    <a:pt x="598" y="185"/>
                                  </a:lnTo>
                                  <a:lnTo>
                                    <a:pt x="596" y="185"/>
                                  </a:lnTo>
                                  <a:lnTo>
                                    <a:pt x="592" y="185"/>
                                  </a:lnTo>
                                  <a:lnTo>
                                    <a:pt x="590" y="183"/>
                                  </a:lnTo>
                                  <a:lnTo>
                                    <a:pt x="586" y="182"/>
                                  </a:lnTo>
                                  <a:lnTo>
                                    <a:pt x="584" y="182"/>
                                  </a:lnTo>
                                  <a:lnTo>
                                    <a:pt x="580" y="181"/>
                                  </a:lnTo>
                                  <a:lnTo>
                                    <a:pt x="578" y="179"/>
                                  </a:lnTo>
                                  <a:lnTo>
                                    <a:pt x="577" y="178"/>
                                  </a:lnTo>
                                  <a:lnTo>
                                    <a:pt x="575" y="182"/>
                                  </a:lnTo>
                                  <a:lnTo>
                                    <a:pt x="575" y="189"/>
                                  </a:lnTo>
                                  <a:lnTo>
                                    <a:pt x="577" y="196"/>
                                  </a:lnTo>
                                  <a:lnTo>
                                    <a:pt x="578" y="203"/>
                                  </a:lnTo>
                                  <a:lnTo>
                                    <a:pt x="579" y="210"/>
                                  </a:lnTo>
                                  <a:lnTo>
                                    <a:pt x="579" y="217"/>
                                  </a:lnTo>
                                  <a:lnTo>
                                    <a:pt x="579" y="221"/>
                                  </a:lnTo>
                                  <a:lnTo>
                                    <a:pt x="579" y="222"/>
                                  </a:lnTo>
                                  <a:lnTo>
                                    <a:pt x="575" y="224"/>
                                  </a:lnTo>
                                  <a:lnTo>
                                    <a:pt x="571" y="224"/>
                                  </a:lnTo>
                                  <a:lnTo>
                                    <a:pt x="565" y="224"/>
                                  </a:lnTo>
                                  <a:lnTo>
                                    <a:pt x="559" y="224"/>
                                  </a:lnTo>
                                  <a:lnTo>
                                    <a:pt x="554" y="225"/>
                                  </a:lnTo>
                                  <a:lnTo>
                                    <a:pt x="549" y="228"/>
                                  </a:lnTo>
                                  <a:lnTo>
                                    <a:pt x="547" y="229"/>
                                  </a:lnTo>
                                  <a:lnTo>
                                    <a:pt x="546" y="231"/>
                                  </a:lnTo>
                                  <a:lnTo>
                                    <a:pt x="544" y="232"/>
                                  </a:lnTo>
                                  <a:lnTo>
                                    <a:pt x="544" y="235"/>
                                  </a:lnTo>
                                  <a:lnTo>
                                    <a:pt x="550" y="238"/>
                                  </a:lnTo>
                                  <a:lnTo>
                                    <a:pt x="555" y="240"/>
                                  </a:lnTo>
                                  <a:lnTo>
                                    <a:pt x="558" y="245"/>
                                  </a:lnTo>
                                  <a:lnTo>
                                    <a:pt x="559" y="251"/>
                                  </a:lnTo>
                                  <a:lnTo>
                                    <a:pt x="560" y="257"/>
                                  </a:lnTo>
                                  <a:lnTo>
                                    <a:pt x="561" y="261"/>
                                  </a:lnTo>
                                  <a:lnTo>
                                    <a:pt x="562" y="264"/>
                                  </a:lnTo>
                                  <a:lnTo>
                                    <a:pt x="566" y="267"/>
                                  </a:lnTo>
                                  <a:lnTo>
                                    <a:pt x="566" y="268"/>
                                  </a:lnTo>
                                  <a:lnTo>
                                    <a:pt x="566" y="269"/>
                                  </a:lnTo>
                                  <a:lnTo>
                                    <a:pt x="566" y="271"/>
                                  </a:lnTo>
                                  <a:lnTo>
                                    <a:pt x="566" y="272"/>
                                  </a:lnTo>
                                  <a:lnTo>
                                    <a:pt x="566" y="274"/>
                                  </a:lnTo>
                                  <a:lnTo>
                                    <a:pt x="566" y="275"/>
                                  </a:lnTo>
                                  <a:lnTo>
                                    <a:pt x="566" y="278"/>
                                  </a:lnTo>
                                  <a:lnTo>
                                    <a:pt x="566" y="279"/>
                                  </a:lnTo>
                                  <a:lnTo>
                                    <a:pt x="566" y="282"/>
                                  </a:lnTo>
                                  <a:lnTo>
                                    <a:pt x="566" y="285"/>
                                  </a:lnTo>
                                  <a:lnTo>
                                    <a:pt x="566" y="286"/>
                                  </a:lnTo>
                                  <a:lnTo>
                                    <a:pt x="566" y="289"/>
                                  </a:lnTo>
                                  <a:lnTo>
                                    <a:pt x="565" y="290"/>
                                  </a:lnTo>
                                  <a:lnTo>
                                    <a:pt x="565" y="293"/>
                                  </a:lnTo>
                                  <a:lnTo>
                                    <a:pt x="565" y="294"/>
                                  </a:lnTo>
                                  <a:lnTo>
                                    <a:pt x="563" y="296"/>
                                  </a:lnTo>
                                  <a:lnTo>
                                    <a:pt x="559" y="294"/>
                                  </a:lnTo>
                                  <a:lnTo>
                                    <a:pt x="536" y="286"/>
                                  </a:lnTo>
                                  <a:lnTo>
                                    <a:pt x="515" y="286"/>
                                  </a:lnTo>
                                  <a:lnTo>
                                    <a:pt x="496" y="282"/>
                                  </a:lnTo>
                                  <a:lnTo>
                                    <a:pt x="474" y="282"/>
                                  </a:lnTo>
                                  <a:lnTo>
                                    <a:pt x="458" y="276"/>
                                  </a:lnTo>
                                  <a:lnTo>
                                    <a:pt x="454" y="294"/>
                                  </a:lnTo>
                                  <a:lnTo>
                                    <a:pt x="434" y="286"/>
                                  </a:lnTo>
                                  <a:lnTo>
                                    <a:pt x="422" y="282"/>
                                  </a:lnTo>
                                  <a:lnTo>
                                    <a:pt x="413" y="294"/>
                                  </a:lnTo>
                                  <a:lnTo>
                                    <a:pt x="411" y="299"/>
                                  </a:lnTo>
                                  <a:lnTo>
                                    <a:pt x="404" y="307"/>
                                  </a:lnTo>
                                  <a:lnTo>
                                    <a:pt x="393" y="314"/>
                                  </a:lnTo>
                                  <a:lnTo>
                                    <a:pt x="385" y="326"/>
                                  </a:lnTo>
                                  <a:lnTo>
                                    <a:pt x="379" y="333"/>
                                  </a:lnTo>
                                  <a:lnTo>
                                    <a:pt x="368" y="321"/>
                                  </a:lnTo>
                                  <a:lnTo>
                                    <a:pt x="353" y="326"/>
                                  </a:lnTo>
                                  <a:lnTo>
                                    <a:pt x="345" y="311"/>
                                  </a:lnTo>
                                  <a:lnTo>
                                    <a:pt x="334" y="289"/>
                                  </a:lnTo>
                                  <a:lnTo>
                                    <a:pt x="321" y="276"/>
                                  </a:lnTo>
                                  <a:lnTo>
                                    <a:pt x="309" y="267"/>
                                  </a:lnTo>
                                  <a:lnTo>
                                    <a:pt x="298" y="269"/>
                                  </a:lnTo>
                                  <a:lnTo>
                                    <a:pt x="283" y="267"/>
                                  </a:lnTo>
                                  <a:lnTo>
                                    <a:pt x="261" y="269"/>
                                  </a:lnTo>
                                  <a:lnTo>
                                    <a:pt x="226" y="235"/>
                                  </a:lnTo>
                                  <a:lnTo>
                                    <a:pt x="195" y="221"/>
                                  </a:lnTo>
                                  <a:lnTo>
                                    <a:pt x="161" y="232"/>
                                  </a:lnTo>
                                  <a:lnTo>
                                    <a:pt x="176" y="321"/>
                                  </a:lnTo>
                                  <a:lnTo>
                                    <a:pt x="180" y="321"/>
                                  </a:lnTo>
                                  <a:lnTo>
                                    <a:pt x="176" y="32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71" name="Freeform 363">
                              <a:extLst>
                                <a:ext uri="{FF2B5EF4-FFF2-40B4-BE49-F238E27FC236}">
                                  <a16:creationId xmlns:a16="http://schemas.microsoft.com/office/drawing/2014/main" id="{14E6D7CC-192B-4FBD-9BF9-9D745DB97A42}"/>
                                </a:ext>
                              </a:extLst>
                            </p:cNvPr>
                            <p:cNvSpPr>
                              <a:spLocks/>
                            </p:cNvSpPr>
                            <p:nvPr/>
                          </p:nvSpPr>
                          <p:spPr bwMode="gray">
                            <a:xfrm>
                              <a:off x="2871" y="1560"/>
                              <a:ext cx="47" cy="35"/>
                            </a:xfrm>
                            <a:custGeom>
                              <a:avLst/>
                              <a:gdLst>
                                <a:gd name="T0" fmla="*/ 47 w 47"/>
                                <a:gd name="T1" fmla="*/ 12 h 35"/>
                                <a:gd name="T2" fmla="*/ 42 w 47"/>
                                <a:gd name="T3" fmla="*/ 15 h 35"/>
                                <a:gd name="T4" fmla="*/ 39 w 47"/>
                                <a:gd name="T5" fmla="*/ 19 h 35"/>
                                <a:gd name="T6" fmla="*/ 37 w 47"/>
                                <a:gd name="T7" fmla="*/ 23 h 35"/>
                                <a:gd name="T8" fmla="*/ 32 w 47"/>
                                <a:gd name="T9" fmla="*/ 28 h 35"/>
                                <a:gd name="T10" fmla="*/ 28 w 47"/>
                                <a:gd name="T11" fmla="*/ 32 h 35"/>
                                <a:gd name="T12" fmla="*/ 22 w 47"/>
                                <a:gd name="T13" fmla="*/ 34 h 35"/>
                                <a:gd name="T14" fmla="*/ 14 w 47"/>
                                <a:gd name="T15" fmla="*/ 35 h 35"/>
                                <a:gd name="T16" fmla="*/ 0 w 47"/>
                                <a:gd name="T17" fmla="*/ 32 h 35"/>
                                <a:gd name="T18" fmla="*/ 0 w 47"/>
                                <a:gd name="T19" fmla="*/ 31 h 35"/>
                                <a:gd name="T20" fmla="*/ 0 w 47"/>
                                <a:gd name="T21" fmla="*/ 28 h 35"/>
                                <a:gd name="T22" fmla="*/ 0 w 47"/>
                                <a:gd name="T23" fmla="*/ 24 h 35"/>
                                <a:gd name="T24" fmla="*/ 0 w 47"/>
                                <a:gd name="T25" fmla="*/ 22 h 35"/>
                                <a:gd name="T26" fmla="*/ 0 w 47"/>
                                <a:gd name="T27" fmla="*/ 20 h 35"/>
                                <a:gd name="T28" fmla="*/ 0 w 47"/>
                                <a:gd name="T29" fmla="*/ 17 h 35"/>
                                <a:gd name="T30" fmla="*/ 0 w 47"/>
                                <a:gd name="T31" fmla="*/ 15 h 35"/>
                                <a:gd name="T32" fmla="*/ 0 w 47"/>
                                <a:gd name="T33" fmla="*/ 12 h 35"/>
                                <a:gd name="T34" fmla="*/ 2 w 47"/>
                                <a:gd name="T35" fmla="*/ 12 h 35"/>
                                <a:gd name="T36" fmla="*/ 5 w 47"/>
                                <a:gd name="T37" fmla="*/ 12 h 35"/>
                                <a:gd name="T38" fmla="*/ 6 w 47"/>
                                <a:gd name="T39" fmla="*/ 12 h 35"/>
                                <a:gd name="T40" fmla="*/ 7 w 47"/>
                                <a:gd name="T41" fmla="*/ 12 h 35"/>
                                <a:gd name="T42" fmla="*/ 8 w 47"/>
                                <a:gd name="T43" fmla="*/ 12 h 35"/>
                                <a:gd name="T44" fmla="*/ 10 w 47"/>
                                <a:gd name="T45" fmla="*/ 12 h 35"/>
                                <a:gd name="T46" fmla="*/ 13 w 47"/>
                                <a:gd name="T47" fmla="*/ 12 h 35"/>
                                <a:gd name="T48" fmla="*/ 14 w 47"/>
                                <a:gd name="T49" fmla="*/ 12 h 35"/>
                                <a:gd name="T50" fmla="*/ 18 w 47"/>
                                <a:gd name="T51" fmla="*/ 10 h 35"/>
                                <a:gd name="T52" fmla="*/ 21 w 47"/>
                                <a:gd name="T53" fmla="*/ 10 h 35"/>
                                <a:gd name="T54" fmla="*/ 24 w 47"/>
                                <a:gd name="T55" fmla="*/ 8 h 35"/>
                                <a:gd name="T56" fmla="*/ 27 w 47"/>
                                <a:gd name="T57" fmla="*/ 7 h 35"/>
                                <a:gd name="T58" fmla="*/ 30 w 47"/>
                                <a:gd name="T59" fmla="*/ 5 h 35"/>
                                <a:gd name="T60" fmla="*/ 33 w 47"/>
                                <a:gd name="T61" fmla="*/ 4 h 35"/>
                                <a:gd name="T62" fmla="*/ 37 w 47"/>
                                <a:gd name="T63" fmla="*/ 3 h 35"/>
                                <a:gd name="T64" fmla="*/ 40 w 47"/>
                                <a:gd name="T65" fmla="*/ 0 h 35"/>
                                <a:gd name="T66" fmla="*/ 41 w 47"/>
                                <a:gd name="T67" fmla="*/ 1 h 35"/>
                                <a:gd name="T68" fmla="*/ 42 w 47"/>
                                <a:gd name="T69" fmla="*/ 3 h 35"/>
                                <a:gd name="T70" fmla="*/ 44 w 47"/>
                                <a:gd name="T71" fmla="*/ 4 h 35"/>
                                <a:gd name="T72" fmla="*/ 45 w 47"/>
                                <a:gd name="T73" fmla="*/ 5 h 35"/>
                                <a:gd name="T74" fmla="*/ 46 w 47"/>
                                <a:gd name="T75" fmla="*/ 5 h 35"/>
                                <a:gd name="T76" fmla="*/ 46 w 47"/>
                                <a:gd name="T77" fmla="*/ 7 h 35"/>
                                <a:gd name="T78" fmla="*/ 47 w 47"/>
                                <a:gd name="T79" fmla="*/ 8 h 35"/>
                                <a:gd name="T80" fmla="*/ 47 w 47"/>
                                <a:gd name="T81" fmla="*/ 12 h 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7"/>
                                <a:gd name="T124" fmla="*/ 0 h 35"/>
                                <a:gd name="T125" fmla="*/ 47 w 47"/>
                                <a:gd name="T126" fmla="*/ 35 h 3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7" h="35">
                                  <a:moveTo>
                                    <a:pt x="47" y="12"/>
                                  </a:moveTo>
                                  <a:lnTo>
                                    <a:pt x="42" y="15"/>
                                  </a:lnTo>
                                  <a:lnTo>
                                    <a:pt x="39" y="19"/>
                                  </a:lnTo>
                                  <a:lnTo>
                                    <a:pt x="37" y="23"/>
                                  </a:lnTo>
                                  <a:lnTo>
                                    <a:pt x="32" y="28"/>
                                  </a:lnTo>
                                  <a:lnTo>
                                    <a:pt x="28" y="32"/>
                                  </a:lnTo>
                                  <a:lnTo>
                                    <a:pt x="22" y="34"/>
                                  </a:lnTo>
                                  <a:lnTo>
                                    <a:pt x="14" y="35"/>
                                  </a:lnTo>
                                  <a:lnTo>
                                    <a:pt x="0" y="32"/>
                                  </a:lnTo>
                                  <a:lnTo>
                                    <a:pt x="0" y="31"/>
                                  </a:lnTo>
                                  <a:lnTo>
                                    <a:pt x="0" y="28"/>
                                  </a:lnTo>
                                  <a:lnTo>
                                    <a:pt x="0" y="24"/>
                                  </a:lnTo>
                                  <a:lnTo>
                                    <a:pt x="0" y="22"/>
                                  </a:lnTo>
                                  <a:lnTo>
                                    <a:pt x="0" y="20"/>
                                  </a:lnTo>
                                  <a:lnTo>
                                    <a:pt x="0" y="17"/>
                                  </a:lnTo>
                                  <a:lnTo>
                                    <a:pt x="0" y="15"/>
                                  </a:lnTo>
                                  <a:lnTo>
                                    <a:pt x="0" y="12"/>
                                  </a:lnTo>
                                  <a:lnTo>
                                    <a:pt x="2" y="12"/>
                                  </a:lnTo>
                                  <a:lnTo>
                                    <a:pt x="5" y="12"/>
                                  </a:lnTo>
                                  <a:lnTo>
                                    <a:pt x="6" y="12"/>
                                  </a:lnTo>
                                  <a:lnTo>
                                    <a:pt x="7" y="12"/>
                                  </a:lnTo>
                                  <a:lnTo>
                                    <a:pt x="8" y="12"/>
                                  </a:lnTo>
                                  <a:lnTo>
                                    <a:pt x="10" y="12"/>
                                  </a:lnTo>
                                  <a:lnTo>
                                    <a:pt x="13" y="12"/>
                                  </a:lnTo>
                                  <a:lnTo>
                                    <a:pt x="14" y="12"/>
                                  </a:lnTo>
                                  <a:lnTo>
                                    <a:pt x="18" y="10"/>
                                  </a:lnTo>
                                  <a:lnTo>
                                    <a:pt x="21" y="10"/>
                                  </a:lnTo>
                                  <a:lnTo>
                                    <a:pt x="24" y="8"/>
                                  </a:lnTo>
                                  <a:lnTo>
                                    <a:pt x="27" y="7"/>
                                  </a:lnTo>
                                  <a:lnTo>
                                    <a:pt x="30" y="5"/>
                                  </a:lnTo>
                                  <a:lnTo>
                                    <a:pt x="33" y="4"/>
                                  </a:lnTo>
                                  <a:lnTo>
                                    <a:pt x="37" y="3"/>
                                  </a:lnTo>
                                  <a:lnTo>
                                    <a:pt x="40" y="0"/>
                                  </a:lnTo>
                                  <a:lnTo>
                                    <a:pt x="41" y="1"/>
                                  </a:lnTo>
                                  <a:lnTo>
                                    <a:pt x="42" y="3"/>
                                  </a:lnTo>
                                  <a:lnTo>
                                    <a:pt x="44" y="4"/>
                                  </a:lnTo>
                                  <a:lnTo>
                                    <a:pt x="45" y="5"/>
                                  </a:lnTo>
                                  <a:lnTo>
                                    <a:pt x="46" y="5"/>
                                  </a:lnTo>
                                  <a:lnTo>
                                    <a:pt x="46" y="7"/>
                                  </a:lnTo>
                                  <a:lnTo>
                                    <a:pt x="47" y="8"/>
                                  </a:lnTo>
                                  <a:lnTo>
                                    <a:pt x="47" y="1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72" name="Freeform 364">
                              <a:extLst>
                                <a:ext uri="{FF2B5EF4-FFF2-40B4-BE49-F238E27FC236}">
                                  <a16:creationId xmlns:a16="http://schemas.microsoft.com/office/drawing/2014/main" id="{4235A36F-C2F8-4084-BF74-7B0DBC844DDE}"/>
                                </a:ext>
                              </a:extLst>
                            </p:cNvPr>
                            <p:cNvSpPr>
                              <a:spLocks/>
                            </p:cNvSpPr>
                            <p:nvPr/>
                          </p:nvSpPr>
                          <p:spPr bwMode="gray">
                            <a:xfrm>
                              <a:off x="2869" y="1568"/>
                              <a:ext cx="90" cy="90"/>
                            </a:xfrm>
                            <a:custGeom>
                              <a:avLst/>
                              <a:gdLst>
                                <a:gd name="T0" fmla="*/ 79 w 90"/>
                                <a:gd name="T1" fmla="*/ 39 h 90"/>
                                <a:gd name="T2" fmla="*/ 52 w 90"/>
                                <a:gd name="T3" fmla="*/ 32 h 90"/>
                                <a:gd name="T4" fmla="*/ 48 w 90"/>
                                <a:gd name="T5" fmla="*/ 33 h 90"/>
                                <a:gd name="T6" fmla="*/ 45 w 90"/>
                                <a:gd name="T7" fmla="*/ 33 h 90"/>
                                <a:gd name="T8" fmla="*/ 41 w 90"/>
                                <a:gd name="T9" fmla="*/ 32 h 90"/>
                                <a:gd name="T10" fmla="*/ 40 w 90"/>
                                <a:gd name="T11" fmla="*/ 39 h 90"/>
                                <a:gd name="T12" fmla="*/ 46 w 90"/>
                                <a:gd name="T13" fmla="*/ 53 h 90"/>
                                <a:gd name="T14" fmla="*/ 53 w 90"/>
                                <a:gd name="T15" fmla="*/ 64 h 90"/>
                                <a:gd name="T16" fmla="*/ 60 w 90"/>
                                <a:gd name="T17" fmla="*/ 75 h 90"/>
                                <a:gd name="T18" fmla="*/ 65 w 90"/>
                                <a:gd name="T19" fmla="*/ 90 h 90"/>
                                <a:gd name="T20" fmla="*/ 60 w 90"/>
                                <a:gd name="T21" fmla="*/ 90 h 90"/>
                                <a:gd name="T22" fmla="*/ 55 w 90"/>
                                <a:gd name="T23" fmla="*/ 88 h 90"/>
                                <a:gd name="T24" fmla="*/ 51 w 90"/>
                                <a:gd name="T25" fmla="*/ 88 h 90"/>
                                <a:gd name="T26" fmla="*/ 46 w 90"/>
                                <a:gd name="T27" fmla="*/ 87 h 90"/>
                                <a:gd name="T28" fmla="*/ 43 w 90"/>
                                <a:gd name="T29" fmla="*/ 84 h 90"/>
                                <a:gd name="T30" fmla="*/ 41 w 90"/>
                                <a:gd name="T31" fmla="*/ 79 h 90"/>
                                <a:gd name="T32" fmla="*/ 39 w 90"/>
                                <a:gd name="T33" fmla="*/ 75 h 90"/>
                                <a:gd name="T34" fmla="*/ 38 w 90"/>
                                <a:gd name="T35" fmla="*/ 72 h 90"/>
                                <a:gd name="T36" fmla="*/ 30 w 90"/>
                                <a:gd name="T37" fmla="*/ 60 h 90"/>
                                <a:gd name="T38" fmla="*/ 23 w 90"/>
                                <a:gd name="T39" fmla="*/ 48 h 90"/>
                                <a:gd name="T40" fmla="*/ 14 w 90"/>
                                <a:gd name="T41" fmla="*/ 40 h 90"/>
                                <a:gd name="T42" fmla="*/ 4 w 90"/>
                                <a:gd name="T43" fmla="*/ 36 h 90"/>
                                <a:gd name="T44" fmla="*/ 3 w 90"/>
                                <a:gd name="T45" fmla="*/ 33 h 90"/>
                                <a:gd name="T46" fmla="*/ 1 w 90"/>
                                <a:gd name="T47" fmla="*/ 29 h 90"/>
                                <a:gd name="T48" fmla="*/ 1 w 90"/>
                                <a:gd name="T49" fmla="*/ 25 h 90"/>
                                <a:gd name="T50" fmla="*/ 0 w 90"/>
                                <a:gd name="T51" fmla="*/ 20 h 90"/>
                                <a:gd name="T52" fmla="*/ 23 w 90"/>
                                <a:gd name="T53" fmla="*/ 23 h 90"/>
                                <a:gd name="T54" fmla="*/ 34 w 90"/>
                                <a:gd name="T55" fmla="*/ 17 h 90"/>
                                <a:gd name="T56" fmla="*/ 41 w 90"/>
                                <a:gd name="T57" fmla="*/ 7 h 90"/>
                                <a:gd name="T58" fmla="*/ 48 w 90"/>
                                <a:gd name="T59" fmla="*/ 0 h 90"/>
                                <a:gd name="T60" fmla="*/ 54 w 90"/>
                                <a:gd name="T61" fmla="*/ 6 h 90"/>
                                <a:gd name="T62" fmla="*/ 61 w 90"/>
                                <a:gd name="T63" fmla="*/ 10 h 90"/>
                                <a:gd name="T64" fmla="*/ 68 w 90"/>
                                <a:gd name="T65" fmla="*/ 14 h 90"/>
                                <a:gd name="T66" fmla="*/ 74 w 90"/>
                                <a:gd name="T67" fmla="*/ 15 h 90"/>
                                <a:gd name="T68" fmla="*/ 78 w 90"/>
                                <a:gd name="T69" fmla="*/ 15 h 90"/>
                                <a:gd name="T70" fmla="*/ 81 w 90"/>
                                <a:gd name="T71" fmla="*/ 15 h 90"/>
                                <a:gd name="T72" fmla="*/ 84 w 90"/>
                                <a:gd name="T73" fmla="*/ 15 h 90"/>
                                <a:gd name="T74" fmla="*/ 87 w 90"/>
                                <a:gd name="T75" fmla="*/ 18 h 90"/>
                                <a:gd name="T76" fmla="*/ 89 w 90"/>
                                <a:gd name="T77" fmla="*/ 21 h 90"/>
                                <a:gd name="T78" fmla="*/ 90 w 90"/>
                                <a:gd name="T79" fmla="*/ 23 h 90"/>
                                <a:gd name="T80" fmla="*/ 90 w 90"/>
                                <a:gd name="T81" fmla="*/ 29 h 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0"/>
                                <a:gd name="T124" fmla="*/ 0 h 90"/>
                                <a:gd name="T125" fmla="*/ 90 w 90"/>
                                <a:gd name="T126" fmla="*/ 90 h 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0" h="90">
                                  <a:moveTo>
                                    <a:pt x="90" y="29"/>
                                  </a:moveTo>
                                  <a:lnTo>
                                    <a:pt x="79" y="39"/>
                                  </a:lnTo>
                                  <a:lnTo>
                                    <a:pt x="54" y="30"/>
                                  </a:lnTo>
                                  <a:lnTo>
                                    <a:pt x="52" y="32"/>
                                  </a:lnTo>
                                  <a:lnTo>
                                    <a:pt x="51" y="32"/>
                                  </a:lnTo>
                                  <a:lnTo>
                                    <a:pt x="48" y="33"/>
                                  </a:lnTo>
                                  <a:lnTo>
                                    <a:pt x="46" y="33"/>
                                  </a:lnTo>
                                  <a:lnTo>
                                    <a:pt x="45" y="33"/>
                                  </a:lnTo>
                                  <a:lnTo>
                                    <a:pt x="42" y="32"/>
                                  </a:lnTo>
                                  <a:lnTo>
                                    <a:pt x="41" y="32"/>
                                  </a:lnTo>
                                  <a:lnTo>
                                    <a:pt x="40" y="30"/>
                                  </a:lnTo>
                                  <a:lnTo>
                                    <a:pt x="40" y="39"/>
                                  </a:lnTo>
                                  <a:lnTo>
                                    <a:pt x="42" y="46"/>
                                  </a:lnTo>
                                  <a:lnTo>
                                    <a:pt x="46" y="53"/>
                                  </a:lnTo>
                                  <a:lnTo>
                                    <a:pt x="49" y="58"/>
                                  </a:lnTo>
                                  <a:lnTo>
                                    <a:pt x="53" y="64"/>
                                  </a:lnTo>
                                  <a:lnTo>
                                    <a:pt x="57" y="69"/>
                                  </a:lnTo>
                                  <a:lnTo>
                                    <a:pt x="60" y="75"/>
                                  </a:lnTo>
                                  <a:lnTo>
                                    <a:pt x="63" y="82"/>
                                  </a:lnTo>
                                  <a:lnTo>
                                    <a:pt x="65" y="90"/>
                                  </a:lnTo>
                                  <a:lnTo>
                                    <a:pt x="63" y="90"/>
                                  </a:lnTo>
                                  <a:lnTo>
                                    <a:pt x="60" y="90"/>
                                  </a:lnTo>
                                  <a:lnTo>
                                    <a:pt x="58" y="88"/>
                                  </a:lnTo>
                                  <a:lnTo>
                                    <a:pt x="55" y="88"/>
                                  </a:lnTo>
                                  <a:lnTo>
                                    <a:pt x="53" y="88"/>
                                  </a:lnTo>
                                  <a:lnTo>
                                    <a:pt x="51" y="88"/>
                                  </a:lnTo>
                                  <a:lnTo>
                                    <a:pt x="48" y="87"/>
                                  </a:lnTo>
                                  <a:lnTo>
                                    <a:pt x="46" y="87"/>
                                  </a:lnTo>
                                  <a:lnTo>
                                    <a:pt x="45" y="86"/>
                                  </a:lnTo>
                                  <a:lnTo>
                                    <a:pt x="43" y="84"/>
                                  </a:lnTo>
                                  <a:lnTo>
                                    <a:pt x="42" y="82"/>
                                  </a:lnTo>
                                  <a:lnTo>
                                    <a:pt x="41" y="79"/>
                                  </a:lnTo>
                                  <a:lnTo>
                                    <a:pt x="40" y="77"/>
                                  </a:lnTo>
                                  <a:lnTo>
                                    <a:pt x="39" y="75"/>
                                  </a:lnTo>
                                  <a:lnTo>
                                    <a:pt x="39" y="73"/>
                                  </a:lnTo>
                                  <a:lnTo>
                                    <a:pt x="38" y="72"/>
                                  </a:lnTo>
                                  <a:lnTo>
                                    <a:pt x="34" y="65"/>
                                  </a:lnTo>
                                  <a:lnTo>
                                    <a:pt x="30" y="60"/>
                                  </a:lnTo>
                                  <a:lnTo>
                                    <a:pt x="27" y="54"/>
                                  </a:lnTo>
                                  <a:lnTo>
                                    <a:pt x="23" y="48"/>
                                  </a:lnTo>
                                  <a:lnTo>
                                    <a:pt x="18" y="44"/>
                                  </a:lnTo>
                                  <a:lnTo>
                                    <a:pt x="14" y="40"/>
                                  </a:lnTo>
                                  <a:lnTo>
                                    <a:pt x="9" y="37"/>
                                  </a:lnTo>
                                  <a:lnTo>
                                    <a:pt x="4" y="36"/>
                                  </a:lnTo>
                                  <a:lnTo>
                                    <a:pt x="3" y="35"/>
                                  </a:lnTo>
                                  <a:lnTo>
                                    <a:pt x="3" y="33"/>
                                  </a:lnTo>
                                  <a:lnTo>
                                    <a:pt x="2" y="32"/>
                                  </a:lnTo>
                                  <a:lnTo>
                                    <a:pt x="1" y="29"/>
                                  </a:lnTo>
                                  <a:lnTo>
                                    <a:pt x="1" y="28"/>
                                  </a:lnTo>
                                  <a:lnTo>
                                    <a:pt x="1" y="25"/>
                                  </a:lnTo>
                                  <a:lnTo>
                                    <a:pt x="0" y="23"/>
                                  </a:lnTo>
                                  <a:lnTo>
                                    <a:pt x="0" y="20"/>
                                  </a:lnTo>
                                  <a:lnTo>
                                    <a:pt x="13" y="23"/>
                                  </a:lnTo>
                                  <a:lnTo>
                                    <a:pt x="23" y="23"/>
                                  </a:lnTo>
                                  <a:lnTo>
                                    <a:pt x="29" y="20"/>
                                  </a:lnTo>
                                  <a:lnTo>
                                    <a:pt x="34" y="17"/>
                                  </a:lnTo>
                                  <a:lnTo>
                                    <a:pt x="38" y="13"/>
                                  </a:lnTo>
                                  <a:lnTo>
                                    <a:pt x="41" y="7"/>
                                  </a:lnTo>
                                  <a:lnTo>
                                    <a:pt x="43" y="3"/>
                                  </a:lnTo>
                                  <a:lnTo>
                                    <a:pt x="48" y="0"/>
                                  </a:lnTo>
                                  <a:lnTo>
                                    <a:pt x="52" y="3"/>
                                  </a:lnTo>
                                  <a:lnTo>
                                    <a:pt x="54" y="6"/>
                                  </a:lnTo>
                                  <a:lnTo>
                                    <a:pt x="58" y="8"/>
                                  </a:lnTo>
                                  <a:lnTo>
                                    <a:pt x="61" y="10"/>
                                  </a:lnTo>
                                  <a:lnTo>
                                    <a:pt x="64" y="13"/>
                                  </a:lnTo>
                                  <a:lnTo>
                                    <a:pt x="68" y="14"/>
                                  </a:lnTo>
                                  <a:lnTo>
                                    <a:pt x="72" y="14"/>
                                  </a:lnTo>
                                  <a:lnTo>
                                    <a:pt x="74" y="15"/>
                                  </a:lnTo>
                                  <a:lnTo>
                                    <a:pt x="77" y="15"/>
                                  </a:lnTo>
                                  <a:lnTo>
                                    <a:pt x="78" y="15"/>
                                  </a:lnTo>
                                  <a:lnTo>
                                    <a:pt x="79" y="15"/>
                                  </a:lnTo>
                                  <a:lnTo>
                                    <a:pt x="81" y="15"/>
                                  </a:lnTo>
                                  <a:lnTo>
                                    <a:pt x="83" y="15"/>
                                  </a:lnTo>
                                  <a:lnTo>
                                    <a:pt x="84" y="15"/>
                                  </a:lnTo>
                                  <a:lnTo>
                                    <a:pt x="85" y="15"/>
                                  </a:lnTo>
                                  <a:lnTo>
                                    <a:pt x="87" y="18"/>
                                  </a:lnTo>
                                  <a:lnTo>
                                    <a:pt x="87" y="20"/>
                                  </a:lnTo>
                                  <a:lnTo>
                                    <a:pt x="89" y="21"/>
                                  </a:lnTo>
                                  <a:lnTo>
                                    <a:pt x="90" y="21"/>
                                  </a:lnTo>
                                  <a:lnTo>
                                    <a:pt x="90" y="23"/>
                                  </a:lnTo>
                                  <a:lnTo>
                                    <a:pt x="90" y="25"/>
                                  </a:lnTo>
                                  <a:lnTo>
                                    <a:pt x="90" y="2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73" name="Freeform 365">
                              <a:extLst>
                                <a:ext uri="{FF2B5EF4-FFF2-40B4-BE49-F238E27FC236}">
                                  <a16:creationId xmlns:a16="http://schemas.microsoft.com/office/drawing/2014/main" id="{B54FE0C0-48F3-47AB-9DE0-84DDB549A902}"/>
                                </a:ext>
                              </a:extLst>
                            </p:cNvPr>
                            <p:cNvSpPr>
                              <a:spLocks/>
                            </p:cNvSpPr>
                            <p:nvPr/>
                          </p:nvSpPr>
                          <p:spPr bwMode="gray">
                            <a:xfrm>
                              <a:off x="2908" y="1597"/>
                              <a:ext cx="55" cy="68"/>
                            </a:xfrm>
                            <a:custGeom>
                              <a:avLst/>
                              <a:gdLst>
                                <a:gd name="T0" fmla="*/ 26 w 55"/>
                                <a:gd name="T1" fmla="*/ 61 h 68"/>
                                <a:gd name="T2" fmla="*/ 24 w 55"/>
                                <a:gd name="T3" fmla="*/ 53 h 68"/>
                                <a:gd name="T4" fmla="*/ 21 w 55"/>
                                <a:gd name="T5" fmla="*/ 45 h 68"/>
                                <a:gd name="T6" fmla="*/ 18 w 55"/>
                                <a:gd name="T7" fmla="*/ 39 h 68"/>
                                <a:gd name="T8" fmla="*/ 13 w 55"/>
                                <a:gd name="T9" fmla="*/ 35 h 68"/>
                                <a:gd name="T10" fmla="*/ 9 w 55"/>
                                <a:gd name="T11" fmla="*/ 29 h 68"/>
                                <a:gd name="T12" fmla="*/ 6 w 55"/>
                                <a:gd name="T13" fmla="*/ 24 h 68"/>
                                <a:gd name="T14" fmla="*/ 2 w 55"/>
                                <a:gd name="T15" fmla="*/ 16 h 68"/>
                                <a:gd name="T16" fmla="*/ 0 w 55"/>
                                <a:gd name="T17" fmla="*/ 9 h 68"/>
                                <a:gd name="T18" fmla="*/ 0 w 55"/>
                                <a:gd name="T19" fmla="*/ 0 h 68"/>
                                <a:gd name="T20" fmla="*/ 1 w 55"/>
                                <a:gd name="T21" fmla="*/ 2 h 68"/>
                                <a:gd name="T22" fmla="*/ 2 w 55"/>
                                <a:gd name="T23" fmla="*/ 2 h 68"/>
                                <a:gd name="T24" fmla="*/ 5 w 55"/>
                                <a:gd name="T25" fmla="*/ 3 h 68"/>
                                <a:gd name="T26" fmla="*/ 6 w 55"/>
                                <a:gd name="T27" fmla="*/ 3 h 68"/>
                                <a:gd name="T28" fmla="*/ 8 w 55"/>
                                <a:gd name="T29" fmla="*/ 3 h 68"/>
                                <a:gd name="T30" fmla="*/ 11 w 55"/>
                                <a:gd name="T31" fmla="*/ 2 h 68"/>
                                <a:gd name="T32" fmla="*/ 12 w 55"/>
                                <a:gd name="T33" fmla="*/ 2 h 68"/>
                                <a:gd name="T34" fmla="*/ 15 w 55"/>
                                <a:gd name="T35" fmla="*/ 0 h 68"/>
                                <a:gd name="T36" fmla="*/ 42 w 55"/>
                                <a:gd name="T37" fmla="*/ 6 h 68"/>
                                <a:gd name="T38" fmla="*/ 55 w 55"/>
                                <a:gd name="T39" fmla="*/ 36 h 68"/>
                                <a:gd name="T40" fmla="*/ 53 w 55"/>
                                <a:gd name="T41" fmla="*/ 42 h 68"/>
                                <a:gd name="T42" fmla="*/ 51 w 55"/>
                                <a:gd name="T43" fmla="*/ 45 h 68"/>
                                <a:gd name="T44" fmla="*/ 48 w 55"/>
                                <a:gd name="T45" fmla="*/ 49 h 68"/>
                                <a:gd name="T46" fmla="*/ 47 w 55"/>
                                <a:gd name="T47" fmla="*/ 53 h 68"/>
                                <a:gd name="T48" fmla="*/ 45 w 55"/>
                                <a:gd name="T49" fmla="*/ 57 h 68"/>
                                <a:gd name="T50" fmla="*/ 42 w 55"/>
                                <a:gd name="T51" fmla="*/ 59 h 68"/>
                                <a:gd name="T52" fmla="*/ 40 w 55"/>
                                <a:gd name="T53" fmla="*/ 64 h 68"/>
                                <a:gd name="T54" fmla="*/ 39 w 55"/>
                                <a:gd name="T55" fmla="*/ 68 h 68"/>
                                <a:gd name="T56" fmla="*/ 26 w 55"/>
                                <a:gd name="T57" fmla="*/ 61 h 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5"/>
                                <a:gd name="T88" fmla="*/ 0 h 68"/>
                                <a:gd name="T89" fmla="*/ 55 w 55"/>
                                <a:gd name="T90" fmla="*/ 68 h 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5" h="68">
                                  <a:moveTo>
                                    <a:pt x="26" y="61"/>
                                  </a:moveTo>
                                  <a:lnTo>
                                    <a:pt x="24" y="53"/>
                                  </a:lnTo>
                                  <a:lnTo>
                                    <a:pt x="21" y="45"/>
                                  </a:lnTo>
                                  <a:lnTo>
                                    <a:pt x="18" y="39"/>
                                  </a:lnTo>
                                  <a:lnTo>
                                    <a:pt x="13" y="35"/>
                                  </a:lnTo>
                                  <a:lnTo>
                                    <a:pt x="9" y="29"/>
                                  </a:lnTo>
                                  <a:lnTo>
                                    <a:pt x="6" y="24"/>
                                  </a:lnTo>
                                  <a:lnTo>
                                    <a:pt x="2" y="16"/>
                                  </a:lnTo>
                                  <a:lnTo>
                                    <a:pt x="0" y="9"/>
                                  </a:lnTo>
                                  <a:lnTo>
                                    <a:pt x="0" y="0"/>
                                  </a:lnTo>
                                  <a:lnTo>
                                    <a:pt x="1" y="2"/>
                                  </a:lnTo>
                                  <a:lnTo>
                                    <a:pt x="2" y="2"/>
                                  </a:lnTo>
                                  <a:lnTo>
                                    <a:pt x="5" y="3"/>
                                  </a:lnTo>
                                  <a:lnTo>
                                    <a:pt x="6" y="3"/>
                                  </a:lnTo>
                                  <a:lnTo>
                                    <a:pt x="8" y="3"/>
                                  </a:lnTo>
                                  <a:lnTo>
                                    <a:pt x="11" y="2"/>
                                  </a:lnTo>
                                  <a:lnTo>
                                    <a:pt x="12" y="2"/>
                                  </a:lnTo>
                                  <a:lnTo>
                                    <a:pt x="15" y="0"/>
                                  </a:lnTo>
                                  <a:lnTo>
                                    <a:pt x="42" y="6"/>
                                  </a:lnTo>
                                  <a:lnTo>
                                    <a:pt x="55" y="36"/>
                                  </a:lnTo>
                                  <a:lnTo>
                                    <a:pt x="53" y="42"/>
                                  </a:lnTo>
                                  <a:lnTo>
                                    <a:pt x="51" y="45"/>
                                  </a:lnTo>
                                  <a:lnTo>
                                    <a:pt x="48" y="49"/>
                                  </a:lnTo>
                                  <a:lnTo>
                                    <a:pt x="47" y="53"/>
                                  </a:lnTo>
                                  <a:lnTo>
                                    <a:pt x="45" y="57"/>
                                  </a:lnTo>
                                  <a:lnTo>
                                    <a:pt x="42" y="59"/>
                                  </a:lnTo>
                                  <a:lnTo>
                                    <a:pt x="40" y="64"/>
                                  </a:lnTo>
                                  <a:lnTo>
                                    <a:pt x="39" y="68"/>
                                  </a:lnTo>
                                  <a:lnTo>
                                    <a:pt x="26" y="61"/>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74" name="Freeform 366">
                              <a:extLst>
                                <a:ext uri="{FF2B5EF4-FFF2-40B4-BE49-F238E27FC236}">
                                  <a16:creationId xmlns:a16="http://schemas.microsoft.com/office/drawing/2014/main" id="{26024E19-3DC3-47E6-8526-3EBB18858BAF}"/>
                                </a:ext>
                              </a:extLst>
                            </p:cNvPr>
                            <p:cNvSpPr>
                              <a:spLocks/>
                            </p:cNvSpPr>
                            <p:nvPr/>
                          </p:nvSpPr>
                          <p:spPr bwMode="gray">
                            <a:xfrm>
                              <a:off x="2946" y="1581"/>
                              <a:ext cx="79" cy="112"/>
                            </a:xfrm>
                            <a:custGeom>
                              <a:avLst/>
                              <a:gdLst>
                                <a:gd name="T0" fmla="*/ 11 w 79"/>
                                <a:gd name="T1" fmla="*/ 11 h 112"/>
                                <a:gd name="T2" fmla="*/ 11 w 79"/>
                                <a:gd name="T3" fmla="*/ 8 h 112"/>
                                <a:gd name="T4" fmla="*/ 8 w 79"/>
                                <a:gd name="T5" fmla="*/ 7 h 112"/>
                                <a:gd name="T6" fmla="*/ 6 w 79"/>
                                <a:gd name="T7" fmla="*/ 2 h 112"/>
                                <a:gd name="T8" fmla="*/ 12 w 79"/>
                                <a:gd name="T9" fmla="*/ 1 h 112"/>
                                <a:gd name="T10" fmla="*/ 17 w 79"/>
                                <a:gd name="T11" fmla="*/ 0 h 112"/>
                                <a:gd name="T12" fmla="*/ 22 w 79"/>
                                <a:gd name="T13" fmla="*/ 0 h 112"/>
                                <a:gd name="T14" fmla="*/ 28 w 79"/>
                                <a:gd name="T15" fmla="*/ 0 h 112"/>
                                <a:gd name="T16" fmla="*/ 41 w 79"/>
                                <a:gd name="T17" fmla="*/ 9 h 112"/>
                                <a:gd name="T18" fmla="*/ 49 w 79"/>
                                <a:gd name="T19" fmla="*/ 21 h 112"/>
                                <a:gd name="T20" fmla="*/ 57 w 79"/>
                                <a:gd name="T21" fmla="*/ 27 h 112"/>
                                <a:gd name="T22" fmla="*/ 66 w 79"/>
                                <a:gd name="T23" fmla="*/ 38 h 112"/>
                                <a:gd name="T24" fmla="*/ 70 w 79"/>
                                <a:gd name="T25" fmla="*/ 45 h 112"/>
                                <a:gd name="T26" fmla="*/ 72 w 79"/>
                                <a:gd name="T27" fmla="*/ 45 h 112"/>
                                <a:gd name="T28" fmla="*/ 71 w 79"/>
                                <a:gd name="T29" fmla="*/ 49 h 112"/>
                                <a:gd name="T30" fmla="*/ 73 w 79"/>
                                <a:gd name="T31" fmla="*/ 54 h 112"/>
                                <a:gd name="T32" fmla="*/ 77 w 79"/>
                                <a:gd name="T33" fmla="*/ 58 h 112"/>
                                <a:gd name="T34" fmla="*/ 79 w 79"/>
                                <a:gd name="T35" fmla="*/ 65 h 112"/>
                                <a:gd name="T36" fmla="*/ 77 w 79"/>
                                <a:gd name="T37" fmla="*/ 70 h 112"/>
                                <a:gd name="T38" fmla="*/ 75 w 79"/>
                                <a:gd name="T39" fmla="*/ 73 h 112"/>
                                <a:gd name="T40" fmla="*/ 72 w 79"/>
                                <a:gd name="T41" fmla="*/ 76 h 112"/>
                                <a:gd name="T42" fmla="*/ 70 w 79"/>
                                <a:gd name="T43" fmla="*/ 77 h 112"/>
                                <a:gd name="T44" fmla="*/ 62 w 79"/>
                                <a:gd name="T45" fmla="*/ 83 h 112"/>
                                <a:gd name="T46" fmla="*/ 53 w 79"/>
                                <a:gd name="T47" fmla="*/ 89 h 112"/>
                                <a:gd name="T48" fmla="*/ 45 w 79"/>
                                <a:gd name="T49" fmla="*/ 95 h 112"/>
                                <a:gd name="T50" fmla="*/ 36 w 79"/>
                                <a:gd name="T51" fmla="*/ 102 h 112"/>
                                <a:gd name="T52" fmla="*/ 32 w 79"/>
                                <a:gd name="T53" fmla="*/ 95 h 112"/>
                                <a:gd name="T54" fmla="*/ 30 w 79"/>
                                <a:gd name="T55" fmla="*/ 89 h 112"/>
                                <a:gd name="T56" fmla="*/ 26 w 79"/>
                                <a:gd name="T57" fmla="*/ 85 h 112"/>
                                <a:gd name="T58" fmla="*/ 21 w 79"/>
                                <a:gd name="T59" fmla="*/ 83 h 112"/>
                                <a:gd name="T60" fmla="*/ 17 w 79"/>
                                <a:gd name="T61" fmla="*/ 88 h 112"/>
                                <a:gd name="T62" fmla="*/ 17 w 79"/>
                                <a:gd name="T63" fmla="*/ 95 h 112"/>
                                <a:gd name="T64" fmla="*/ 15 w 79"/>
                                <a:gd name="T65" fmla="*/ 105 h 112"/>
                                <a:gd name="T66" fmla="*/ 12 w 79"/>
                                <a:gd name="T67" fmla="*/ 106 h 112"/>
                                <a:gd name="T68" fmla="*/ 11 w 79"/>
                                <a:gd name="T69" fmla="*/ 98 h 112"/>
                                <a:gd name="T70" fmla="*/ 8 w 79"/>
                                <a:gd name="T71" fmla="*/ 91 h 112"/>
                                <a:gd name="T72" fmla="*/ 4 w 79"/>
                                <a:gd name="T73" fmla="*/ 83 h 112"/>
                                <a:gd name="T74" fmla="*/ 1 w 79"/>
                                <a:gd name="T75" fmla="*/ 76 h 112"/>
                                <a:gd name="T76" fmla="*/ 5 w 79"/>
                                <a:gd name="T77" fmla="*/ 69 h 112"/>
                                <a:gd name="T78" fmla="*/ 8 w 79"/>
                                <a:gd name="T79" fmla="*/ 63 h 112"/>
                                <a:gd name="T80" fmla="*/ 13 w 79"/>
                                <a:gd name="T81" fmla="*/ 56 h 112"/>
                                <a:gd name="T82" fmla="*/ 2 w 79"/>
                                <a:gd name="T83" fmla="*/ 22 h 1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9"/>
                                <a:gd name="T127" fmla="*/ 0 h 112"/>
                                <a:gd name="T128" fmla="*/ 79 w 79"/>
                                <a:gd name="T129" fmla="*/ 112 h 1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9" h="112">
                                  <a:moveTo>
                                    <a:pt x="11" y="15"/>
                                  </a:moveTo>
                                  <a:lnTo>
                                    <a:pt x="11" y="11"/>
                                  </a:lnTo>
                                  <a:lnTo>
                                    <a:pt x="11" y="9"/>
                                  </a:lnTo>
                                  <a:lnTo>
                                    <a:pt x="11" y="8"/>
                                  </a:lnTo>
                                  <a:lnTo>
                                    <a:pt x="10" y="8"/>
                                  </a:lnTo>
                                  <a:lnTo>
                                    <a:pt x="8" y="7"/>
                                  </a:lnTo>
                                  <a:lnTo>
                                    <a:pt x="8" y="5"/>
                                  </a:lnTo>
                                  <a:lnTo>
                                    <a:pt x="6" y="2"/>
                                  </a:lnTo>
                                  <a:lnTo>
                                    <a:pt x="10" y="1"/>
                                  </a:lnTo>
                                  <a:lnTo>
                                    <a:pt x="12" y="1"/>
                                  </a:lnTo>
                                  <a:lnTo>
                                    <a:pt x="14" y="0"/>
                                  </a:lnTo>
                                  <a:lnTo>
                                    <a:pt x="17" y="0"/>
                                  </a:lnTo>
                                  <a:lnTo>
                                    <a:pt x="19" y="0"/>
                                  </a:lnTo>
                                  <a:lnTo>
                                    <a:pt x="22" y="0"/>
                                  </a:lnTo>
                                  <a:lnTo>
                                    <a:pt x="26" y="0"/>
                                  </a:lnTo>
                                  <a:lnTo>
                                    <a:pt x="28" y="0"/>
                                  </a:lnTo>
                                  <a:lnTo>
                                    <a:pt x="39" y="2"/>
                                  </a:lnTo>
                                  <a:lnTo>
                                    <a:pt x="41" y="9"/>
                                  </a:lnTo>
                                  <a:lnTo>
                                    <a:pt x="44" y="15"/>
                                  </a:lnTo>
                                  <a:lnTo>
                                    <a:pt x="49" y="21"/>
                                  </a:lnTo>
                                  <a:lnTo>
                                    <a:pt x="52" y="23"/>
                                  </a:lnTo>
                                  <a:lnTo>
                                    <a:pt x="57" y="27"/>
                                  </a:lnTo>
                                  <a:lnTo>
                                    <a:pt x="63" y="33"/>
                                  </a:lnTo>
                                  <a:lnTo>
                                    <a:pt x="66" y="38"/>
                                  </a:lnTo>
                                  <a:lnTo>
                                    <a:pt x="69" y="45"/>
                                  </a:lnTo>
                                  <a:lnTo>
                                    <a:pt x="70" y="45"/>
                                  </a:lnTo>
                                  <a:lnTo>
                                    <a:pt x="71" y="45"/>
                                  </a:lnTo>
                                  <a:lnTo>
                                    <a:pt x="72" y="45"/>
                                  </a:lnTo>
                                  <a:lnTo>
                                    <a:pt x="71" y="48"/>
                                  </a:lnTo>
                                  <a:lnTo>
                                    <a:pt x="71" y="49"/>
                                  </a:lnTo>
                                  <a:lnTo>
                                    <a:pt x="72" y="52"/>
                                  </a:lnTo>
                                  <a:lnTo>
                                    <a:pt x="73" y="54"/>
                                  </a:lnTo>
                                  <a:lnTo>
                                    <a:pt x="75" y="55"/>
                                  </a:lnTo>
                                  <a:lnTo>
                                    <a:pt x="77" y="58"/>
                                  </a:lnTo>
                                  <a:lnTo>
                                    <a:pt x="78" y="61"/>
                                  </a:lnTo>
                                  <a:lnTo>
                                    <a:pt x="79" y="65"/>
                                  </a:lnTo>
                                  <a:lnTo>
                                    <a:pt x="78" y="68"/>
                                  </a:lnTo>
                                  <a:lnTo>
                                    <a:pt x="77" y="70"/>
                                  </a:lnTo>
                                  <a:lnTo>
                                    <a:pt x="76" y="72"/>
                                  </a:lnTo>
                                  <a:lnTo>
                                    <a:pt x="75" y="73"/>
                                  </a:lnTo>
                                  <a:lnTo>
                                    <a:pt x="73" y="74"/>
                                  </a:lnTo>
                                  <a:lnTo>
                                    <a:pt x="72" y="76"/>
                                  </a:lnTo>
                                  <a:lnTo>
                                    <a:pt x="71" y="77"/>
                                  </a:lnTo>
                                  <a:lnTo>
                                    <a:pt x="70" y="77"/>
                                  </a:lnTo>
                                  <a:lnTo>
                                    <a:pt x="66" y="80"/>
                                  </a:lnTo>
                                  <a:lnTo>
                                    <a:pt x="62" y="83"/>
                                  </a:lnTo>
                                  <a:lnTo>
                                    <a:pt x="57" y="87"/>
                                  </a:lnTo>
                                  <a:lnTo>
                                    <a:pt x="53" y="89"/>
                                  </a:lnTo>
                                  <a:lnTo>
                                    <a:pt x="49" y="92"/>
                                  </a:lnTo>
                                  <a:lnTo>
                                    <a:pt x="45" y="95"/>
                                  </a:lnTo>
                                  <a:lnTo>
                                    <a:pt x="40" y="98"/>
                                  </a:lnTo>
                                  <a:lnTo>
                                    <a:pt x="36" y="102"/>
                                  </a:lnTo>
                                  <a:lnTo>
                                    <a:pt x="33" y="98"/>
                                  </a:lnTo>
                                  <a:lnTo>
                                    <a:pt x="32" y="95"/>
                                  </a:lnTo>
                                  <a:lnTo>
                                    <a:pt x="31" y="91"/>
                                  </a:lnTo>
                                  <a:lnTo>
                                    <a:pt x="30" y="89"/>
                                  </a:lnTo>
                                  <a:lnTo>
                                    <a:pt x="27" y="87"/>
                                  </a:lnTo>
                                  <a:lnTo>
                                    <a:pt x="26" y="85"/>
                                  </a:lnTo>
                                  <a:lnTo>
                                    <a:pt x="25" y="83"/>
                                  </a:lnTo>
                                  <a:lnTo>
                                    <a:pt x="21" y="83"/>
                                  </a:lnTo>
                                  <a:lnTo>
                                    <a:pt x="18" y="85"/>
                                  </a:lnTo>
                                  <a:lnTo>
                                    <a:pt x="17" y="88"/>
                                  </a:lnTo>
                                  <a:lnTo>
                                    <a:pt x="17" y="91"/>
                                  </a:lnTo>
                                  <a:lnTo>
                                    <a:pt x="17" y="95"/>
                                  </a:lnTo>
                                  <a:lnTo>
                                    <a:pt x="17" y="99"/>
                                  </a:lnTo>
                                  <a:lnTo>
                                    <a:pt x="15" y="105"/>
                                  </a:lnTo>
                                  <a:lnTo>
                                    <a:pt x="13" y="112"/>
                                  </a:lnTo>
                                  <a:lnTo>
                                    <a:pt x="12" y="106"/>
                                  </a:lnTo>
                                  <a:lnTo>
                                    <a:pt x="11" y="102"/>
                                  </a:lnTo>
                                  <a:lnTo>
                                    <a:pt x="11" y="98"/>
                                  </a:lnTo>
                                  <a:lnTo>
                                    <a:pt x="10" y="94"/>
                                  </a:lnTo>
                                  <a:lnTo>
                                    <a:pt x="8" y="91"/>
                                  </a:lnTo>
                                  <a:lnTo>
                                    <a:pt x="7" y="87"/>
                                  </a:lnTo>
                                  <a:lnTo>
                                    <a:pt x="4" y="83"/>
                                  </a:lnTo>
                                  <a:lnTo>
                                    <a:pt x="0" y="80"/>
                                  </a:lnTo>
                                  <a:lnTo>
                                    <a:pt x="1" y="76"/>
                                  </a:lnTo>
                                  <a:lnTo>
                                    <a:pt x="2" y="73"/>
                                  </a:lnTo>
                                  <a:lnTo>
                                    <a:pt x="5" y="69"/>
                                  </a:lnTo>
                                  <a:lnTo>
                                    <a:pt x="7" y="66"/>
                                  </a:lnTo>
                                  <a:lnTo>
                                    <a:pt x="8" y="63"/>
                                  </a:lnTo>
                                  <a:lnTo>
                                    <a:pt x="11" y="61"/>
                                  </a:lnTo>
                                  <a:lnTo>
                                    <a:pt x="13" y="56"/>
                                  </a:lnTo>
                                  <a:lnTo>
                                    <a:pt x="15" y="52"/>
                                  </a:lnTo>
                                  <a:lnTo>
                                    <a:pt x="2" y="22"/>
                                  </a:lnTo>
                                  <a:lnTo>
                                    <a:pt x="11" y="1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75" name="Freeform 367">
                              <a:extLst>
                                <a:ext uri="{FF2B5EF4-FFF2-40B4-BE49-F238E27FC236}">
                                  <a16:creationId xmlns:a16="http://schemas.microsoft.com/office/drawing/2014/main" id="{775A1065-1D8F-4D5F-843C-47C8AE578802}"/>
                                </a:ext>
                              </a:extLst>
                            </p:cNvPr>
                            <p:cNvSpPr>
                              <a:spLocks/>
                            </p:cNvSpPr>
                            <p:nvPr/>
                          </p:nvSpPr>
                          <p:spPr bwMode="gray">
                            <a:xfrm>
                              <a:off x="2981" y="1657"/>
                              <a:ext cx="50" cy="48"/>
                            </a:xfrm>
                            <a:custGeom>
                              <a:avLst/>
                              <a:gdLst>
                                <a:gd name="T0" fmla="*/ 34 w 50"/>
                                <a:gd name="T1" fmla="*/ 0 h 48"/>
                                <a:gd name="T2" fmla="*/ 34 w 50"/>
                                <a:gd name="T3" fmla="*/ 4 h 48"/>
                                <a:gd name="T4" fmla="*/ 35 w 50"/>
                                <a:gd name="T5" fmla="*/ 7 h 48"/>
                                <a:gd name="T6" fmla="*/ 35 w 50"/>
                                <a:gd name="T7" fmla="*/ 10 h 48"/>
                                <a:gd name="T8" fmla="*/ 36 w 50"/>
                                <a:gd name="T9" fmla="*/ 14 h 48"/>
                                <a:gd name="T10" fmla="*/ 38 w 50"/>
                                <a:gd name="T11" fmla="*/ 15 h 48"/>
                                <a:gd name="T12" fmla="*/ 41 w 50"/>
                                <a:gd name="T13" fmla="*/ 15 h 48"/>
                                <a:gd name="T14" fmla="*/ 43 w 50"/>
                                <a:gd name="T15" fmla="*/ 15 h 48"/>
                                <a:gd name="T16" fmla="*/ 46 w 50"/>
                                <a:gd name="T17" fmla="*/ 14 h 48"/>
                                <a:gd name="T18" fmla="*/ 47 w 50"/>
                                <a:gd name="T19" fmla="*/ 17 h 48"/>
                                <a:gd name="T20" fmla="*/ 47 w 50"/>
                                <a:gd name="T21" fmla="*/ 18 h 48"/>
                                <a:gd name="T22" fmla="*/ 48 w 50"/>
                                <a:gd name="T23" fmla="*/ 21 h 48"/>
                                <a:gd name="T24" fmla="*/ 48 w 50"/>
                                <a:gd name="T25" fmla="*/ 22 h 48"/>
                                <a:gd name="T26" fmla="*/ 49 w 50"/>
                                <a:gd name="T27" fmla="*/ 25 h 48"/>
                                <a:gd name="T28" fmla="*/ 49 w 50"/>
                                <a:gd name="T29" fmla="*/ 26 h 48"/>
                                <a:gd name="T30" fmla="*/ 50 w 50"/>
                                <a:gd name="T31" fmla="*/ 28 h 48"/>
                                <a:gd name="T32" fmla="*/ 50 w 50"/>
                                <a:gd name="T33" fmla="*/ 29 h 48"/>
                                <a:gd name="T34" fmla="*/ 47 w 50"/>
                                <a:gd name="T35" fmla="*/ 32 h 48"/>
                                <a:gd name="T36" fmla="*/ 42 w 50"/>
                                <a:gd name="T37" fmla="*/ 35 h 48"/>
                                <a:gd name="T38" fmla="*/ 38 w 50"/>
                                <a:gd name="T39" fmla="*/ 38 h 48"/>
                                <a:gd name="T40" fmla="*/ 33 w 50"/>
                                <a:gd name="T41" fmla="*/ 41 h 48"/>
                                <a:gd name="T42" fmla="*/ 29 w 50"/>
                                <a:gd name="T43" fmla="*/ 44 h 48"/>
                                <a:gd name="T44" fmla="*/ 24 w 50"/>
                                <a:gd name="T45" fmla="*/ 45 h 48"/>
                                <a:gd name="T46" fmla="*/ 20 w 50"/>
                                <a:gd name="T47" fmla="*/ 47 h 48"/>
                                <a:gd name="T48" fmla="*/ 15 w 50"/>
                                <a:gd name="T49" fmla="*/ 48 h 48"/>
                                <a:gd name="T50" fmla="*/ 11 w 50"/>
                                <a:gd name="T51" fmla="*/ 45 h 48"/>
                                <a:gd name="T52" fmla="*/ 10 w 50"/>
                                <a:gd name="T53" fmla="*/ 41 h 48"/>
                                <a:gd name="T54" fmla="*/ 8 w 50"/>
                                <a:gd name="T55" fmla="*/ 38 h 48"/>
                                <a:gd name="T56" fmla="*/ 5 w 50"/>
                                <a:gd name="T57" fmla="*/ 35 h 48"/>
                                <a:gd name="T58" fmla="*/ 4 w 50"/>
                                <a:gd name="T59" fmla="*/ 31 h 48"/>
                                <a:gd name="T60" fmla="*/ 2 w 50"/>
                                <a:gd name="T61" fmla="*/ 28 h 48"/>
                                <a:gd name="T62" fmla="*/ 1 w 50"/>
                                <a:gd name="T63" fmla="*/ 25 h 48"/>
                                <a:gd name="T64" fmla="*/ 0 w 50"/>
                                <a:gd name="T65" fmla="*/ 22 h 48"/>
                                <a:gd name="T66" fmla="*/ 0 w 50"/>
                                <a:gd name="T67" fmla="*/ 21 h 48"/>
                                <a:gd name="T68" fmla="*/ 3 w 50"/>
                                <a:gd name="T69" fmla="*/ 19 h 48"/>
                                <a:gd name="T70" fmla="*/ 7 w 50"/>
                                <a:gd name="T71" fmla="*/ 17 h 48"/>
                                <a:gd name="T72" fmla="*/ 11 w 50"/>
                                <a:gd name="T73" fmla="*/ 14 h 48"/>
                                <a:gd name="T74" fmla="*/ 18 w 50"/>
                                <a:gd name="T75" fmla="*/ 9 h 48"/>
                                <a:gd name="T76" fmla="*/ 23 w 50"/>
                                <a:gd name="T77" fmla="*/ 6 h 48"/>
                                <a:gd name="T78" fmla="*/ 29 w 50"/>
                                <a:gd name="T79" fmla="*/ 3 h 48"/>
                                <a:gd name="T80" fmla="*/ 34 w 50"/>
                                <a:gd name="T81" fmla="*/ 0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0"/>
                                <a:gd name="T124" fmla="*/ 0 h 48"/>
                                <a:gd name="T125" fmla="*/ 50 w 50"/>
                                <a:gd name="T126" fmla="*/ 48 h 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0" h="48">
                                  <a:moveTo>
                                    <a:pt x="34" y="0"/>
                                  </a:moveTo>
                                  <a:lnTo>
                                    <a:pt x="34" y="4"/>
                                  </a:lnTo>
                                  <a:lnTo>
                                    <a:pt x="35" y="7"/>
                                  </a:lnTo>
                                  <a:lnTo>
                                    <a:pt x="35" y="10"/>
                                  </a:lnTo>
                                  <a:lnTo>
                                    <a:pt x="36" y="14"/>
                                  </a:lnTo>
                                  <a:lnTo>
                                    <a:pt x="38" y="15"/>
                                  </a:lnTo>
                                  <a:lnTo>
                                    <a:pt x="41" y="15"/>
                                  </a:lnTo>
                                  <a:lnTo>
                                    <a:pt x="43" y="15"/>
                                  </a:lnTo>
                                  <a:lnTo>
                                    <a:pt x="46" y="14"/>
                                  </a:lnTo>
                                  <a:lnTo>
                                    <a:pt x="47" y="17"/>
                                  </a:lnTo>
                                  <a:lnTo>
                                    <a:pt x="47" y="18"/>
                                  </a:lnTo>
                                  <a:lnTo>
                                    <a:pt x="48" y="21"/>
                                  </a:lnTo>
                                  <a:lnTo>
                                    <a:pt x="48" y="22"/>
                                  </a:lnTo>
                                  <a:lnTo>
                                    <a:pt x="49" y="25"/>
                                  </a:lnTo>
                                  <a:lnTo>
                                    <a:pt x="49" y="26"/>
                                  </a:lnTo>
                                  <a:lnTo>
                                    <a:pt x="50" y="28"/>
                                  </a:lnTo>
                                  <a:lnTo>
                                    <a:pt x="50" y="29"/>
                                  </a:lnTo>
                                  <a:lnTo>
                                    <a:pt x="47" y="32"/>
                                  </a:lnTo>
                                  <a:lnTo>
                                    <a:pt x="42" y="35"/>
                                  </a:lnTo>
                                  <a:lnTo>
                                    <a:pt x="38" y="38"/>
                                  </a:lnTo>
                                  <a:lnTo>
                                    <a:pt x="33" y="41"/>
                                  </a:lnTo>
                                  <a:lnTo>
                                    <a:pt x="29" y="44"/>
                                  </a:lnTo>
                                  <a:lnTo>
                                    <a:pt x="24" y="45"/>
                                  </a:lnTo>
                                  <a:lnTo>
                                    <a:pt x="20" y="47"/>
                                  </a:lnTo>
                                  <a:lnTo>
                                    <a:pt x="15" y="48"/>
                                  </a:lnTo>
                                  <a:lnTo>
                                    <a:pt x="11" y="45"/>
                                  </a:lnTo>
                                  <a:lnTo>
                                    <a:pt x="10" y="41"/>
                                  </a:lnTo>
                                  <a:lnTo>
                                    <a:pt x="8" y="38"/>
                                  </a:lnTo>
                                  <a:lnTo>
                                    <a:pt x="5" y="35"/>
                                  </a:lnTo>
                                  <a:lnTo>
                                    <a:pt x="4" y="31"/>
                                  </a:lnTo>
                                  <a:lnTo>
                                    <a:pt x="2" y="28"/>
                                  </a:lnTo>
                                  <a:lnTo>
                                    <a:pt x="1" y="25"/>
                                  </a:lnTo>
                                  <a:lnTo>
                                    <a:pt x="0" y="22"/>
                                  </a:lnTo>
                                  <a:lnTo>
                                    <a:pt x="0" y="21"/>
                                  </a:lnTo>
                                  <a:lnTo>
                                    <a:pt x="3" y="19"/>
                                  </a:lnTo>
                                  <a:lnTo>
                                    <a:pt x="7" y="17"/>
                                  </a:lnTo>
                                  <a:lnTo>
                                    <a:pt x="11" y="14"/>
                                  </a:lnTo>
                                  <a:lnTo>
                                    <a:pt x="18" y="9"/>
                                  </a:lnTo>
                                  <a:lnTo>
                                    <a:pt x="23" y="6"/>
                                  </a:lnTo>
                                  <a:lnTo>
                                    <a:pt x="29" y="3"/>
                                  </a:lnTo>
                                  <a:lnTo>
                                    <a:pt x="34"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76" name="Freeform 368">
                              <a:extLst>
                                <a:ext uri="{FF2B5EF4-FFF2-40B4-BE49-F238E27FC236}">
                                  <a16:creationId xmlns:a16="http://schemas.microsoft.com/office/drawing/2014/main" id="{89F60D06-94D5-4935-9149-4738EFC9994A}"/>
                                </a:ext>
                              </a:extLst>
                            </p:cNvPr>
                            <p:cNvSpPr>
                              <a:spLocks/>
                            </p:cNvSpPr>
                            <p:nvPr/>
                          </p:nvSpPr>
                          <p:spPr bwMode="gray">
                            <a:xfrm>
                              <a:off x="3038" y="2117"/>
                              <a:ext cx="292" cy="461"/>
                            </a:xfrm>
                            <a:custGeom>
                              <a:avLst/>
                              <a:gdLst>
                                <a:gd name="T0" fmla="*/ 225 w 292"/>
                                <a:gd name="T1" fmla="*/ 10 h 461"/>
                                <a:gd name="T2" fmla="*/ 233 w 292"/>
                                <a:gd name="T3" fmla="*/ 1 h 461"/>
                                <a:gd name="T4" fmla="*/ 239 w 292"/>
                                <a:gd name="T5" fmla="*/ 10 h 461"/>
                                <a:gd name="T6" fmla="*/ 246 w 292"/>
                                <a:gd name="T7" fmla="*/ 13 h 461"/>
                                <a:gd name="T8" fmla="*/ 250 w 292"/>
                                <a:gd name="T9" fmla="*/ 18 h 461"/>
                                <a:gd name="T10" fmla="*/ 254 w 292"/>
                                <a:gd name="T11" fmla="*/ 24 h 461"/>
                                <a:gd name="T12" fmla="*/ 258 w 292"/>
                                <a:gd name="T13" fmla="*/ 36 h 461"/>
                                <a:gd name="T14" fmla="*/ 260 w 292"/>
                                <a:gd name="T15" fmla="*/ 49 h 461"/>
                                <a:gd name="T16" fmla="*/ 262 w 292"/>
                                <a:gd name="T17" fmla="*/ 86 h 461"/>
                                <a:gd name="T18" fmla="*/ 292 w 292"/>
                                <a:gd name="T19" fmla="*/ 120 h 461"/>
                                <a:gd name="T20" fmla="*/ 273 w 292"/>
                                <a:gd name="T21" fmla="*/ 142 h 461"/>
                                <a:gd name="T22" fmla="*/ 262 w 292"/>
                                <a:gd name="T23" fmla="*/ 174 h 461"/>
                                <a:gd name="T24" fmla="*/ 247 w 292"/>
                                <a:gd name="T25" fmla="*/ 253 h 461"/>
                                <a:gd name="T26" fmla="*/ 237 w 292"/>
                                <a:gd name="T27" fmla="*/ 273 h 461"/>
                                <a:gd name="T28" fmla="*/ 234 w 292"/>
                                <a:gd name="T29" fmla="*/ 284 h 461"/>
                                <a:gd name="T30" fmla="*/ 224 w 292"/>
                                <a:gd name="T31" fmla="*/ 320 h 461"/>
                                <a:gd name="T32" fmla="*/ 207 w 292"/>
                                <a:gd name="T33" fmla="*/ 350 h 461"/>
                                <a:gd name="T34" fmla="*/ 208 w 292"/>
                                <a:gd name="T35" fmla="*/ 366 h 461"/>
                                <a:gd name="T36" fmla="*/ 217 w 292"/>
                                <a:gd name="T37" fmla="*/ 369 h 461"/>
                                <a:gd name="T38" fmla="*/ 227 w 292"/>
                                <a:gd name="T39" fmla="*/ 377 h 461"/>
                                <a:gd name="T40" fmla="*/ 234 w 292"/>
                                <a:gd name="T41" fmla="*/ 392 h 461"/>
                                <a:gd name="T42" fmla="*/ 240 w 292"/>
                                <a:gd name="T43" fmla="*/ 409 h 461"/>
                                <a:gd name="T44" fmla="*/ 252 w 292"/>
                                <a:gd name="T45" fmla="*/ 419 h 461"/>
                                <a:gd name="T46" fmla="*/ 252 w 292"/>
                                <a:gd name="T47" fmla="*/ 427 h 461"/>
                                <a:gd name="T48" fmla="*/ 244 w 292"/>
                                <a:gd name="T49" fmla="*/ 438 h 461"/>
                                <a:gd name="T50" fmla="*/ 231 w 292"/>
                                <a:gd name="T51" fmla="*/ 438 h 461"/>
                                <a:gd name="T52" fmla="*/ 222 w 292"/>
                                <a:gd name="T53" fmla="*/ 440 h 461"/>
                                <a:gd name="T54" fmla="*/ 222 w 292"/>
                                <a:gd name="T55" fmla="*/ 445 h 461"/>
                                <a:gd name="T56" fmla="*/ 217 w 292"/>
                                <a:gd name="T57" fmla="*/ 451 h 461"/>
                                <a:gd name="T58" fmla="*/ 205 w 292"/>
                                <a:gd name="T59" fmla="*/ 458 h 461"/>
                                <a:gd name="T60" fmla="*/ 191 w 292"/>
                                <a:gd name="T61" fmla="*/ 459 h 461"/>
                                <a:gd name="T62" fmla="*/ 171 w 292"/>
                                <a:gd name="T63" fmla="*/ 461 h 461"/>
                                <a:gd name="T64" fmla="*/ 159 w 292"/>
                                <a:gd name="T65" fmla="*/ 452 h 461"/>
                                <a:gd name="T66" fmla="*/ 146 w 292"/>
                                <a:gd name="T67" fmla="*/ 441 h 461"/>
                                <a:gd name="T68" fmla="*/ 117 w 292"/>
                                <a:gd name="T69" fmla="*/ 441 h 461"/>
                                <a:gd name="T70" fmla="*/ 97 w 292"/>
                                <a:gd name="T71" fmla="*/ 437 h 461"/>
                                <a:gd name="T72" fmla="*/ 91 w 292"/>
                                <a:gd name="T73" fmla="*/ 422 h 461"/>
                                <a:gd name="T74" fmla="*/ 77 w 292"/>
                                <a:gd name="T75" fmla="*/ 395 h 461"/>
                                <a:gd name="T76" fmla="*/ 60 w 292"/>
                                <a:gd name="T77" fmla="*/ 367 h 461"/>
                                <a:gd name="T78" fmla="*/ 44 w 292"/>
                                <a:gd name="T79" fmla="*/ 350 h 461"/>
                                <a:gd name="T80" fmla="*/ 37 w 292"/>
                                <a:gd name="T81" fmla="*/ 323 h 461"/>
                                <a:gd name="T82" fmla="*/ 29 w 292"/>
                                <a:gd name="T83" fmla="*/ 305 h 461"/>
                                <a:gd name="T84" fmla="*/ 20 w 292"/>
                                <a:gd name="T85" fmla="*/ 295 h 461"/>
                                <a:gd name="T86" fmla="*/ 13 w 292"/>
                                <a:gd name="T87" fmla="*/ 271 h 461"/>
                                <a:gd name="T88" fmla="*/ 3 w 292"/>
                                <a:gd name="T89" fmla="*/ 246 h 461"/>
                                <a:gd name="T90" fmla="*/ 6 w 292"/>
                                <a:gd name="T91" fmla="*/ 230 h 461"/>
                                <a:gd name="T92" fmla="*/ 8 w 292"/>
                                <a:gd name="T93" fmla="*/ 211 h 461"/>
                                <a:gd name="T94" fmla="*/ 16 w 292"/>
                                <a:gd name="T95" fmla="*/ 191 h 461"/>
                                <a:gd name="T96" fmla="*/ 33 w 292"/>
                                <a:gd name="T97" fmla="*/ 177 h 461"/>
                                <a:gd name="T98" fmla="*/ 37 w 292"/>
                                <a:gd name="T99" fmla="*/ 84 h 461"/>
                                <a:gd name="T100" fmla="*/ 37 w 292"/>
                                <a:gd name="T101" fmla="*/ 74 h 461"/>
                                <a:gd name="T102" fmla="*/ 46 w 292"/>
                                <a:gd name="T103" fmla="*/ 70 h 461"/>
                                <a:gd name="T104" fmla="*/ 51 w 292"/>
                                <a:gd name="T105" fmla="*/ 56 h 461"/>
                                <a:gd name="T106" fmla="*/ 51 w 292"/>
                                <a:gd name="T107" fmla="*/ 38 h 461"/>
                                <a:gd name="T108" fmla="*/ 51 w 292"/>
                                <a:gd name="T109" fmla="*/ 29 h 461"/>
                                <a:gd name="T110" fmla="*/ 209 w 292"/>
                                <a:gd name="T111" fmla="*/ 31 h 461"/>
                                <a:gd name="T112" fmla="*/ 217 w 292"/>
                                <a:gd name="T113" fmla="*/ 20 h 4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2"/>
                                <a:gd name="T172" fmla="*/ 0 h 461"/>
                                <a:gd name="T173" fmla="*/ 292 w 292"/>
                                <a:gd name="T174" fmla="*/ 461 h 4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2" h="461">
                                  <a:moveTo>
                                    <a:pt x="222" y="13"/>
                                  </a:moveTo>
                                  <a:lnTo>
                                    <a:pt x="222" y="13"/>
                                  </a:lnTo>
                                  <a:lnTo>
                                    <a:pt x="223" y="11"/>
                                  </a:lnTo>
                                  <a:lnTo>
                                    <a:pt x="225" y="10"/>
                                  </a:lnTo>
                                  <a:lnTo>
                                    <a:pt x="227" y="7"/>
                                  </a:lnTo>
                                  <a:lnTo>
                                    <a:pt x="229" y="4"/>
                                  </a:lnTo>
                                  <a:lnTo>
                                    <a:pt x="231" y="3"/>
                                  </a:lnTo>
                                  <a:lnTo>
                                    <a:pt x="233" y="1"/>
                                  </a:lnTo>
                                  <a:lnTo>
                                    <a:pt x="233" y="0"/>
                                  </a:lnTo>
                                  <a:lnTo>
                                    <a:pt x="235" y="4"/>
                                  </a:lnTo>
                                  <a:lnTo>
                                    <a:pt x="236" y="8"/>
                                  </a:lnTo>
                                  <a:lnTo>
                                    <a:pt x="239" y="10"/>
                                  </a:lnTo>
                                  <a:lnTo>
                                    <a:pt x="240" y="11"/>
                                  </a:lnTo>
                                  <a:lnTo>
                                    <a:pt x="241" y="13"/>
                                  </a:lnTo>
                                  <a:lnTo>
                                    <a:pt x="243" y="13"/>
                                  </a:lnTo>
                                  <a:lnTo>
                                    <a:pt x="246" y="13"/>
                                  </a:lnTo>
                                  <a:lnTo>
                                    <a:pt x="249" y="13"/>
                                  </a:lnTo>
                                  <a:lnTo>
                                    <a:pt x="249" y="15"/>
                                  </a:lnTo>
                                  <a:lnTo>
                                    <a:pt x="250" y="17"/>
                                  </a:lnTo>
                                  <a:lnTo>
                                    <a:pt x="250" y="18"/>
                                  </a:lnTo>
                                  <a:lnTo>
                                    <a:pt x="250" y="20"/>
                                  </a:lnTo>
                                  <a:lnTo>
                                    <a:pt x="252" y="21"/>
                                  </a:lnTo>
                                  <a:lnTo>
                                    <a:pt x="253" y="22"/>
                                  </a:lnTo>
                                  <a:lnTo>
                                    <a:pt x="254" y="24"/>
                                  </a:lnTo>
                                  <a:lnTo>
                                    <a:pt x="255" y="27"/>
                                  </a:lnTo>
                                  <a:lnTo>
                                    <a:pt x="256" y="31"/>
                                  </a:lnTo>
                                  <a:lnTo>
                                    <a:pt x="256" y="34"/>
                                  </a:lnTo>
                                  <a:lnTo>
                                    <a:pt x="258" y="36"/>
                                  </a:lnTo>
                                  <a:lnTo>
                                    <a:pt x="259" y="39"/>
                                  </a:lnTo>
                                  <a:lnTo>
                                    <a:pt x="260" y="43"/>
                                  </a:lnTo>
                                  <a:lnTo>
                                    <a:pt x="260" y="46"/>
                                  </a:lnTo>
                                  <a:lnTo>
                                    <a:pt x="260" y="49"/>
                                  </a:lnTo>
                                  <a:lnTo>
                                    <a:pt x="260" y="59"/>
                                  </a:lnTo>
                                  <a:lnTo>
                                    <a:pt x="260" y="70"/>
                                  </a:lnTo>
                                  <a:lnTo>
                                    <a:pt x="261" y="78"/>
                                  </a:lnTo>
                                  <a:lnTo>
                                    <a:pt x="262" y="86"/>
                                  </a:lnTo>
                                  <a:lnTo>
                                    <a:pt x="266" y="95"/>
                                  </a:lnTo>
                                  <a:lnTo>
                                    <a:pt x="272" y="103"/>
                                  </a:lnTo>
                                  <a:lnTo>
                                    <a:pt x="280" y="110"/>
                                  </a:lnTo>
                                  <a:lnTo>
                                    <a:pt x="292" y="120"/>
                                  </a:lnTo>
                                  <a:lnTo>
                                    <a:pt x="287" y="124"/>
                                  </a:lnTo>
                                  <a:lnTo>
                                    <a:pt x="283" y="128"/>
                                  </a:lnTo>
                                  <a:lnTo>
                                    <a:pt x="278" y="135"/>
                                  </a:lnTo>
                                  <a:lnTo>
                                    <a:pt x="273" y="142"/>
                                  </a:lnTo>
                                  <a:lnTo>
                                    <a:pt x="268" y="149"/>
                                  </a:lnTo>
                                  <a:lnTo>
                                    <a:pt x="265" y="157"/>
                                  </a:lnTo>
                                  <a:lnTo>
                                    <a:pt x="262" y="166"/>
                                  </a:lnTo>
                                  <a:lnTo>
                                    <a:pt x="262" y="174"/>
                                  </a:lnTo>
                                  <a:lnTo>
                                    <a:pt x="256" y="242"/>
                                  </a:lnTo>
                                  <a:lnTo>
                                    <a:pt x="253" y="246"/>
                                  </a:lnTo>
                                  <a:lnTo>
                                    <a:pt x="250" y="249"/>
                                  </a:lnTo>
                                  <a:lnTo>
                                    <a:pt x="247" y="253"/>
                                  </a:lnTo>
                                  <a:lnTo>
                                    <a:pt x="244" y="256"/>
                                  </a:lnTo>
                                  <a:lnTo>
                                    <a:pt x="241" y="260"/>
                                  </a:lnTo>
                                  <a:lnTo>
                                    <a:pt x="239" y="266"/>
                                  </a:lnTo>
                                  <a:lnTo>
                                    <a:pt x="237" y="273"/>
                                  </a:lnTo>
                                  <a:lnTo>
                                    <a:pt x="237" y="281"/>
                                  </a:lnTo>
                                  <a:lnTo>
                                    <a:pt x="236" y="281"/>
                                  </a:lnTo>
                                  <a:lnTo>
                                    <a:pt x="235" y="283"/>
                                  </a:lnTo>
                                  <a:lnTo>
                                    <a:pt x="234" y="284"/>
                                  </a:lnTo>
                                  <a:lnTo>
                                    <a:pt x="231" y="287"/>
                                  </a:lnTo>
                                  <a:lnTo>
                                    <a:pt x="229" y="294"/>
                                  </a:lnTo>
                                  <a:lnTo>
                                    <a:pt x="225" y="305"/>
                                  </a:lnTo>
                                  <a:lnTo>
                                    <a:pt x="224" y="320"/>
                                  </a:lnTo>
                                  <a:lnTo>
                                    <a:pt x="222" y="342"/>
                                  </a:lnTo>
                                  <a:lnTo>
                                    <a:pt x="215" y="342"/>
                                  </a:lnTo>
                                  <a:lnTo>
                                    <a:pt x="210" y="345"/>
                                  </a:lnTo>
                                  <a:lnTo>
                                    <a:pt x="207" y="350"/>
                                  </a:lnTo>
                                  <a:lnTo>
                                    <a:pt x="205" y="356"/>
                                  </a:lnTo>
                                  <a:lnTo>
                                    <a:pt x="204" y="360"/>
                                  </a:lnTo>
                                  <a:lnTo>
                                    <a:pt x="205" y="364"/>
                                  </a:lnTo>
                                  <a:lnTo>
                                    <a:pt x="208" y="366"/>
                                  </a:lnTo>
                                  <a:lnTo>
                                    <a:pt x="209" y="366"/>
                                  </a:lnTo>
                                  <a:lnTo>
                                    <a:pt x="211" y="366"/>
                                  </a:lnTo>
                                  <a:lnTo>
                                    <a:pt x="215" y="366"/>
                                  </a:lnTo>
                                  <a:lnTo>
                                    <a:pt x="217" y="369"/>
                                  </a:lnTo>
                                  <a:lnTo>
                                    <a:pt x="221" y="371"/>
                                  </a:lnTo>
                                  <a:lnTo>
                                    <a:pt x="223" y="373"/>
                                  </a:lnTo>
                                  <a:lnTo>
                                    <a:pt x="224" y="374"/>
                                  </a:lnTo>
                                  <a:lnTo>
                                    <a:pt x="227" y="377"/>
                                  </a:lnTo>
                                  <a:lnTo>
                                    <a:pt x="229" y="380"/>
                                  </a:lnTo>
                                  <a:lnTo>
                                    <a:pt x="231" y="382"/>
                                  </a:lnTo>
                                  <a:lnTo>
                                    <a:pt x="233" y="388"/>
                                  </a:lnTo>
                                  <a:lnTo>
                                    <a:pt x="234" y="392"/>
                                  </a:lnTo>
                                  <a:lnTo>
                                    <a:pt x="234" y="396"/>
                                  </a:lnTo>
                                  <a:lnTo>
                                    <a:pt x="235" y="401"/>
                                  </a:lnTo>
                                  <a:lnTo>
                                    <a:pt x="237" y="405"/>
                                  </a:lnTo>
                                  <a:lnTo>
                                    <a:pt x="240" y="409"/>
                                  </a:lnTo>
                                  <a:lnTo>
                                    <a:pt x="242" y="412"/>
                                  </a:lnTo>
                                  <a:lnTo>
                                    <a:pt x="246" y="415"/>
                                  </a:lnTo>
                                  <a:lnTo>
                                    <a:pt x="249" y="416"/>
                                  </a:lnTo>
                                  <a:lnTo>
                                    <a:pt x="252" y="419"/>
                                  </a:lnTo>
                                  <a:lnTo>
                                    <a:pt x="253" y="422"/>
                                  </a:lnTo>
                                  <a:lnTo>
                                    <a:pt x="253" y="424"/>
                                  </a:lnTo>
                                  <a:lnTo>
                                    <a:pt x="253" y="426"/>
                                  </a:lnTo>
                                  <a:lnTo>
                                    <a:pt x="252" y="427"/>
                                  </a:lnTo>
                                  <a:lnTo>
                                    <a:pt x="250" y="430"/>
                                  </a:lnTo>
                                  <a:lnTo>
                                    <a:pt x="249" y="433"/>
                                  </a:lnTo>
                                  <a:lnTo>
                                    <a:pt x="248" y="438"/>
                                  </a:lnTo>
                                  <a:lnTo>
                                    <a:pt x="244" y="438"/>
                                  </a:lnTo>
                                  <a:lnTo>
                                    <a:pt x="241" y="438"/>
                                  </a:lnTo>
                                  <a:lnTo>
                                    <a:pt x="237" y="438"/>
                                  </a:lnTo>
                                  <a:lnTo>
                                    <a:pt x="235" y="438"/>
                                  </a:lnTo>
                                  <a:lnTo>
                                    <a:pt x="231" y="438"/>
                                  </a:lnTo>
                                  <a:lnTo>
                                    <a:pt x="228" y="438"/>
                                  </a:lnTo>
                                  <a:lnTo>
                                    <a:pt x="225" y="438"/>
                                  </a:lnTo>
                                  <a:lnTo>
                                    <a:pt x="222" y="438"/>
                                  </a:lnTo>
                                  <a:lnTo>
                                    <a:pt x="222" y="440"/>
                                  </a:lnTo>
                                  <a:lnTo>
                                    <a:pt x="222" y="441"/>
                                  </a:lnTo>
                                  <a:lnTo>
                                    <a:pt x="222" y="442"/>
                                  </a:lnTo>
                                  <a:lnTo>
                                    <a:pt x="222" y="444"/>
                                  </a:lnTo>
                                  <a:lnTo>
                                    <a:pt x="222" y="445"/>
                                  </a:lnTo>
                                  <a:lnTo>
                                    <a:pt x="222" y="447"/>
                                  </a:lnTo>
                                  <a:lnTo>
                                    <a:pt x="222" y="448"/>
                                  </a:lnTo>
                                  <a:lnTo>
                                    <a:pt x="221" y="449"/>
                                  </a:lnTo>
                                  <a:lnTo>
                                    <a:pt x="217" y="451"/>
                                  </a:lnTo>
                                  <a:lnTo>
                                    <a:pt x="215" y="452"/>
                                  </a:lnTo>
                                  <a:lnTo>
                                    <a:pt x="213" y="455"/>
                                  </a:lnTo>
                                  <a:lnTo>
                                    <a:pt x="209" y="456"/>
                                  </a:lnTo>
                                  <a:lnTo>
                                    <a:pt x="205" y="458"/>
                                  </a:lnTo>
                                  <a:lnTo>
                                    <a:pt x="202" y="458"/>
                                  </a:lnTo>
                                  <a:lnTo>
                                    <a:pt x="198" y="458"/>
                                  </a:lnTo>
                                  <a:lnTo>
                                    <a:pt x="195" y="459"/>
                                  </a:lnTo>
                                  <a:lnTo>
                                    <a:pt x="191" y="459"/>
                                  </a:lnTo>
                                  <a:lnTo>
                                    <a:pt x="186" y="461"/>
                                  </a:lnTo>
                                  <a:lnTo>
                                    <a:pt x="180" y="461"/>
                                  </a:lnTo>
                                  <a:lnTo>
                                    <a:pt x="176" y="461"/>
                                  </a:lnTo>
                                  <a:lnTo>
                                    <a:pt x="171" y="461"/>
                                  </a:lnTo>
                                  <a:lnTo>
                                    <a:pt x="165" y="461"/>
                                  </a:lnTo>
                                  <a:lnTo>
                                    <a:pt x="164" y="458"/>
                                  </a:lnTo>
                                  <a:lnTo>
                                    <a:pt x="161" y="455"/>
                                  </a:lnTo>
                                  <a:lnTo>
                                    <a:pt x="159" y="452"/>
                                  </a:lnTo>
                                  <a:lnTo>
                                    <a:pt x="155" y="448"/>
                                  </a:lnTo>
                                  <a:lnTo>
                                    <a:pt x="153" y="445"/>
                                  </a:lnTo>
                                  <a:lnTo>
                                    <a:pt x="149" y="442"/>
                                  </a:lnTo>
                                  <a:lnTo>
                                    <a:pt x="146" y="441"/>
                                  </a:lnTo>
                                  <a:lnTo>
                                    <a:pt x="142" y="440"/>
                                  </a:lnTo>
                                  <a:lnTo>
                                    <a:pt x="135" y="441"/>
                                  </a:lnTo>
                                  <a:lnTo>
                                    <a:pt x="127" y="441"/>
                                  </a:lnTo>
                                  <a:lnTo>
                                    <a:pt x="117" y="441"/>
                                  </a:lnTo>
                                  <a:lnTo>
                                    <a:pt x="109" y="441"/>
                                  </a:lnTo>
                                  <a:lnTo>
                                    <a:pt x="104" y="440"/>
                                  </a:lnTo>
                                  <a:lnTo>
                                    <a:pt x="101" y="438"/>
                                  </a:lnTo>
                                  <a:lnTo>
                                    <a:pt x="97" y="437"/>
                                  </a:lnTo>
                                  <a:lnTo>
                                    <a:pt x="94" y="434"/>
                                  </a:lnTo>
                                  <a:lnTo>
                                    <a:pt x="92" y="431"/>
                                  </a:lnTo>
                                  <a:lnTo>
                                    <a:pt x="91" y="427"/>
                                  </a:lnTo>
                                  <a:lnTo>
                                    <a:pt x="91" y="422"/>
                                  </a:lnTo>
                                  <a:lnTo>
                                    <a:pt x="92" y="416"/>
                                  </a:lnTo>
                                  <a:lnTo>
                                    <a:pt x="88" y="408"/>
                                  </a:lnTo>
                                  <a:lnTo>
                                    <a:pt x="83" y="401"/>
                                  </a:lnTo>
                                  <a:lnTo>
                                    <a:pt x="77" y="395"/>
                                  </a:lnTo>
                                  <a:lnTo>
                                    <a:pt x="71" y="388"/>
                                  </a:lnTo>
                                  <a:lnTo>
                                    <a:pt x="66" y="382"/>
                                  </a:lnTo>
                                  <a:lnTo>
                                    <a:pt x="63" y="376"/>
                                  </a:lnTo>
                                  <a:lnTo>
                                    <a:pt x="60" y="367"/>
                                  </a:lnTo>
                                  <a:lnTo>
                                    <a:pt x="59" y="357"/>
                                  </a:lnTo>
                                  <a:lnTo>
                                    <a:pt x="53" y="357"/>
                                  </a:lnTo>
                                  <a:lnTo>
                                    <a:pt x="47" y="355"/>
                                  </a:lnTo>
                                  <a:lnTo>
                                    <a:pt x="44" y="350"/>
                                  </a:lnTo>
                                  <a:lnTo>
                                    <a:pt x="41" y="344"/>
                                  </a:lnTo>
                                  <a:lnTo>
                                    <a:pt x="39" y="338"/>
                                  </a:lnTo>
                                  <a:lnTo>
                                    <a:pt x="38" y="330"/>
                                  </a:lnTo>
                                  <a:lnTo>
                                    <a:pt x="37" y="323"/>
                                  </a:lnTo>
                                  <a:lnTo>
                                    <a:pt x="34" y="315"/>
                                  </a:lnTo>
                                  <a:lnTo>
                                    <a:pt x="33" y="310"/>
                                  </a:lnTo>
                                  <a:lnTo>
                                    <a:pt x="31" y="306"/>
                                  </a:lnTo>
                                  <a:lnTo>
                                    <a:pt x="29" y="305"/>
                                  </a:lnTo>
                                  <a:lnTo>
                                    <a:pt x="27" y="302"/>
                                  </a:lnTo>
                                  <a:lnTo>
                                    <a:pt x="25" y="301"/>
                                  </a:lnTo>
                                  <a:lnTo>
                                    <a:pt x="22" y="298"/>
                                  </a:lnTo>
                                  <a:lnTo>
                                    <a:pt x="20" y="295"/>
                                  </a:lnTo>
                                  <a:lnTo>
                                    <a:pt x="19" y="292"/>
                                  </a:lnTo>
                                  <a:lnTo>
                                    <a:pt x="16" y="285"/>
                                  </a:lnTo>
                                  <a:lnTo>
                                    <a:pt x="15" y="278"/>
                                  </a:lnTo>
                                  <a:lnTo>
                                    <a:pt x="13" y="271"/>
                                  </a:lnTo>
                                  <a:lnTo>
                                    <a:pt x="12" y="264"/>
                                  </a:lnTo>
                                  <a:lnTo>
                                    <a:pt x="9" y="257"/>
                                  </a:lnTo>
                                  <a:lnTo>
                                    <a:pt x="7" y="252"/>
                                  </a:lnTo>
                                  <a:lnTo>
                                    <a:pt x="3" y="246"/>
                                  </a:lnTo>
                                  <a:lnTo>
                                    <a:pt x="0" y="242"/>
                                  </a:lnTo>
                                  <a:lnTo>
                                    <a:pt x="2" y="238"/>
                                  </a:lnTo>
                                  <a:lnTo>
                                    <a:pt x="4" y="234"/>
                                  </a:lnTo>
                                  <a:lnTo>
                                    <a:pt x="6" y="230"/>
                                  </a:lnTo>
                                  <a:lnTo>
                                    <a:pt x="7" y="227"/>
                                  </a:lnTo>
                                  <a:lnTo>
                                    <a:pt x="7" y="221"/>
                                  </a:lnTo>
                                  <a:lnTo>
                                    <a:pt x="7" y="217"/>
                                  </a:lnTo>
                                  <a:lnTo>
                                    <a:pt x="8" y="211"/>
                                  </a:lnTo>
                                  <a:lnTo>
                                    <a:pt x="8" y="207"/>
                                  </a:lnTo>
                                  <a:lnTo>
                                    <a:pt x="10" y="200"/>
                                  </a:lnTo>
                                  <a:lnTo>
                                    <a:pt x="13" y="195"/>
                                  </a:lnTo>
                                  <a:lnTo>
                                    <a:pt x="16" y="191"/>
                                  </a:lnTo>
                                  <a:lnTo>
                                    <a:pt x="21" y="186"/>
                                  </a:lnTo>
                                  <a:lnTo>
                                    <a:pt x="25" y="182"/>
                                  </a:lnTo>
                                  <a:lnTo>
                                    <a:pt x="28" y="179"/>
                                  </a:lnTo>
                                  <a:lnTo>
                                    <a:pt x="33" y="177"/>
                                  </a:lnTo>
                                  <a:lnTo>
                                    <a:pt x="37" y="174"/>
                                  </a:lnTo>
                                  <a:lnTo>
                                    <a:pt x="37" y="88"/>
                                  </a:lnTo>
                                  <a:lnTo>
                                    <a:pt x="37" y="85"/>
                                  </a:lnTo>
                                  <a:lnTo>
                                    <a:pt x="37" y="84"/>
                                  </a:lnTo>
                                  <a:lnTo>
                                    <a:pt x="37" y="81"/>
                                  </a:lnTo>
                                  <a:lnTo>
                                    <a:pt x="37" y="78"/>
                                  </a:lnTo>
                                  <a:lnTo>
                                    <a:pt x="37" y="77"/>
                                  </a:lnTo>
                                  <a:lnTo>
                                    <a:pt x="37" y="74"/>
                                  </a:lnTo>
                                  <a:lnTo>
                                    <a:pt x="37" y="73"/>
                                  </a:lnTo>
                                  <a:lnTo>
                                    <a:pt x="37" y="71"/>
                                  </a:lnTo>
                                  <a:lnTo>
                                    <a:pt x="41" y="71"/>
                                  </a:lnTo>
                                  <a:lnTo>
                                    <a:pt x="46" y="70"/>
                                  </a:lnTo>
                                  <a:lnTo>
                                    <a:pt x="48" y="68"/>
                                  </a:lnTo>
                                  <a:lnTo>
                                    <a:pt x="50" y="64"/>
                                  </a:lnTo>
                                  <a:lnTo>
                                    <a:pt x="51" y="60"/>
                                  </a:lnTo>
                                  <a:lnTo>
                                    <a:pt x="51" y="56"/>
                                  </a:lnTo>
                                  <a:lnTo>
                                    <a:pt x="51" y="50"/>
                                  </a:lnTo>
                                  <a:lnTo>
                                    <a:pt x="51" y="43"/>
                                  </a:lnTo>
                                  <a:lnTo>
                                    <a:pt x="51" y="40"/>
                                  </a:lnTo>
                                  <a:lnTo>
                                    <a:pt x="51" y="38"/>
                                  </a:lnTo>
                                  <a:lnTo>
                                    <a:pt x="51" y="35"/>
                                  </a:lnTo>
                                  <a:lnTo>
                                    <a:pt x="51" y="32"/>
                                  </a:lnTo>
                                  <a:lnTo>
                                    <a:pt x="51" y="31"/>
                                  </a:lnTo>
                                  <a:lnTo>
                                    <a:pt x="51" y="29"/>
                                  </a:lnTo>
                                  <a:lnTo>
                                    <a:pt x="51" y="28"/>
                                  </a:lnTo>
                                  <a:lnTo>
                                    <a:pt x="51" y="25"/>
                                  </a:lnTo>
                                  <a:lnTo>
                                    <a:pt x="205" y="31"/>
                                  </a:lnTo>
                                  <a:lnTo>
                                    <a:pt x="209" y="31"/>
                                  </a:lnTo>
                                  <a:lnTo>
                                    <a:pt x="211" y="29"/>
                                  </a:lnTo>
                                  <a:lnTo>
                                    <a:pt x="214" y="27"/>
                                  </a:lnTo>
                                  <a:lnTo>
                                    <a:pt x="216" y="22"/>
                                  </a:lnTo>
                                  <a:lnTo>
                                    <a:pt x="217" y="20"/>
                                  </a:lnTo>
                                  <a:lnTo>
                                    <a:pt x="221" y="17"/>
                                  </a:lnTo>
                                  <a:lnTo>
                                    <a:pt x="222" y="14"/>
                                  </a:lnTo>
                                  <a:lnTo>
                                    <a:pt x="222" y="1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77" name="Freeform 369">
                              <a:extLst>
                                <a:ext uri="{FF2B5EF4-FFF2-40B4-BE49-F238E27FC236}">
                                  <a16:creationId xmlns:a16="http://schemas.microsoft.com/office/drawing/2014/main" id="{C609FE97-AF13-4190-AF14-6358AAB015D5}"/>
                                </a:ext>
                              </a:extLst>
                            </p:cNvPr>
                            <p:cNvSpPr>
                              <a:spLocks/>
                            </p:cNvSpPr>
                            <p:nvPr/>
                          </p:nvSpPr>
                          <p:spPr bwMode="gray">
                            <a:xfrm>
                              <a:off x="3388" y="2362"/>
                              <a:ext cx="28" cy="39"/>
                            </a:xfrm>
                            <a:custGeom>
                              <a:avLst/>
                              <a:gdLst>
                                <a:gd name="T0" fmla="*/ 22 w 28"/>
                                <a:gd name="T1" fmla="*/ 0 h 39"/>
                                <a:gd name="T2" fmla="*/ 18 w 28"/>
                                <a:gd name="T3" fmla="*/ 0 h 39"/>
                                <a:gd name="T4" fmla="*/ 17 w 28"/>
                                <a:gd name="T5" fmla="*/ 0 h 39"/>
                                <a:gd name="T6" fmla="*/ 15 w 28"/>
                                <a:gd name="T7" fmla="*/ 0 h 39"/>
                                <a:gd name="T8" fmla="*/ 13 w 28"/>
                                <a:gd name="T9" fmla="*/ 0 h 39"/>
                                <a:gd name="T10" fmla="*/ 11 w 28"/>
                                <a:gd name="T11" fmla="*/ 0 h 39"/>
                                <a:gd name="T12" fmla="*/ 9 w 28"/>
                                <a:gd name="T13" fmla="*/ 0 h 39"/>
                                <a:gd name="T14" fmla="*/ 6 w 28"/>
                                <a:gd name="T15" fmla="*/ 0 h 39"/>
                                <a:gd name="T16" fmla="*/ 4 w 28"/>
                                <a:gd name="T17" fmla="*/ 0 h 39"/>
                                <a:gd name="T18" fmla="*/ 3 w 28"/>
                                <a:gd name="T19" fmla="*/ 3 h 39"/>
                                <a:gd name="T20" fmla="*/ 2 w 28"/>
                                <a:gd name="T21" fmla="*/ 6 h 39"/>
                                <a:gd name="T22" fmla="*/ 1 w 28"/>
                                <a:gd name="T23" fmla="*/ 11 h 39"/>
                                <a:gd name="T24" fmla="*/ 1 w 28"/>
                                <a:gd name="T25" fmla="*/ 15 h 39"/>
                                <a:gd name="T26" fmla="*/ 1 w 28"/>
                                <a:gd name="T27" fmla="*/ 18 h 39"/>
                                <a:gd name="T28" fmla="*/ 1 w 28"/>
                                <a:gd name="T29" fmla="*/ 22 h 39"/>
                                <a:gd name="T30" fmla="*/ 0 w 28"/>
                                <a:gd name="T31" fmla="*/ 26 h 39"/>
                                <a:gd name="T32" fmla="*/ 0 w 28"/>
                                <a:gd name="T33" fmla="*/ 30 h 39"/>
                                <a:gd name="T34" fmla="*/ 1 w 28"/>
                                <a:gd name="T35" fmla="*/ 34 h 39"/>
                                <a:gd name="T36" fmla="*/ 2 w 28"/>
                                <a:gd name="T37" fmla="*/ 37 h 39"/>
                                <a:gd name="T38" fmla="*/ 4 w 28"/>
                                <a:gd name="T39" fmla="*/ 39 h 39"/>
                                <a:gd name="T40" fmla="*/ 8 w 28"/>
                                <a:gd name="T41" fmla="*/ 39 h 39"/>
                                <a:gd name="T42" fmla="*/ 10 w 28"/>
                                <a:gd name="T43" fmla="*/ 39 h 39"/>
                                <a:gd name="T44" fmla="*/ 13 w 28"/>
                                <a:gd name="T45" fmla="*/ 39 h 39"/>
                                <a:gd name="T46" fmla="*/ 15 w 28"/>
                                <a:gd name="T47" fmla="*/ 39 h 39"/>
                                <a:gd name="T48" fmla="*/ 16 w 28"/>
                                <a:gd name="T49" fmla="*/ 37 h 39"/>
                                <a:gd name="T50" fmla="*/ 28 w 28"/>
                                <a:gd name="T51" fmla="*/ 26 h 39"/>
                                <a:gd name="T52" fmla="*/ 22 w 28"/>
                                <a:gd name="T53" fmla="*/ 0 h 3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8"/>
                                <a:gd name="T82" fmla="*/ 0 h 39"/>
                                <a:gd name="T83" fmla="*/ 28 w 28"/>
                                <a:gd name="T84" fmla="*/ 39 h 3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8" h="39">
                                  <a:moveTo>
                                    <a:pt x="22" y="0"/>
                                  </a:moveTo>
                                  <a:lnTo>
                                    <a:pt x="18" y="0"/>
                                  </a:lnTo>
                                  <a:lnTo>
                                    <a:pt x="17" y="0"/>
                                  </a:lnTo>
                                  <a:lnTo>
                                    <a:pt x="15" y="0"/>
                                  </a:lnTo>
                                  <a:lnTo>
                                    <a:pt x="13" y="0"/>
                                  </a:lnTo>
                                  <a:lnTo>
                                    <a:pt x="11" y="0"/>
                                  </a:lnTo>
                                  <a:lnTo>
                                    <a:pt x="9" y="0"/>
                                  </a:lnTo>
                                  <a:lnTo>
                                    <a:pt x="6" y="0"/>
                                  </a:lnTo>
                                  <a:lnTo>
                                    <a:pt x="4" y="0"/>
                                  </a:lnTo>
                                  <a:lnTo>
                                    <a:pt x="3" y="3"/>
                                  </a:lnTo>
                                  <a:lnTo>
                                    <a:pt x="2" y="6"/>
                                  </a:lnTo>
                                  <a:lnTo>
                                    <a:pt x="1" y="11"/>
                                  </a:lnTo>
                                  <a:lnTo>
                                    <a:pt x="1" y="15"/>
                                  </a:lnTo>
                                  <a:lnTo>
                                    <a:pt x="1" y="18"/>
                                  </a:lnTo>
                                  <a:lnTo>
                                    <a:pt x="1" y="22"/>
                                  </a:lnTo>
                                  <a:lnTo>
                                    <a:pt x="0" y="26"/>
                                  </a:lnTo>
                                  <a:lnTo>
                                    <a:pt x="0" y="30"/>
                                  </a:lnTo>
                                  <a:lnTo>
                                    <a:pt x="1" y="34"/>
                                  </a:lnTo>
                                  <a:lnTo>
                                    <a:pt x="2" y="37"/>
                                  </a:lnTo>
                                  <a:lnTo>
                                    <a:pt x="4" y="39"/>
                                  </a:lnTo>
                                  <a:lnTo>
                                    <a:pt x="8" y="39"/>
                                  </a:lnTo>
                                  <a:lnTo>
                                    <a:pt x="10" y="39"/>
                                  </a:lnTo>
                                  <a:lnTo>
                                    <a:pt x="13" y="39"/>
                                  </a:lnTo>
                                  <a:lnTo>
                                    <a:pt x="15" y="39"/>
                                  </a:lnTo>
                                  <a:lnTo>
                                    <a:pt x="16" y="37"/>
                                  </a:lnTo>
                                  <a:lnTo>
                                    <a:pt x="28" y="26"/>
                                  </a:lnTo>
                                  <a:lnTo>
                                    <a:pt x="22"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78" name="Freeform 370">
                              <a:extLst>
                                <a:ext uri="{FF2B5EF4-FFF2-40B4-BE49-F238E27FC236}">
                                  <a16:creationId xmlns:a16="http://schemas.microsoft.com/office/drawing/2014/main" id="{9AFAFE68-7631-4A47-8CFC-3C4A9E3D2A50}"/>
                                </a:ext>
                              </a:extLst>
                            </p:cNvPr>
                            <p:cNvSpPr>
                              <a:spLocks/>
                            </p:cNvSpPr>
                            <p:nvPr/>
                          </p:nvSpPr>
                          <p:spPr bwMode="gray">
                            <a:xfrm>
                              <a:off x="3242" y="2293"/>
                              <a:ext cx="262" cy="287"/>
                            </a:xfrm>
                            <a:custGeom>
                              <a:avLst/>
                              <a:gdLst>
                                <a:gd name="T0" fmla="*/ 55 w 262"/>
                                <a:gd name="T1" fmla="*/ 15 h 287"/>
                                <a:gd name="T2" fmla="*/ 59 w 262"/>
                                <a:gd name="T3" fmla="*/ 16 h 287"/>
                                <a:gd name="T4" fmla="*/ 66 w 262"/>
                                <a:gd name="T5" fmla="*/ 11 h 287"/>
                                <a:gd name="T6" fmla="*/ 73 w 262"/>
                                <a:gd name="T7" fmla="*/ 7 h 287"/>
                                <a:gd name="T8" fmla="*/ 80 w 262"/>
                                <a:gd name="T9" fmla="*/ 2 h 287"/>
                                <a:gd name="T10" fmla="*/ 86 w 262"/>
                                <a:gd name="T11" fmla="*/ 8 h 287"/>
                                <a:gd name="T12" fmla="*/ 97 w 262"/>
                                <a:gd name="T13" fmla="*/ 12 h 287"/>
                                <a:gd name="T14" fmla="*/ 104 w 262"/>
                                <a:gd name="T15" fmla="*/ 16 h 287"/>
                                <a:gd name="T16" fmla="*/ 112 w 262"/>
                                <a:gd name="T17" fmla="*/ 23 h 287"/>
                                <a:gd name="T18" fmla="*/ 118 w 262"/>
                                <a:gd name="T19" fmla="*/ 28 h 287"/>
                                <a:gd name="T20" fmla="*/ 124 w 262"/>
                                <a:gd name="T21" fmla="*/ 33 h 287"/>
                                <a:gd name="T22" fmla="*/ 126 w 262"/>
                                <a:gd name="T23" fmla="*/ 36 h 287"/>
                                <a:gd name="T24" fmla="*/ 131 w 262"/>
                                <a:gd name="T25" fmla="*/ 39 h 287"/>
                                <a:gd name="T26" fmla="*/ 134 w 262"/>
                                <a:gd name="T27" fmla="*/ 43 h 287"/>
                                <a:gd name="T28" fmla="*/ 136 w 262"/>
                                <a:gd name="T29" fmla="*/ 47 h 287"/>
                                <a:gd name="T30" fmla="*/ 137 w 262"/>
                                <a:gd name="T31" fmla="*/ 54 h 287"/>
                                <a:gd name="T32" fmla="*/ 142 w 262"/>
                                <a:gd name="T33" fmla="*/ 60 h 287"/>
                                <a:gd name="T34" fmla="*/ 154 w 262"/>
                                <a:gd name="T35" fmla="*/ 68 h 287"/>
                                <a:gd name="T36" fmla="*/ 153 w 262"/>
                                <a:gd name="T37" fmla="*/ 69 h 287"/>
                                <a:gd name="T38" fmla="*/ 148 w 262"/>
                                <a:gd name="T39" fmla="*/ 84 h 287"/>
                                <a:gd name="T40" fmla="*/ 148 w 262"/>
                                <a:gd name="T41" fmla="*/ 101 h 287"/>
                                <a:gd name="T42" fmla="*/ 156 w 262"/>
                                <a:gd name="T43" fmla="*/ 107 h 287"/>
                                <a:gd name="T44" fmla="*/ 164 w 262"/>
                                <a:gd name="T45" fmla="*/ 115 h 287"/>
                                <a:gd name="T46" fmla="*/ 187 w 262"/>
                                <a:gd name="T47" fmla="*/ 148 h 287"/>
                                <a:gd name="T48" fmla="*/ 210 w 262"/>
                                <a:gd name="T49" fmla="*/ 162 h 287"/>
                                <a:gd name="T50" fmla="*/ 236 w 262"/>
                                <a:gd name="T51" fmla="*/ 171 h 287"/>
                                <a:gd name="T52" fmla="*/ 257 w 262"/>
                                <a:gd name="T53" fmla="*/ 185 h 287"/>
                                <a:gd name="T54" fmla="*/ 232 w 262"/>
                                <a:gd name="T55" fmla="*/ 210 h 287"/>
                                <a:gd name="T56" fmla="*/ 219 w 262"/>
                                <a:gd name="T57" fmla="*/ 239 h 287"/>
                                <a:gd name="T58" fmla="*/ 205 w 262"/>
                                <a:gd name="T59" fmla="*/ 250 h 287"/>
                                <a:gd name="T60" fmla="*/ 186 w 262"/>
                                <a:gd name="T61" fmla="*/ 252 h 287"/>
                                <a:gd name="T62" fmla="*/ 178 w 262"/>
                                <a:gd name="T63" fmla="*/ 262 h 287"/>
                                <a:gd name="T64" fmla="*/ 170 w 262"/>
                                <a:gd name="T65" fmla="*/ 268 h 287"/>
                                <a:gd name="T66" fmla="*/ 162 w 262"/>
                                <a:gd name="T67" fmla="*/ 272 h 287"/>
                                <a:gd name="T68" fmla="*/ 153 w 262"/>
                                <a:gd name="T69" fmla="*/ 276 h 287"/>
                                <a:gd name="T70" fmla="*/ 144 w 262"/>
                                <a:gd name="T71" fmla="*/ 272 h 287"/>
                                <a:gd name="T72" fmla="*/ 132 w 262"/>
                                <a:gd name="T73" fmla="*/ 271 h 287"/>
                                <a:gd name="T74" fmla="*/ 124 w 262"/>
                                <a:gd name="T75" fmla="*/ 282 h 287"/>
                                <a:gd name="T76" fmla="*/ 106 w 262"/>
                                <a:gd name="T77" fmla="*/ 286 h 287"/>
                                <a:gd name="T78" fmla="*/ 86 w 262"/>
                                <a:gd name="T79" fmla="*/ 273 h 287"/>
                                <a:gd name="T80" fmla="*/ 68 w 262"/>
                                <a:gd name="T81" fmla="*/ 264 h 287"/>
                                <a:gd name="T82" fmla="*/ 52 w 262"/>
                                <a:gd name="T83" fmla="*/ 262 h 287"/>
                                <a:gd name="T84" fmla="*/ 44 w 262"/>
                                <a:gd name="T85" fmla="*/ 255 h 287"/>
                                <a:gd name="T86" fmla="*/ 47 w 262"/>
                                <a:gd name="T87" fmla="*/ 248 h 287"/>
                                <a:gd name="T88" fmla="*/ 40 w 262"/>
                                <a:gd name="T89" fmla="*/ 239 h 287"/>
                                <a:gd name="T90" fmla="*/ 29 w 262"/>
                                <a:gd name="T91" fmla="*/ 225 h 287"/>
                                <a:gd name="T92" fmla="*/ 25 w 262"/>
                                <a:gd name="T93" fmla="*/ 205 h 287"/>
                                <a:gd name="T94" fmla="*/ 17 w 262"/>
                                <a:gd name="T95" fmla="*/ 194 h 287"/>
                                <a:gd name="T96" fmla="*/ 9 w 262"/>
                                <a:gd name="T97" fmla="*/ 189 h 287"/>
                                <a:gd name="T98" fmla="*/ 0 w 262"/>
                                <a:gd name="T99" fmla="*/ 182 h 287"/>
                                <a:gd name="T100" fmla="*/ 11 w 262"/>
                                <a:gd name="T101" fmla="*/ 164 h 287"/>
                                <a:gd name="T102" fmla="*/ 24 w 262"/>
                                <a:gd name="T103" fmla="*/ 116 h 287"/>
                                <a:gd name="T104" fmla="*/ 33 w 262"/>
                                <a:gd name="T105" fmla="*/ 104 h 287"/>
                                <a:gd name="T106" fmla="*/ 40 w 262"/>
                                <a:gd name="T107" fmla="*/ 77 h 287"/>
                                <a:gd name="T108" fmla="*/ 53 w 262"/>
                                <a:gd name="T109" fmla="*/ 62 h 2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2"/>
                                <a:gd name="T166" fmla="*/ 0 h 287"/>
                                <a:gd name="T167" fmla="*/ 262 w 262"/>
                                <a:gd name="T168" fmla="*/ 287 h 2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2" h="287">
                                  <a:moveTo>
                                    <a:pt x="54" y="12"/>
                                  </a:moveTo>
                                  <a:lnTo>
                                    <a:pt x="54" y="12"/>
                                  </a:lnTo>
                                  <a:lnTo>
                                    <a:pt x="55" y="14"/>
                                  </a:lnTo>
                                  <a:lnTo>
                                    <a:pt x="55" y="15"/>
                                  </a:lnTo>
                                  <a:lnTo>
                                    <a:pt x="56" y="15"/>
                                  </a:lnTo>
                                  <a:lnTo>
                                    <a:pt x="56" y="16"/>
                                  </a:lnTo>
                                  <a:lnTo>
                                    <a:pt x="58" y="16"/>
                                  </a:lnTo>
                                  <a:lnTo>
                                    <a:pt x="59" y="16"/>
                                  </a:lnTo>
                                  <a:lnTo>
                                    <a:pt x="61" y="15"/>
                                  </a:lnTo>
                                  <a:lnTo>
                                    <a:pt x="62" y="14"/>
                                  </a:lnTo>
                                  <a:lnTo>
                                    <a:pt x="63" y="12"/>
                                  </a:lnTo>
                                  <a:lnTo>
                                    <a:pt x="66" y="11"/>
                                  </a:lnTo>
                                  <a:lnTo>
                                    <a:pt x="68" y="9"/>
                                  </a:lnTo>
                                  <a:lnTo>
                                    <a:pt x="69" y="9"/>
                                  </a:lnTo>
                                  <a:lnTo>
                                    <a:pt x="72" y="8"/>
                                  </a:lnTo>
                                  <a:lnTo>
                                    <a:pt x="73" y="7"/>
                                  </a:lnTo>
                                  <a:lnTo>
                                    <a:pt x="76" y="0"/>
                                  </a:lnTo>
                                  <a:lnTo>
                                    <a:pt x="78" y="1"/>
                                  </a:lnTo>
                                  <a:lnTo>
                                    <a:pt x="79" y="1"/>
                                  </a:lnTo>
                                  <a:lnTo>
                                    <a:pt x="80" y="2"/>
                                  </a:lnTo>
                                  <a:lnTo>
                                    <a:pt x="81" y="4"/>
                                  </a:lnTo>
                                  <a:lnTo>
                                    <a:pt x="84" y="5"/>
                                  </a:lnTo>
                                  <a:lnTo>
                                    <a:pt x="85" y="7"/>
                                  </a:lnTo>
                                  <a:lnTo>
                                    <a:pt x="86" y="8"/>
                                  </a:lnTo>
                                  <a:lnTo>
                                    <a:pt x="88" y="8"/>
                                  </a:lnTo>
                                  <a:lnTo>
                                    <a:pt x="91" y="9"/>
                                  </a:lnTo>
                                  <a:lnTo>
                                    <a:pt x="94" y="11"/>
                                  </a:lnTo>
                                  <a:lnTo>
                                    <a:pt x="97" y="12"/>
                                  </a:lnTo>
                                  <a:lnTo>
                                    <a:pt x="99" y="14"/>
                                  </a:lnTo>
                                  <a:lnTo>
                                    <a:pt x="101" y="15"/>
                                  </a:lnTo>
                                  <a:lnTo>
                                    <a:pt x="103" y="15"/>
                                  </a:lnTo>
                                  <a:lnTo>
                                    <a:pt x="104" y="16"/>
                                  </a:lnTo>
                                  <a:lnTo>
                                    <a:pt x="105" y="18"/>
                                  </a:lnTo>
                                  <a:lnTo>
                                    <a:pt x="107" y="19"/>
                                  </a:lnTo>
                                  <a:lnTo>
                                    <a:pt x="110" y="22"/>
                                  </a:lnTo>
                                  <a:lnTo>
                                    <a:pt x="112" y="23"/>
                                  </a:lnTo>
                                  <a:lnTo>
                                    <a:pt x="114" y="26"/>
                                  </a:lnTo>
                                  <a:lnTo>
                                    <a:pt x="116" y="28"/>
                                  </a:lnTo>
                                  <a:lnTo>
                                    <a:pt x="117" y="28"/>
                                  </a:lnTo>
                                  <a:lnTo>
                                    <a:pt x="118" y="28"/>
                                  </a:lnTo>
                                  <a:lnTo>
                                    <a:pt x="119" y="29"/>
                                  </a:lnTo>
                                  <a:lnTo>
                                    <a:pt x="120" y="30"/>
                                  </a:lnTo>
                                  <a:lnTo>
                                    <a:pt x="123" y="32"/>
                                  </a:lnTo>
                                  <a:lnTo>
                                    <a:pt x="124" y="33"/>
                                  </a:lnTo>
                                  <a:lnTo>
                                    <a:pt x="125" y="33"/>
                                  </a:lnTo>
                                  <a:lnTo>
                                    <a:pt x="125" y="34"/>
                                  </a:lnTo>
                                  <a:lnTo>
                                    <a:pt x="126" y="34"/>
                                  </a:lnTo>
                                  <a:lnTo>
                                    <a:pt x="126" y="36"/>
                                  </a:lnTo>
                                  <a:lnTo>
                                    <a:pt x="128" y="37"/>
                                  </a:lnTo>
                                  <a:lnTo>
                                    <a:pt x="129" y="37"/>
                                  </a:lnTo>
                                  <a:lnTo>
                                    <a:pt x="130" y="39"/>
                                  </a:lnTo>
                                  <a:lnTo>
                                    <a:pt x="131" y="39"/>
                                  </a:lnTo>
                                  <a:lnTo>
                                    <a:pt x="132" y="40"/>
                                  </a:lnTo>
                                  <a:lnTo>
                                    <a:pt x="132" y="41"/>
                                  </a:lnTo>
                                  <a:lnTo>
                                    <a:pt x="134" y="41"/>
                                  </a:lnTo>
                                  <a:lnTo>
                                    <a:pt x="134" y="43"/>
                                  </a:lnTo>
                                  <a:lnTo>
                                    <a:pt x="135" y="43"/>
                                  </a:lnTo>
                                  <a:lnTo>
                                    <a:pt x="135" y="44"/>
                                  </a:lnTo>
                                  <a:lnTo>
                                    <a:pt x="136" y="46"/>
                                  </a:lnTo>
                                  <a:lnTo>
                                    <a:pt x="136" y="47"/>
                                  </a:lnTo>
                                  <a:lnTo>
                                    <a:pt x="137" y="48"/>
                                  </a:lnTo>
                                  <a:lnTo>
                                    <a:pt x="137" y="51"/>
                                  </a:lnTo>
                                  <a:lnTo>
                                    <a:pt x="137" y="53"/>
                                  </a:lnTo>
                                  <a:lnTo>
                                    <a:pt x="137" y="54"/>
                                  </a:lnTo>
                                  <a:lnTo>
                                    <a:pt x="137" y="55"/>
                                  </a:lnTo>
                                  <a:lnTo>
                                    <a:pt x="138" y="57"/>
                                  </a:lnTo>
                                  <a:lnTo>
                                    <a:pt x="139" y="58"/>
                                  </a:lnTo>
                                  <a:lnTo>
                                    <a:pt x="142" y="60"/>
                                  </a:lnTo>
                                  <a:lnTo>
                                    <a:pt x="145" y="61"/>
                                  </a:lnTo>
                                  <a:lnTo>
                                    <a:pt x="148" y="64"/>
                                  </a:lnTo>
                                  <a:lnTo>
                                    <a:pt x="151" y="65"/>
                                  </a:lnTo>
                                  <a:lnTo>
                                    <a:pt x="154" y="68"/>
                                  </a:lnTo>
                                  <a:lnTo>
                                    <a:pt x="155" y="69"/>
                                  </a:lnTo>
                                  <a:lnTo>
                                    <a:pt x="156" y="69"/>
                                  </a:lnTo>
                                  <a:lnTo>
                                    <a:pt x="156" y="68"/>
                                  </a:lnTo>
                                  <a:lnTo>
                                    <a:pt x="153" y="69"/>
                                  </a:lnTo>
                                  <a:lnTo>
                                    <a:pt x="150" y="73"/>
                                  </a:lnTo>
                                  <a:lnTo>
                                    <a:pt x="149" y="76"/>
                                  </a:lnTo>
                                  <a:lnTo>
                                    <a:pt x="148" y="80"/>
                                  </a:lnTo>
                                  <a:lnTo>
                                    <a:pt x="148" y="84"/>
                                  </a:lnTo>
                                  <a:lnTo>
                                    <a:pt x="148" y="88"/>
                                  </a:lnTo>
                                  <a:lnTo>
                                    <a:pt x="147" y="93"/>
                                  </a:lnTo>
                                  <a:lnTo>
                                    <a:pt x="147" y="95"/>
                                  </a:lnTo>
                                  <a:lnTo>
                                    <a:pt x="148" y="101"/>
                                  </a:lnTo>
                                  <a:lnTo>
                                    <a:pt x="149" y="104"/>
                                  </a:lnTo>
                                  <a:lnTo>
                                    <a:pt x="151" y="105"/>
                                  </a:lnTo>
                                  <a:lnTo>
                                    <a:pt x="154" y="107"/>
                                  </a:lnTo>
                                  <a:lnTo>
                                    <a:pt x="156" y="107"/>
                                  </a:lnTo>
                                  <a:lnTo>
                                    <a:pt x="159" y="105"/>
                                  </a:lnTo>
                                  <a:lnTo>
                                    <a:pt x="161" y="104"/>
                                  </a:lnTo>
                                  <a:lnTo>
                                    <a:pt x="162" y="104"/>
                                  </a:lnTo>
                                  <a:lnTo>
                                    <a:pt x="164" y="115"/>
                                  </a:lnTo>
                                  <a:lnTo>
                                    <a:pt x="169" y="125"/>
                                  </a:lnTo>
                                  <a:lnTo>
                                    <a:pt x="175" y="134"/>
                                  </a:lnTo>
                                  <a:lnTo>
                                    <a:pt x="181" y="141"/>
                                  </a:lnTo>
                                  <a:lnTo>
                                    <a:pt x="187" y="148"/>
                                  </a:lnTo>
                                  <a:lnTo>
                                    <a:pt x="193" y="153"/>
                                  </a:lnTo>
                                  <a:lnTo>
                                    <a:pt x="199" y="157"/>
                                  </a:lnTo>
                                  <a:lnTo>
                                    <a:pt x="201" y="158"/>
                                  </a:lnTo>
                                  <a:lnTo>
                                    <a:pt x="210" y="162"/>
                                  </a:lnTo>
                                  <a:lnTo>
                                    <a:pt x="217" y="165"/>
                                  </a:lnTo>
                                  <a:lnTo>
                                    <a:pt x="223" y="166"/>
                                  </a:lnTo>
                                  <a:lnTo>
                                    <a:pt x="229" y="169"/>
                                  </a:lnTo>
                                  <a:lnTo>
                                    <a:pt x="236" y="171"/>
                                  </a:lnTo>
                                  <a:lnTo>
                                    <a:pt x="243" y="173"/>
                                  </a:lnTo>
                                  <a:lnTo>
                                    <a:pt x="251" y="176"/>
                                  </a:lnTo>
                                  <a:lnTo>
                                    <a:pt x="262" y="178"/>
                                  </a:lnTo>
                                  <a:lnTo>
                                    <a:pt x="257" y="185"/>
                                  </a:lnTo>
                                  <a:lnTo>
                                    <a:pt x="251" y="190"/>
                                  </a:lnTo>
                                  <a:lnTo>
                                    <a:pt x="245" y="197"/>
                                  </a:lnTo>
                                  <a:lnTo>
                                    <a:pt x="239" y="203"/>
                                  </a:lnTo>
                                  <a:lnTo>
                                    <a:pt x="232" y="210"/>
                                  </a:lnTo>
                                  <a:lnTo>
                                    <a:pt x="227" y="218"/>
                                  </a:lnTo>
                                  <a:lnTo>
                                    <a:pt x="223" y="223"/>
                                  </a:lnTo>
                                  <a:lnTo>
                                    <a:pt x="220" y="229"/>
                                  </a:lnTo>
                                  <a:lnTo>
                                    <a:pt x="219" y="239"/>
                                  </a:lnTo>
                                  <a:lnTo>
                                    <a:pt x="217" y="244"/>
                                  </a:lnTo>
                                  <a:lnTo>
                                    <a:pt x="213" y="248"/>
                                  </a:lnTo>
                                  <a:lnTo>
                                    <a:pt x="208" y="250"/>
                                  </a:lnTo>
                                  <a:lnTo>
                                    <a:pt x="205" y="250"/>
                                  </a:lnTo>
                                  <a:lnTo>
                                    <a:pt x="200" y="250"/>
                                  </a:lnTo>
                                  <a:lnTo>
                                    <a:pt x="193" y="251"/>
                                  </a:lnTo>
                                  <a:lnTo>
                                    <a:pt x="188" y="252"/>
                                  </a:lnTo>
                                  <a:lnTo>
                                    <a:pt x="186" y="252"/>
                                  </a:lnTo>
                                  <a:lnTo>
                                    <a:pt x="184" y="255"/>
                                  </a:lnTo>
                                  <a:lnTo>
                                    <a:pt x="181" y="258"/>
                                  </a:lnTo>
                                  <a:lnTo>
                                    <a:pt x="180" y="261"/>
                                  </a:lnTo>
                                  <a:lnTo>
                                    <a:pt x="178" y="262"/>
                                  </a:lnTo>
                                  <a:lnTo>
                                    <a:pt x="175" y="265"/>
                                  </a:lnTo>
                                  <a:lnTo>
                                    <a:pt x="174" y="266"/>
                                  </a:lnTo>
                                  <a:lnTo>
                                    <a:pt x="173" y="266"/>
                                  </a:lnTo>
                                  <a:lnTo>
                                    <a:pt x="170" y="268"/>
                                  </a:lnTo>
                                  <a:lnTo>
                                    <a:pt x="167" y="269"/>
                                  </a:lnTo>
                                  <a:lnTo>
                                    <a:pt x="166" y="269"/>
                                  </a:lnTo>
                                  <a:lnTo>
                                    <a:pt x="163" y="271"/>
                                  </a:lnTo>
                                  <a:lnTo>
                                    <a:pt x="162" y="272"/>
                                  </a:lnTo>
                                  <a:lnTo>
                                    <a:pt x="160" y="273"/>
                                  </a:lnTo>
                                  <a:lnTo>
                                    <a:pt x="159" y="275"/>
                                  </a:lnTo>
                                  <a:lnTo>
                                    <a:pt x="156" y="276"/>
                                  </a:lnTo>
                                  <a:lnTo>
                                    <a:pt x="153" y="276"/>
                                  </a:lnTo>
                                  <a:lnTo>
                                    <a:pt x="150" y="276"/>
                                  </a:lnTo>
                                  <a:lnTo>
                                    <a:pt x="148" y="275"/>
                                  </a:lnTo>
                                  <a:lnTo>
                                    <a:pt x="147" y="273"/>
                                  </a:lnTo>
                                  <a:lnTo>
                                    <a:pt x="144" y="272"/>
                                  </a:lnTo>
                                  <a:lnTo>
                                    <a:pt x="143" y="271"/>
                                  </a:lnTo>
                                  <a:lnTo>
                                    <a:pt x="139" y="269"/>
                                  </a:lnTo>
                                  <a:lnTo>
                                    <a:pt x="136" y="269"/>
                                  </a:lnTo>
                                  <a:lnTo>
                                    <a:pt x="132" y="271"/>
                                  </a:lnTo>
                                  <a:lnTo>
                                    <a:pt x="130" y="272"/>
                                  </a:lnTo>
                                  <a:lnTo>
                                    <a:pt x="128" y="275"/>
                                  </a:lnTo>
                                  <a:lnTo>
                                    <a:pt x="125" y="278"/>
                                  </a:lnTo>
                                  <a:lnTo>
                                    <a:pt x="124" y="282"/>
                                  </a:lnTo>
                                  <a:lnTo>
                                    <a:pt x="122" y="285"/>
                                  </a:lnTo>
                                  <a:lnTo>
                                    <a:pt x="118" y="286"/>
                                  </a:lnTo>
                                  <a:lnTo>
                                    <a:pt x="113" y="287"/>
                                  </a:lnTo>
                                  <a:lnTo>
                                    <a:pt x="106" y="286"/>
                                  </a:lnTo>
                                  <a:lnTo>
                                    <a:pt x="100" y="285"/>
                                  </a:lnTo>
                                  <a:lnTo>
                                    <a:pt x="95" y="280"/>
                                  </a:lnTo>
                                  <a:lnTo>
                                    <a:pt x="91" y="278"/>
                                  </a:lnTo>
                                  <a:lnTo>
                                    <a:pt x="86" y="273"/>
                                  </a:lnTo>
                                  <a:lnTo>
                                    <a:pt x="81" y="271"/>
                                  </a:lnTo>
                                  <a:lnTo>
                                    <a:pt x="76" y="266"/>
                                  </a:lnTo>
                                  <a:lnTo>
                                    <a:pt x="70" y="264"/>
                                  </a:lnTo>
                                  <a:lnTo>
                                    <a:pt x="68" y="264"/>
                                  </a:lnTo>
                                  <a:lnTo>
                                    <a:pt x="63" y="264"/>
                                  </a:lnTo>
                                  <a:lnTo>
                                    <a:pt x="60" y="264"/>
                                  </a:lnTo>
                                  <a:lnTo>
                                    <a:pt x="55" y="262"/>
                                  </a:lnTo>
                                  <a:lnTo>
                                    <a:pt x="52" y="262"/>
                                  </a:lnTo>
                                  <a:lnTo>
                                    <a:pt x="48" y="262"/>
                                  </a:lnTo>
                                  <a:lnTo>
                                    <a:pt x="46" y="261"/>
                                  </a:lnTo>
                                  <a:lnTo>
                                    <a:pt x="43" y="259"/>
                                  </a:lnTo>
                                  <a:lnTo>
                                    <a:pt x="44" y="255"/>
                                  </a:lnTo>
                                  <a:lnTo>
                                    <a:pt x="46" y="252"/>
                                  </a:lnTo>
                                  <a:lnTo>
                                    <a:pt x="47" y="251"/>
                                  </a:lnTo>
                                  <a:lnTo>
                                    <a:pt x="47" y="250"/>
                                  </a:lnTo>
                                  <a:lnTo>
                                    <a:pt x="47" y="248"/>
                                  </a:lnTo>
                                  <a:lnTo>
                                    <a:pt x="46" y="246"/>
                                  </a:lnTo>
                                  <a:lnTo>
                                    <a:pt x="44" y="243"/>
                                  </a:lnTo>
                                  <a:lnTo>
                                    <a:pt x="43" y="240"/>
                                  </a:lnTo>
                                  <a:lnTo>
                                    <a:pt x="40" y="239"/>
                                  </a:lnTo>
                                  <a:lnTo>
                                    <a:pt x="36" y="236"/>
                                  </a:lnTo>
                                  <a:lnTo>
                                    <a:pt x="34" y="233"/>
                                  </a:lnTo>
                                  <a:lnTo>
                                    <a:pt x="31" y="229"/>
                                  </a:lnTo>
                                  <a:lnTo>
                                    <a:pt x="29" y="225"/>
                                  </a:lnTo>
                                  <a:lnTo>
                                    <a:pt x="28" y="220"/>
                                  </a:lnTo>
                                  <a:lnTo>
                                    <a:pt x="28" y="216"/>
                                  </a:lnTo>
                                  <a:lnTo>
                                    <a:pt x="27" y="211"/>
                                  </a:lnTo>
                                  <a:lnTo>
                                    <a:pt x="25" y="205"/>
                                  </a:lnTo>
                                  <a:lnTo>
                                    <a:pt x="23" y="201"/>
                                  </a:lnTo>
                                  <a:lnTo>
                                    <a:pt x="21" y="199"/>
                                  </a:lnTo>
                                  <a:lnTo>
                                    <a:pt x="19" y="197"/>
                                  </a:lnTo>
                                  <a:lnTo>
                                    <a:pt x="17" y="194"/>
                                  </a:lnTo>
                                  <a:lnTo>
                                    <a:pt x="15" y="193"/>
                                  </a:lnTo>
                                  <a:lnTo>
                                    <a:pt x="13" y="190"/>
                                  </a:lnTo>
                                  <a:lnTo>
                                    <a:pt x="11" y="189"/>
                                  </a:lnTo>
                                  <a:lnTo>
                                    <a:pt x="9" y="189"/>
                                  </a:lnTo>
                                  <a:lnTo>
                                    <a:pt x="5" y="189"/>
                                  </a:lnTo>
                                  <a:lnTo>
                                    <a:pt x="4" y="187"/>
                                  </a:lnTo>
                                  <a:lnTo>
                                    <a:pt x="2" y="186"/>
                                  </a:lnTo>
                                  <a:lnTo>
                                    <a:pt x="0" y="182"/>
                                  </a:lnTo>
                                  <a:lnTo>
                                    <a:pt x="0" y="176"/>
                                  </a:lnTo>
                                  <a:lnTo>
                                    <a:pt x="3" y="172"/>
                                  </a:lnTo>
                                  <a:lnTo>
                                    <a:pt x="6" y="166"/>
                                  </a:lnTo>
                                  <a:lnTo>
                                    <a:pt x="11" y="164"/>
                                  </a:lnTo>
                                  <a:lnTo>
                                    <a:pt x="16" y="164"/>
                                  </a:lnTo>
                                  <a:lnTo>
                                    <a:pt x="18" y="141"/>
                                  </a:lnTo>
                                  <a:lnTo>
                                    <a:pt x="22" y="126"/>
                                  </a:lnTo>
                                  <a:lnTo>
                                    <a:pt x="24" y="116"/>
                                  </a:lnTo>
                                  <a:lnTo>
                                    <a:pt x="27" y="109"/>
                                  </a:lnTo>
                                  <a:lnTo>
                                    <a:pt x="29" y="105"/>
                                  </a:lnTo>
                                  <a:lnTo>
                                    <a:pt x="31" y="104"/>
                                  </a:lnTo>
                                  <a:lnTo>
                                    <a:pt x="33" y="104"/>
                                  </a:lnTo>
                                  <a:lnTo>
                                    <a:pt x="34" y="94"/>
                                  </a:lnTo>
                                  <a:lnTo>
                                    <a:pt x="35" y="87"/>
                                  </a:lnTo>
                                  <a:lnTo>
                                    <a:pt x="37" y="81"/>
                                  </a:lnTo>
                                  <a:lnTo>
                                    <a:pt x="40" y="77"/>
                                  </a:lnTo>
                                  <a:lnTo>
                                    <a:pt x="43" y="75"/>
                                  </a:lnTo>
                                  <a:lnTo>
                                    <a:pt x="47" y="69"/>
                                  </a:lnTo>
                                  <a:lnTo>
                                    <a:pt x="49" y="67"/>
                                  </a:lnTo>
                                  <a:lnTo>
                                    <a:pt x="53" y="62"/>
                                  </a:lnTo>
                                  <a:lnTo>
                                    <a:pt x="54" y="1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179" name="Group 371">
                              <a:extLst>
                                <a:ext uri="{FF2B5EF4-FFF2-40B4-BE49-F238E27FC236}">
                                  <a16:creationId xmlns:a16="http://schemas.microsoft.com/office/drawing/2014/main" id="{1A740A49-1F71-437F-B964-B25B8CB6EF4A}"/>
                                </a:ext>
                              </a:extLst>
                            </p:cNvPr>
                            <p:cNvGrpSpPr>
                              <a:grpSpLocks/>
                            </p:cNvGrpSpPr>
                            <p:nvPr/>
                          </p:nvGrpSpPr>
                          <p:grpSpPr bwMode="auto">
                            <a:xfrm>
                              <a:off x="2812" y="1078"/>
                              <a:ext cx="162" cy="297"/>
                              <a:chOff x="2812" y="1102"/>
                              <a:chExt cx="162" cy="297"/>
                            </a:xfrm>
                          </p:grpSpPr>
                          <p:sp>
                            <p:nvSpPr>
                              <p:cNvPr id="217" name="Freeform 372">
                                <a:extLst>
                                  <a:ext uri="{FF2B5EF4-FFF2-40B4-BE49-F238E27FC236}">
                                    <a16:creationId xmlns:a16="http://schemas.microsoft.com/office/drawing/2014/main" id="{4B52F839-BB38-4CC9-AFCC-BD4DD0B5C36D}"/>
                                  </a:ext>
                                </a:extLst>
                              </p:cNvPr>
                              <p:cNvSpPr>
                                <a:spLocks/>
                              </p:cNvSpPr>
                              <p:nvPr/>
                            </p:nvSpPr>
                            <p:spPr bwMode="gray">
                              <a:xfrm>
                                <a:off x="2889" y="1350"/>
                                <a:ext cx="8" cy="28"/>
                              </a:xfrm>
                              <a:custGeom>
                                <a:avLst/>
                                <a:gdLst>
                                  <a:gd name="T0" fmla="*/ 0 w 8"/>
                                  <a:gd name="T1" fmla="*/ 28 h 28"/>
                                  <a:gd name="T2" fmla="*/ 0 w 8"/>
                                  <a:gd name="T3" fmla="*/ 24 h 28"/>
                                  <a:gd name="T4" fmla="*/ 0 w 8"/>
                                  <a:gd name="T5" fmla="*/ 19 h 28"/>
                                  <a:gd name="T6" fmla="*/ 0 w 8"/>
                                  <a:gd name="T7" fmla="*/ 15 h 28"/>
                                  <a:gd name="T8" fmla="*/ 1 w 8"/>
                                  <a:gd name="T9" fmla="*/ 12 h 28"/>
                                  <a:gd name="T10" fmla="*/ 1 w 8"/>
                                  <a:gd name="T11" fmla="*/ 9 h 28"/>
                                  <a:gd name="T12" fmla="*/ 1 w 8"/>
                                  <a:gd name="T13" fmla="*/ 5 h 28"/>
                                  <a:gd name="T14" fmla="*/ 1 w 8"/>
                                  <a:gd name="T15" fmla="*/ 2 h 28"/>
                                  <a:gd name="T16" fmla="*/ 0 w 8"/>
                                  <a:gd name="T17" fmla="*/ 0 h 28"/>
                                  <a:gd name="T18" fmla="*/ 8 w 8"/>
                                  <a:gd name="T19" fmla="*/ 0 h 28"/>
                                  <a:gd name="T20" fmla="*/ 8 w 8"/>
                                  <a:gd name="T21" fmla="*/ 2 h 28"/>
                                  <a:gd name="T22" fmla="*/ 8 w 8"/>
                                  <a:gd name="T23" fmla="*/ 8 h 28"/>
                                  <a:gd name="T24" fmla="*/ 7 w 8"/>
                                  <a:gd name="T25" fmla="*/ 10 h 28"/>
                                  <a:gd name="T26" fmla="*/ 7 w 8"/>
                                  <a:gd name="T27" fmla="*/ 12 h 28"/>
                                  <a:gd name="T28" fmla="*/ 4 w 8"/>
                                  <a:gd name="T29" fmla="*/ 15 h 28"/>
                                  <a:gd name="T30" fmla="*/ 4 w 8"/>
                                  <a:gd name="T31" fmla="*/ 17 h 28"/>
                                  <a:gd name="T32" fmla="*/ 3 w 8"/>
                                  <a:gd name="T33" fmla="*/ 20 h 28"/>
                                  <a:gd name="T34" fmla="*/ 1 w 8"/>
                                  <a:gd name="T35" fmla="*/ 24 h 28"/>
                                  <a:gd name="T36" fmla="*/ 0 w 8"/>
                                  <a:gd name="T37" fmla="*/ 28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28"/>
                                  <a:gd name="T59" fmla="*/ 8 w 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28">
                                    <a:moveTo>
                                      <a:pt x="0" y="28"/>
                                    </a:moveTo>
                                    <a:lnTo>
                                      <a:pt x="0" y="24"/>
                                    </a:lnTo>
                                    <a:lnTo>
                                      <a:pt x="0" y="19"/>
                                    </a:lnTo>
                                    <a:lnTo>
                                      <a:pt x="0" y="15"/>
                                    </a:lnTo>
                                    <a:lnTo>
                                      <a:pt x="1" y="12"/>
                                    </a:lnTo>
                                    <a:lnTo>
                                      <a:pt x="1" y="9"/>
                                    </a:lnTo>
                                    <a:lnTo>
                                      <a:pt x="1" y="5"/>
                                    </a:lnTo>
                                    <a:lnTo>
                                      <a:pt x="1" y="2"/>
                                    </a:lnTo>
                                    <a:lnTo>
                                      <a:pt x="0" y="0"/>
                                    </a:lnTo>
                                    <a:lnTo>
                                      <a:pt x="8" y="0"/>
                                    </a:lnTo>
                                    <a:lnTo>
                                      <a:pt x="8" y="2"/>
                                    </a:lnTo>
                                    <a:lnTo>
                                      <a:pt x="8" y="8"/>
                                    </a:lnTo>
                                    <a:lnTo>
                                      <a:pt x="7" y="10"/>
                                    </a:lnTo>
                                    <a:lnTo>
                                      <a:pt x="7" y="12"/>
                                    </a:lnTo>
                                    <a:lnTo>
                                      <a:pt x="4" y="15"/>
                                    </a:lnTo>
                                    <a:lnTo>
                                      <a:pt x="4" y="17"/>
                                    </a:lnTo>
                                    <a:lnTo>
                                      <a:pt x="3" y="20"/>
                                    </a:lnTo>
                                    <a:lnTo>
                                      <a:pt x="1" y="24"/>
                                    </a:lnTo>
                                    <a:lnTo>
                                      <a:pt x="0" y="2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18" name="Freeform 373">
                                <a:extLst>
                                  <a:ext uri="{FF2B5EF4-FFF2-40B4-BE49-F238E27FC236}">
                                    <a16:creationId xmlns:a16="http://schemas.microsoft.com/office/drawing/2014/main" id="{4B4DA9D2-685E-402B-95F2-6C5E6D2A1F59}"/>
                                  </a:ext>
                                </a:extLst>
                              </p:cNvPr>
                              <p:cNvSpPr>
                                <a:spLocks/>
                              </p:cNvSpPr>
                              <p:nvPr/>
                            </p:nvSpPr>
                            <p:spPr bwMode="gray">
                              <a:xfrm>
                                <a:off x="2908" y="1334"/>
                                <a:ext cx="19" cy="23"/>
                              </a:xfrm>
                              <a:custGeom>
                                <a:avLst/>
                                <a:gdLst>
                                  <a:gd name="T0" fmla="*/ 0 w 19"/>
                                  <a:gd name="T1" fmla="*/ 18 h 23"/>
                                  <a:gd name="T2" fmla="*/ 0 w 19"/>
                                  <a:gd name="T3" fmla="*/ 15 h 23"/>
                                  <a:gd name="T4" fmla="*/ 1 w 19"/>
                                  <a:gd name="T5" fmla="*/ 14 h 23"/>
                                  <a:gd name="T6" fmla="*/ 2 w 19"/>
                                  <a:gd name="T7" fmla="*/ 11 h 23"/>
                                  <a:gd name="T8" fmla="*/ 3 w 19"/>
                                  <a:gd name="T9" fmla="*/ 8 h 23"/>
                                  <a:gd name="T10" fmla="*/ 6 w 19"/>
                                  <a:gd name="T11" fmla="*/ 7 h 23"/>
                                  <a:gd name="T12" fmla="*/ 8 w 19"/>
                                  <a:gd name="T13" fmla="*/ 3 h 23"/>
                                  <a:gd name="T14" fmla="*/ 9 w 19"/>
                                  <a:gd name="T15" fmla="*/ 2 h 23"/>
                                  <a:gd name="T16" fmla="*/ 12 w 19"/>
                                  <a:gd name="T17" fmla="*/ 0 h 23"/>
                                  <a:gd name="T18" fmla="*/ 12 w 19"/>
                                  <a:gd name="T19" fmla="*/ 2 h 23"/>
                                  <a:gd name="T20" fmla="*/ 13 w 19"/>
                                  <a:gd name="T21" fmla="*/ 3 h 23"/>
                                  <a:gd name="T22" fmla="*/ 15 w 19"/>
                                  <a:gd name="T23" fmla="*/ 4 h 23"/>
                                  <a:gd name="T24" fmla="*/ 16 w 19"/>
                                  <a:gd name="T25" fmla="*/ 4 h 23"/>
                                  <a:gd name="T26" fmla="*/ 17 w 19"/>
                                  <a:gd name="T27" fmla="*/ 7 h 23"/>
                                  <a:gd name="T28" fmla="*/ 19 w 19"/>
                                  <a:gd name="T29" fmla="*/ 8 h 23"/>
                                  <a:gd name="T30" fmla="*/ 19 w 19"/>
                                  <a:gd name="T31" fmla="*/ 11 h 23"/>
                                  <a:gd name="T32" fmla="*/ 17 w 19"/>
                                  <a:gd name="T33" fmla="*/ 14 h 23"/>
                                  <a:gd name="T34" fmla="*/ 16 w 19"/>
                                  <a:gd name="T35" fmla="*/ 18 h 23"/>
                                  <a:gd name="T36" fmla="*/ 13 w 19"/>
                                  <a:gd name="T37" fmla="*/ 20 h 23"/>
                                  <a:gd name="T38" fmla="*/ 10 w 19"/>
                                  <a:gd name="T39" fmla="*/ 23 h 23"/>
                                  <a:gd name="T40" fmla="*/ 8 w 19"/>
                                  <a:gd name="T41" fmla="*/ 23 h 23"/>
                                  <a:gd name="T42" fmla="*/ 3 w 19"/>
                                  <a:gd name="T43" fmla="*/ 22 h 23"/>
                                  <a:gd name="T44" fmla="*/ 0 w 19"/>
                                  <a:gd name="T45" fmla="*/ 18 h 2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23"/>
                                  <a:gd name="T71" fmla="*/ 19 w 19"/>
                                  <a:gd name="T72" fmla="*/ 23 h 2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23">
                                    <a:moveTo>
                                      <a:pt x="0" y="18"/>
                                    </a:moveTo>
                                    <a:lnTo>
                                      <a:pt x="0" y="15"/>
                                    </a:lnTo>
                                    <a:lnTo>
                                      <a:pt x="1" y="14"/>
                                    </a:lnTo>
                                    <a:lnTo>
                                      <a:pt x="2" y="11"/>
                                    </a:lnTo>
                                    <a:lnTo>
                                      <a:pt x="3" y="8"/>
                                    </a:lnTo>
                                    <a:lnTo>
                                      <a:pt x="6" y="7"/>
                                    </a:lnTo>
                                    <a:lnTo>
                                      <a:pt x="8" y="3"/>
                                    </a:lnTo>
                                    <a:lnTo>
                                      <a:pt x="9" y="2"/>
                                    </a:lnTo>
                                    <a:lnTo>
                                      <a:pt x="12" y="0"/>
                                    </a:lnTo>
                                    <a:lnTo>
                                      <a:pt x="12" y="2"/>
                                    </a:lnTo>
                                    <a:lnTo>
                                      <a:pt x="13" y="3"/>
                                    </a:lnTo>
                                    <a:lnTo>
                                      <a:pt x="15" y="4"/>
                                    </a:lnTo>
                                    <a:lnTo>
                                      <a:pt x="16" y="4"/>
                                    </a:lnTo>
                                    <a:lnTo>
                                      <a:pt x="17" y="7"/>
                                    </a:lnTo>
                                    <a:lnTo>
                                      <a:pt x="19" y="8"/>
                                    </a:lnTo>
                                    <a:lnTo>
                                      <a:pt x="19" y="11"/>
                                    </a:lnTo>
                                    <a:lnTo>
                                      <a:pt x="17" y="14"/>
                                    </a:lnTo>
                                    <a:lnTo>
                                      <a:pt x="16" y="18"/>
                                    </a:lnTo>
                                    <a:lnTo>
                                      <a:pt x="13" y="20"/>
                                    </a:lnTo>
                                    <a:lnTo>
                                      <a:pt x="10" y="23"/>
                                    </a:lnTo>
                                    <a:lnTo>
                                      <a:pt x="8" y="23"/>
                                    </a:lnTo>
                                    <a:lnTo>
                                      <a:pt x="3" y="22"/>
                                    </a:lnTo>
                                    <a:lnTo>
                                      <a:pt x="0" y="18"/>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19" name="Freeform 374">
                                <a:extLst>
                                  <a:ext uri="{FF2B5EF4-FFF2-40B4-BE49-F238E27FC236}">
                                    <a16:creationId xmlns:a16="http://schemas.microsoft.com/office/drawing/2014/main" id="{C2898AC0-98BC-4ABF-BA47-04EBC7694383}"/>
                                  </a:ext>
                                </a:extLst>
                              </p:cNvPr>
                              <p:cNvSpPr>
                                <a:spLocks/>
                              </p:cNvSpPr>
                              <p:nvPr/>
                            </p:nvSpPr>
                            <p:spPr bwMode="gray">
                              <a:xfrm>
                                <a:off x="2812" y="1102"/>
                                <a:ext cx="162" cy="297"/>
                              </a:xfrm>
                              <a:custGeom>
                                <a:avLst/>
                                <a:gdLst>
                                  <a:gd name="T0" fmla="*/ 131 w 162"/>
                                  <a:gd name="T1" fmla="*/ 77 h 297"/>
                                  <a:gd name="T2" fmla="*/ 128 w 162"/>
                                  <a:gd name="T3" fmla="*/ 81 h 297"/>
                                  <a:gd name="T4" fmla="*/ 125 w 162"/>
                                  <a:gd name="T5" fmla="*/ 86 h 297"/>
                                  <a:gd name="T6" fmla="*/ 124 w 162"/>
                                  <a:gd name="T7" fmla="*/ 91 h 297"/>
                                  <a:gd name="T8" fmla="*/ 126 w 162"/>
                                  <a:gd name="T9" fmla="*/ 95 h 297"/>
                                  <a:gd name="T10" fmla="*/ 123 w 162"/>
                                  <a:gd name="T11" fmla="*/ 104 h 297"/>
                                  <a:gd name="T12" fmla="*/ 108 w 162"/>
                                  <a:gd name="T13" fmla="*/ 115 h 297"/>
                                  <a:gd name="T14" fmla="*/ 95 w 162"/>
                                  <a:gd name="T15" fmla="*/ 125 h 297"/>
                                  <a:gd name="T16" fmla="*/ 84 w 162"/>
                                  <a:gd name="T17" fmla="*/ 132 h 297"/>
                                  <a:gd name="T18" fmla="*/ 73 w 162"/>
                                  <a:gd name="T19" fmla="*/ 140 h 297"/>
                                  <a:gd name="T20" fmla="*/ 76 w 162"/>
                                  <a:gd name="T21" fmla="*/ 148 h 297"/>
                                  <a:gd name="T22" fmla="*/ 76 w 162"/>
                                  <a:gd name="T23" fmla="*/ 152 h 297"/>
                                  <a:gd name="T24" fmla="*/ 76 w 162"/>
                                  <a:gd name="T25" fmla="*/ 158 h 297"/>
                                  <a:gd name="T26" fmla="*/ 73 w 162"/>
                                  <a:gd name="T27" fmla="*/ 165 h 297"/>
                                  <a:gd name="T28" fmla="*/ 72 w 162"/>
                                  <a:gd name="T29" fmla="*/ 172 h 297"/>
                                  <a:gd name="T30" fmla="*/ 80 w 162"/>
                                  <a:gd name="T31" fmla="*/ 182 h 297"/>
                                  <a:gd name="T32" fmla="*/ 96 w 162"/>
                                  <a:gd name="T33" fmla="*/ 187 h 297"/>
                                  <a:gd name="T34" fmla="*/ 103 w 162"/>
                                  <a:gd name="T35" fmla="*/ 198 h 297"/>
                                  <a:gd name="T36" fmla="*/ 102 w 162"/>
                                  <a:gd name="T37" fmla="*/ 203 h 297"/>
                                  <a:gd name="T38" fmla="*/ 99 w 162"/>
                                  <a:gd name="T39" fmla="*/ 205 h 297"/>
                                  <a:gd name="T40" fmla="*/ 89 w 162"/>
                                  <a:gd name="T41" fmla="*/ 210 h 297"/>
                                  <a:gd name="T42" fmla="*/ 83 w 162"/>
                                  <a:gd name="T43" fmla="*/ 217 h 297"/>
                                  <a:gd name="T44" fmla="*/ 80 w 162"/>
                                  <a:gd name="T45" fmla="*/ 233 h 297"/>
                                  <a:gd name="T46" fmla="*/ 76 w 162"/>
                                  <a:gd name="T47" fmla="*/ 254 h 297"/>
                                  <a:gd name="T48" fmla="*/ 73 w 162"/>
                                  <a:gd name="T49" fmla="*/ 279 h 297"/>
                                  <a:gd name="T50" fmla="*/ 58 w 162"/>
                                  <a:gd name="T51" fmla="*/ 280 h 297"/>
                                  <a:gd name="T52" fmla="*/ 47 w 162"/>
                                  <a:gd name="T53" fmla="*/ 287 h 297"/>
                                  <a:gd name="T54" fmla="*/ 46 w 162"/>
                                  <a:gd name="T55" fmla="*/ 294 h 297"/>
                                  <a:gd name="T56" fmla="*/ 38 w 162"/>
                                  <a:gd name="T57" fmla="*/ 296 h 297"/>
                                  <a:gd name="T58" fmla="*/ 32 w 162"/>
                                  <a:gd name="T59" fmla="*/ 297 h 297"/>
                                  <a:gd name="T60" fmla="*/ 20 w 162"/>
                                  <a:gd name="T61" fmla="*/ 280 h 297"/>
                                  <a:gd name="T62" fmla="*/ 10 w 162"/>
                                  <a:gd name="T63" fmla="*/ 251 h 297"/>
                                  <a:gd name="T64" fmla="*/ 7 w 162"/>
                                  <a:gd name="T65" fmla="*/ 233 h 297"/>
                                  <a:gd name="T66" fmla="*/ 3 w 162"/>
                                  <a:gd name="T67" fmla="*/ 229 h 297"/>
                                  <a:gd name="T68" fmla="*/ 1 w 162"/>
                                  <a:gd name="T69" fmla="*/ 222 h 297"/>
                                  <a:gd name="T70" fmla="*/ 2 w 162"/>
                                  <a:gd name="T71" fmla="*/ 219 h 297"/>
                                  <a:gd name="T72" fmla="*/ 5 w 162"/>
                                  <a:gd name="T73" fmla="*/ 218 h 297"/>
                                  <a:gd name="T74" fmla="*/ 10 w 162"/>
                                  <a:gd name="T75" fmla="*/ 218 h 297"/>
                                  <a:gd name="T76" fmla="*/ 11 w 162"/>
                                  <a:gd name="T77" fmla="*/ 207 h 297"/>
                                  <a:gd name="T78" fmla="*/ 16 w 162"/>
                                  <a:gd name="T79" fmla="*/ 197 h 297"/>
                                  <a:gd name="T80" fmla="*/ 19 w 162"/>
                                  <a:gd name="T81" fmla="*/ 189 h 297"/>
                                  <a:gd name="T82" fmla="*/ 19 w 162"/>
                                  <a:gd name="T83" fmla="*/ 179 h 297"/>
                                  <a:gd name="T84" fmla="*/ 21 w 162"/>
                                  <a:gd name="T85" fmla="*/ 168 h 297"/>
                                  <a:gd name="T86" fmla="*/ 15 w 162"/>
                                  <a:gd name="T87" fmla="*/ 157 h 297"/>
                                  <a:gd name="T88" fmla="*/ 10 w 162"/>
                                  <a:gd name="T89" fmla="*/ 143 h 297"/>
                                  <a:gd name="T90" fmla="*/ 10 w 162"/>
                                  <a:gd name="T91" fmla="*/ 130 h 297"/>
                                  <a:gd name="T92" fmla="*/ 22 w 162"/>
                                  <a:gd name="T93" fmla="*/ 105 h 297"/>
                                  <a:gd name="T94" fmla="*/ 28 w 162"/>
                                  <a:gd name="T95" fmla="*/ 105 h 297"/>
                                  <a:gd name="T96" fmla="*/ 32 w 162"/>
                                  <a:gd name="T97" fmla="*/ 105 h 297"/>
                                  <a:gd name="T98" fmla="*/ 39 w 162"/>
                                  <a:gd name="T99" fmla="*/ 79 h 297"/>
                                  <a:gd name="T100" fmla="*/ 52 w 162"/>
                                  <a:gd name="T101" fmla="*/ 60 h 297"/>
                                  <a:gd name="T102" fmla="*/ 60 w 162"/>
                                  <a:gd name="T103" fmla="*/ 43 h 297"/>
                                  <a:gd name="T104" fmla="*/ 67 w 162"/>
                                  <a:gd name="T105" fmla="*/ 27 h 297"/>
                                  <a:gd name="T106" fmla="*/ 73 w 162"/>
                                  <a:gd name="T107" fmla="*/ 16 h 297"/>
                                  <a:gd name="T108" fmla="*/ 87 w 162"/>
                                  <a:gd name="T109" fmla="*/ 12 h 297"/>
                                  <a:gd name="T110" fmla="*/ 105 w 162"/>
                                  <a:gd name="T111" fmla="*/ 8 h 297"/>
                                  <a:gd name="T112" fmla="*/ 120 w 162"/>
                                  <a:gd name="T113" fmla="*/ 0 h 297"/>
                                  <a:gd name="T114" fmla="*/ 128 w 162"/>
                                  <a:gd name="T115" fmla="*/ 7 h 297"/>
                                  <a:gd name="T116" fmla="*/ 135 w 162"/>
                                  <a:gd name="T117" fmla="*/ 14 h 297"/>
                                  <a:gd name="T118" fmla="*/ 146 w 162"/>
                                  <a:gd name="T119" fmla="*/ 21 h 297"/>
                                  <a:gd name="T120" fmla="*/ 154 w 162"/>
                                  <a:gd name="T121" fmla="*/ 39 h 297"/>
                                  <a:gd name="T122" fmla="*/ 161 w 162"/>
                                  <a:gd name="T123" fmla="*/ 64 h 2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2"/>
                                  <a:gd name="T187" fmla="*/ 0 h 297"/>
                                  <a:gd name="T188" fmla="*/ 162 w 162"/>
                                  <a:gd name="T189" fmla="*/ 297 h 2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2" h="297">
                                    <a:moveTo>
                                      <a:pt x="162" y="76"/>
                                    </a:moveTo>
                                    <a:lnTo>
                                      <a:pt x="131" y="76"/>
                                    </a:lnTo>
                                    <a:lnTo>
                                      <a:pt x="131" y="77"/>
                                    </a:lnTo>
                                    <a:lnTo>
                                      <a:pt x="130" y="79"/>
                                    </a:lnTo>
                                    <a:lnTo>
                                      <a:pt x="129" y="80"/>
                                    </a:lnTo>
                                    <a:lnTo>
                                      <a:pt x="128" y="81"/>
                                    </a:lnTo>
                                    <a:lnTo>
                                      <a:pt x="126" y="83"/>
                                    </a:lnTo>
                                    <a:lnTo>
                                      <a:pt x="125" y="84"/>
                                    </a:lnTo>
                                    <a:lnTo>
                                      <a:pt x="125" y="86"/>
                                    </a:lnTo>
                                    <a:lnTo>
                                      <a:pt x="124" y="87"/>
                                    </a:lnTo>
                                    <a:lnTo>
                                      <a:pt x="124" y="90"/>
                                    </a:lnTo>
                                    <a:lnTo>
                                      <a:pt x="124" y="91"/>
                                    </a:lnTo>
                                    <a:lnTo>
                                      <a:pt x="125" y="93"/>
                                    </a:lnTo>
                                    <a:lnTo>
                                      <a:pt x="125" y="94"/>
                                    </a:lnTo>
                                    <a:lnTo>
                                      <a:pt x="126" y="95"/>
                                    </a:lnTo>
                                    <a:lnTo>
                                      <a:pt x="126" y="97"/>
                                    </a:lnTo>
                                    <a:lnTo>
                                      <a:pt x="128" y="98"/>
                                    </a:lnTo>
                                    <a:lnTo>
                                      <a:pt x="123" y="104"/>
                                    </a:lnTo>
                                    <a:lnTo>
                                      <a:pt x="117" y="108"/>
                                    </a:lnTo>
                                    <a:lnTo>
                                      <a:pt x="112" y="111"/>
                                    </a:lnTo>
                                    <a:lnTo>
                                      <a:pt x="108" y="115"/>
                                    </a:lnTo>
                                    <a:lnTo>
                                      <a:pt x="103" y="118"/>
                                    </a:lnTo>
                                    <a:lnTo>
                                      <a:pt x="98" y="120"/>
                                    </a:lnTo>
                                    <a:lnTo>
                                      <a:pt x="95" y="125"/>
                                    </a:lnTo>
                                    <a:lnTo>
                                      <a:pt x="90" y="129"/>
                                    </a:lnTo>
                                    <a:lnTo>
                                      <a:pt x="87" y="130"/>
                                    </a:lnTo>
                                    <a:lnTo>
                                      <a:pt x="84" y="132"/>
                                    </a:lnTo>
                                    <a:lnTo>
                                      <a:pt x="80" y="134"/>
                                    </a:lnTo>
                                    <a:lnTo>
                                      <a:pt x="77" y="137"/>
                                    </a:lnTo>
                                    <a:lnTo>
                                      <a:pt x="73" y="140"/>
                                    </a:lnTo>
                                    <a:lnTo>
                                      <a:pt x="72" y="143"/>
                                    </a:lnTo>
                                    <a:lnTo>
                                      <a:pt x="72" y="146"/>
                                    </a:lnTo>
                                    <a:lnTo>
                                      <a:pt x="76" y="148"/>
                                    </a:lnTo>
                                    <a:lnTo>
                                      <a:pt x="76" y="150"/>
                                    </a:lnTo>
                                    <a:lnTo>
                                      <a:pt x="76" y="151"/>
                                    </a:lnTo>
                                    <a:lnTo>
                                      <a:pt x="76" y="152"/>
                                    </a:lnTo>
                                    <a:lnTo>
                                      <a:pt x="76" y="154"/>
                                    </a:lnTo>
                                    <a:lnTo>
                                      <a:pt x="76" y="155"/>
                                    </a:lnTo>
                                    <a:lnTo>
                                      <a:pt x="76" y="158"/>
                                    </a:lnTo>
                                    <a:lnTo>
                                      <a:pt x="74" y="161"/>
                                    </a:lnTo>
                                    <a:lnTo>
                                      <a:pt x="74" y="164"/>
                                    </a:lnTo>
                                    <a:lnTo>
                                      <a:pt x="73" y="165"/>
                                    </a:lnTo>
                                    <a:lnTo>
                                      <a:pt x="73" y="168"/>
                                    </a:lnTo>
                                    <a:lnTo>
                                      <a:pt x="72" y="169"/>
                                    </a:lnTo>
                                    <a:lnTo>
                                      <a:pt x="72" y="172"/>
                                    </a:lnTo>
                                    <a:lnTo>
                                      <a:pt x="73" y="173"/>
                                    </a:lnTo>
                                    <a:lnTo>
                                      <a:pt x="77" y="178"/>
                                    </a:lnTo>
                                    <a:lnTo>
                                      <a:pt x="80" y="182"/>
                                    </a:lnTo>
                                    <a:lnTo>
                                      <a:pt x="85" y="183"/>
                                    </a:lnTo>
                                    <a:lnTo>
                                      <a:pt x="91" y="186"/>
                                    </a:lnTo>
                                    <a:lnTo>
                                      <a:pt x="96" y="187"/>
                                    </a:lnTo>
                                    <a:lnTo>
                                      <a:pt x="99" y="190"/>
                                    </a:lnTo>
                                    <a:lnTo>
                                      <a:pt x="102" y="193"/>
                                    </a:lnTo>
                                    <a:lnTo>
                                      <a:pt x="103" y="198"/>
                                    </a:lnTo>
                                    <a:lnTo>
                                      <a:pt x="103" y="200"/>
                                    </a:lnTo>
                                    <a:lnTo>
                                      <a:pt x="103" y="201"/>
                                    </a:lnTo>
                                    <a:lnTo>
                                      <a:pt x="102" y="203"/>
                                    </a:lnTo>
                                    <a:lnTo>
                                      <a:pt x="102" y="204"/>
                                    </a:lnTo>
                                    <a:lnTo>
                                      <a:pt x="103" y="205"/>
                                    </a:lnTo>
                                    <a:lnTo>
                                      <a:pt x="99" y="205"/>
                                    </a:lnTo>
                                    <a:lnTo>
                                      <a:pt x="96" y="207"/>
                                    </a:lnTo>
                                    <a:lnTo>
                                      <a:pt x="92" y="208"/>
                                    </a:lnTo>
                                    <a:lnTo>
                                      <a:pt x="89" y="210"/>
                                    </a:lnTo>
                                    <a:lnTo>
                                      <a:pt x="86" y="212"/>
                                    </a:lnTo>
                                    <a:lnTo>
                                      <a:pt x="84" y="214"/>
                                    </a:lnTo>
                                    <a:lnTo>
                                      <a:pt x="83" y="217"/>
                                    </a:lnTo>
                                    <a:lnTo>
                                      <a:pt x="81" y="218"/>
                                    </a:lnTo>
                                    <a:lnTo>
                                      <a:pt x="81" y="226"/>
                                    </a:lnTo>
                                    <a:lnTo>
                                      <a:pt x="80" y="233"/>
                                    </a:lnTo>
                                    <a:lnTo>
                                      <a:pt x="79" y="240"/>
                                    </a:lnTo>
                                    <a:lnTo>
                                      <a:pt x="78" y="247"/>
                                    </a:lnTo>
                                    <a:lnTo>
                                      <a:pt x="76" y="254"/>
                                    </a:lnTo>
                                    <a:lnTo>
                                      <a:pt x="74" y="262"/>
                                    </a:lnTo>
                                    <a:lnTo>
                                      <a:pt x="73" y="271"/>
                                    </a:lnTo>
                                    <a:lnTo>
                                      <a:pt x="73" y="279"/>
                                    </a:lnTo>
                                    <a:lnTo>
                                      <a:pt x="68" y="279"/>
                                    </a:lnTo>
                                    <a:lnTo>
                                      <a:pt x="62" y="280"/>
                                    </a:lnTo>
                                    <a:lnTo>
                                      <a:pt x="58" y="280"/>
                                    </a:lnTo>
                                    <a:lnTo>
                                      <a:pt x="53" y="282"/>
                                    </a:lnTo>
                                    <a:lnTo>
                                      <a:pt x="49" y="284"/>
                                    </a:lnTo>
                                    <a:lnTo>
                                      <a:pt x="47" y="287"/>
                                    </a:lnTo>
                                    <a:lnTo>
                                      <a:pt x="46" y="290"/>
                                    </a:lnTo>
                                    <a:lnTo>
                                      <a:pt x="47" y="294"/>
                                    </a:lnTo>
                                    <a:lnTo>
                                      <a:pt x="46" y="294"/>
                                    </a:lnTo>
                                    <a:lnTo>
                                      <a:pt x="45" y="294"/>
                                    </a:lnTo>
                                    <a:lnTo>
                                      <a:pt x="42" y="296"/>
                                    </a:lnTo>
                                    <a:lnTo>
                                      <a:pt x="38" y="296"/>
                                    </a:lnTo>
                                    <a:lnTo>
                                      <a:pt x="35" y="296"/>
                                    </a:lnTo>
                                    <a:lnTo>
                                      <a:pt x="34" y="297"/>
                                    </a:lnTo>
                                    <a:lnTo>
                                      <a:pt x="32" y="297"/>
                                    </a:lnTo>
                                    <a:lnTo>
                                      <a:pt x="28" y="294"/>
                                    </a:lnTo>
                                    <a:lnTo>
                                      <a:pt x="25" y="289"/>
                                    </a:lnTo>
                                    <a:lnTo>
                                      <a:pt x="20" y="280"/>
                                    </a:lnTo>
                                    <a:lnTo>
                                      <a:pt x="16" y="271"/>
                                    </a:lnTo>
                                    <a:lnTo>
                                      <a:pt x="13" y="261"/>
                                    </a:lnTo>
                                    <a:lnTo>
                                      <a:pt x="10" y="251"/>
                                    </a:lnTo>
                                    <a:lnTo>
                                      <a:pt x="9" y="241"/>
                                    </a:lnTo>
                                    <a:lnTo>
                                      <a:pt x="8" y="234"/>
                                    </a:lnTo>
                                    <a:lnTo>
                                      <a:pt x="7" y="233"/>
                                    </a:lnTo>
                                    <a:lnTo>
                                      <a:pt x="5" y="232"/>
                                    </a:lnTo>
                                    <a:lnTo>
                                      <a:pt x="4" y="230"/>
                                    </a:lnTo>
                                    <a:lnTo>
                                      <a:pt x="3" y="229"/>
                                    </a:lnTo>
                                    <a:lnTo>
                                      <a:pt x="2" y="227"/>
                                    </a:lnTo>
                                    <a:lnTo>
                                      <a:pt x="1" y="226"/>
                                    </a:lnTo>
                                    <a:lnTo>
                                      <a:pt x="1" y="222"/>
                                    </a:lnTo>
                                    <a:lnTo>
                                      <a:pt x="0" y="221"/>
                                    </a:lnTo>
                                    <a:lnTo>
                                      <a:pt x="1" y="219"/>
                                    </a:lnTo>
                                    <a:lnTo>
                                      <a:pt x="2" y="219"/>
                                    </a:lnTo>
                                    <a:lnTo>
                                      <a:pt x="3" y="219"/>
                                    </a:lnTo>
                                    <a:lnTo>
                                      <a:pt x="4" y="218"/>
                                    </a:lnTo>
                                    <a:lnTo>
                                      <a:pt x="5" y="218"/>
                                    </a:lnTo>
                                    <a:lnTo>
                                      <a:pt x="7" y="218"/>
                                    </a:lnTo>
                                    <a:lnTo>
                                      <a:pt x="9" y="218"/>
                                    </a:lnTo>
                                    <a:lnTo>
                                      <a:pt x="10" y="218"/>
                                    </a:lnTo>
                                    <a:lnTo>
                                      <a:pt x="10" y="214"/>
                                    </a:lnTo>
                                    <a:lnTo>
                                      <a:pt x="11" y="210"/>
                                    </a:lnTo>
                                    <a:lnTo>
                                      <a:pt x="11" y="207"/>
                                    </a:lnTo>
                                    <a:lnTo>
                                      <a:pt x="13" y="203"/>
                                    </a:lnTo>
                                    <a:lnTo>
                                      <a:pt x="15" y="200"/>
                                    </a:lnTo>
                                    <a:lnTo>
                                      <a:pt x="16" y="197"/>
                                    </a:lnTo>
                                    <a:lnTo>
                                      <a:pt x="19" y="196"/>
                                    </a:lnTo>
                                    <a:lnTo>
                                      <a:pt x="21" y="193"/>
                                    </a:lnTo>
                                    <a:lnTo>
                                      <a:pt x="19" y="189"/>
                                    </a:lnTo>
                                    <a:lnTo>
                                      <a:pt x="19" y="185"/>
                                    </a:lnTo>
                                    <a:lnTo>
                                      <a:pt x="17" y="182"/>
                                    </a:lnTo>
                                    <a:lnTo>
                                      <a:pt x="19" y="179"/>
                                    </a:lnTo>
                                    <a:lnTo>
                                      <a:pt x="19" y="176"/>
                                    </a:lnTo>
                                    <a:lnTo>
                                      <a:pt x="20" y="172"/>
                                    </a:lnTo>
                                    <a:lnTo>
                                      <a:pt x="21" y="168"/>
                                    </a:lnTo>
                                    <a:lnTo>
                                      <a:pt x="21" y="161"/>
                                    </a:lnTo>
                                    <a:lnTo>
                                      <a:pt x="17" y="159"/>
                                    </a:lnTo>
                                    <a:lnTo>
                                      <a:pt x="15" y="157"/>
                                    </a:lnTo>
                                    <a:lnTo>
                                      <a:pt x="13" y="152"/>
                                    </a:lnTo>
                                    <a:lnTo>
                                      <a:pt x="11" y="148"/>
                                    </a:lnTo>
                                    <a:lnTo>
                                      <a:pt x="10" y="143"/>
                                    </a:lnTo>
                                    <a:lnTo>
                                      <a:pt x="10" y="139"/>
                                    </a:lnTo>
                                    <a:lnTo>
                                      <a:pt x="10" y="134"/>
                                    </a:lnTo>
                                    <a:lnTo>
                                      <a:pt x="10" y="130"/>
                                    </a:lnTo>
                                    <a:lnTo>
                                      <a:pt x="16" y="105"/>
                                    </a:lnTo>
                                    <a:lnTo>
                                      <a:pt x="20" y="105"/>
                                    </a:lnTo>
                                    <a:lnTo>
                                      <a:pt x="22" y="105"/>
                                    </a:lnTo>
                                    <a:lnTo>
                                      <a:pt x="25" y="105"/>
                                    </a:lnTo>
                                    <a:lnTo>
                                      <a:pt x="27" y="105"/>
                                    </a:lnTo>
                                    <a:lnTo>
                                      <a:pt x="28" y="105"/>
                                    </a:lnTo>
                                    <a:lnTo>
                                      <a:pt x="29" y="105"/>
                                    </a:lnTo>
                                    <a:lnTo>
                                      <a:pt x="30" y="105"/>
                                    </a:lnTo>
                                    <a:lnTo>
                                      <a:pt x="32" y="105"/>
                                    </a:lnTo>
                                    <a:lnTo>
                                      <a:pt x="33" y="95"/>
                                    </a:lnTo>
                                    <a:lnTo>
                                      <a:pt x="35" y="87"/>
                                    </a:lnTo>
                                    <a:lnTo>
                                      <a:pt x="39" y="79"/>
                                    </a:lnTo>
                                    <a:lnTo>
                                      <a:pt x="43" y="71"/>
                                    </a:lnTo>
                                    <a:lnTo>
                                      <a:pt x="48" y="65"/>
                                    </a:lnTo>
                                    <a:lnTo>
                                      <a:pt x="52" y="60"/>
                                    </a:lnTo>
                                    <a:lnTo>
                                      <a:pt x="55" y="54"/>
                                    </a:lnTo>
                                    <a:lnTo>
                                      <a:pt x="58" y="47"/>
                                    </a:lnTo>
                                    <a:lnTo>
                                      <a:pt x="60" y="43"/>
                                    </a:lnTo>
                                    <a:lnTo>
                                      <a:pt x="62" y="37"/>
                                    </a:lnTo>
                                    <a:lnTo>
                                      <a:pt x="65" y="32"/>
                                    </a:lnTo>
                                    <a:lnTo>
                                      <a:pt x="67" y="27"/>
                                    </a:lnTo>
                                    <a:lnTo>
                                      <a:pt x="70" y="23"/>
                                    </a:lnTo>
                                    <a:lnTo>
                                      <a:pt x="71" y="19"/>
                                    </a:lnTo>
                                    <a:lnTo>
                                      <a:pt x="73" y="16"/>
                                    </a:lnTo>
                                    <a:lnTo>
                                      <a:pt x="76" y="15"/>
                                    </a:lnTo>
                                    <a:lnTo>
                                      <a:pt x="81" y="14"/>
                                    </a:lnTo>
                                    <a:lnTo>
                                      <a:pt x="87" y="12"/>
                                    </a:lnTo>
                                    <a:lnTo>
                                      <a:pt x="93" y="11"/>
                                    </a:lnTo>
                                    <a:lnTo>
                                      <a:pt x="99" y="9"/>
                                    </a:lnTo>
                                    <a:lnTo>
                                      <a:pt x="105" y="8"/>
                                    </a:lnTo>
                                    <a:lnTo>
                                      <a:pt x="110" y="5"/>
                                    </a:lnTo>
                                    <a:lnTo>
                                      <a:pt x="115" y="4"/>
                                    </a:lnTo>
                                    <a:lnTo>
                                      <a:pt x="120" y="0"/>
                                    </a:lnTo>
                                    <a:lnTo>
                                      <a:pt x="123" y="2"/>
                                    </a:lnTo>
                                    <a:lnTo>
                                      <a:pt x="125" y="4"/>
                                    </a:lnTo>
                                    <a:lnTo>
                                      <a:pt x="128" y="7"/>
                                    </a:lnTo>
                                    <a:lnTo>
                                      <a:pt x="129" y="9"/>
                                    </a:lnTo>
                                    <a:lnTo>
                                      <a:pt x="131" y="11"/>
                                    </a:lnTo>
                                    <a:lnTo>
                                      <a:pt x="135" y="14"/>
                                    </a:lnTo>
                                    <a:lnTo>
                                      <a:pt x="138" y="15"/>
                                    </a:lnTo>
                                    <a:lnTo>
                                      <a:pt x="142" y="15"/>
                                    </a:lnTo>
                                    <a:lnTo>
                                      <a:pt x="146" y="21"/>
                                    </a:lnTo>
                                    <a:lnTo>
                                      <a:pt x="148" y="27"/>
                                    </a:lnTo>
                                    <a:lnTo>
                                      <a:pt x="151" y="33"/>
                                    </a:lnTo>
                                    <a:lnTo>
                                      <a:pt x="154" y="39"/>
                                    </a:lnTo>
                                    <a:lnTo>
                                      <a:pt x="157" y="46"/>
                                    </a:lnTo>
                                    <a:lnTo>
                                      <a:pt x="160" y="54"/>
                                    </a:lnTo>
                                    <a:lnTo>
                                      <a:pt x="161" y="64"/>
                                    </a:lnTo>
                                    <a:lnTo>
                                      <a:pt x="162" y="7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nvGrpSpPr>
                            <p:cNvPr id="180" name="Group 375">
                              <a:extLst>
                                <a:ext uri="{FF2B5EF4-FFF2-40B4-BE49-F238E27FC236}">
                                  <a16:creationId xmlns:a16="http://schemas.microsoft.com/office/drawing/2014/main" id="{2B93292F-4CBE-47A7-A66D-14A6D3F92440}"/>
                                </a:ext>
                              </a:extLst>
                            </p:cNvPr>
                            <p:cNvGrpSpPr>
                              <a:grpSpLocks/>
                            </p:cNvGrpSpPr>
                            <p:nvPr/>
                          </p:nvGrpSpPr>
                          <p:grpSpPr bwMode="auto">
                            <a:xfrm>
                              <a:off x="2978" y="1681"/>
                              <a:ext cx="134" cy="164"/>
                              <a:chOff x="2978" y="1705"/>
                              <a:chExt cx="134" cy="164"/>
                            </a:xfrm>
                          </p:grpSpPr>
                          <p:sp>
                            <p:nvSpPr>
                              <p:cNvPr id="213" name="Freeform 376">
                                <a:extLst>
                                  <a:ext uri="{FF2B5EF4-FFF2-40B4-BE49-F238E27FC236}">
                                    <a16:creationId xmlns:a16="http://schemas.microsoft.com/office/drawing/2014/main" id="{54FDCB8B-7142-4600-94B4-8C69F56B9F01}"/>
                                  </a:ext>
                                </a:extLst>
                              </p:cNvPr>
                              <p:cNvSpPr>
                                <a:spLocks/>
                              </p:cNvSpPr>
                              <p:nvPr/>
                            </p:nvSpPr>
                            <p:spPr bwMode="gray">
                              <a:xfrm>
                                <a:off x="3089" y="1822"/>
                                <a:ext cx="13" cy="5"/>
                              </a:xfrm>
                              <a:custGeom>
                                <a:avLst/>
                                <a:gdLst>
                                  <a:gd name="T0" fmla="*/ 0 w 13"/>
                                  <a:gd name="T1" fmla="*/ 5 h 5"/>
                                  <a:gd name="T2" fmla="*/ 1 w 13"/>
                                  <a:gd name="T3" fmla="*/ 2 h 5"/>
                                  <a:gd name="T4" fmla="*/ 2 w 13"/>
                                  <a:gd name="T5" fmla="*/ 2 h 5"/>
                                  <a:gd name="T6" fmla="*/ 4 w 13"/>
                                  <a:gd name="T7" fmla="*/ 0 h 5"/>
                                  <a:gd name="T8" fmla="*/ 6 w 13"/>
                                  <a:gd name="T9" fmla="*/ 0 h 5"/>
                                  <a:gd name="T10" fmla="*/ 7 w 13"/>
                                  <a:gd name="T11" fmla="*/ 0 h 5"/>
                                  <a:gd name="T12" fmla="*/ 9 w 13"/>
                                  <a:gd name="T13" fmla="*/ 0 h 5"/>
                                  <a:gd name="T14" fmla="*/ 11 w 13"/>
                                  <a:gd name="T15" fmla="*/ 0 h 5"/>
                                  <a:gd name="T16" fmla="*/ 13 w 13"/>
                                  <a:gd name="T17" fmla="*/ 0 h 5"/>
                                  <a:gd name="T18" fmla="*/ 11 w 13"/>
                                  <a:gd name="T19" fmla="*/ 0 h 5"/>
                                  <a:gd name="T20" fmla="*/ 9 w 13"/>
                                  <a:gd name="T21" fmla="*/ 0 h 5"/>
                                  <a:gd name="T22" fmla="*/ 8 w 13"/>
                                  <a:gd name="T23" fmla="*/ 0 h 5"/>
                                  <a:gd name="T24" fmla="*/ 7 w 13"/>
                                  <a:gd name="T25" fmla="*/ 2 h 5"/>
                                  <a:gd name="T26" fmla="*/ 4 w 13"/>
                                  <a:gd name="T27" fmla="*/ 2 h 5"/>
                                  <a:gd name="T28" fmla="*/ 2 w 13"/>
                                  <a:gd name="T29" fmla="*/ 2 h 5"/>
                                  <a:gd name="T30" fmla="*/ 1 w 13"/>
                                  <a:gd name="T31" fmla="*/ 5 h 5"/>
                                  <a:gd name="T32" fmla="*/ 0 w 13"/>
                                  <a:gd name="T33" fmla="*/ 5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5"/>
                                  <a:gd name="T53" fmla="*/ 13 w 13"/>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5">
                                    <a:moveTo>
                                      <a:pt x="0" y="5"/>
                                    </a:moveTo>
                                    <a:lnTo>
                                      <a:pt x="1" y="2"/>
                                    </a:lnTo>
                                    <a:lnTo>
                                      <a:pt x="2" y="2"/>
                                    </a:lnTo>
                                    <a:lnTo>
                                      <a:pt x="4" y="0"/>
                                    </a:lnTo>
                                    <a:lnTo>
                                      <a:pt x="6" y="0"/>
                                    </a:lnTo>
                                    <a:lnTo>
                                      <a:pt x="7" y="0"/>
                                    </a:lnTo>
                                    <a:lnTo>
                                      <a:pt x="9" y="0"/>
                                    </a:lnTo>
                                    <a:lnTo>
                                      <a:pt x="11" y="0"/>
                                    </a:lnTo>
                                    <a:lnTo>
                                      <a:pt x="13" y="0"/>
                                    </a:lnTo>
                                    <a:lnTo>
                                      <a:pt x="11" y="0"/>
                                    </a:lnTo>
                                    <a:lnTo>
                                      <a:pt x="9" y="0"/>
                                    </a:lnTo>
                                    <a:lnTo>
                                      <a:pt x="8" y="0"/>
                                    </a:lnTo>
                                    <a:lnTo>
                                      <a:pt x="7" y="2"/>
                                    </a:lnTo>
                                    <a:lnTo>
                                      <a:pt x="4" y="2"/>
                                    </a:lnTo>
                                    <a:lnTo>
                                      <a:pt x="2" y="2"/>
                                    </a:lnTo>
                                    <a:lnTo>
                                      <a:pt x="1" y="5"/>
                                    </a:lnTo>
                                    <a:lnTo>
                                      <a:pt x="0" y="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14" name="Freeform 377">
                                <a:extLst>
                                  <a:ext uri="{FF2B5EF4-FFF2-40B4-BE49-F238E27FC236}">
                                    <a16:creationId xmlns:a16="http://schemas.microsoft.com/office/drawing/2014/main" id="{185B8CB1-4FA3-4FDC-976B-8F19AEDFD3D9}"/>
                                  </a:ext>
                                </a:extLst>
                              </p:cNvPr>
                              <p:cNvSpPr>
                                <a:spLocks/>
                              </p:cNvSpPr>
                              <p:nvPr/>
                            </p:nvSpPr>
                            <p:spPr bwMode="gray">
                              <a:xfrm>
                                <a:off x="3107" y="1832"/>
                                <a:ext cx="5" cy="12"/>
                              </a:xfrm>
                              <a:custGeom>
                                <a:avLst/>
                                <a:gdLst>
                                  <a:gd name="T0" fmla="*/ 0 w 5"/>
                                  <a:gd name="T1" fmla="*/ 12 h 12"/>
                                  <a:gd name="T2" fmla="*/ 0 w 5"/>
                                  <a:gd name="T3" fmla="*/ 0 h 12"/>
                                  <a:gd name="T4" fmla="*/ 5 w 5"/>
                                  <a:gd name="T5" fmla="*/ 6 h 12"/>
                                  <a:gd name="T6" fmla="*/ 0 w 5"/>
                                  <a:gd name="T7" fmla="*/ 12 h 12"/>
                                  <a:gd name="T8" fmla="*/ 0 60000 65536"/>
                                  <a:gd name="T9" fmla="*/ 0 60000 65536"/>
                                  <a:gd name="T10" fmla="*/ 0 60000 65536"/>
                                  <a:gd name="T11" fmla="*/ 0 60000 65536"/>
                                  <a:gd name="T12" fmla="*/ 0 w 5"/>
                                  <a:gd name="T13" fmla="*/ 0 h 12"/>
                                  <a:gd name="T14" fmla="*/ 5 w 5"/>
                                  <a:gd name="T15" fmla="*/ 12 h 12"/>
                                </a:gdLst>
                                <a:ahLst/>
                                <a:cxnLst>
                                  <a:cxn ang="T8">
                                    <a:pos x="T0" y="T1"/>
                                  </a:cxn>
                                  <a:cxn ang="T9">
                                    <a:pos x="T2" y="T3"/>
                                  </a:cxn>
                                  <a:cxn ang="T10">
                                    <a:pos x="T4" y="T5"/>
                                  </a:cxn>
                                  <a:cxn ang="T11">
                                    <a:pos x="T6" y="T7"/>
                                  </a:cxn>
                                </a:cxnLst>
                                <a:rect l="T12" t="T13" r="T14" b="T15"/>
                                <a:pathLst>
                                  <a:path w="5" h="12">
                                    <a:moveTo>
                                      <a:pt x="0" y="12"/>
                                    </a:moveTo>
                                    <a:lnTo>
                                      <a:pt x="0" y="0"/>
                                    </a:lnTo>
                                    <a:lnTo>
                                      <a:pt x="5" y="6"/>
                                    </a:lnTo>
                                    <a:lnTo>
                                      <a:pt x="0" y="1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15" name="Freeform 378">
                                <a:extLst>
                                  <a:ext uri="{FF2B5EF4-FFF2-40B4-BE49-F238E27FC236}">
                                    <a16:creationId xmlns:a16="http://schemas.microsoft.com/office/drawing/2014/main" id="{D0E90D0F-E092-45EC-9EB9-8EBD09BD4B4C}"/>
                                  </a:ext>
                                </a:extLst>
                              </p:cNvPr>
                              <p:cNvSpPr>
                                <a:spLocks/>
                              </p:cNvSpPr>
                              <p:nvPr/>
                            </p:nvSpPr>
                            <p:spPr bwMode="gray">
                              <a:xfrm>
                                <a:off x="2978" y="1705"/>
                                <a:ext cx="102" cy="129"/>
                              </a:xfrm>
                              <a:custGeom>
                                <a:avLst/>
                                <a:gdLst>
                                  <a:gd name="T0" fmla="*/ 71 w 102"/>
                                  <a:gd name="T1" fmla="*/ 15 h 129"/>
                                  <a:gd name="T2" fmla="*/ 61 w 102"/>
                                  <a:gd name="T3" fmla="*/ 21 h 129"/>
                                  <a:gd name="T4" fmla="*/ 57 w 102"/>
                                  <a:gd name="T5" fmla="*/ 31 h 129"/>
                                  <a:gd name="T6" fmla="*/ 56 w 102"/>
                                  <a:gd name="T7" fmla="*/ 39 h 129"/>
                                  <a:gd name="T8" fmla="*/ 52 w 102"/>
                                  <a:gd name="T9" fmla="*/ 40 h 129"/>
                                  <a:gd name="T10" fmla="*/ 50 w 102"/>
                                  <a:gd name="T11" fmla="*/ 39 h 129"/>
                                  <a:gd name="T12" fmla="*/ 48 w 102"/>
                                  <a:gd name="T13" fmla="*/ 36 h 129"/>
                                  <a:gd name="T14" fmla="*/ 44 w 102"/>
                                  <a:gd name="T15" fmla="*/ 34 h 129"/>
                                  <a:gd name="T16" fmla="*/ 40 w 102"/>
                                  <a:gd name="T17" fmla="*/ 31 h 129"/>
                                  <a:gd name="T18" fmla="*/ 39 w 102"/>
                                  <a:gd name="T19" fmla="*/ 33 h 129"/>
                                  <a:gd name="T20" fmla="*/ 40 w 102"/>
                                  <a:gd name="T21" fmla="*/ 37 h 129"/>
                                  <a:gd name="T22" fmla="*/ 44 w 102"/>
                                  <a:gd name="T23" fmla="*/ 46 h 129"/>
                                  <a:gd name="T24" fmla="*/ 49 w 102"/>
                                  <a:gd name="T25" fmla="*/ 53 h 129"/>
                                  <a:gd name="T26" fmla="*/ 50 w 102"/>
                                  <a:gd name="T27" fmla="*/ 59 h 129"/>
                                  <a:gd name="T28" fmla="*/ 50 w 102"/>
                                  <a:gd name="T29" fmla="*/ 68 h 129"/>
                                  <a:gd name="T30" fmla="*/ 50 w 102"/>
                                  <a:gd name="T31" fmla="*/ 75 h 129"/>
                                  <a:gd name="T32" fmla="*/ 50 w 102"/>
                                  <a:gd name="T33" fmla="*/ 89 h 129"/>
                                  <a:gd name="T34" fmla="*/ 49 w 102"/>
                                  <a:gd name="T35" fmla="*/ 102 h 129"/>
                                  <a:gd name="T36" fmla="*/ 45 w 102"/>
                                  <a:gd name="T37" fmla="*/ 105 h 129"/>
                                  <a:gd name="T38" fmla="*/ 49 w 102"/>
                                  <a:gd name="T39" fmla="*/ 108 h 129"/>
                                  <a:gd name="T40" fmla="*/ 52 w 102"/>
                                  <a:gd name="T41" fmla="*/ 111 h 129"/>
                                  <a:gd name="T42" fmla="*/ 51 w 102"/>
                                  <a:gd name="T43" fmla="*/ 115 h 129"/>
                                  <a:gd name="T44" fmla="*/ 48 w 102"/>
                                  <a:gd name="T45" fmla="*/ 118 h 129"/>
                                  <a:gd name="T46" fmla="*/ 43 w 102"/>
                                  <a:gd name="T47" fmla="*/ 119 h 129"/>
                                  <a:gd name="T48" fmla="*/ 40 w 102"/>
                                  <a:gd name="T49" fmla="*/ 123 h 129"/>
                                  <a:gd name="T50" fmla="*/ 39 w 102"/>
                                  <a:gd name="T51" fmla="*/ 129 h 129"/>
                                  <a:gd name="T52" fmla="*/ 38 w 102"/>
                                  <a:gd name="T53" fmla="*/ 122 h 129"/>
                                  <a:gd name="T54" fmla="*/ 38 w 102"/>
                                  <a:gd name="T55" fmla="*/ 115 h 129"/>
                                  <a:gd name="T56" fmla="*/ 37 w 102"/>
                                  <a:gd name="T57" fmla="*/ 112 h 129"/>
                                  <a:gd name="T58" fmla="*/ 31 w 102"/>
                                  <a:gd name="T59" fmla="*/ 115 h 129"/>
                                  <a:gd name="T60" fmla="*/ 26 w 102"/>
                                  <a:gd name="T61" fmla="*/ 116 h 129"/>
                                  <a:gd name="T62" fmla="*/ 23 w 102"/>
                                  <a:gd name="T63" fmla="*/ 108 h 129"/>
                                  <a:gd name="T64" fmla="*/ 22 w 102"/>
                                  <a:gd name="T65" fmla="*/ 96 h 129"/>
                                  <a:gd name="T66" fmla="*/ 24 w 102"/>
                                  <a:gd name="T67" fmla="*/ 86 h 129"/>
                                  <a:gd name="T68" fmla="*/ 7 w 102"/>
                                  <a:gd name="T69" fmla="*/ 79 h 129"/>
                                  <a:gd name="T70" fmla="*/ 1 w 102"/>
                                  <a:gd name="T71" fmla="*/ 64 h 129"/>
                                  <a:gd name="T72" fmla="*/ 4 w 102"/>
                                  <a:gd name="T73" fmla="*/ 50 h 129"/>
                                  <a:gd name="T74" fmla="*/ 11 w 102"/>
                                  <a:gd name="T75" fmla="*/ 40 h 129"/>
                                  <a:gd name="T76" fmla="*/ 16 w 102"/>
                                  <a:gd name="T77" fmla="*/ 26 h 129"/>
                                  <a:gd name="T78" fmla="*/ 29 w 102"/>
                                  <a:gd name="T79" fmla="*/ 21 h 129"/>
                                  <a:gd name="T80" fmla="*/ 40 w 102"/>
                                  <a:gd name="T81" fmla="*/ 15 h 129"/>
                                  <a:gd name="T82" fmla="*/ 52 w 102"/>
                                  <a:gd name="T83" fmla="*/ 7 h 129"/>
                                  <a:gd name="T84" fmla="*/ 58 w 102"/>
                                  <a:gd name="T85" fmla="*/ 6 h 129"/>
                                  <a:gd name="T86" fmla="*/ 64 w 102"/>
                                  <a:gd name="T87" fmla="*/ 4 h 129"/>
                                  <a:gd name="T88" fmla="*/ 73 w 102"/>
                                  <a:gd name="T89" fmla="*/ 4 h 129"/>
                                  <a:gd name="T90" fmla="*/ 81 w 102"/>
                                  <a:gd name="T91" fmla="*/ 8 h 129"/>
                                  <a:gd name="T92" fmla="*/ 88 w 102"/>
                                  <a:gd name="T93" fmla="*/ 11 h 129"/>
                                  <a:gd name="T94" fmla="*/ 94 w 102"/>
                                  <a:gd name="T95" fmla="*/ 11 h 129"/>
                                  <a:gd name="T96" fmla="*/ 97 w 102"/>
                                  <a:gd name="T97" fmla="*/ 6 h 129"/>
                                  <a:gd name="T98" fmla="*/ 100 w 102"/>
                                  <a:gd name="T99" fmla="*/ 0 h 129"/>
                                  <a:gd name="T100" fmla="*/ 102 w 102"/>
                                  <a:gd name="T101" fmla="*/ 11 h 129"/>
                                  <a:gd name="T102" fmla="*/ 102 w 102"/>
                                  <a:gd name="T103" fmla="*/ 21 h 12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2"/>
                                  <a:gd name="T157" fmla="*/ 0 h 129"/>
                                  <a:gd name="T158" fmla="*/ 102 w 102"/>
                                  <a:gd name="T159" fmla="*/ 129 h 12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2" h="129">
                                    <a:moveTo>
                                      <a:pt x="102" y="24"/>
                                    </a:moveTo>
                                    <a:lnTo>
                                      <a:pt x="77" y="14"/>
                                    </a:lnTo>
                                    <a:lnTo>
                                      <a:pt x="71" y="15"/>
                                    </a:lnTo>
                                    <a:lnTo>
                                      <a:pt x="68" y="17"/>
                                    </a:lnTo>
                                    <a:lnTo>
                                      <a:pt x="64" y="19"/>
                                    </a:lnTo>
                                    <a:lnTo>
                                      <a:pt x="61" y="21"/>
                                    </a:lnTo>
                                    <a:lnTo>
                                      <a:pt x="58" y="24"/>
                                    </a:lnTo>
                                    <a:lnTo>
                                      <a:pt x="57" y="28"/>
                                    </a:lnTo>
                                    <a:lnTo>
                                      <a:pt x="57" y="31"/>
                                    </a:lnTo>
                                    <a:lnTo>
                                      <a:pt x="58" y="36"/>
                                    </a:lnTo>
                                    <a:lnTo>
                                      <a:pt x="57" y="37"/>
                                    </a:lnTo>
                                    <a:lnTo>
                                      <a:pt x="56" y="39"/>
                                    </a:lnTo>
                                    <a:lnTo>
                                      <a:pt x="55" y="40"/>
                                    </a:lnTo>
                                    <a:lnTo>
                                      <a:pt x="54" y="40"/>
                                    </a:lnTo>
                                    <a:lnTo>
                                      <a:pt x="52" y="40"/>
                                    </a:lnTo>
                                    <a:lnTo>
                                      <a:pt x="51" y="40"/>
                                    </a:lnTo>
                                    <a:lnTo>
                                      <a:pt x="50" y="40"/>
                                    </a:lnTo>
                                    <a:lnTo>
                                      <a:pt x="50" y="39"/>
                                    </a:lnTo>
                                    <a:lnTo>
                                      <a:pt x="49" y="39"/>
                                    </a:lnTo>
                                    <a:lnTo>
                                      <a:pt x="49" y="37"/>
                                    </a:lnTo>
                                    <a:lnTo>
                                      <a:pt x="48" y="36"/>
                                    </a:lnTo>
                                    <a:lnTo>
                                      <a:pt x="46" y="34"/>
                                    </a:lnTo>
                                    <a:lnTo>
                                      <a:pt x="45" y="34"/>
                                    </a:lnTo>
                                    <a:lnTo>
                                      <a:pt x="44" y="34"/>
                                    </a:lnTo>
                                    <a:lnTo>
                                      <a:pt x="43" y="33"/>
                                    </a:lnTo>
                                    <a:lnTo>
                                      <a:pt x="42" y="31"/>
                                    </a:lnTo>
                                    <a:lnTo>
                                      <a:pt x="40" y="31"/>
                                    </a:lnTo>
                                    <a:lnTo>
                                      <a:pt x="39" y="29"/>
                                    </a:lnTo>
                                    <a:lnTo>
                                      <a:pt x="39" y="31"/>
                                    </a:lnTo>
                                    <a:lnTo>
                                      <a:pt x="39" y="33"/>
                                    </a:lnTo>
                                    <a:lnTo>
                                      <a:pt x="39" y="34"/>
                                    </a:lnTo>
                                    <a:lnTo>
                                      <a:pt x="39" y="36"/>
                                    </a:lnTo>
                                    <a:lnTo>
                                      <a:pt x="40" y="37"/>
                                    </a:lnTo>
                                    <a:lnTo>
                                      <a:pt x="40" y="40"/>
                                    </a:lnTo>
                                    <a:lnTo>
                                      <a:pt x="43" y="43"/>
                                    </a:lnTo>
                                    <a:lnTo>
                                      <a:pt x="44" y="46"/>
                                    </a:lnTo>
                                    <a:lnTo>
                                      <a:pt x="46" y="48"/>
                                    </a:lnTo>
                                    <a:lnTo>
                                      <a:pt x="48" y="51"/>
                                    </a:lnTo>
                                    <a:lnTo>
                                      <a:pt x="49" y="53"/>
                                    </a:lnTo>
                                    <a:lnTo>
                                      <a:pt x="50" y="53"/>
                                    </a:lnTo>
                                    <a:lnTo>
                                      <a:pt x="50" y="57"/>
                                    </a:lnTo>
                                    <a:lnTo>
                                      <a:pt x="50" y="59"/>
                                    </a:lnTo>
                                    <a:lnTo>
                                      <a:pt x="50" y="62"/>
                                    </a:lnTo>
                                    <a:lnTo>
                                      <a:pt x="50" y="65"/>
                                    </a:lnTo>
                                    <a:lnTo>
                                      <a:pt x="50" y="68"/>
                                    </a:lnTo>
                                    <a:lnTo>
                                      <a:pt x="50" y="71"/>
                                    </a:lnTo>
                                    <a:lnTo>
                                      <a:pt x="50" y="72"/>
                                    </a:lnTo>
                                    <a:lnTo>
                                      <a:pt x="50" y="75"/>
                                    </a:lnTo>
                                    <a:lnTo>
                                      <a:pt x="50" y="79"/>
                                    </a:lnTo>
                                    <a:lnTo>
                                      <a:pt x="50" y="85"/>
                                    </a:lnTo>
                                    <a:lnTo>
                                      <a:pt x="50" y="89"/>
                                    </a:lnTo>
                                    <a:lnTo>
                                      <a:pt x="50" y="94"/>
                                    </a:lnTo>
                                    <a:lnTo>
                                      <a:pt x="50" y="99"/>
                                    </a:lnTo>
                                    <a:lnTo>
                                      <a:pt x="49" y="102"/>
                                    </a:lnTo>
                                    <a:lnTo>
                                      <a:pt x="46" y="104"/>
                                    </a:lnTo>
                                    <a:lnTo>
                                      <a:pt x="44" y="104"/>
                                    </a:lnTo>
                                    <a:lnTo>
                                      <a:pt x="45" y="105"/>
                                    </a:lnTo>
                                    <a:lnTo>
                                      <a:pt x="46" y="106"/>
                                    </a:lnTo>
                                    <a:lnTo>
                                      <a:pt x="48" y="108"/>
                                    </a:lnTo>
                                    <a:lnTo>
                                      <a:pt x="49" y="108"/>
                                    </a:lnTo>
                                    <a:lnTo>
                                      <a:pt x="50" y="109"/>
                                    </a:lnTo>
                                    <a:lnTo>
                                      <a:pt x="51" y="111"/>
                                    </a:lnTo>
                                    <a:lnTo>
                                      <a:pt x="52" y="111"/>
                                    </a:lnTo>
                                    <a:lnTo>
                                      <a:pt x="52" y="112"/>
                                    </a:lnTo>
                                    <a:lnTo>
                                      <a:pt x="51" y="113"/>
                                    </a:lnTo>
                                    <a:lnTo>
                                      <a:pt x="51" y="115"/>
                                    </a:lnTo>
                                    <a:lnTo>
                                      <a:pt x="50" y="116"/>
                                    </a:lnTo>
                                    <a:lnTo>
                                      <a:pt x="49" y="116"/>
                                    </a:lnTo>
                                    <a:lnTo>
                                      <a:pt x="48" y="118"/>
                                    </a:lnTo>
                                    <a:lnTo>
                                      <a:pt x="46" y="116"/>
                                    </a:lnTo>
                                    <a:lnTo>
                                      <a:pt x="44" y="118"/>
                                    </a:lnTo>
                                    <a:lnTo>
                                      <a:pt x="43" y="119"/>
                                    </a:lnTo>
                                    <a:lnTo>
                                      <a:pt x="42" y="120"/>
                                    </a:lnTo>
                                    <a:lnTo>
                                      <a:pt x="42" y="122"/>
                                    </a:lnTo>
                                    <a:lnTo>
                                      <a:pt x="40" y="123"/>
                                    </a:lnTo>
                                    <a:lnTo>
                                      <a:pt x="40" y="125"/>
                                    </a:lnTo>
                                    <a:lnTo>
                                      <a:pt x="39" y="127"/>
                                    </a:lnTo>
                                    <a:lnTo>
                                      <a:pt x="39" y="129"/>
                                    </a:lnTo>
                                    <a:lnTo>
                                      <a:pt x="39" y="126"/>
                                    </a:lnTo>
                                    <a:lnTo>
                                      <a:pt x="38" y="123"/>
                                    </a:lnTo>
                                    <a:lnTo>
                                      <a:pt x="38" y="122"/>
                                    </a:lnTo>
                                    <a:lnTo>
                                      <a:pt x="38" y="119"/>
                                    </a:lnTo>
                                    <a:lnTo>
                                      <a:pt x="38" y="118"/>
                                    </a:lnTo>
                                    <a:lnTo>
                                      <a:pt x="38" y="115"/>
                                    </a:lnTo>
                                    <a:lnTo>
                                      <a:pt x="39" y="113"/>
                                    </a:lnTo>
                                    <a:lnTo>
                                      <a:pt x="39" y="111"/>
                                    </a:lnTo>
                                    <a:lnTo>
                                      <a:pt x="37" y="112"/>
                                    </a:lnTo>
                                    <a:lnTo>
                                      <a:pt x="34" y="113"/>
                                    </a:lnTo>
                                    <a:lnTo>
                                      <a:pt x="32" y="113"/>
                                    </a:lnTo>
                                    <a:lnTo>
                                      <a:pt x="31" y="115"/>
                                    </a:lnTo>
                                    <a:lnTo>
                                      <a:pt x="29" y="115"/>
                                    </a:lnTo>
                                    <a:lnTo>
                                      <a:pt x="27" y="116"/>
                                    </a:lnTo>
                                    <a:lnTo>
                                      <a:pt x="26" y="116"/>
                                    </a:lnTo>
                                    <a:lnTo>
                                      <a:pt x="24" y="116"/>
                                    </a:lnTo>
                                    <a:lnTo>
                                      <a:pt x="23" y="112"/>
                                    </a:lnTo>
                                    <a:lnTo>
                                      <a:pt x="23" y="108"/>
                                    </a:lnTo>
                                    <a:lnTo>
                                      <a:pt x="23" y="104"/>
                                    </a:lnTo>
                                    <a:lnTo>
                                      <a:pt x="22" y="101"/>
                                    </a:lnTo>
                                    <a:lnTo>
                                      <a:pt x="22" y="96"/>
                                    </a:lnTo>
                                    <a:lnTo>
                                      <a:pt x="22" y="93"/>
                                    </a:lnTo>
                                    <a:lnTo>
                                      <a:pt x="23" y="89"/>
                                    </a:lnTo>
                                    <a:lnTo>
                                      <a:pt x="24" y="86"/>
                                    </a:lnTo>
                                    <a:lnTo>
                                      <a:pt x="17" y="85"/>
                                    </a:lnTo>
                                    <a:lnTo>
                                      <a:pt x="11" y="82"/>
                                    </a:lnTo>
                                    <a:lnTo>
                                      <a:pt x="7" y="79"/>
                                    </a:lnTo>
                                    <a:lnTo>
                                      <a:pt x="5" y="73"/>
                                    </a:lnTo>
                                    <a:lnTo>
                                      <a:pt x="3" y="69"/>
                                    </a:lnTo>
                                    <a:lnTo>
                                      <a:pt x="1" y="64"/>
                                    </a:lnTo>
                                    <a:lnTo>
                                      <a:pt x="1" y="58"/>
                                    </a:lnTo>
                                    <a:lnTo>
                                      <a:pt x="0" y="53"/>
                                    </a:lnTo>
                                    <a:lnTo>
                                      <a:pt x="4" y="50"/>
                                    </a:lnTo>
                                    <a:lnTo>
                                      <a:pt x="6" y="47"/>
                                    </a:lnTo>
                                    <a:lnTo>
                                      <a:pt x="8" y="43"/>
                                    </a:lnTo>
                                    <a:lnTo>
                                      <a:pt x="11" y="40"/>
                                    </a:lnTo>
                                    <a:lnTo>
                                      <a:pt x="13" y="36"/>
                                    </a:lnTo>
                                    <a:lnTo>
                                      <a:pt x="14" y="31"/>
                                    </a:lnTo>
                                    <a:lnTo>
                                      <a:pt x="16" y="26"/>
                                    </a:lnTo>
                                    <a:lnTo>
                                      <a:pt x="17" y="22"/>
                                    </a:lnTo>
                                    <a:lnTo>
                                      <a:pt x="23" y="21"/>
                                    </a:lnTo>
                                    <a:lnTo>
                                      <a:pt x="29" y="21"/>
                                    </a:lnTo>
                                    <a:lnTo>
                                      <a:pt x="32" y="19"/>
                                    </a:lnTo>
                                    <a:lnTo>
                                      <a:pt x="37" y="17"/>
                                    </a:lnTo>
                                    <a:lnTo>
                                      <a:pt x="40" y="15"/>
                                    </a:lnTo>
                                    <a:lnTo>
                                      <a:pt x="44" y="12"/>
                                    </a:lnTo>
                                    <a:lnTo>
                                      <a:pt x="49" y="10"/>
                                    </a:lnTo>
                                    <a:lnTo>
                                      <a:pt x="52" y="7"/>
                                    </a:lnTo>
                                    <a:lnTo>
                                      <a:pt x="54" y="6"/>
                                    </a:lnTo>
                                    <a:lnTo>
                                      <a:pt x="56" y="6"/>
                                    </a:lnTo>
                                    <a:lnTo>
                                      <a:pt x="58" y="6"/>
                                    </a:lnTo>
                                    <a:lnTo>
                                      <a:pt x="59" y="4"/>
                                    </a:lnTo>
                                    <a:lnTo>
                                      <a:pt x="62" y="4"/>
                                    </a:lnTo>
                                    <a:lnTo>
                                      <a:pt x="64" y="4"/>
                                    </a:lnTo>
                                    <a:lnTo>
                                      <a:pt x="67" y="4"/>
                                    </a:lnTo>
                                    <a:lnTo>
                                      <a:pt x="69" y="4"/>
                                    </a:lnTo>
                                    <a:lnTo>
                                      <a:pt x="73" y="4"/>
                                    </a:lnTo>
                                    <a:lnTo>
                                      <a:pt x="75" y="6"/>
                                    </a:lnTo>
                                    <a:lnTo>
                                      <a:pt x="78" y="7"/>
                                    </a:lnTo>
                                    <a:lnTo>
                                      <a:pt x="81" y="8"/>
                                    </a:lnTo>
                                    <a:lnTo>
                                      <a:pt x="83" y="10"/>
                                    </a:lnTo>
                                    <a:lnTo>
                                      <a:pt x="85" y="11"/>
                                    </a:lnTo>
                                    <a:lnTo>
                                      <a:pt x="88" y="11"/>
                                    </a:lnTo>
                                    <a:lnTo>
                                      <a:pt x="89" y="11"/>
                                    </a:lnTo>
                                    <a:lnTo>
                                      <a:pt x="91" y="11"/>
                                    </a:lnTo>
                                    <a:lnTo>
                                      <a:pt x="94" y="11"/>
                                    </a:lnTo>
                                    <a:lnTo>
                                      <a:pt x="95" y="10"/>
                                    </a:lnTo>
                                    <a:lnTo>
                                      <a:pt x="96" y="7"/>
                                    </a:lnTo>
                                    <a:lnTo>
                                      <a:pt x="97" y="6"/>
                                    </a:lnTo>
                                    <a:lnTo>
                                      <a:pt x="99" y="3"/>
                                    </a:lnTo>
                                    <a:lnTo>
                                      <a:pt x="100" y="1"/>
                                    </a:lnTo>
                                    <a:lnTo>
                                      <a:pt x="100" y="0"/>
                                    </a:lnTo>
                                    <a:lnTo>
                                      <a:pt x="101" y="3"/>
                                    </a:lnTo>
                                    <a:lnTo>
                                      <a:pt x="101" y="7"/>
                                    </a:lnTo>
                                    <a:lnTo>
                                      <a:pt x="102" y="11"/>
                                    </a:lnTo>
                                    <a:lnTo>
                                      <a:pt x="102" y="15"/>
                                    </a:lnTo>
                                    <a:lnTo>
                                      <a:pt x="102" y="18"/>
                                    </a:lnTo>
                                    <a:lnTo>
                                      <a:pt x="102" y="21"/>
                                    </a:lnTo>
                                    <a:lnTo>
                                      <a:pt x="102" y="2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16" name="Freeform 379">
                                <a:extLst>
                                  <a:ext uri="{FF2B5EF4-FFF2-40B4-BE49-F238E27FC236}">
                                    <a16:creationId xmlns:a16="http://schemas.microsoft.com/office/drawing/2014/main" id="{A5ADF55A-9538-44FF-B30A-AEF1BE1FA9F6}"/>
                                  </a:ext>
                                </a:extLst>
                              </p:cNvPr>
                              <p:cNvSpPr>
                                <a:spLocks/>
                              </p:cNvSpPr>
                              <p:nvPr/>
                            </p:nvSpPr>
                            <p:spPr bwMode="gray">
                              <a:xfrm>
                                <a:off x="3038" y="1847"/>
                                <a:ext cx="47" cy="22"/>
                              </a:xfrm>
                              <a:custGeom>
                                <a:avLst/>
                                <a:gdLst>
                                  <a:gd name="T0" fmla="*/ 0 w 47"/>
                                  <a:gd name="T1" fmla="*/ 0 h 22"/>
                                  <a:gd name="T2" fmla="*/ 7 w 47"/>
                                  <a:gd name="T3" fmla="*/ 0 h 22"/>
                                  <a:gd name="T4" fmla="*/ 15 w 47"/>
                                  <a:gd name="T5" fmla="*/ 1 h 22"/>
                                  <a:gd name="T6" fmla="*/ 21 w 47"/>
                                  <a:gd name="T7" fmla="*/ 3 h 22"/>
                                  <a:gd name="T8" fmla="*/ 27 w 47"/>
                                  <a:gd name="T9" fmla="*/ 3 h 22"/>
                                  <a:gd name="T10" fmla="*/ 32 w 47"/>
                                  <a:gd name="T11" fmla="*/ 4 h 22"/>
                                  <a:gd name="T12" fmla="*/ 37 w 47"/>
                                  <a:gd name="T13" fmla="*/ 4 h 22"/>
                                  <a:gd name="T14" fmla="*/ 42 w 47"/>
                                  <a:gd name="T15" fmla="*/ 3 h 22"/>
                                  <a:gd name="T16" fmla="*/ 47 w 47"/>
                                  <a:gd name="T17" fmla="*/ 0 h 22"/>
                                  <a:gd name="T18" fmla="*/ 47 w 47"/>
                                  <a:gd name="T19" fmla="*/ 1 h 22"/>
                                  <a:gd name="T20" fmla="*/ 47 w 47"/>
                                  <a:gd name="T21" fmla="*/ 3 h 22"/>
                                  <a:gd name="T22" fmla="*/ 47 w 47"/>
                                  <a:gd name="T23" fmla="*/ 4 h 22"/>
                                  <a:gd name="T24" fmla="*/ 47 w 47"/>
                                  <a:gd name="T25" fmla="*/ 7 h 22"/>
                                  <a:gd name="T26" fmla="*/ 47 w 47"/>
                                  <a:gd name="T27" fmla="*/ 8 h 22"/>
                                  <a:gd name="T28" fmla="*/ 47 w 47"/>
                                  <a:gd name="T29" fmla="*/ 9 h 22"/>
                                  <a:gd name="T30" fmla="*/ 47 w 47"/>
                                  <a:gd name="T31" fmla="*/ 11 h 22"/>
                                  <a:gd name="T32" fmla="*/ 45 w 47"/>
                                  <a:gd name="T33" fmla="*/ 14 h 22"/>
                                  <a:gd name="T34" fmla="*/ 42 w 47"/>
                                  <a:gd name="T35" fmla="*/ 15 h 22"/>
                                  <a:gd name="T36" fmla="*/ 39 w 47"/>
                                  <a:gd name="T37" fmla="*/ 19 h 22"/>
                                  <a:gd name="T38" fmla="*/ 36 w 47"/>
                                  <a:gd name="T39" fmla="*/ 20 h 22"/>
                                  <a:gd name="T40" fmla="*/ 33 w 47"/>
                                  <a:gd name="T41" fmla="*/ 20 h 22"/>
                                  <a:gd name="T42" fmla="*/ 30 w 47"/>
                                  <a:gd name="T43" fmla="*/ 22 h 22"/>
                                  <a:gd name="T44" fmla="*/ 28 w 47"/>
                                  <a:gd name="T45" fmla="*/ 22 h 22"/>
                                  <a:gd name="T46" fmla="*/ 27 w 47"/>
                                  <a:gd name="T47" fmla="*/ 22 h 22"/>
                                  <a:gd name="T48" fmla="*/ 22 w 47"/>
                                  <a:gd name="T49" fmla="*/ 22 h 22"/>
                                  <a:gd name="T50" fmla="*/ 19 w 47"/>
                                  <a:gd name="T51" fmla="*/ 20 h 22"/>
                                  <a:gd name="T52" fmla="*/ 16 w 47"/>
                                  <a:gd name="T53" fmla="*/ 19 h 22"/>
                                  <a:gd name="T54" fmla="*/ 13 w 47"/>
                                  <a:gd name="T55" fmla="*/ 17 h 22"/>
                                  <a:gd name="T56" fmla="*/ 9 w 47"/>
                                  <a:gd name="T57" fmla="*/ 15 h 22"/>
                                  <a:gd name="T58" fmla="*/ 7 w 47"/>
                                  <a:gd name="T59" fmla="*/ 14 h 22"/>
                                  <a:gd name="T60" fmla="*/ 3 w 47"/>
                                  <a:gd name="T61" fmla="*/ 12 h 22"/>
                                  <a:gd name="T62" fmla="*/ 0 w 47"/>
                                  <a:gd name="T63" fmla="*/ 11 h 22"/>
                                  <a:gd name="T64" fmla="*/ 0 w 47"/>
                                  <a:gd name="T65" fmla="*/ 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
                                  <a:gd name="T100" fmla="*/ 0 h 22"/>
                                  <a:gd name="T101" fmla="*/ 47 w 47"/>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 h="22">
                                    <a:moveTo>
                                      <a:pt x="0" y="0"/>
                                    </a:moveTo>
                                    <a:lnTo>
                                      <a:pt x="7" y="0"/>
                                    </a:lnTo>
                                    <a:lnTo>
                                      <a:pt x="15" y="1"/>
                                    </a:lnTo>
                                    <a:lnTo>
                                      <a:pt x="21" y="3"/>
                                    </a:lnTo>
                                    <a:lnTo>
                                      <a:pt x="27" y="3"/>
                                    </a:lnTo>
                                    <a:lnTo>
                                      <a:pt x="32" y="4"/>
                                    </a:lnTo>
                                    <a:lnTo>
                                      <a:pt x="37" y="4"/>
                                    </a:lnTo>
                                    <a:lnTo>
                                      <a:pt x="42" y="3"/>
                                    </a:lnTo>
                                    <a:lnTo>
                                      <a:pt x="47" y="0"/>
                                    </a:lnTo>
                                    <a:lnTo>
                                      <a:pt x="47" y="1"/>
                                    </a:lnTo>
                                    <a:lnTo>
                                      <a:pt x="47" y="3"/>
                                    </a:lnTo>
                                    <a:lnTo>
                                      <a:pt x="47" y="4"/>
                                    </a:lnTo>
                                    <a:lnTo>
                                      <a:pt x="47" y="7"/>
                                    </a:lnTo>
                                    <a:lnTo>
                                      <a:pt x="47" y="8"/>
                                    </a:lnTo>
                                    <a:lnTo>
                                      <a:pt x="47" y="9"/>
                                    </a:lnTo>
                                    <a:lnTo>
                                      <a:pt x="47" y="11"/>
                                    </a:lnTo>
                                    <a:lnTo>
                                      <a:pt x="45" y="14"/>
                                    </a:lnTo>
                                    <a:lnTo>
                                      <a:pt x="42" y="15"/>
                                    </a:lnTo>
                                    <a:lnTo>
                                      <a:pt x="39" y="19"/>
                                    </a:lnTo>
                                    <a:lnTo>
                                      <a:pt x="36" y="20"/>
                                    </a:lnTo>
                                    <a:lnTo>
                                      <a:pt x="33" y="20"/>
                                    </a:lnTo>
                                    <a:lnTo>
                                      <a:pt x="30" y="22"/>
                                    </a:lnTo>
                                    <a:lnTo>
                                      <a:pt x="28" y="22"/>
                                    </a:lnTo>
                                    <a:lnTo>
                                      <a:pt x="27" y="22"/>
                                    </a:lnTo>
                                    <a:lnTo>
                                      <a:pt x="22" y="22"/>
                                    </a:lnTo>
                                    <a:lnTo>
                                      <a:pt x="19" y="20"/>
                                    </a:lnTo>
                                    <a:lnTo>
                                      <a:pt x="16" y="19"/>
                                    </a:lnTo>
                                    <a:lnTo>
                                      <a:pt x="13" y="17"/>
                                    </a:lnTo>
                                    <a:lnTo>
                                      <a:pt x="9" y="15"/>
                                    </a:lnTo>
                                    <a:lnTo>
                                      <a:pt x="7" y="14"/>
                                    </a:lnTo>
                                    <a:lnTo>
                                      <a:pt x="3" y="12"/>
                                    </a:lnTo>
                                    <a:lnTo>
                                      <a:pt x="0" y="11"/>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sp>
                          <p:nvSpPr>
                            <p:cNvPr id="181" name="Freeform 380">
                              <a:extLst>
                                <a:ext uri="{FF2B5EF4-FFF2-40B4-BE49-F238E27FC236}">
                                  <a16:creationId xmlns:a16="http://schemas.microsoft.com/office/drawing/2014/main" id="{53363771-1C4B-43C5-8B48-9C41CEDD1DAE}"/>
                                </a:ext>
                              </a:extLst>
                            </p:cNvPr>
                            <p:cNvSpPr>
                              <a:spLocks/>
                            </p:cNvSpPr>
                            <p:nvPr/>
                          </p:nvSpPr>
                          <p:spPr bwMode="gray">
                            <a:xfrm>
                              <a:off x="2941" y="1370"/>
                              <a:ext cx="37" cy="25"/>
                            </a:xfrm>
                            <a:custGeom>
                              <a:avLst/>
                              <a:gdLst>
                                <a:gd name="T0" fmla="*/ 14 w 37"/>
                                <a:gd name="T1" fmla="*/ 0 h 25"/>
                                <a:gd name="T2" fmla="*/ 37 w 37"/>
                                <a:gd name="T3" fmla="*/ 7 h 25"/>
                                <a:gd name="T4" fmla="*/ 34 w 37"/>
                                <a:gd name="T5" fmla="*/ 25 h 25"/>
                                <a:gd name="T6" fmla="*/ 7 w 37"/>
                                <a:gd name="T7" fmla="*/ 25 h 25"/>
                                <a:gd name="T8" fmla="*/ 0 w 37"/>
                                <a:gd name="T9" fmla="*/ 20 h 25"/>
                                <a:gd name="T10" fmla="*/ 1 w 37"/>
                                <a:gd name="T11" fmla="*/ 17 h 25"/>
                                <a:gd name="T12" fmla="*/ 3 w 37"/>
                                <a:gd name="T13" fmla="*/ 14 h 25"/>
                                <a:gd name="T14" fmla="*/ 5 w 37"/>
                                <a:gd name="T15" fmla="*/ 11 h 25"/>
                                <a:gd name="T16" fmla="*/ 7 w 37"/>
                                <a:gd name="T17" fmla="*/ 8 h 25"/>
                                <a:gd name="T18" fmla="*/ 11 w 37"/>
                                <a:gd name="T19" fmla="*/ 4 h 25"/>
                                <a:gd name="T20" fmla="*/ 12 w 37"/>
                                <a:gd name="T21" fmla="*/ 3 h 25"/>
                                <a:gd name="T22" fmla="*/ 14 w 37"/>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25"/>
                                <a:gd name="T38" fmla="*/ 37 w 37"/>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25">
                                  <a:moveTo>
                                    <a:pt x="14" y="0"/>
                                  </a:moveTo>
                                  <a:lnTo>
                                    <a:pt x="37" y="7"/>
                                  </a:lnTo>
                                  <a:lnTo>
                                    <a:pt x="34" y="25"/>
                                  </a:lnTo>
                                  <a:lnTo>
                                    <a:pt x="7" y="25"/>
                                  </a:lnTo>
                                  <a:lnTo>
                                    <a:pt x="0" y="20"/>
                                  </a:lnTo>
                                  <a:lnTo>
                                    <a:pt x="1" y="17"/>
                                  </a:lnTo>
                                  <a:lnTo>
                                    <a:pt x="3" y="14"/>
                                  </a:lnTo>
                                  <a:lnTo>
                                    <a:pt x="5" y="11"/>
                                  </a:lnTo>
                                  <a:lnTo>
                                    <a:pt x="7" y="8"/>
                                  </a:lnTo>
                                  <a:lnTo>
                                    <a:pt x="11" y="4"/>
                                  </a:lnTo>
                                  <a:lnTo>
                                    <a:pt x="12" y="3"/>
                                  </a:lnTo>
                                  <a:lnTo>
                                    <a:pt x="14"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nvGrpSpPr>
                            <p:cNvPr id="182" name="Group 381">
                              <a:extLst>
                                <a:ext uri="{FF2B5EF4-FFF2-40B4-BE49-F238E27FC236}">
                                  <a16:creationId xmlns:a16="http://schemas.microsoft.com/office/drawing/2014/main" id="{38FD1AE7-D23F-496A-B6BE-674C36CD977D}"/>
                                </a:ext>
                              </a:extLst>
                            </p:cNvPr>
                            <p:cNvGrpSpPr>
                              <a:grpSpLocks/>
                            </p:cNvGrpSpPr>
                            <p:nvPr/>
                          </p:nvGrpSpPr>
                          <p:grpSpPr bwMode="auto">
                            <a:xfrm>
                              <a:off x="3021" y="850"/>
                              <a:ext cx="2164" cy="847"/>
                              <a:chOff x="3021" y="874"/>
                              <a:chExt cx="2164" cy="847"/>
                            </a:xfrm>
                          </p:grpSpPr>
                          <p:sp>
                            <p:nvSpPr>
                              <p:cNvPr id="184" name="Freeform 382">
                                <a:extLst>
                                  <a:ext uri="{FF2B5EF4-FFF2-40B4-BE49-F238E27FC236}">
                                    <a16:creationId xmlns:a16="http://schemas.microsoft.com/office/drawing/2014/main" id="{F5081CF2-E2EC-4289-9ED1-3557B465A095}"/>
                                  </a:ext>
                                </a:extLst>
                              </p:cNvPr>
                              <p:cNvSpPr>
                                <a:spLocks/>
                              </p:cNvSpPr>
                              <p:nvPr/>
                            </p:nvSpPr>
                            <p:spPr bwMode="gray">
                              <a:xfrm>
                                <a:off x="4677" y="1389"/>
                                <a:ext cx="10" cy="14"/>
                              </a:xfrm>
                              <a:custGeom>
                                <a:avLst/>
                                <a:gdLst>
                                  <a:gd name="T0" fmla="*/ 0 w 10"/>
                                  <a:gd name="T1" fmla="*/ 14 h 14"/>
                                  <a:gd name="T2" fmla="*/ 0 w 10"/>
                                  <a:gd name="T3" fmla="*/ 0 h 14"/>
                                  <a:gd name="T4" fmla="*/ 1 w 10"/>
                                  <a:gd name="T5" fmla="*/ 0 h 14"/>
                                  <a:gd name="T6" fmla="*/ 3 w 10"/>
                                  <a:gd name="T7" fmla="*/ 0 h 14"/>
                                  <a:gd name="T8" fmla="*/ 4 w 10"/>
                                  <a:gd name="T9" fmla="*/ 0 h 14"/>
                                  <a:gd name="T10" fmla="*/ 5 w 10"/>
                                  <a:gd name="T11" fmla="*/ 0 h 14"/>
                                  <a:gd name="T12" fmla="*/ 8 w 10"/>
                                  <a:gd name="T13" fmla="*/ 0 h 14"/>
                                  <a:gd name="T14" fmla="*/ 9 w 10"/>
                                  <a:gd name="T15" fmla="*/ 0 h 14"/>
                                  <a:gd name="T16" fmla="*/ 10 w 10"/>
                                  <a:gd name="T17" fmla="*/ 0 h 14"/>
                                  <a:gd name="T18" fmla="*/ 10 w 10"/>
                                  <a:gd name="T19" fmla="*/ 2 h 14"/>
                                  <a:gd name="T20" fmla="*/ 10 w 10"/>
                                  <a:gd name="T21" fmla="*/ 5 h 14"/>
                                  <a:gd name="T22" fmla="*/ 10 w 10"/>
                                  <a:gd name="T23" fmla="*/ 6 h 14"/>
                                  <a:gd name="T24" fmla="*/ 10 w 10"/>
                                  <a:gd name="T25" fmla="*/ 9 h 14"/>
                                  <a:gd name="T26" fmla="*/ 10 w 10"/>
                                  <a:gd name="T27" fmla="*/ 11 h 14"/>
                                  <a:gd name="T28" fmla="*/ 10 w 10"/>
                                  <a:gd name="T29" fmla="*/ 13 h 14"/>
                                  <a:gd name="T30" fmla="*/ 10 w 10"/>
                                  <a:gd name="T31" fmla="*/ 14 h 14"/>
                                  <a:gd name="T32" fmla="*/ 0 w 10"/>
                                  <a:gd name="T33" fmla="*/ 14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4"/>
                                  <a:gd name="T53" fmla="*/ 10 w 10"/>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4">
                                    <a:moveTo>
                                      <a:pt x="0" y="14"/>
                                    </a:moveTo>
                                    <a:lnTo>
                                      <a:pt x="0" y="0"/>
                                    </a:lnTo>
                                    <a:lnTo>
                                      <a:pt x="1" y="0"/>
                                    </a:lnTo>
                                    <a:lnTo>
                                      <a:pt x="3" y="0"/>
                                    </a:lnTo>
                                    <a:lnTo>
                                      <a:pt x="4" y="0"/>
                                    </a:lnTo>
                                    <a:lnTo>
                                      <a:pt x="5" y="0"/>
                                    </a:lnTo>
                                    <a:lnTo>
                                      <a:pt x="8" y="0"/>
                                    </a:lnTo>
                                    <a:lnTo>
                                      <a:pt x="9" y="0"/>
                                    </a:lnTo>
                                    <a:lnTo>
                                      <a:pt x="10" y="0"/>
                                    </a:lnTo>
                                    <a:lnTo>
                                      <a:pt x="10" y="2"/>
                                    </a:lnTo>
                                    <a:lnTo>
                                      <a:pt x="10" y="5"/>
                                    </a:lnTo>
                                    <a:lnTo>
                                      <a:pt x="10" y="6"/>
                                    </a:lnTo>
                                    <a:lnTo>
                                      <a:pt x="10" y="9"/>
                                    </a:lnTo>
                                    <a:lnTo>
                                      <a:pt x="10" y="11"/>
                                    </a:lnTo>
                                    <a:lnTo>
                                      <a:pt x="10" y="13"/>
                                    </a:lnTo>
                                    <a:lnTo>
                                      <a:pt x="10" y="14"/>
                                    </a:lnTo>
                                    <a:lnTo>
                                      <a:pt x="0" y="1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85" name="Freeform 383">
                                <a:extLst>
                                  <a:ext uri="{FF2B5EF4-FFF2-40B4-BE49-F238E27FC236}">
                                    <a16:creationId xmlns:a16="http://schemas.microsoft.com/office/drawing/2014/main" id="{16C3497B-9835-4A91-BFE0-B753FAE1473C}"/>
                                  </a:ext>
                                </a:extLst>
                              </p:cNvPr>
                              <p:cNvSpPr>
                                <a:spLocks/>
                              </p:cNvSpPr>
                              <p:nvPr/>
                            </p:nvSpPr>
                            <p:spPr bwMode="gray">
                              <a:xfrm>
                                <a:off x="3132" y="887"/>
                                <a:ext cx="79" cy="19"/>
                              </a:xfrm>
                              <a:custGeom>
                                <a:avLst/>
                                <a:gdLst>
                                  <a:gd name="T0" fmla="*/ 8 w 79"/>
                                  <a:gd name="T1" fmla="*/ 17 h 19"/>
                                  <a:gd name="T2" fmla="*/ 12 w 79"/>
                                  <a:gd name="T3" fmla="*/ 16 h 19"/>
                                  <a:gd name="T4" fmla="*/ 14 w 79"/>
                                  <a:gd name="T5" fmla="*/ 16 h 19"/>
                                  <a:gd name="T6" fmla="*/ 16 w 79"/>
                                  <a:gd name="T7" fmla="*/ 16 h 19"/>
                                  <a:gd name="T8" fmla="*/ 19 w 79"/>
                                  <a:gd name="T9" fmla="*/ 15 h 19"/>
                                  <a:gd name="T10" fmla="*/ 22 w 79"/>
                                  <a:gd name="T11" fmla="*/ 15 h 19"/>
                                  <a:gd name="T12" fmla="*/ 25 w 79"/>
                                  <a:gd name="T13" fmla="*/ 12 h 19"/>
                                  <a:gd name="T14" fmla="*/ 26 w 79"/>
                                  <a:gd name="T15" fmla="*/ 12 h 19"/>
                                  <a:gd name="T16" fmla="*/ 28 w 79"/>
                                  <a:gd name="T17" fmla="*/ 15 h 19"/>
                                  <a:gd name="T18" fmla="*/ 28 w 79"/>
                                  <a:gd name="T19" fmla="*/ 19 h 19"/>
                                  <a:gd name="T20" fmla="*/ 50 w 79"/>
                                  <a:gd name="T21" fmla="*/ 19 h 19"/>
                                  <a:gd name="T22" fmla="*/ 51 w 79"/>
                                  <a:gd name="T23" fmla="*/ 17 h 19"/>
                                  <a:gd name="T24" fmla="*/ 53 w 79"/>
                                  <a:gd name="T25" fmla="*/ 15 h 19"/>
                                  <a:gd name="T26" fmla="*/ 57 w 79"/>
                                  <a:gd name="T27" fmla="*/ 12 h 19"/>
                                  <a:gd name="T28" fmla="*/ 61 w 79"/>
                                  <a:gd name="T29" fmla="*/ 11 h 19"/>
                                  <a:gd name="T30" fmla="*/ 66 w 79"/>
                                  <a:gd name="T31" fmla="*/ 9 h 19"/>
                                  <a:gd name="T32" fmla="*/ 71 w 79"/>
                                  <a:gd name="T33" fmla="*/ 8 h 19"/>
                                  <a:gd name="T34" fmla="*/ 76 w 79"/>
                                  <a:gd name="T35" fmla="*/ 7 h 19"/>
                                  <a:gd name="T36" fmla="*/ 79 w 79"/>
                                  <a:gd name="T37" fmla="*/ 4 h 19"/>
                                  <a:gd name="T38" fmla="*/ 73 w 79"/>
                                  <a:gd name="T39" fmla="*/ 4 h 19"/>
                                  <a:gd name="T40" fmla="*/ 68 w 79"/>
                                  <a:gd name="T41" fmla="*/ 7 h 19"/>
                                  <a:gd name="T42" fmla="*/ 65 w 79"/>
                                  <a:gd name="T43" fmla="*/ 7 h 19"/>
                                  <a:gd name="T44" fmla="*/ 61 w 79"/>
                                  <a:gd name="T45" fmla="*/ 7 h 19"/>
                                  <a:gd name="T46" fmla="*/ 57 w 79"/>
                                  <a:gd name="T47" fmla="*/ 7 h 19"/>
                                  <a:gd name="T48" fmla="*/ 55 w 79"/>
                                  <a:gd name="T49" fmla="*/ 7 h 19"/>
                                  <a:gd name="T50" fmla="*/ 53 w 79"/>
                                  <a:gd name="T51" fmla="*/ 7 h 19"/>
                                  <a:gd name="T52" fmla="*/ 52 w 79"/>
                                  <a:gd name="T53" fmla="*/ 4 h 19"/>
                                  <a:gd name="T54" fmla="*/ 51 w 79"/>
                                  <a:gd name="T55" fmla="*/ 7 h 19"/>
                                  <a:gd name="T56" fmla="*/ 48 w 79"/>
                                  <a:gd name="T57" fmla="*/ 8 h 19"/>
                                  <a:gd name="T58" fmla="*/ 47 w 79"/>
                                  <a:gd name="T59" fmla="*/ 8 h 19"/>
                                  <a:gd name="T60" fmla="*/ 46 w 79"/>
                                  <a:gd name="T61" fmla="*/ 7 h 19"/>
                                  <a:gd name="T62" fmla="*/ 44 w 79"/>
                                  <a:gd name="T63" fmla="*/ 4 h 19"/>
                                  <a:gd name="T64" fmla="*/ 42 w 79"/>
                                  <a:gd name="T65" fmla="*/ 3 h 19"/>
                                  <a:gd name="T66" fmla="*/ 41 w 79"/>
                                  <a:gd name="T67" fmla="*/ 1 h 19"/>
                                  <a:gd name="T68" fmla="*/ 39 w 79"/>
                                  <a:gd name="T69" fmla="*/ 0 h 19"/>
                                  <a:gd name="T70" fmla="*/ 38 w 79"/>
                                  <a:gd name="T71" fmla="*/ 0 h 19"/>
                                  <a:gd name="T72" fmla="*/ 35 w 79"/>
                                  <a:gd name="T73" fmla="*/ 1 h 19"/>
                                  <a:gd name="T74" fmla="*/ 33 w 79"/>
                                  <a:gd name="T75" fmla="*/ 1 h 19"/>
                                  <a:gd name="T76" fmla="*/ 29 w 79"/>
                                  <a:gd name="T77" fmla="*/ 1 h 19"/>
                                  <a:gd name="T78" fmla="*/ 27 w 79"/>
                                  <a:gd name="T79" fmla="*/ 3 h 19"/>
                                  <a:gd name="T80" fmla="*/ 25 w 79"/>
                                  <a:gd name="T81" fmla="*/ 3 h 19"/>
                                  <a:gd name="T82" fmla="*/ 22 w 79"/>
                                  <a:gd name="T83" fmla="*/ 3 h 19"/>
                                  <a:gd name="T84" fmla="*/ 19 w 79"/>
                                  <a:gd name="T85" fmla="*/ 3 h 19"/>
                                  <a:gd name="T86" fmla="*/ 18 w 79"/>
                                  <a:gd name="T87" fmla="*/ 4 h 19"/>
                                  <a:gd name="T88" fmla="*/ 16 w 79"/>
                                  <a:gd name="T89" fmla="*/ 8 h 19"/>
                                  <a:gd name="T90" fmla="*/ 14 w 79"/>
                                  <a:gd name="T91" fmla="*/ 9 h 19"/>
                                  <a:gd name="T92" fmla="*/ 12 w 79"/>
                                  <a:gd name="T93" fmla="*/ 9 h 19"/>
                                  <a:gd name="T94" fmla="*/ 8 w 79"/>
                                  <a:gd name="T95" fmla="*/ 11 h 19"/>
                                  <a:gd name="T96" fmla="*/ 6 w 79"/>
                                  <a:gd name="T97" fmla="*/ 11 h 19"/>
                                  <a:gd name="T98" fmla="*/ 2 w 79"/>
                                  <a:gd name="T99" fmla="*/ 11 h 19"/>
                                  <a:gd name="T100" fmla="*/ 0 w 79"/>
                                  <a:gd name="T101" fmla="*/ 11 h 19"/>
                                  <a:gd name="T102" fmla="*/ 1 w 79"/>
                                  <a:gd name="T103" fmla="*/ 12 h 19"/>
                                  <a:gd name="T104" fmla="*/ 2 w 79"/>
                                  <a:gd name="T105" fmla="*/ 12 h 19"/>
                                  <a:gd name="T106" fmla="*/ 3 w 79"/>
                                  <a:gd name="T107" fmla="*/ 15 h 19"/>
                                  <a:gd name="T108" fmla="*/ 4 w 79"/>
                                  <a:gd name="T109" fmla="*/ 15 h 19"/>
                                  <a:gd name="T110" fmla="*/ 6 w 79"/>
                                  <a:gd name="T111" fmla="*/ 16 h 19"/>
                                  <a:gd name="T112" fmla="*/ 7 w 79"/>
                                  <a:gd name="T113" fmla="*/ 16 h 19"/>
                                  <a:gd name="T114" fmla="*/ 8 w 79"/>
                                  <a:gd name="T115" fmla="*/ 17 h 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9"/>
                                  <a:gd name="T175" fmla="*/ 0 h 19"/>
                                  <a:gd name="T176" fmla="*/ 79 w 79"/>
                                  <a:gd name="T177" fmla="*/ 19 h 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9" h="19">
                                    <a:moveTo>
                                      <a:pt x="8" y="17"/>
                                    </a:moveTo>
                                    <a:lnTo>
                                      <a:pt x="12" y="16"/>
                                    </a:lnTo>
                                    <a:lnTo>
                                      <a:pt x="14" y="16"/>
                                    </a:lnTo>
                                    <a:lnTo>
                                      <a:pt x="16" y="16"/>
                                    </a:lnTo>
                                    <a:lnTo>
                                      <a:pt x="19" y="15"/>
                                    </a:lnTo>
                                    <a:lnTo>
                                      <a:pt x="22" y="15"/>
                                    </a:lnTo>
                                    <a:lnTo>
                                      <a:pt x="25" y="12"/>
                                    </a:lnTo>
                                    <a:lnTo>
                                      <a:pt x="26" y="12"/>
                                    </a:lnTo>
                                    <a:lnTo>
                                      <a:pt x="28" y="15"/>
                                    </a:lnTo>
                                    <a:lnTo>
                                      <a:pt x="28" y="19"/>
                                    </a:lnTo>
                                    <a:lnTo>
                                      <a:pt x="50" y="19"/>
                                    </a:lnTo>
                                    <a:lnTo>
                                      <a:pt x="51" y="17"/>
                                    </a:lnTo>
                                    <a:lnTo>
                                      <a:pt x="53" y="15"/>
                                    </a:lnTo>
                                    <a:lnTo>
                                      <a:pt x="57" y="12"/>
                                    </a:lnTo>
                                    <a:lnTo>
                                      <a:pt x="61" y="11"/>
                                    </a:lnTo>
                                    <a:lnTo>
                                      <a:pt x="66" y="9"/>
                                    </a:lnTo>
                                    <a:lnTo>
                                      <a:pt x="71" y="8"/>
                                    </a:lnTo>
                                    <a:lnTo>
                                      <a:pt x="76" y="7"/>
                                    </a:lnTo>
                                    <a:lnTo>
                                      <a:pt x="79" y="4"/>
                                    </a:lnTo>
                                    <a:lnTo>
                                      <a:pt x="73" y="4"/>
                                    </a:lnTo>
                                    <a:lnTo>
                                      <a:pt x="68" y="7"/>
                                    </a:lnTo>
                                    <a:lnTo>
                                      <a:pt x="65" y="7"/>
                                    </a:lnTo>
                                    <a:lnTo>
                                      <a:pt x="61" y="7"/>
                                    </a:lnTo>
                                    <a:lnTo>
                                      <a:pt x="57" y="7"/>
                                    </a:lnTo>
                                    <a:lnTo>
                                      <a:pt x="55" y="7"/>
                                    </a:lnTo>
                                    <a:lnTo>
                                      <a:pt x="53" y="7"/>
                                    </a:lnTo>
                                    <a:lnTo>
                                      <a:pt x="52" y="4"/>
                                    </a:lnTo>
                                    <a:lnTo>
                                      <a:pt x="51" y="7"/>
                                    </a:lnTo>
                                    <a:lnTo>
                                      <a:pt x="48" y="8"/>
                                    </a:lnTo>
                                    <a:lnTo>
                                      <a:pt x="47" y="8"/>
                                    </a:lnTo>
                                    <a:lnTo>
                                      <a:pt x="46" y="7"/>
                                    </a:lnTo>
                                    <a:lnTo>
                                      <a:pt x="44" y="4"/>
                                    </a:lnTo>
                                    <a:lnTo>
                                      <a:pt x="42" y="3"/>
                                    </a:lnTo>
                                    <a:lnTo>
                                      <a:pt x="41" y="1"/>
                                    </a:lnTo>
                                    <a:lnTo>
                                      <a:pt x="39" y="0"/>
                                    </a:lnTo>
                                    <a:lnTo>
                                      <a:pt x="38" y="0"/>
                                    </a:lnTo>
                                    <a:lnTo>
                                      <a:pt x="35" y="1"/>
                                    </a:lnTo>
                                    <a:lnTo>
                                      <a:pt x="33" y="1"/>
                                    </a:lnTo>
                                    <a:lnTo>
                                      <a:pt x="29" y="1"/>
                                    </a:lnTo>
                                    <a:lnTo>
                                      <a:pt x="27" y="3"/>
                                    </a:lnTo>
                                    <a:lnTo>
                                      <a:pt x="25" y="3"/>
                                    </a:lnTo>
                                    <a:lnTo>
                                      <a:pt x="22" y="3"/>
                                    </a:lnTo>
                                    <a:lnTo>
                                      <a:pt x="19" y="3"/>
                                    </a:lnTo>
                                    <a:lnTo>
                                      <a:pt x="18" y="4"/>
                                    </a:lnTo>
                                    <a:lnTo>
                                      <a:pt x="16" y="8"/>
                                    </a:lnTo>
                                    <a:lnTo>
                                      <a:pt x="14" y="9"/>
                                    </a:lnTo>
                                    <a:lnTo>
                                      <a:pt x="12" y="9"/>
                                    </a:lnTo>
                                    <a:lnTo>
                                      <a:pt x="8" y="11"/>
                                    </a:lnTo>
                                    <a:lnTo>
                                      <a:pt x="6" y="11"/>
                                    </a:lnTo>
                                    <a:lnTo>
                                      <a:pt x="2" y="11"/>
                                    </a:lnTo>
                                    <a:lnTo>
                                      <a:pt x="0" y="11"/>
                                    </a:lnTo>
                                    <a:lnTo>
                                      <a:pt x="1" y="12"/>
                                    </a:lnTo>
                                    <a:lnTo>
                                      <a:pt x="2" y="12"/>
                                    </a:lnTo>
                                    <a:lnTo>
                                      <a:pt x="3" y="15"/>
                                    </a:lnTo>
                                    <a:lnTo>
                                      <a:pt x="4" y="15"/>
                                    </a:lnTo>
                                    <a:lnTo>
                                      <a:pt x="6" y="16"/>
                                    </a:lnTo>
                                    <a:lnTo>
                                      <a:pt x="7" y="16"/>
                                    </a:lnTo>
                                    <a:lnTo>
                                      <a:pt x="8" y="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86" name="Freeform 384">
                                <a:extLst>
                                  <a:ext uri="{FF2B5EF4-FFF2-40B4-BE49-F238E27FC236}">
                                    <a16:creationId xmlns:a16="http://schemas.microsoft.com/office/drawing/2014/main" id="{A97EAA88-47A5-4680-A768-85057CD30E8D}"/>
                                  </a:ext>
                                </a:extLst>
                              </p:cNvPr>
                              <p:cNvSpPr>
                                <a:spLocks/>
                              </p:cNvSpPr>
                              <p:nvPr/>
                            </p:nvSpPr>
                            <p:spPr bwMode="gray">
                              <a:xfrm>
                                <a:off x="3232" y="874"/>
                                <a:ext cx="49" cy="25"/>
                              </a:xfrm>
                              <a:custGeom>
                                <a:avLst/>
                                <a:gdLst>
                                  <a:gd name="T0" fmla="*/ 33 w 49"/>
                                  <a:gd name="T1" fmla="*/ 0 h 25"/>
                                  <a:gd name="T2" fmla="*/ 35 w 49"/>
                                  <a:gd name="T3" fmla="*/ 0 h 25"/>
                                  <a:gd name="T4" fmla="*/ 39 w 49"/>
                                  <a:gd name="T5" fmla="*/ 0 h 25"/>
                                  <a:gd name="T6" fmla="*/ 41 w 49"/>
                                  <a:gd name="T7" fmla="*/ 0 h 25"/>
                                  <a:gd name="T8" fmla="*/ 43 w 49"/>
                                  <a:gd name="T9" fmla="*/ 2 h 25"/>
                                  <a:gd name="T10" fmla="*/ 46 w 49"/>
                                  <a:gd name="T11" fmla="*/ 2 h 25"/>
                                  <a:gd name="T12" fmla="*/ 47 w 49"/>
                                  <a:gd name="T13" fmla="*/ 2 h 25"/>
                                  <a:gd name="T14" fmla="*/ 49 w 49"/>
                                  <a:gd name="T15" fmla="*/ 3 h 25"/>
                                  <a:gd name="T16" fmla="*/ 48 w 49"/>
                                  <a:gd name="T17" fmla="*/ 3 h 25"/>
                                  <a:gd name="T18" fmla="*/ 47 w 49"/>
                                  <a:gd name="T19" fmla="*/ 3 h 25"/>
                                  <a:gd name="T20" fmla="*/ 46 w 49"/>
                                  <a:gd name="T21" fmla="*/ 3 h 25"/>
                                  <a:gd name="T22" fmla="*/ 45 w 49"/>
                                  <a:gd name="T23" fmla="*/ 3 h 25"/>
                                  <a:gd name="T24" fmla="*/ 43 w 49"/>
                                  <a:gd name="T25" fmla="*/ 3 h 25"/>
                                  <a:gd name="T26" fmla="*/ 42 w 49"/>
                                  <a:gd name="T27" fmla="*/ 3 h 25"/>
                                  <a:gd name="T28" fmla="*/ 41 w 49"/>
                                  <a:gd name="T29" fmla="*/ 3 h 25"/>
                                  <a:gd name="T30" fmla="*/ 41 w 49"/>
                                  <a:gd name="T31" fmla="*/ 7 h 25"/>
                                  <a:gd name="T32" fmla="*/ 41 w 49"/>
                                  <a:gd name="T33" fmla="*/ 8 h 25"/>
                                  <a:gd name="T34" fmla="*/ 41 w 49"/>
                                  <a:gd name="T35" fmla="*/ 10 h 25"/>
                                  <a:gd name="T36" fmla="*/ 41 w 49"/>
                                  <a:gd name="T37" fmla="*/ 13 h 25"/>
                                  <a:gd name="T38" fmla="*/ 41 w 49"/>
                                  <a:gd name="T39" fmla="*/ 14 h 25"/>
                                  <a:gd name="T40" fmla="*/ 41 w 49"/>
                                  <a:gd name="T41" fmla="*/ 15 h 25"/>
                                  <a:gd name="T42" fmla="*/ 41 w 49"/>
                                  <a:gd name="T43" fmla="*/ 17 h 25"/>
                                  <a:gd name="T44" fmla="*/ 41 w 49"/>
                                  <a:gd name="T45" fmla="*/ 18 h 25"/>
                                  <a:gd name="T46" fmla="*/ 36 w 49"/>
                                  <a:gd name="T47" fmla="*/ 21 h 25"/>
                                  <a:gd name="T48" fmla="*/ 34 w 49"/>
                                  <a:gd name="T49" fmla="*/ 21 h 25"/>
                                  <a:gd name="T50" fmla="*/ 32 w 49"/>
                                  <a:gd name="T51" fmla="*/ 22 h 25"/>
                                  <a:gd name="T52" fmla="*/ 30 w 49"/>
                                  <a:gd name="T53" fmla="*/ 22 h 25"/>
                                  <a:gd name="T54" fmla="*/ 28 w 49"/>
                                  <a:gd name="T55" fmla="*/ 23 h 25"/>
                                  <a:gd name="T56" fmla="*/ 27 w 49"/>
                                  <a:gd name="T57" fmla="*/ 23 h 25"/>
                                  <a:gd name="T58" fmla="*/ 24 w 49"/>
                                  <a:gd name="T59" fmla="*/ 25 h 25"/>
                                  <a:gd name="T60" fmla="*/ 22 w 49"/>
                                  <a:gd name="T61" fmla="*/ 25 h 25"/>
                                  <a:gd name="T62" fmla="*/ 20 w 49"/>
                                  <a:gd name="T63" fmla="*/ 25 h 25"/>
                                  <a:gd name="T64" fmla="*/ 16 w 49"/>
                                  <a:gd name="T65" fmla="*/ 23 h 25"/>
                                  <a:gd name="T66" fmla="*/ 13 w 49"/>
                                  <a:gd name="T67" fmla="*/ 22 h 25"/>
                                  <a:gd name="T68" fmla="*/ 7 w 49"/>
                                  <a:gd name="T69" fmla="*/ 18 h 25"/>
                                  <a:gd name="T70" fmla="*/ 3 w 49"/>
                                  <a:gd name="T71" fmla="*/ 17 h 25"/>
                                  <a:gd name="T72" fmla="*/ 0 w 49"/>
                                  <a:gd name="T73" fmla="*/ 15 h 25"/>
                                  <a:gd name="T74" fmla="*/ 0 w 49"/>
                                  <a:gd name="T75" fmla="*/ 14 h 25"/>
                                  <a:gd name="T76" fmla="*/ 6 w 49"/>
                                  <a:gd name="T77" fmla="*/ 14 h 25"/>
                                  <a:gd name="T78" fmla="*/ 10 w 49"/>
                                  <a:gd name="T79" fmla="*/ 13 h 25"/>
                                  <a:gd name="T80" fmla="*/ 15 w 49"/>
                                  <a:gd name="T81" fmla="*/ 11 h 25"/>
                                  <a:gd name="T82" fmla="*/ 19 w 49"/>
                                  <a:gd name="T83" fmla="*/ 10 h 25"/>
                                  <a:gd name="T84" fmla="*/ 22 w 49"/>
                                  <a:gd name="T85" fmla="*/ 8 h 25"/>
                                  <a:gd name="T86" fmla="*/ 26 w 49"/>
                                  <a:gd name="T87" fmla="*/ 7 h 25"/>
                                  <a:gd name="T88" fmla="*/ 29 w 49"/>
                                  <a:gd name="T89" fmla="*/ 3 h 25"/>
                                  <a:gd name="T90" fmla="*/ 33 w 49"/>
                                  <a:gd name="T91" fmla="*/ 0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
                                  <a:gd name="T139" fmla="*/ 0 h 25"/>
                                  <a:gd name="T140" fmla="*/ 49 w 49"/>
                                  <a:gd name="T141" fmla="*/ 25 h 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 h="25">
                                    <a:moveTo>
                                      <a:pt x="33" y="0"/>
                                    </a:moveTo>
                                    <a:lnTo>
                                      <a:pt x="35" y="0"/>
                                    </a:lnTo>
                                    <a:lnTo>
                                      <a:pt x="39" y="0"/>
                                    </a:lnTo>
                                    <a:lnTo>
                                      <a:pt x="41" y="0"/>
                                    </a:lnTo>
                                    <a:lnTo>
                                      <a:pt x="43" y="2"/>
                                    </a:lnTo>
                                    <a:lnTo>
                                      <a:pt x="46" y="2"/>
                                    </a:lnTo>
                                    <a:lnTo>
                                      <a:pt x="47" y="2"/>
                                    </a:lnTo>
                                    <a:lnTo>
                                      <a:pt x="49" y="3"/>
                                    </a:lnTo>
                                    <a:lnTo>
                                      <a:pt x="48" y="3"/>
                                    </a:lnTo>
                                    <a:lnTo>
                                      <a:pt x="47" y="3"/>
                                    </a:lnTo>
                                    <a:lnTo>
                                      <a:pt x="46" y="3"/>
                                    </a:lnTo>
                                    <a:lnTo>
                                      <a:pt x="45" y="3"/>
                                    </a:lnTo>
                                    <a:lnTo>
                                      <a:pt x="43" y="3"/>
                                    </a:lnTo>
                                    <a:lnTo>
                                      <a:pt x="42" y="3"/>
                                    </a:lnTo>
                                    <a:lnTo>
                                      <a:pt x="41" y="3"/>
                                    </a:lnTo>
                                    <a:lnTo>
                                      <a:pt x="41" y="7"/>
                                    </a:lnTo>
                                    <a:lnTo>
                                      <a:pt x="41" y="8"/>
                                    </a:lnTo>
                                    <a:lnTo>
                                      <a:pt x="41" y="10"/>
                                    </a:lnTo>
                                    <a:lnTo>
                                      <a:pt x="41" y="13"/>
                                    </a:lnTo>
                                    <a:lnTo>
                                      <a:pt x="41" y="14"/>
                                    </a:lnTo>
                                    <a:lnTo>
                                      <a:pt x="41" y="15"/>
                                    </a:lnTo>
                                    <a:lnTo>
                                      <a:pt x="41" y="17"/>
                                    </a:lnTo>
                                    <a:lnTo>
                                      <a:pt x="41" y="18"/>
                                    </a:lnTo>
                                    <a:lnTo>
                                      <a:pt x="36" y="21"/>
                                    </a:lnTo>
                                    <a:lnTo>
                                      <a:pt x="34" y="21"/>
                                    </a:lnTo>
                                    <a:lnTo>
                                      <a:pt x="32" y="22"/>
                                    </a:lnTo>
                                    <a:lnTo>
                                      <a:pt x="30" y="22"/>
                                    </a:lnTo>
                                    <a:lnTo>
                                      <a:pt x="28" y="23"/>
                                    </a:lnTo>
                                    <a:lnTo>
                                      <a:pt x="27" y="23"/>
                                    </a:lnTo>
                                    <a:lnTo>
                                      <a:pt x="24" y="25"/>
                                    </a:lnTo>
                                    <a:lnTo>
                                      <a:pt x="22" y="25"/>
                                    </a:lnTo>
                                    <a:lnTo>
                                      <a:pt x="20" y="25"/>
                                    </a:lnTo>
                                    <a:lnTo>
                                      <a:pt x="16" y="23"/>
                                    </a:lnTo>
                                    <a:lnTo>
                                      <a:pt x="13" y="22"/>
                                    </a:lnTo>
                                    <a:lnTo>
                                      <a:pt x="7" y="18"/>
                                    </a:lnTo>
                                    <a:lnTo>
                                      <a:pt x="3" y="17"/>
                                    </a:lnTo>
                                    <a:lnTo>
                                      <a:pt x="0" y="15"/>
                                    </a:lnTo>
                                    <a:lnTo>
                                      <a:pt x="0" y="14"/>
                                    </a:lnTo>
                                    <a:lnTo>
                                      <a:pt x="6" y="14"/>
                                    </a:lnTo>
                                    <a:lnTo>
                                      <a:pt x="10" y="13"/>
                                    </a:lnTo>
                                    <a:lnTo>
                                      <a:pt x="15" y="11"/>
                                    </a:lnTo>
                                    <a:lnTo>
                                      <a:pt x="19" y="10"/>
                                    </a:lnTo>
                                    <a:lnTo>
                                      <a:pt x="22" y="8"/>
                                    </a:lnTo>
                                    <a:lnTo>
                                      <a:pt x="26" y="7"/>
                                    </a:lnTo>
                                    <a:lnTo>
                                      <a:pt x="29" y="3"/>
                                    </a:lnTo>
                                    <a:lnTo>
                                      <a:pt x="3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87" name="Freeform 385">
                                <a:extLst>
                                  <a:ext uri="{FF2B5EF4-FFF2-40B4-BE49-F238E27FC236}">
                                    <a16:creationId xmlns:a16="http://schemas.microsoft.com/office/drawing/2014/main" id="{A2C4012E-C039-4C33-87CB-F3DD37AEA481}"/>
                                  </a:ext>
                                </a:extLst>
                              </p:cNvPr>
                              <p:cNvSpPr>
                                <a:spLocks/>
                              </p:cNvSpPr>
                              <p:nvPr/>
                            </p:nvSpPr>
                            <p:spPr bwMode="gray">
                              <a:xfrm>
                                <a:off x="3258" y="877"/>
                                <a:ext cx="91" cy="32"/>
                              </a:xfrm>
                              <a:custGeom>
                                <a:avLst/>
                                <a:gdLst>
                                  <a:gd name="T0" fmla="*/ 41 w 91"/>
                                  <a:gd name="T1" fmla="*/ 32 h 32"/>
                                  <a:gd name="T2" fmla="*/ 47 w 91"/>
                                  <a:gd name="T3" fmla="*/ 29 h 32"/>
                                  <a:gd name="T4" fmla="*/ 54 w 91"/>
                                  <a:gd name="T5" fmla="*/ 22 h 32"/>
                                  <a:gd name="T6" fmla="*/ 60 w 91"/>
                                  <a:gd name="T7" fmla="*/ 18 h 32"/>
                                  <a:gd name="T8" fmla="*/ 64 w 91"/>
                                  <a:gd name="T9" fmla="*/ 18 h 32"/>
                                  <a:gd name="T10" fmla="*/ 69 w 91"/>
                                  <a:gd name="T11" fmla="*/ 21 h 32"/>
                                  <a:gd name="T12" fmla="*/ 73 w 91"/>
                                  <a:gd name="T13" fmla="*/ 25 h 32"/>
                                  <a:gd name="T14" fmla="*/ 78 w 91"/>
                                  <a:gd name="T15" fmla="*/ 25 h 32"/>
                                  <a:gd name="T16" fmla="*/ 82 w 91"/>
                                  <a:gd name="T17" fmla="*/ 25 h 32"/>
                                  <a:gd name="T18" fmla="*/ 84 w 91"/>
                                  <a:gd name="T19" fmla="*/ 25 h 32"/>
                                  <a:gd name="T20" fmla="*/ 86 w 91"/>
                                  <a:gd name="T21" fmla="*/ 25 h 32"/>
                                  <a:gd name="T22" fmla="*/ 90 w 91"/>
                                  <a:gd name="T23" fmla="*/ 25 h 32"/>
                                  <a:gd name="T24" fmla="*/ 91 w 91"/>
                                  <a:gd name="T25" fmla="*/ 21 h 32"/>
                                  <a:gd name="T26" fmla="*/ 91 w 91"/>
                                  <a:gd name="T27" fmla="*/ 18 h 32"/>
                                  <a:gd name="T28" fmla="*/ 91 w 91"/>
                                  <a:gd name="T29" fmla="*/ 15 h 32"/>
                                  <a:gd name="T30" fmla="*/ 91 w 91"/>
                                  <a:gd name="T31" fmla="*/ 11 h 32"/>
                                  <a:gd name="T32" fmla="*/ 86 w 91"/>
                                  <a:gd name="T33" fmla="*/ 11 h 32"/>
                                  <a:gd name="T34" fmla="*/ 82 w 91"/>
                                  <a:gd name="T35" fmla="*/ 11 h 32"/>
                                  <a:gd name="T36" fmla="*/ 76 w 91"/>
                                  <a:gd name="T37" fmla="*/ 11 h 32"/>
                                  <a:gd name="T38" fmla="*/ 72 w 91"/>
                                  <a:gd name="T39" fmla="*/ 11 h 32"/>
                                  <a:gd name="T40" fmla="*/ 69 w 91"/>
                                  <a:gd name="T41" fmla="*/ 11 h 32"/>
                                  <a:gd name="T42" fmla="*/ 64 w 91"/>
                                  <a:gd name="T43" fmla="*/ 12 h 32"/>
                                  <a:gd name="T44" fmla="*/ 63 w 91"/>
                                  <a:gd name="T45" fmla="*/ 14 h 32"/>
                                  <a:gd name="T46" fmla="*/ 60 w 91"/>
                                  <a:gd name="T47" fmla="*/ 15 h 32"/>
                                  <a:gd name="T48" fmla="*/ 56 w 91"/>
                                  <a:gd name="T49" fmla="*/ 12 h 32"/>
                                  <a:gd name="T50" fmla="*/ 58 w 91"/>
                                  <a:gd name="T51" fmla="*/ 6 h 32"/>
                                  <a:gd name="T52" fmla="*/ 63 w 91"/>
                                  <a:gd name="T53" fmla="*/ 4 h 32"/>
                                  <a:gd name="T54" fmla="*/ 66 w 91"/>
                                  <a:gd name="T55" fmla="*/ 2 h 32"/>
                                  <a:gd name="T56" fmla="*/ 60 w 91"/>
                                  <a:gd name="T57" fmla="*/ 0 h 32"/>
                                  <a:gd name="T58" fmla="*/ 53 w 91"/>
                                  <a:gd name="T59" fmla="*/ 3 h 32"/>
                                  <a:gd name="T60" fmla="*/ 45 w 91"/>
                                  <a:gd name="T61" fmla="*/ 7 h 32"/>
                                  <a:gd name="T62" fmla="*/ 39 w 91"/>
                                  <a:gd name="T63" fmla="*/ 14 h 32"/>
                                  <a:gd name="T64" fmla="*/ 33 w 91"/>
                                  <a:gd name="T65" fmla="*/ 21 h 32"/>
                                  <a:gd name="T66" fmla="*/ 25 w 91"/>
                                  <a:gd name="T67" fmla="*/ 26 h 32"/>
                                  <a:gd name="T68" fmla="*/ 14 w 91"/>
                                  <a:gd name="T69" fmla="*/ 27 h 32"/>
                                  <a:gd name="T70" fmla="*/ 6 w 91"/>
                                  <a:gd name="T71" fmla="*/ 29 h 32"/>
                                  <a:gd name="T72" fmla="*/ 0 w 91"/>
                                  <a:gd name="T73" fmla="*/ 32 h 32"/>
                                  <a:gd name="T74" fmla="*/ 11 w 91"/>
                                  <a:gd name="T75" fmla="*/ 32 h 32"/>
                                  <a:gd name="T76" fmla="*/ 21 w 91"/>
                                  <a:gd name="T77" fmla="*/ 32 h 32"/>
                                  <a:gd name="T78" fmla="*/ 32 w 91"/>
                                  <a:gd name="T79" fmla="*/ 32 h 32"/>
                                  <a:gd name="T80" fmla="*/ 39 w 91"/>
                                  <a:gd name="T81" fmla="*/ 32 h 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
                                  <a:gd name="T124" fmla="*/ 0 h 32"/>
                                  <a:gd name="T125" fmla="*/ 91 w 91"/>
                                  <a:gd name="T126" fmla="*/ 32 h 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 h="32">
                                    <a:moveTo>
                                      <a:pt x="39" y="32"/>
                                    </a:moveTo>
                                    <a:lnTo>
                                      <a:pt x="41" y="32"/>
                                    </a:lnTo>
                                    <a:lnTo>
                                      <a:pt x="44" y="30"/>
                                    </a:lnTo>
                                    <a:lnTo>
                                      <a:pt x="47" y="29"/>
                                    </a:lnTo>
                                    <a:lnTo>
                                      <a:pt x="51" y="26"/>
                                    </a:lnTo>
                                    <a:lnTo>
                                      <a:pt x="54" y="22"/>
                                    </a:lnTo>
                                    <a:lnTo>
                                      <a:pt x="58" y="21"/>
                                    </a:lnTo>
                                    <a:lnTo>
                                      <a:pt x="60" y="18"/>
                                    </a:lnTo>
                                    <a:lnTo>
                                      <a:pt x="63" y="15"/>
                                    </a:lnTo>
                                    <a:lnTo>
                                      <a:pt x="64" y="18"/>
                                    </a:lnTo>
                                    <a:lnTo>
                                      <a:pt x="65" y="21"/>
                                    </a:lnTo>
                                    <a:lnTo>
                                      <a:pt x="69" y="21"/>
                                    </a:lnTo>
                                    <a:lnTo>
                                      <a:pt x="71" y="22"/>
                                    </a:lnTo>
                                    <a:lnTo>
                                      <a:pt x="73" y="25"/>
                                    </a:lnTo>
                                    <a:lnTo>
                                      <a:pt x="76" y="25"/>
                                    </a:lnTo>
                                    <a:lnTo>
                                      <a:pt x="78" y="25"/>
                                    </a:lnTo>
                                    <a:lnTo>
                                      <a:pt x="80" y="25"/>
                                    </a:lnTo>
                                    <a:lnTo>
                                      <a:pt x="82" y="25"/>
                                    </a:lnTo>
                                    <a:lnTo>
                                      <a:pt x="83" y="25"/>
                                    </a:lnTo>
                                    <a:lnTo>
                                      <a:pt x="84" y="25"/>
                                    </a:lnTo>
                                    <a:lnTo>
                                      <a:pt x="85" y="25"/>
                                    </a:lnTo>
                                    <a:lnTo>
                                      <a:pt x="86" y="25"/>
                                    </a:lnTo>
                                    <a:lnTo>
                                      <a:pt x="89" y="25"/>
                                    </a:lnTo>
                                    <a:lnTo>
                                      <a:pt x="90" y="25"/>
                                    </a:lnTo>
                                    <a:lnTo>
                                      <a:pt x="91" y="25"/>
                                    </a:lnTo>
                                    <a:lnTo>
                                      <a:pt x="91" y="21"/>
                                    </a:lnTo>
                                    <a:lnTo>
                                      <a:pt x="91" y="19"/>
                                    </a:lnTo>
                                    <a:lnTo>
                                      <a:pt x="91" y="18"/>
                                    </a:lnTo>
                                    <a:lnTo>
                                      <a:pt x="91" y="17"/>
                                    </a:lnTo>
                                    <a:lnTo>
                                      <a:pt x="91" y="15"/>
                                    </a:lnTo>
                                    <a:lnTo>
                                      <a:pt x="91" y="12"/>
                                    </a:lnTo>
                                    <a:lnTo>
                                      <a:pt x="91" y="11"/>
                                    </a:lnTo>
                                    <a:lnTo>
                                      <a:pt x="89" y="11"/>
                                    </a:lnTo>
                                    <a:lnTo>
                                      <a:pt x="86" y="11"/>
                                    </a:lnTo>
                                    <a:lnTo>
                                      <a:pt x="84" y="11"/>
                                    </a:lnTo>
                                    <a:lnTo>
                                      <a:pt x="82" y="11"/>
                                    </a:lnTo>
                                    <a:lnTo>
                                      <a:pt x="78" y="11"/>
                                    </a:lnTo>
                                    <a:lnTo>
                                      <a:pt x="76" y="11"/>
                                    </a:lnTo>
                                    <a:lnTo>
                                      <a:pt x="74" y="11"/>
                                    </a:lnTo>
                                    <a:lnTo>
                                      <a:pt x="72" y="11"/>
                                    </a:lnTo>
                                    <a:lnTo>
                                      <a:pt x="70" y="11"/>
                                    </a:lnTo>
                                    <a:lnTo>
                                      <a:pt x="69" y="11"/>
                                    </a:lnTo>
                                    <a:lnTo>
                                      <a:pt x="65" y="11"/>
                                    </a:lnTo>
                                    <a:lnTo>
                                      <a:pt x="64" y="12"/>
                                    </a:lnTo>
                                    <a:lnTo>
                                      <a:pt x="63" y="12"/>
                                    </a:lnTo>
                                    <a:lnTo>
                                      <a:pt x="63" y="14"/>
                                    </a:lnTo>
                                    <a:lnTo>
                                      <a:pt x="62" y="15"/>
                                    </a:lnTo>
                                    <a:lnTo>
                                      <a:pt x="60" y="15"/>
                                    </a:lnTo>
                                    <a:lnTo>
                                      <a:pt x="54" y="15"/>
                                    </a:lnTo>
                                    <a:lnTo>
                                      <a:pt x="56" y="12"/>
                                    </a:lnTo>
                                    <a:lnTo>
                                      <a:pt x="57" y="10"/>
                                    </a:lnTo>
                                    <a:lnTo>
                                      <a:pt x="58" y="6"/>
                                    </a:lnTo>
                                    <a:lnTo>
                                      <a:pt x="60" y="6"/>
                                    </a:lnTo>
                                    <a:lnTo>
                                      <a:pt x="63" y="4"/>
                                    </a:lnTo>
                                    <a:lnTo>
                                      <a:pt x="64" y="3"/>
                                    </a:lnTo>
                                    <a:lnTo>
                                      <a:pt x="66" y="2"/>
                                    </a:lnTo>
                                    <a:lnTo>
                                      <a:pt x="70" y="0"/>
                                    </a:lnTo>
                                    <a:lnTo>
                                      <a:pt x="60" y="0"/>
                                    </a:lnTo>
                                    <a:lnTo>
                                      <a:pt x="57" y="0"/>
                                    </a:lnTo>
                                    <a:lnTo>
                                      <a:pt x="53" y="3"/>
                                    </a:lnTo>
                                    <a:lnTo>
                                      <a:pt x="48" y="4"/>
                                    </a:lnTo>
                                    <a:lnTo>
                                      <a:pt x="45" y="7"/>
                                    </a:lnTo>
                                    <a:lnTo>
                                      <a:pt x="41" y="11"/>
                                    </a:lnTo>
                                    <a:lnTo>
                                      <a:pt x="39" y="14"/>
                                    </a:lnTo>
                                    <a:lnTo>
                                      <a:pt x="35" y="17"/>
                                    </a:lnTo>
                                    <a:lnTo>
                                      <a:pt x="33" y="21"/>
                                    </a:lnTo>
                                    <a:lnTo>
                                      <a:pt x="29" y="25"/>
                                    </a:lnTo>
                                    <a:lnTo>
                                      <a:pt x="25" y="26"/>
                                    </a:lnTo>
                                    <a:lnTo>
                                      <a:pt x="19" y="27"/>
                                    </a:lnTo>
                                    <a:lnTo>
                                      <a:pt x="14" y="27"/>
                                    </a:lnTo>
                                    <a:lnTo>
                                      <a:pt x="9" y="27"/>
                                    </a:lnTo>
                                    <a:lnTo>
                                      <a:pt x="6" y="29"/>
                                    </a:lnTo>
                                    <a:lnTo>
                                      <a:pt x="2" y="30"/>
                                    </a:lnTo>
                                    <a:lnTo>
                                      <a:pt x="0" y="32"/>
                                    </a:lnTo>
                                    <a:lnTo>
                                      <a:pt x="6" y="32"/>
                                    </a:lnTo>
                                    <a:lnTo>
                                      <a:pt x="11" y="32"/>
                                    </a:lnTo>
                                    <a:lnTo>
                                      <a:pt x="17" y="32"/>
                                    </a:lnTo>
                                    <a:lnTo>
                                      <a:pt x="21" y="32"/>
                                    </a:lnTo>
                                    <a:lnTo>
                                      <a:pt x="27" y="32"/>
                                    </a:lnTo>
                                    <a:lnTo>
                                      <a:pt x="32" y="32"/>
                                    </a:lnTo>
                                    <a:lnTo>
                                      <a:pt x="35" y="32"/>
                                    </a:lnTo>
                                    <a:lnTo>
                                      <a:pt x="39" y="3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88" name="Freeform 386">
                                <a:extLst>
                                  <a:ext uri="{FF2B5EF4-FFF2-40B4-BE49-F238E27FC236}">
                                    <a16:creationId xmlns:a16="http://schemas.microsoft.com/office/drawing/2014/main" id="{EA96C7FE-8014-43A2-8E64-4AF3B85B4777}"/>
                                  </a:ext>
                                </a:extLst>
                              </p:cNvPr>
                              <p:cNvSpPr>
                                <a:spLocks/>
                              </p:cNvSpPr>
                              <p:nvPr/>
                            </p:nvSpPr>
                            <p:spPr bwMode="gray">
                              <a:xfrm>
                                <a:off x="3552" y="1014"/>
                                <a:ext cx="33" cy="20"/>
                              </a:xfrm>
                              <a:custGeom>
                                <a:avLst/>
                                <a:gdLst>
                                  <a:gd name="T0" fmla="*/ 30 w 33"/>
                                  <a:gd name="T1" fmla="*/ 0 h 20"/>
                                  <a:gd name="T2" fmla="*/ 32 w 33"/>
                                  <a:gd name="T3" fmla="*/ 1 h 20"/>
                                  <a:gd name="T4" fmla="*/ 32 w 33"/>
                                  <a:gd name="T5" fmla="*/ 3 h 20"/>
                                  <a:gd name="T6" fmla="*/ 33 w 33"/>
                                  <a:gd name="T7" fmla="*/ 4 h 20"/>
                                  <a:gd name="T8" fmla="*/ 33 w 33"/>
                                  <a:gd name="T9" fmla="*/ 6 h 20"/>
                                  <a:gd name="T10" fmla="*/ 33 w 33"/>
                                  <a:gd name="T11" fmla="*/ 9 h 20"/>
                                  <a:gd name="T12" fmla="*/ 33 w 33"/>
                                  <a:gd name="T13" fmla="*/ 11 h 20"/>
                                  <a:gd name="T14" fmla="*/ 33 w 33"/>
                                  <a:gd name="T15" fmla="*/ 12 h 20"/>
                                  <a:gd name="T16" fmla="*/ 30 w 33"/>
                                  <a:gd name="T17" fmla="*/ 13 h 20"/>
                                  <a:gd name="T18" fmla="*/ 28 w 33"/>
                                  <a:gd name="T19" fmla="*/ 17 h 20"/>
                                  <a:gd name="T20" fmla="*/ 26 w 33"/>
                                  <a:gd name="T21" fmla="*/ 19 h 20"/>
                                  <a:gd name="T22" fmla="*/ 22 w 33"/>
                                  <a:gd name="T23" fmla="*/ 19 h 20"/>
                                  <a:gd name="T24" fmla="*/ 20 w 33"/>
                                  <a:gd name="T25" fmla="*/ 20 h 20"/>
                                  <a:gd name="T26" fmla="*/ 18 w 33"/>
                                  <a:gd name="T27" fmla="*/ 20 h 20"/>
                                  <a:gd name="T28" fmla="*/ 15 w 33"/>
                                  <a:gd name="T29" fmla="*/ 20 h 20"/>
                                  <a:gd name="T30" fmla="*/ 13 w 33"/>
                                  <a:gd name="T31" fmla="*/ 20 h 20"/>
                                  <a:gd name="T32" fmla="*/ 12 w 33"/>
                                  <a:gd name="T33" fmla="*/ 20 h 20"/>
                                  <a:gd name="T34" fmla="*/ 9 w 33"/>
                                  <a:gd name="T35" fmla="*/ 20 h 20"/>
                                  <a:gd name="T36" fmla="*/ 7 w 33"/>
                                  <a:gd name="T37" fmla="*/ 19 h 20"/>
                                  <a:gd name="T38" fmla="*/ 5 w 33"/>
                                  <a:gd name="T39" fmla="*/ 19 h 20"/>
                                  <a:gd name="T40" fmla="*/ 2 w 33"/>
                                  <a:gd name="T41" fmla="*/ 19 h 20"/>
                                  <a:gd name="T42" fmla="*/ 1 w 33"/>
                                  <a:gd name="T43" fmla="*/ 17 h 20"/>
                                  <a:gd name="T44" fmla="*/ 0 w 33"/>
                                  <a:gd name="T45" fmla="*/ 17 h 20"/>
                                  <a:gd name="T46" fmla="*/ 1 w 33"/>
                                  <a:gd name="T47" fmla="*/ 17 h 20"/>
                                  <a:gd name="T48" fmla="*/ 3 w 33"/>
                                  <a:gd name="T49" fmla="*/ 17 h 20"/>
                                  <a:gd name="T50" fmla="*/ 7 w 33"/>
                                  <a:gd name="T51" fmla="*/ 13 h 20"/>
                                  <a:gd name="T52" fmla="*/ 10 w 33"/>
                                  <a:gd name="T53" fmla="*/ 12 h 20"/>
                                  <a:gd name="T54" fmla="*/ 14 w 33"/>
                                  <a:gd name="T55" fmla="*/ 9 h 20"/>
                                  <a:gd name="T56" fmla="*/ 18 w 33"/>
                                  <a:gd name="T57" fmla="*/ 6 h 20"/>
                                  <a:gd name="T58" fmla="*/ 21 w 33"/>
                                  <a:gd name="T59" fmla="*/ 3 h 20"/>
                                  <a:gd name="T60" fmla="*/ 26 w 33"/>
                                  <a:gd name="T61" fmla="*/ 1 h 20"/>
                                  <a:gd name="T62" fmla="*/ 30 w 33"/>
                                  <a:gd name="T63" fmla="*/ 0 h 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20"/>
                                  <a:gd name="T98" fmla="*/ 33 w 33"/>
                                  <a:gd name="T99" fmla="*/ 20 h 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20">
                                    <a:moveTo>
                                      <a:pt x="30" y="0"/>
                                    </a:moveTo>
                                    <a:lnTo>
                                      <a:pt x="32" y="1"/>
                                    </a:lnTo>
                                    <a:lnTo>
                                      <a:pt x="32" y="3"/>
                                    </a:lnTo>
                                    <a:lnTo>
                                      <a:pt x="33" y="4"/>
                                    </a:lnTo>
                                    <a:lnTo>
                                      <a:pt x="33" y="6"/>
                                    </a:lnTo>
                                    <a:lnTo>
                                      <a:pt x="33" y="9"/>
                                    </a:lnTo>
                                    <a:lnTo>
                                      <a:pt x="33" y="11"/>
                                    </a:lnTo>
                                    <a:lnTo>
                                      <a:pt x="33" y="12"/>
                                    </a:lnTo>
                                    <a:lnTo>
                                      <a:pt x="30" y="13"/>
                                    </a:lnTo>
                                    <a:lnTo>
                                      <a:pt x="28" y="17"/>
                                    </a:lnTo>
                                    <a:lnTo>
                                      <a:pt x="26" y="19"/>
                                    </a:lnTo>
                                    <a:lnTo>
                                      <a:pt x="22" y="19"/>
                                    </a:lnTo>
                                    <a:lnTo>
                                      <a:pt x="20" y="20"/>
                                    </a:lnTo>
                                    <a:lnTo>
                                      <a:pt x="18" y="20"/>
                                    </a:lnTo>
                                    <a:lnTo>
                                      <a:pt x="15" y="20"/>
                                    </a:lnTo>
                                    <a:lnTo>
                                      <a:pt x="13" y="20"/>
                                    </a:lnTo>
                                    <a:lnTo>
                                      <a:pt x="12" y="20"/>
                                    </a:lnTo>
                                    <a:lnTo>
                                      <a:pt x="9" y="20"/>
                                    </a:lnTo>
                                    <a:lnTo>
                                      <a:pt x="7" y="19"/>
                                    </a:lnTo>
                                    <a:lnTo>
                                      <a:pt x="5" y="19"/>
                                    </a:lnTo>
                                    <a:lnTo>
                                      <a:pt x="2" y="19"/>
                                    </a:lnTo>
                                    <a:lnTo>
                                      <a:pt x="1" y="17"/>
                                    </a:lnTo>
                                    <a:lnTo>
                                      <a:pt x="0" y="17"/>
                                    </a:lnTo>
                                    <a:lnTo>
                                      <a:pt x="1" y="17"/>
                                    </a:lnTo>
                                    <a:lnTo>
                                      <a:pt x="3" y="17"/>
                                    </a:lnTo>
                                    <a:lnTo>
                                      <a:pt x="7" y="13"/>
                                    </a:lnTo>
                                    <a:lnTo>
                                      <a:pt x="10" y="12"/>
                                    </a:lnTo>
                                    <a:lnTo>
                                      <a:pt x="14" y="9"/>
                                    </a:lnTo>
                                    <a:lnTo>
                                      <a:pt x="18" y="6"/>
                                    </a:lnTo>
                                    <a:lnTo>
                                      <a:pt x="21" y="3"/>
                                    </a:lnTo>
                                    <a:lnTo>
                                      <a:pt x="26" y="1"/>
                                    </a:lnTo>
                                    <a:lnTo>
                                      <a:pt x="3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89" name="Freeform 387">
                                <a:extLst>
                                  <a:ext uri="{FF2B5EF4-FFF2-40B4-BE49-F238E27FC236}">
                                    <a16:creationId xmlns:a16="http://schemas.microsoft.com/office/drawing/2014/main" id="{FB90FA11-8ECD-45A4-A333-ACC698BCDFFC}"/>
                                  </a:ext>
                                </a:extLst>
                              </p:cNvPr>
                              <p:cNvSpPr>
                                <a:spLocks/>
                              </p:cNvSpPr>
                              <p:nvPr/>
                            </p:nvSpPr>
                            <p:spPr bwMode="gray">
                              <a:xfrm>
                                <a:off x="3491" y="912"/>
                                <a:ext cx="14" cy="5"/>
                              </a:xfrm>
                              <a:custGeom>
                                <a:avLst/>
                                <a:gdLst>
                                  <a:gd name="T0" fmla="*/ 14 w 14"/>
                                  <a:gd name="T1" fmla="*/ 5 h 5"/>
                                  <a:gd name="T2" fmla="*/ 0 w 14"/>
                                  <a:gd name="T3" fmla="*/ 5 h 5"/>
                                  <a:gd name="T4" fmla="*/ 0 w 14"/>
                                  <a:gd name="T5" fmla="*/ 2 h 5"/>
                                  <a:gd name="T6" fmla="*/ 4 w 14"/>
                                  <a:gd name="T7" fmla="*/ 2 h 5"/>
                                  <a:gd name="T8" fmla="*/ 5 w 14"/>
                                  <a:gd name="T9" fmla="*/ 0 h 5"/>
                                  <a:gd name="T10" fmla="*/ 6 w 14"/>
                                  <a:gd name="T11" fmla="*/ 0 h 5"/>
                                  <a:gd name="T12" fmla="*/ 8 w 14"/>
                                  <a:gd name="T13" fmla="*/ 0 h 5"/>
                                  <a:gd name="T14" fmla="*/ 11 w 14"/>
                                  <a:gd name="T15" fmla="*/ 2 h 5"/>
                                  <a:gd name="T16" fmla="*/ 13 w 14"/>
                                  <a:gd name="T17" fmla="*/ 2 h 5"/>
                                  <a:gd name="T18" fmla="*/ 14 w 14"/>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5"/>
                                  <a:gd name="T32" fmla="*/ 14 w 1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5">
                                    <a:moveTo>
                                      <a:pt x="14" y="5"/>
                                    </a:moveTo>
                                    <a:lnTo>
                                      <a:pt x="0" y="5"/>
                                    </a:lnTo>
                                    <a:lnTo>
                                      <a:pt x="0" y="2"/>
                                    </a:lnTo>
                                    <a:lnTo>
                                      <a:pt x="4" y="2"/>
                                    </a:lnTo>
                                    <a:lnTo>
                                      <a:pt x="5" y="0"/>
                                    </a:lnTo>
                                    <a:lnTo>
                                      <a:pt x="6" y="0"/>
                                    </a:lnTo>
                                    <a:lnTo>
                                      <a:pt x="8" y="0"/>
                                    </a:lnTo>
                                    <a:lnTo>
                                      <a:pt x="11" y="2"/>
                                    </a:lnTo>
                                    <a:lnTo>
                                      <a:pt x="13" y="2"/>
                                    </a:lnTo>
                                    <a:lnTo>
                                      <a:pt x="14" y="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90" name="Freeform 388">
                                <a:extLst>
                                  <a:ext uri="{FF2B5EF4-FFF2-40B4-BE49-F238E27FC236}">
                                    <a16:creationId xmlns:a16="http://schemas.microsoft.com/office/drawing/2014/main" id="{826A3697-CAB4-4F08-B4ED-62A985356DE7}"/>
                                  </a:ext>
                                </a:extLst>
                              </p:cNvPr>
                              <p:cNvSpPr>
                                <a:spLocks/>
                              </p:cNvSpPr>
                              <p:nvPr/>
                            </p:nvSpPr>
                            <p:spPr bwMode="gray">
                              <a:xfrm>
                                <a:off x="3505" y="884"/>
                                <a:ext cx="13" cy="12"/>
                              </a:xfrm>
                              <a:custGeom>
                                <a:avLst/>
                                <a:gdLst>
                                  <a:gd name="T0" fmla="*/ 0 w 13"/>
                                  <a:gd name="T1" fmla="*/ 7 h 12"/>
                                  <a:gd name="T2" fmla="*/ 9 w 13"/>
                                  <a:gd name="T3" fmla="*/ 0 h 12"/>
                                  <a:gd name="T4" fmla="*/ 9 w 13"/>
                                  <a:gd name="T5" fmla="*/ 2 h 12"/>
                                  <a:gd name="T6" fmla="*/ 9 w 13"/>
                                  <a:gd name="T7" fmla="*/ 4 h 12"/>
                                  <a:gd name="T8" fmla="*/ 11 w 13"/>
                                  <a:gd name="T9" fmla="*/ 5 h 12"/>
                                  <a:gd name="T10" fmla="*/ 11 w 13"/>
                                  <a:gd name="T11" fmla="*/ 7 h 12"/>
                                  <a:gd name="T12" fmla="*/ 12 w 13"/>
                                  <a:gd name="T13" fmla="*/ 8 h 12"/>
                                  <a:gd name="T14" fmla="*/ 13 w 13"/>
                                  <a:gd name="T15" fmla="*/ 11 h 12"/>
                                  <a:gd name="T16" fmla="*/ 13 w 13"/>
                                  <a:gd name="T17" fmla="*/ 12 h 12"/>
                                  <a:gd name="T18" fmla="*/ 0 w 13"/>
                                  <a:gd name="T19" fmla="*/ 12 h 12"/>
                                  <a:gd name="T20" fmla="*/ 0 w 13"/>
                                  <a:gd name="T21" fmla="*/ 11 h 12"/>
                                  <a:gd name="T22" fmla="*/ 0 w 13"/>
                                  <a:gd name="T23" fmla="*/ 8 h 12"/>
                                  <a:gd name="T24" fmla="*/ 0 w 13"/>
                                  <a:gd name="T25" fmla="*/ 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12"/>
                                  <a:gd name="T41" fmla="*/ 13 w 13"/>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12">
                                    <a:moveTo>
                                      <a:pt x="0" y="7"/>
                                    </a:moveTo>
                                    <a:lnTo>
                                      <a:pt x="9" y="0"/>
                                    </a:lnTo>
                                    <a:lnTo>
                                      <a:pt x="9" y="2"/>
                                    </a:lnTo>
                                    <a:lnTo>
                                      <a:pt x="9" y="4"/>
                                    </a:lnTo>
                                    <a:lnTo>
                                      <a:pt x="11" y="5"/>
                                    </a:lnTo>
                                    <a:lnTo>
                                      <a:pt x="11" y="7"/>
                                    </a:lnTo>
                                    <a:lnTo>
                                      <a:pt x="12" y="8"/>
                                    </a:lnTo>
                                    <a:lnTo>
                                      <a:pt x="13" y="11"/>
                                    </a:lnTo>
                                    <a:lnTo>
                                      <a:pt x="13" y="12"/>
                                    </a:lnTo>
                                    <a:lnTo>
                                      <a:pt x="0" y="12"/>
                                    </a:lnTo>
                                    <a:lnTo>
                                      <a:pt x="0" y="11"/>
                                    </a:lnTo>
                                    <a:lnTo>
                                      <a:pt x="0" y="8"/>
                                    </a:lnTo>
                                    <a:lnTo>
                                      <a:pt x="0" y="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91" name="Freeform 389">
                                <a:extLst>
                                  <a:ext uri="{FF2B5EF4-FFF2-40B4-BE49-F238E27FC236}">
                                    <a16:creationId xmlns:a16="http://schemas.microsoft.com/office/drawing/2014/main" id="{15C5BFFF-43F4-4C49-8222-D7F0E6EB951F}"/>
                                  </a:ext>
                                </a:extLst>
                              </p:cNvPr>
                              <p:cNvSpPr>
                                <a:spLocks/>
                              </p:cNvSpPr>
                              <p:nvPr/>
                            </p:nvSpPr>
                            <p:spPr bwMode="gray">
                              <a:xfrm>
                                <a:off x="3608" y="966"/>
                                <a:ext cx="15" cy="18"/>
                              </a:xfrm>
                              <a:custGeom>
                                <a:avLst/>
                                <a:gdLst>
                                  <a:gd name="T0" fmla="*/ 15 w 15"/>
                                  <a:gd name="T1" fmla="*/ 0 h 18"/>
                                  <a:gd name="T2" fmla="*/ 15 w 15"/>
                                  <a:gd name="T3" fmla="*/ 18 h 18"/>
                                  <a:gd name="T4" fmla="*/ 13 w 15"/>
                                  <a:gd name="T5" fmla="*/ 18 h 18"/>
                                  <a:gd name="T6" fmla="*/ 9 w 15"/>
                                  <a:gd name="T7" fmla="*/ 16 h 18"/>
                                  <a:gd name="T8" fmla="*/ 7 w 15"/>
                                  <a:gd name="T9" fmla="*/ 15 h 18"/>
                                  <a:gd name="T10" fmla="*/ 6 w 15"/>
                                  <a:gd name="T11" fmla="*/ 14 h 18"/>
                                  <a:gd name="T12" fmla="*/ 3 w 15"/>
                                  <a:gd name="T13" fmla="*/ 11 h 18"/>
                                  <a:gd name="T14" fmla="*/ 2 w 15"/>
                                  <a:gd name="T15" fmla="*/ 10 h 18"/>
                                  <a:gd name="T16" fmla="*/ 1 w 15"/>
                                  <a:gd name="T17" fmla="*/ 8 h 18"/>
                                  <a:gd name="T18" fmla="*/ 0 w 15"/>
                                  <a:gd name="T19" fmla="*/ 7 h 18"/>
                                  <a:gd name="T20" fmla="*/ 2 w 15"/>
                                  <a:gd name="T21" fmla="*/ 6 h 18"/>
                                  <a:gd name="T22" fmla="*/ 3 w 15"/>
                                  <a:gd name="T23" fmla="*/ 6 h 18"/>
                                  <a:gd name="T24" fmla="*/ 7 w 15"/>
                                  <a:gd name="T25" fmla="*/ 3 h 18"/>
                                  <a:gd name="T26" fmla="*/ 8 w 15"/>
                                  <a:gd name="T27" fmla="*/ 2 h 18"/>
                                  <a:gd name="T28" fmla="*/ 10 w 15"/>
                                  <a:gd name="T29" fmla="*/ 2 h 18"/>
                                  <a:gd name="T30" fmla="*/ 13 w 15"/>
                                  <a:gd name="T31" fmla="*/ 2 h 18"/>
                                  <a:gd name="T32" fmla="*/ 14 w 15"/>
                                  <a:gd name="T33" fmla="*/ 0 h 18"/>
                                  <a:gd name="T34" fmla="*/ 15 w 15"/>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8"/>
                                  <a:gd name="T56" fmla="*/ 15 w 15"/>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8">
                                    <a:moveTo>
                                      <a:pt x="15" y="0"/>
                                    </a:moveTo>
                                    <a:lnTo>
                                      <a:pt x="15" y="18"/>
                                    </a:lnTo>
                                    <a:lnTo>
                                      <a:pt x="13" y="18"/>
                                    </a:lnTo>
                                    <a:lnTo>
                                      <a:pt x="9" y="16"/>
                                    </a:lnTo>
                                    <a:lnTo>
                                      <a:pt x="7" y="15"/>
                                    </a:lnTo>
                                    <a:lnTo>
                                      <a:pt x="6" y="14"/>
                                    </a:lnTo>
                                    <a:lnTo>
                                      <a:pt x="3" y="11"/>
                                    </a:lnTo>
                                    <a:lnTo>
                                      <a:pt x="2" y="10"/>
                                    </a:lnTo>
                                    <a:lnTo>
                                      <a:pt x="1" y="8"/>
                                    </a:lnTo>
                                    <a:lnTo>
                                      <a:pt x="0" y="7"/>
                                    </a:lnTo>
                                    <a:lnTo>
                                      <a:pt x="2" y="6"/>
                                    </a:lnTo>
                                    <a:lnTo>
                                      <a:pt x="3" y="6"/>
                                    </a:lnTo>
                                    <a:lnTo>
                                      <a:pt x="7" y="3"/>
                                    </a:lnTo>
                                    <a:lnTo>
                                      <a:pt x="8" y="2"/>
                                    </a:lnTo>
                                    <a:lnTo>
                                      <a:pt x="10" y="2"/>
                                    </a:lnTo>
                                    <a:lnTo>
                                      <a:pt x="13" y="2"/>
                                    </a:lnTo>
                                    <a:lnTo>
                                      <a:pt x="14" y="0"/>
                                    </a:lnTo>
                                    <a:lnTo>
                                      <a:pt x="15"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92" name="Freeform 390">
                                <a:extLst>
                                  <a:ext uri="{FF2B5EF4-FFF2-40B4-BE49-F238E27FC236}">
                                    <a16:creationId xmlns:a16="http://schemas.microsoft.com/office/drawing/2014/main" id="{DBB62266-0FCA-47FE-9EB3-3F865E411178}"/>
                                  </a:ext>
                                </a:extLst>
                              </p:cNvPr>
                              <p:cNvSpPr>
                                <a:spLocks/>
                              </p:cNvSpPr>
                              <p:nvPr/>
                            </p:nvSpPr>
                            <p:spPr bwMode="gray">
                              <a:xfrm>
                                <a:off x="3647" y="884"/>
                                <a:ext cx="68" cy="25"/>
                              </a:xfrm>
                              <a:custGeom>
                                <a:avLst/>
                                <a:gdLst>
                                  <a:gd name="T0" fmla="*/ 18 w 68"/>
                                  <a:gd name="T1" fmla="*/ 0 h 25"/>
                                  <a:gd name="T2" fmla="*/ 25 w 68"/>
                                  <a:gd name="T3" fmla="*/ 0 h 25"/>
                                  <a:gd name="T4" fmla="*/ 32 w 68"/>
                                  <a:gd name="T5" fmla="*/ 0 h 25"/>
                                  <a:gd name="T6" fmla="*/ 39 w 68"/>
                                  <a:gd name="T7" fmla="*/ 0 h 25"/>
                                  <a:gd name="T8" fmla="*/ 45 w 68"/>
                                  <a:gd name="T9" fmla="*/ 2 h 25"/>
                                  <a:gd name="T10" fmla="*/ 52 w 68"/>
                                  <a:gd name="T11" fmla="*/ 3 h 25"/>
                                  <a:gd name="T12" fmla="*/ 58 w 68"/>
                                  <a:gd name="T13" fmla="*/ 4 h 25"/>
                                  <a:gd name="T14" fmla="*/ 64 w 68"/>
                                  <a:gd name="T15" fmla="*/ 8 h 25"/>
                                  <a:gd name="T16" fmla="*/ 68 w 68"/>
                                  <a:gd name="T17" fmla="*/ 11 h 25"/>
                                  <a:gd name="T18" fmla="*/ 65 w 68"/>
                                  <a:gd name="T19" fmla="*/ 14 h 25"/>
                                  <a:gd name="T20" fmla="*/ 60 w 68"/>
                                  <a:gd name="T21" fmla="*/ 17 h 25"/>
                                  <a:gd name="T22" fmla="*/ 56 w 68"/>
                                  <a:gd name="T23" fmla="*/ 18 h 25"/>
                                  <a:gd name="T24" fmla="*/ 49 w 68"/>
                                  <a:gd name="T25" fmla="*/ 22 h 25"/>
                                  <a:gd name="T26" fmla="*/ 42 w 68"/>
                                  <a:gd name="T27" fmla="*/ 23 h 25"/>
                                  <a:gd name="T28" fmla="*/ 36 w 68"/>
                                  <a:gd name="T29" fmla="*/ 25 h 25"/>
                                  <a:gd name="T30" fmla="*/ 31 w 68"/>
                                  <a:gd name="T31" fmla="*/ 25 h 25"/>
                                  <a:gd name="T32" fmla="*/ 26 w 68"/>
                                  <a:gd name="T33" fmla="*/ 25 h 25"/>
                                  <a:gd name="T34" fmla="*/ 23 w 68"/>
                                  <a:gd name="T35" fmla="*/ 25 h 25"/>
                                  <a:gd name="T36" fmla="*/ 19 w 68"/>
                                  <a:gd name="T37" fmla="*/ 25 h 25"/>
                                  <a:gd name="T38" fmla="*/ 14 w 68"/>
                                  <a:gd name="T39" fmla="*/ 25 h 25"/>
                                  <a:gd name="T40" fmla="*/ 12 w 68"/>
                                  <a:gd name="T41" fmla="*/ 25 h 25"/>
                                  <a:gd name="T42" fmla="*/ 8 w 68"/>
                                  <a:gd name="T43" fmla="*/ 23 h 25"/>
                                  <a:gd name="T44" fmla="*/ 6 w 68"/>
                                  <a:gd name="T45" fmla="*/ 23 h 25"/>
                                  <a:gd name="T46" fmla="*/ 2 w 68"/>
                                  <a:gd name="T47" fmla="*/ 25 h 25"/>
                                  <a:gd name="T48" fmla="*/ 0 w 68"/>
                                  <a:gd name="T49" fmla="*/ 25 h 25"/>
                                  <a:gd name="T50" fmla="*/ 1 w 68"/>
                                  <a:gd name="T51" fmla="*/ 20 h 25"/>
                                  <a:gd name="T52" fmla="*/ 2 w 68"/>
                                  <a:gd name="T53" fmla="*/ 15 h 25"/>
                                  <a:gd name="T54" fmla="*/ 5 w 68"/>
                                  <a:gd name="T55" fmla="*/ 11 h 25"/>
                                  <a:gd name="T56" fmla="*/ 6 w 68"/>
                                  <a:gd name="T57" fmla="*/ 8 h 25"/>
                                  <a:gd name="T58" fmla="*/ 8 w 68"/>
                                  <a:gd name="T59" fmla="*/ 4 h 25"/>
                                  <a:gd name="T60" fmla="*/ 11 w 68"/>
                                  <a:gd name="T61" fmla="*/ 2 h 25"/>
                                  <a:gd name="T62" fmla="*/ 13 w 68"/>
                                  <a:gd name="T63" fmla="*/ 0 h 25"/>
                                  <a:gd name="T64" fmla="*/ 18 w 68"/>
                                  <a:gd name="T65" fmla="*/ 0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25"/>
                                  <a:gd name="T101" fmla="*/ 68 w 68"/>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25">
                                    <a:moveTo>
                                      <a:pt x="18" y="0"/>
                                    </a:moveTo>
                                    <a:lnTo>
                                      <a:pt x="25" y="0"/>
                                    </a:lnTo>
                                    <a:lnTo>
                                      <a:pt x="32" y="0"/>
                                    </a:lnTo>
                                    <a:lnTo>
                                      <a:pt x="39" y="0"/>
                                    </a:lnTo>
                                    <a:lnTo>
                                      <a:pt x="45" y="2"/>
                                    </a:lnTo>
                                    <a:lnTo>
                                      <a:pt x="52" y="3"/>
                                    </a:lnTo>
                                    <a:lnTo>
                                      <a:pt x="58" y="4"/>
                                    </a:lnTo>
                                    <a:lnTo>
                                      <a:pt x="64" y="8"/>
                                    </a:lnTo>
                                    <a:lnTo>
                                      <a:pt x="68" y="11"/>
                                    </a:lnTo>
                                    <a:lnTo>
                                      <a:pt x="65" y="14"/>
                                    </a:lnTo>
                                    <a:lnTo>
                                      <a:pt x="60" y="17"/>
                                    </a:lnTo>
                                    <a:lnTo>
                                      <a:pt x="56" y="18"/>
                                    </a:lnTo>
                                    <a:lnTo>
                                      <a:pt x="49" y="22"/>
                                    </a:lnTo>
                                    <a:lnTo>
                                      <a:pt x="42" y="23"/>
                                    </a:lnTo>
                                    <a:lnTo>
                                      <a:pt x="36" y="25"/>
                                    </a:lnTo>
                                    <a:lnTo>
                                      <a:pt x="31" y="25"/>
                                    </a:lnTo>
                                    <a:lnTo>
                                      <a:pt x="26" y="25"/>
                                    </a:lnTo>
                                    <a:lnTo>
                                      <a:pt x="23" y="25"/>
                                    </a:lnTo>
                                    <a:lnTo>
                                      <a:pt x="19" y="25"/>
                                    </a:lnTo>
                                    <a:lnTo>
                                      <a:pt x="14" y="25"/>
                                    </a:lnTo>
                                    <a:lnTo>
                                      <a:pt x="12" y="25"/>
                                    </a:lnTo>
                                    <a:lnTo>
                                      <a:pt x="8" y="23"/>
                                    </a:lnTo>
                                    <a:lnTo>
                                      <a:pt x="6" y="23"/>
                                    </a:lnTo>
                                    <a:lnTo>
                                      <a:pt x="2" y="25"/>
                                    </a:lnTo>
                                    <a:lnTo>
                                      <a:pt x="0" y="25"/>
                                    </a:lnTo>
                                    <a:lnTo>
                                      <a:pt x="1" y="20"/>
                                    </a:lnTo>
                                    <a:lnTo>
                                      <a:pt x="2" y="15"/>
                                    </a:lnTo>
                                    <a:lnTo>
                                      <a:pt x="5" y="11"/>
                                    </a:lnTo>
                                    <a:lnTo>
                                      <a:pt x="6" y="8"/>
                                    </a:lnTo>
                                    <a:lnTo>
                                      <a:pt x="8" y="4"/>
                                    </a:lnTo>
                                    <a:lnTo>
                                      <a:pt x="11" y="2"/>
                                    </a:lnTo>
                                    <a:lnTo>
                                      <a:pt x="13" y="0"/>
                                    </a:lnTo>
                                    <a:lnTo>
                                      <a:pt x="18"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93" name="Freeform 391">
                                <a:extLst>
                                  <a:ext uri="{FF2B5EF4-FFF2-40B4-BE49-F238E27FC236}">
                                    <a16:creationId xmlns:a16="http://schemas.microsoft.com/office/drawing/2014/main" id="{0C98D5F2-6FEF-4196-9FE9-6D304EB062DD}"/>
                                  </a:ext>
                                </a:extLst>
                              </p:cNvPr>
                              <p:cNvSpPr>
                                <a:spLocks/>
                              </p:cNvSpPr>
                              <p:nvPr/>
                            </p:nvSpPr>
                            <p:spPr bwMode="gray">
                              <a:xfrm>
                                <a:off x="3688" y="902"/>
                                <a:ext cx="74" cy="22"/>
                              </a:xfrm>
                              <a:custGeom>
                                <a:avLst/>
                                <a:gdLst>
                                  <a:gd name="T0" fmla="*/ 11 w 74"/>
                                  <a:gd name="T1" fmla="*/ 0 h 22"/>
                                  <a:gd name="T2" fmla="*/ 9 w 74"/>
                                  <a:gd name="T3" fmla="*/ 0 h 22"/>
                                  <a:gd name="T4" fmla="*/ 7 w 74"/>
                                  <a:gd name="T5" fmla="*/ 2 h 22"/>
                                  <a:gd name="T6" fmla="*/ 6 w 74"/>
                                  <a:gd name="T7" fmla="*/ 3 h 22"/>
                                  <a:gd name="T8" fmla="*/ 4 w 74"/>
                                  <a:gd name="T9" fmla="*/ 3 h 22"/>
                                  <a:gd name="T10" fmla="*/ 3 w 74"/>
                                  <a:gd name="T11" fmla="*/ 6 h 22"/>
                                  <a:gd name="T12" fmla="*/ 2 w 74"/>
                                  <a:gd name="T13" fmla="*/ 7 h 22"/>
                                  <a:gd name="T14" fmla="*/ 1 w 74"/>
                                  <a:gd name="T15" fmla="*/ 7 h 22"/>
                                  <a:gd name="T16" fmla="*/ 0 w 74"/>
                                  <a:gd name="T17" fmla="*/ 8 h 22"/>
                                  <a:gd name="T18" fmla="*/ 1 w 74"/>
                                  <a:gd name="T19" fmla="*/ 11 h 22"/>
                                  <a:gd name="T20" fmla="*/ 2 w 74"/>
                                  <a:gd name="T21" fmla="*/ 14 h 22"/>
                                  <a:gd name="T22" fmla="*/ 4 w 74"/>
                                  <a:gd name="T23" fmla="*/ 15 h 22"/>
                                  <a:gd name="T24" fmla="*/ 7 w 74"/>
                                  <a:gd name="T25" fmla="*/ 15 h 22"/>
                                  <a:gd name="T26" fmla="*/ 9 w 74"/>
                                  <a:gd name="T27" fmla="*/ 18 h 22"/>
                                  <a:gd name="T28" fmla="*/ 13 w 74"/>
                                  <a:gd name="T29" fmla="*/ 18 h 22"/>
                                  <a:gd name="T30" fmla="*/ 14 w 74"/>
                                  <a:gd name="T31" fmla="*/ 15 h 22"/>
                                  <a:gd name="T32" fmla="*/ 16 w 74"/>
                                  <a:gd name="T33" fmla="*/ 15 h 22"/>
                                  <a:gd name="T34" fmla="*/ 47 w 74"/>
                                  <a:gd name="T35" fmla="*/ 15 h 22"/>
                                  <a:gd name="T36" fmla="*/ 48 w 74"/>
                                  <a:gd name="T37" fmla="*/ 19 h 22"/>
                                  <a:gd name="T38" fmla="*/ 49 w 74"/>
                                  <a:gd name="T39" fmla="*/ 20 h 22"/>
                                  <a:gd name="T40" fmla="*/ 52 w 74"/>
                                  <a:gd name="T41" fmla="*/ 22 h 22"/>
                                  <a:gd name="T42" fmla="*/ 54 w 74"/>
                                  <a:gd name="T43" fmla="*/ 22 h 22"/>
                                  <a:gd name="T44" fmla="*/ 58 w 74"/>
                                  <a:gd name="T45" fmla="*/ 22 h 22"/>
                                  <a:gd name="T46" fmla="*/ 60 w 74"/>
                                  <a:gd name="T47" fmla="*/ 22 h 22"/>
                                  <a:gd name="T48" fmla="*/ 61 w 74"/>
                                  <a:gd name="T49" fmla="*/ 22 h 22"/>
                                  <a:gd name="T50" fmla="*/ 63 w 74"/>
                                  <a:gd name="T51" fmla="*/ 22 h 22"/>
                                  <a:gd name="T52" fmla="*/ 65 w 74"/>
                                  <a:gd name="T53" fmla="*/ 22 h 22"/>
                                  <a:gd name="T54" fmla="*/ 66 w 74"/>
                                  <a:gd name="T55" fmla="*/ 22 h 22"/>
                                  <a:gd name="T56" fmla="*/ 68 w 74"/>
                                  <a:gd name="T57" fmla="*/ 20 h 22"/>
                                  <a:gd name="T58" fmla="*/ 69 w 74"/>
                                  <a:gd name="T59" fmla="*/ 20 h 22"/>
                                  <a:gd name="T60" fmla="*/ 71 w 74"/>
                                  <a:gd name="T61" fmla="*/ 19 h 22"/>
                                  <a:gd name="T62" fmla="*/ 72 w 74"/>
                                  <a:gd name="T63" fmla="*/ 19 h 22"/>
                                  <a:gd name="T64" fmla="*/ 73 w 74"/>
                                  <a:gd name="T65" fmla="*/ 18 h 22"/>
                                  <a:gd name="T66" fmla="*/ 74 w 74"/>
                                  <a:gd name="T67" fmla="*/ 15 h 22"/>
                                  <a:gd name="T68" fmla="*/ 71 w 74"/>
                                  <a:gd name="T69" fmla="*/ 14 h 22"/>
                                  <a:gd name="T70" fmla="*/ 67 w 74"/>
                                  <a:gd name="T71" fmla="*/ 12 h 22"/>
                                  <a:gd name="T72" fmla="*/ 63 w 74"/>
                                  <a:gd name="T73" fmla="*/ 10 h 22"/>
                                  <a:gd name="T74" fmla="*/ 60 w 74"/>
                                  <a:gd name="T75" fmla="*/ 7 h 22"/>
                                  <a:gd name="T76" fmla="*/ 56 w 74"/>
                                  <a:gd name="T77" fmla="*/ 6 h 22"/>
                                  <a:gd name="T78" fmla="*/ 52 w 74"/>
                                  <a:gd name="T79" fmla="*/ 2 h 22"/>
                                  <a:gd name="T80" fmla="*/ 47 w 74"/>
                                  <a:gd name="T81" fmla="*/ 0 h 22"/>
                                  <a:gd name="T82" fmla="*/ 43 w 74"/>
                                  <a:gd name="T83" fmla="*/ 0 h 22"/>
                                  <a:gd name="T84" fmla="*/ 42 w 74"/>
                                  <a:gd name="T85" fmla="*/ 0 h 22"/>
                                  <a:gd name="T86" fmla="*/ 41 w 74"/>
                                  <a:gd name="T87" fmla="*/ 0 h 22"/>
                                  <a:gd name="T88" fmla="*/ 40 w 74"/>
                                  <a:gd name="T89" fmla="*/ 0 h 22"/>
                                  <a:gd name="T90" fmla="*/ 39 w 74"/>
                                  <a:gd name="T91" fmla="*/ 2 h 22"/>
                                  <a:gd name="T92" fmla="*/ 37 w 74"/>
                                  <a:gd name="T93" fmla="*/ 2 h 22"/>
                                  <a:gd name="T94" fmla="*/ 37 w 74"/>
                                  <a:gd name="T95" fmla="*/ 3 h 22"/>
                                  <a:gd name="T96" fmla="*/ 36 w 74"/>
                                  <a:gd name="T97" fmla="*/ 6 h 22"/>
                                  <a:gd name="T98" fmla="*/ 34 w 74"/>
                                  <a:gd name="T99" fmla="*/ 6 h 22"/>
                                  <a:gd name="T100" fmla="*/ 30 w 74"/>
                                  <a:gd name="T101" fmla="*/ 3 h 22"/>
                                  <a:gd name="T102" fmla="*/ 28 w 74"/>
                                  <a:gd name="T103" fmla="*/ 2 h 22"/>
                                  <a:gd name="T104" fmla="*/ 24 w 74"/>
                                  <a:gd name="T105" fmla="*/ 2 h 22"/>
                                  <a:gd name="T106" fmla="*/ 22 w 74"/>
                                  <a:gd name="T107" fmla="*/ 0 h 22"/>
                                  <a:gd name="T108" fmla="*/ 20 w 74"/>
                                  <a:gd name="T109" fmla="*/ 0 h 22"/>
                                  <a:gd name="T110" fmla="*/ 15 w 74"/>
                                  <a:gd name="T111" fmla="*/ 0 h 22"/>
                                  <a:gd name="T112" fmla="*/ 11 w 74"/>
                                  <a:gd name="T113" fmla="*/ 0 h 2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22"/>
                                  <a:gd name="T173" fmla="*/ 74 w 74"/>
                                  <a:gd name="T174" fmla="*/ 22 h 2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22">
                                    <a:moveTo>
                                      <a:pt x="11" y="0"/>
                                    </a:moveTo>
                                    <a:lnTo>
                                      <a:pt x="9" y="0"/>
                                    </a:lnTo>
                                    <a:lnTo>
                                      <a:pt x="7" y="2"/>
                                    </a:lnTo>
                                    <a:lnTo>
                                      <a:pt x="6" y="3"/>
                                    </a:lnTo>
                                    <a:lnTo>
                                      <a:pt x="4" y="3"/>
                                    </a:lnTo>
                                    <a:lnTo>
                                      <a:pt x="3" y="6"/>
                                    </a:lnTo>
                                    <a:lnTo>
                                      <a:pt x="2" y="7"/>
                                    </a:lnTo>
                                    <a:lnTo>
                                      <a:pt x="1" y="7"/>
                                    </a:lnTo>
                                    <a:lnTo>
                                      <a:pt x="0" y="8"/>
                                    </a:lnTo>
                                    <a:lnTo>
                                      <a:pt x="1" y="11"/>
                                    </a:lnTo>
                                    <a:lnTo>
                                      <a:pt x="2" y="14"/>
                                    </a:lnTo>
                                    <a:lnTo>
                                      <a:pt x="4" y="15"/>
                                    </a:lnTo>
                                    <a:lnTo>
                                      <a:pt x="7" y="15"/>
                                    </a:lnTo>
                                    <a:lnTo>
                                      <a:pt x="9" y="18"/>
                                    </a:lnTo>
                                    <a:lnTo>
                                      <a:pt x="13" y="18"/>
                                    </a:lnTo>
                                    <a:lnTo>
                                      <a:pt x="14" y="15"/>
                                    </a:lnTo>
                                    <a:lnTo>
                                      <a:pt x="16" y="15"/>
                                    </a:lnTo>
                                    <a:lnTo>
                                      <a:pt x="47" y="15"/>
                                    </a:lnTo>
                                    <a:lnTo>
                                      <a:pt x="48" y="19"/>
                                    </a:lnTo>
                                    <a:lnTo>
                                      <a:pt x="49" y="20"/>
                                    </a:lnTo>
                                    <a:lnTo>
                                      <a:pt x="52" y="22"/>
                                    </a:lnTo>
                                    <a:lnTo>
                                      <a:pt x="54" y="22"/>
                                    </a:lnTo>
                                    <a:lnTo>
                                      <a:pt x="58" y="22"/>
                                    </a:lnTo>
                                    <a:lnTo>
                                      <a:pt x="60" y="22"/>
                                    </a:lnTo>
                                    <a:lnTo>
                                      <a:pt x="61" y="22"/>
                                    </a:lnTo>
                                    <a:lnTo>
                                      <a:pt x="63" y="22"/>
                                    </a:lnTo>
                                    <a:lnTo>
                                      <a:pt x="65" y="22"/>
                                    </a:lnTo>
                                    <a:lnTo>
                                      <a:pt x="66" y="22"/>
                                    </a:lnTo>
                                    <a:lnTo>
                                      <a:pt x="68" y="20"/>
                                    </a:lnTo>
                                    <a:lnTo>
                                      <a:pt x="69" y="20"/>
                                    </a:lnTo>
                                    <a:lnTo>
                                      <a:pt x="71" y="19"/>
                                    </a:lnTo>
                                    <a:lnTo>
                                      <a:pt x="72" y="19"/>
                                    </a:lnTo>
                                    <a:lnTo>
                                      <a:pt x="73" y="18"/>
                                    </a:lnTo>
                                    <a:lnTo>
                                      <a:pt x="74" y="15"/>
                                    </a:lnTo>
                                    <a:lnTo>
                                      <a:pt x="71" y="14"/>
                                    </a:lnTo>
                                    <a:lnTo>
                                      <a:pt x="67" y="12"/>
                                    </a:lnTo>
                                    <a:lnTo>
                                      <a:pt x="63" y="10"/>
                                    </a:lnTo>
                                    <a:lnTo>
                                      <a:pt x="60" y="7"/>
                                    </a:lnTo>
                                    <a:lnTo>
                                      <a:pt x="56" y="6"/>
                                    </a:lnTo>
                                    <a:lnTo>
                                      <a:pt x="52" y="2"/>
                                    </a:lnTo>
                                    <a:lnTo>
                                      <a:pt x="47" y="0"/>
                                    </a:lnTo>
                                    <a:lnTo>
                                      <a:pt x="43" y="0"/>
                                    </a:lnTo>
                                    <a:lnTo>
                                      <a:pt x="42" y="0"/>
                                    </a:lnTo>
                                    <a:lnTo>
                                      <a:pt x="41" y="0"/>
                                    </a:lnTo>
                                    <a:lnTo>
                                      <a:pt x="40" y="0"/>
                                    </a:lnTo>
                                    <a:lnTo>
                                      <a:pt x="39" y="2"/>
                                    </a:lnTo>
                                    <a:lnTo>
                                      <a:pt x="37" y="2"/>
                                    </a:lnTo>
                                    <a:lnTo>
                                      <a:pt x="37" y="3"/>
                                    </a:lnTo>
                                    <a:lnTo>
                                      <a:pt x="36" y="6"/>
                                    </a:lnTo>
                                    <a:lnTo>
                                      <a:pt x="34" y="6"/>
                                    </a:lnTo>
                                    <a:lnTo>
                                      <a:pt x="30" y="3"/>
                                    </a:lnTo>
                                    <a:lnTo>
                                      <a:pt x="28" y="2"/>
                                    </a:lnTo>
                                    <a:lnTo>
                                      <a:pt x="24" y="2"/>
                                    </a:lnTo>
                                    <a:lnTo>
                                      <a:pt x="22" y="0"/>
                                    </a:lnTo>
                                    <a:lnTo>
                                      <a:pt x="20" y="0"/>
                                    </a:lnTo>
                                    <a:lnTo>
                                      <a:pt x="15" y="0"/>
                                    </a:lnTo>
                                    <a:lnTo>
                                      <a:pt x="11"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94" name="Freeform 392">
                                <a:extLst>
                                  <a:ext uri="{FF2B5EF4-FFF2-40B4-BE49-F238E27FC236}">
                                    <a16:creationId xmlns:a16="http://schemas.microsoft.com/office/drawing/2014/main" id="{8ECC45AB-F7AC-46E3-976D-DB2DE556E0B1}"/>
                                  </a:ext>
                                </a:extLst>
                              </p:cNvPr>
                              <p:cNvSpPr>
                                <a:spLocks/>
                              </p:cNvSpPr>
                              <p:nvPr/>
                            </p:nvSpPr>
                            <p:spPr bwMode="gray">
                              <a:xfrm>
                                <a:off x="3771" y="909"/>
                                <a:ext cx="59" cy="33"/>
                              </a:xfrm>
                              <a:custGeom>
                                <a:avLst/>
                                <a:gdLst>
                                  <a:gd name="T0" fmla="*/ 3 w 59"/>
                                  <a:gd name="T1" fmla="*/ 6 h 33"/>
                                  <a:gd name="T2" fmla="*/ 12 w 59"/>
                                  <a:gd name="T3" fmla="*/ 0 h 33"/>
                                  <a:gd name="T4" fmla="*/ 16 w 59"/>
                                  <a:gd name="T5" fmla="*/ 2 h 33"/>
                                  <a:gd name="T6" fmla="*/ 21 w 59"/>
                                  <a:gd name="T7" fmla="*/ 4 h 33"/>
                                  <a:gd name="T8" fmla="*/ 28 w 59"/>
                                  <a:gd name="T9" fmla="*/ 7 h 33"/>
                                  <a:gd name="T10" fmla="*/ 35 w 59"/>
                                  <a:gd name="T11" fmla="*/ 11 h 33"/>
                                  <a:gd name="T12" fmla="*/ 45 w 59"/>
                                  <a:gd name="T13" fmla="*/ 12 h 33"/>
                                  <a:gd name="T14" fmla="*/ 51 w 59"/>
                                  <a:gd name="T15" fmla="*/ 15 h 33"/>
                                  <a:gd name="T16" fmla="*/ 57 w 59"/>
                                  <a:gd name="T17" fmla="*/ 15 h 33"/>
                                  <a:gd name="T18" fmla="*/ 59 w 59"/>
                                  <a:gd name="T19" fmla="*/ 17 h 33"/>
                                  <a:gd name="T20" fmla="*/ 59 w 59"/>
                                  <a:gd name="T21" fmla="*/ 18 h 33"/>
                                  <a:gd name="T22" fmla="*/ 59 w 59"/>
                                  <a:gd name="T23" fmla="*/ 19 h 33"/>
                                  <a:gd name="T24" fmla="*/ 59 w 59"/>
                                  <a:gd name="T25" fmla="*/ 21 h 33"/>
                                  <a:gd name="T26" fmla="*/ 59 w 59"/>
                                  <a:gd name="T27" fmla="*/ 22 h 33"/>
                                  <a:gd name="T28" fmla="*/ 59 w 59"/>
                                  <a:gd name="T29" fmla="*/ 24 h 33"/>
                                  <a:gd name="T30" fmla="*/ 59 w 59"/>
                                  <a:gd name="T31" fmla="*/ 26 h 33"/>
                                  <a:gd name="T32" fmla="*/ 59 w 59"/>
                                  <a:gd name="T33" fmla="*/ 27 h 33"/>
                                  <a:gd name="T34" fmla="*/ 53 w 59"/>
                                  <a:gd name="T35" fmla="*/ 27 h 33"/>
                                  <a:gd name="T36" fmla="*/ 48 w 59"/>
                                  <a:gd name="T37" fmla="*/ 29 h 33"/>
                                  <a:gd name="T38" fmla="*/ 41 w 59"/>
                                  <a:gd name="T39" fmla="*/ 29 h 33"/>
                                  <a:gd name="T40" fmla="*/ 35 w 59"/>
                                  <a:gd name="T41" fmla="*/ 29 h 33"/>
                                  <a:gd name="T42" fmla="*/ 31 w 59"/>
                                  <a:gd name="T43" fmla="*/ 27 h 33"/>
                                  <a:gd name="T44" fmla="*/ 26 w 59"/>
                                  <a:gd name="T45" fmla="*/ 27 h 33"/>
                                  <a:gd name="T46" fmla="*/ 21 w 59"/>
                                  <a:gd name="T47" fmla="*/ 27 h 33"/>
                                  <a:gd name="T48" fmla="*/ 18 w 59"/>
                                  <a:gd name="T49" fmla="*/ 27 h 33"/>
                                  <a:gd name="T50" fmla="*/ 16 w 59"/>
                                  <a:gd name="T51" fmla="*/ 27 h 33"/>
                                  <a:gd name="T52" fmla="*/ 14 w 59"/>
                                  <a:gd name="T53" fmla="*/ 27 h 33"/>
                                  <a:gd name="T54" fmla="*/ 13 w 59"/>
                                  <a:gd name="T55" fmla="*/ 29 h 33"/>
                                  <a:gd name="T56" fmla="*/ 12 w 59"/>
                                  <a:gd name="T57" fmla="*/ 30 h 33"/>
                                  <a:gd name="T58" fmla="*/ 11 w 59"/>
                                  <a:gd name="T59" fmla="*/ 30 h 33"/>
                                  <a:gd name="T60" fmla="*/ 11 w 59"/>
                                  <a:gd name="T61" fmla="*/ 32 h 33"/>
                                  <a:gd name="T62" fmla="*/ 9 w 59"/>
                                  <a:gd name="T63" fmla="*/ 32 h 33"/>
                                  <a:gd name="T64" fmla="*/ 8 w 59"/>
                                  <a:gd name="T65" fmla="*/ 33 h 33"/>
                                  <a:gd name="T66" fmla="*/ 7 w 59"/>
                                  <a:gd name="T67" fmla="*/ 32 h 33"/>
                                  <a:gd name="T68" fmla="*/ 5 w 59"/>
                                  <a:gd name="T69" fmla="*/ 30 h 33"/>
                                  <a:gd name="T70" fmla="*/ 3 w 59"/>
                                  <a:gd name="T71" fmla="*/ 29 h 33"/>
                                  <a:gd name="T72" fmla="*/ 2 w 59"/>
                                  <a:gd name="T73" fmla="*/ 27 h 33"/>
                                  <a:gd name="T74" fmla="*/ 1 w 59"/>
                                  <a:gd name="T75" fmla="*/ 24 h 33"/>
                                  <a:gd name="T76" fmla="*/ 0 w 59"/>
                                  <a:gd name="T77" fmla="*/ 22 h 33"/>
                                  <a:gd name="T78" fmla="*/ 0 w 59"/>
                                  <a:gd name="T79" fmla="*/ 19 h 33"/>
                                  <a:gd name="T80" fmla="*/ 0 w 59"/>
                                  <a:gd name="T81" fmla="*/ 17 h 33"/>
                                  <a:gd name="T82" fmla="*/ 0 w 59"/>
                                  <a:gd name="T83" fmla="*/ 15 h 33"/>
                                  <a:gd name="T84" fmla="*/ 1 w 59"/>
                                  <a:gd name="T85" fmla="*/ 14 h 33"/>
                                  <a:gd name="T86" fmla="*/ 1 w 59"/>
                                  <a:gd name="T87" fmla="*/ 12 h 33"/>
                                  <a:gd name="T88" fmla="*/ 2 w 59"/>
                                  <a:gd name="T89" fmla="*/ 11 h 33"/>
                                  <a:gd name="T90" fmla="*/ 3 w 59"/>
                                  <a:gd name="T91" fmla="*/ 10 h 33"/>
                                  <a:gd name="T92" fmla="*/ 3 w 59"/>
                                  <a:gd name="T93" fmla="*/ 7 h 33"/>
                                  <a:gd name="T94" fmla="*/ 3 w 59"/>
                                  <a:gd name="T95" fmla="*/ 6 h 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
                                  <a:gd name="T145" fmla="*/ 0 h 33"/>
                                  <a:gd name="T146" fmla="*/ 59 w 59"/>
                                  <a:gd name="T147" fmla="*/ 33 h 3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 h="33">
                                    <a:moveTo>
                                      <a:pt x="3" y="6"/>
                                    </a:moveTo>
                                    <a:lnTo>
                                      <a:pt x="12" y="0"/>
                                    </a:lnTo>
                                    <a:lnTo>
                                      <a:pt x="16" y="2"/>
                                    </a:lnTo>
                                    <a:lnTo>
                                      <a:pt x="21" y="4"/>
                                    </a:lnTo>
                                    <a:lnTo>
                                      <a:pt x="28" y="7"/>
                                    </a:lnTo>
                                    <a:lnTo>
                                      <a:pt x="35" y="11"/>
                                    </a:lnTo>
                                    <a:lnTo>
                                      <a:pt x="45" y="12"/>
                                    </a:lnTo>
                                    <a:lnTo>
                                      <a:pt x="51" y="15"/>
                                    </a:lnTo>
                                    <a:lnTo>
                                      <a:pt x="57" y="15"/>
                                    </a:lnTo>
                                    <a:lnTo>
                                      <a:pt x="59" y="17"/>
                                    </a:lnTo>
                                    <a:lnTo>
                                      <a:pt x="59" y="18"/>
                                    </a:lnTo>
                                    <a:lnTo>
                                      <a:pt x="59" y="19"/>
                                    </a:lnTo>
                                    <a:lnTo>
                                      <a:pt x="59" y="21"/>
                                    </a:lnTo>
                                    <a:lnTo>
                                      <a:pt x="59" y="22"/>
                                    </a:lnTo>
                                    <a:lnTo>
                                      <a:pt x="59" y="24"/>
                                    </a:lnTo>
                                    <a:lnTo>
                                      <a:pt x="59" y="26"/>
                                    </a:lnTo>
                                    <a:lnTo>
                                      <a:pt x="59" y="27"/>
                                    </a:lnTo>
                                    <a:lnTo>
                                      <a:pt x="53" y="27"/>
                                    </a:lnTo>
                                    <a:lnTo>
                                      <a:pt x="48" y="29"/>
                                    </a:lnTo>
                                    <a:lnTo>
                                      <a:pt x="41" y="29"/>
                                    </a:lnTo>
                                    <a:lnTo>
                                      <a:pt x="35" y="29"/>
                                    </a:lnTo>
                                    <a:lnTo>
                                      <a:pt x="31" y="27"/>
                                    </a:lnTo>
                                    <a:lnTo>
                                      <a:pt x="26" y="27"/>
                                    </a:lnTo>
                                    <a:lnTo>
                                      <a:pt x="21" y="27"/>
                                    </a:lnTo>
                                    <a:lnTo>
                                      <a:pt x="18" y="27"/>
                                    </a:lnTo>
                                    <a:lnTo>
                                      <a:pt x="16" y="27"/>
                                    </a:lnTo>
                                    <a:lnTo>
                                      <a:pt x="14" y="27"/>
                                    </a:lnTo>
                                    <a:lnTo>
                                      <a:pt x="13" y="29"/>
                                    </a:lnTo>
                                    <a:lnTo>
                                      <a:pt x="12" y="30"/>
                                    </a:lnTo>
                                    <a:lnTo>
                                      <a:pt x="11" y="30"/>
                                    </a:lnTo>
                                    <a:lnTo>
                                      <a:pt x="11" y="32"/>
                                    </a:lnTo>
                                    <a:lnTo>
                                      <a:pt x="9" y="32"/>
                                    </a:lnTo>
                                    <a:lnTo>
                                      <a:pt x="8" y="33"/>
                                    </a:lnTo>
                                    <a:lnTo>
                                      <a:pt x="7" y="32"/>
                                    </a:lnTo>
                                    <a:lnTo>
                                      <a:pt x="5" y="30"/>
                                    </a:lnTo>
                                    <a:lnTo>
                                      <a:pt x="3" y="29"/>
                                    </a:lnTo>
                                    <a:lnTo>
                                      <a:pt x="2" y="27"/>
                                    </a:lnTo>
                                    <a:lnTo>
                                      <a:pt x="1" y="24"/>
                                    </a:lnTo>
                                    <a:lnTo>
                                      <a:pt x="0" y="22"/>
                                    </a:lnTo>
                                    <a:lnTo>
                                      <a:pt x="0" y="19"/>
                                    </a:lnTo>
                                    <a:lnTo>
                                      <a:pt x="0" y="17"/>
                                    </a:lnTo>
                                    <a:lnTo>
                                      <a:pt x="0" y="15"/>
                                    </a:lnTo>
                                    <a:lnTo>
                                      <a:pt x="1" y="14"/>
                                    </a:lnTo>
                                    <a:lnTo>
                                      <a:pt x="1" y="12"/>
                                    </a:lnTo>
                                    <a:lnTo>
                                      <a:pt x="2" y="11"/>
                                    </a:lnTo>
                                    <a:lnTo>
                                      <a:pt x="3" y="10"/>
                                    </a:lnTo>
                                    <a:lnTo>
                                      <a:pt x="3" y="7"/>
                                    </a:lnTo>
                                    <a:lnTo>
                                      <a:pt x="3" y="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95" name="Freeform 393">
                                <a:extLst>
                                  <a:ext uri="{FF2B5EF4-FFF2-40B4-BE49-F238E27FC236}">
                                    <a16:creationId xmlns:a16="http://schemas.microsoft.com/office/drawing/2014/main" id="{28B11BEA-8E10-49A2-84D1-8059E165516E}"/>
                                  </a:ext>
                                </a:extLst>
                              </p:cNvPr>
                              <p:cNvSpPr>
                                <a:spLocks/>
                              </p:cNvSpPr>
                              <p:nvPr/>
                            </p:nvSpPr>
                            <p:spPr bwMode="gray">
                              <a:xfrm>
                                <a:off x="4142" y="1004"/>
                                <a:ext cx="59" cy="30"/>
                              </a:xfrm>
                              <a:custGeom>
                                <a:avLst/>
                                <a:gdLst>
                                  <a:gd name="T0" fmla="*/ 17 w 59"/>
                                  <a:gd name="T1" fmla="*/ 0 h 30"/>
                                  <a:gd name="T2" fmla="*/ 24 w 59"/>
                                  <a:gd name="T3" fmla="*/ 1 h 30"/>
                                  <a:gd name="T4" fmla="*/ 31 w 59"/>
                                  <a:gd name="T5" fmla="*/ 3 h 30"/>
                                  <a:gd name="T6" fmla="*/ 37 w 59"/>
                                  <a:gd name="T7" fmla="*/ 8 h 30"/>
                                  <a:gd name="T8" fmla="*/ 43 w 59"/>
                                  <a:gd name="T9" fmla="*/ 11 h 30"/>
                                  <a:gd name="T10" fmla="*/ 47 w 59"/>
                                  <a:gd name="T11" fmla="*/ 15 h 30"/>
                                  <a:gd name="T12" fmla="*/ 52 w 59"/>
                                  <a:gd name="T13" fmla="*/ 21 h 30"/>
                                  <a:gd name="T14" fmla="*/ 56 w 59"/>
                                  <a:gd name="T15" fmla="*/ 26 h 30"/>
                                  <a:gd name="T16" fmla="*/ 59 w 59"/>
                                  <a:gd name="T17" fmla="*/ 30 h 30"/>
                                  <a:gd name="T18" fmla="*/ 45 w 59"/>
                                  <a:gd name="T19" fmla="*/ 30 h 30"/>
                                  <a:gd name="T20" fmla="*/ 38 w 59"/>
                                  <a:gd name="T21" fmla="*/ 29 h 30"/>
                                  <a:gd name="T22" fmla="*/ 29 w 59"/>
                                  <a:gd name="T23" fmla="*/ 26 h 30"/>
                                  <a:gd name="T24" fmla="*/ 19 w 59"/>
                                  <a:gd name="T25" fmla="*/ 21 h 30"/>
                                  <a:gd name="T26" fmla="*/ 9 w 59"/>
                                  <a:gd name="T27" fmla="*/ 15 h 30"/>
                                  <a:gd name="T28" fmla="*/ 5 w 59"/>
                                  <a:gd name="T29" fmla="*/ 12 h 30"/>
                                  <a:gd name="T30" fmla="*/ 3 w 59"/>
                                  <a:gd name="T31" fmla="*/ 9 h 30"/>
                                  <a:gd name="T32" fmla="*/ 0 w 59"/>
                                  <a:gd name="T33" fmla="*/ 8 h 30"/>
                                  <a:gd name="T34" fmla="*/ 0 w 59"/>
                                  <a:gd name="T35" fmla="*/ 4 h 30"/>
                                  <a:gd name="T36" fmla="*/ 1 w 59"/>
                                  <a:gd name="T37" fmla="*/ 3 h 30"/>
                                  <a:gd name="T38" fmla="*/ 4 w 59"/>
                                  <a:gd name="T39" fmla="*/ 1 h 30"/>
                                  <a:gd name="T40" fmla="*/ 9 w 59"/>
                                  <a:gd name="T41" fmla="*/ 0 h 30"/>
                                  <a:gd name="T42" fmla="*/ 17 w 59"/>
                                  <a:gd name="T43" fmla="*/ 0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9"/>
                                  <a:gd name="T67" fmla="*/ 0 h 30"/>
                                  <a:gd name="T68" fmla="*/ 59 w 59"/>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9" h="30">
                                    <a:moveTo>
                                      <a:pt x="17" y="0"/>
                                    </a:moveTo>
                                    <a:lnTo>
                                      <a:pt x="24" y="1"/>
                                    </a:lnTo>
                                    <a:lnTo>
                                      <a:pt x="31" y="3"/>
                                    </a:lnTo>
                                    <a:lnTo>
                                      <a:pt x="37" y="8"/>
                                    </a:lnTo>
                                    <a:lnTo>
                                      <a:pt x="43" y="11"/>
                                    </a:lnTo>
                                    <a:lnTo>
                                      <a:pt x="47" y="15"/>
                                    </a:lnTo>
                                    <a:lnTo>
                                      <a:pt x="52" y="21"/>
                                    </a:lnTo>
                                    <a:lnTo>
                                      <a:pt x="56" y="26"/>
                                    </a:lnTo>
                                    <a:lnTo>
                                      <a:pt x="59" y="30"/>
                                    </a:lnTo>
                                    <a:lnTo>
                                      <a:pt x="45" y="30"/>
                                    </a:lnTo>
                                    <a:lnTo>
                                      <a:pt x="38" y="29"/>
                                    </a:lnTo>
                                    <a:lnTo>
                                      <a:pt x="29" y="26"/>
                                    </a:lnTo>
                                    <a:lnTo>
                                      <a:pt x="19" y="21"/>
                                    </a:lnTo>
                                    <a:lnTo>
                                      <a:pt x="9" y="15"/>
                                    </a:lnTo>
                                    <a:lnTo>
                                      <a:pt x="5" y="12"/>
                                    </a:lnTo>
                                    <a:lnTo>
                                      <a:pt x="3" y="9"/>
                                    </a:lnTo>
                                    <a:lnTo>
                                      <a:pt x="0" y="8"/>
                                    </a:lnTo>
                                    <a:lnTo>
                                      <a:pt x="0" y="4"/>
                                    </a:lnTo>
                                    <a:lnTo>
                                      <a:pt x="1" y="3"/>
                                    </a:lnTo>
                                    <a:lnTo>
                                      <a:pt x="4" y="1"/>
                                    </a:lnTo>
                                    <a:lnTo>
                                      <a:pt x="9" y="0"/>
                                    </a:lnTo>
                                    <a:lnTo>
                                      <a:pt x="17"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96" name="Freeform 394">
                                <a:extLst>
                                  <a:ext uri="{FF2B5EF4-FFF2-40B4-BE49-F238E27FC236}">
                                    <a16:creationId xmlns:a16="http://schemas.microsoft.com/office/drawing/2014/main" id="{0DDD6BE8-3DCD-4372-9BA7-998955CDEEE0}"/>
                                  </a:ext>
                                </a:extLst>
                              </p:cNvPr>
                              <p:cNvSpPr>
                                <a:spLocks/>
                              </p:cNvSpPr>
                              <p:nvPr/>
                            </p:nvSpPr>
                            <p:spPr bwMode="gray">
                              <a:xfrm>
                                <a:off x="4191" y="1014"/>
                                <a:ext cx="26" cy="20"/>
                              </a:xfrm>
                              <a:custGeom>
                                <a:avLst/>
                                <a:gdLst>
                                  <a:gd name="T0" fmla="*/ 0 w 26"/>
                                  <a:gd name="T1" fmla="*/ 6 h 20"/>
                                  <a:gd name="T2" fmla="*/ 4 w 26"/>
                                  <a:gd name="T3" fmla="*/ 4 h 20"/>
                                  <a:gd name="T4" fmla="*/ 8 w 26"/>
                                  <a:gd name="T5" fmla="*/ 3 h 20"/>
                                  <a:gd name="T6" fmla="*/ 12 w 26"/>
                                  <a:gd name="T7" fmla="*/ 1 h 20"/>
                                  <a:gd name="T8" fmla="*/ 14 w 26"/>
                                  <a:gd name="T9" fmla="*/ 1 h 20"/>
                                  <a:gd name="T10" fmla="*/ 17 w 26"/>
                                  <a:gd name="T11" fmla="*/ 1 h 20"/>
                                  <a:gd name="T12" fmla="*/ 20 w 26"/>
                                  <a:gd name="T13" fmla="*/ 0 h 20"/>
                                  <a:gd name="T14" fmla="*/ 22 w 26"/>
                                  <a:gd name="T15" fmla="*/ 0 h 20"/>
                                  <a:gd name="T16" fmla="*/ 26 w 26"/>
                                  <a:gd name="T17" fmla="*/ 0 h 20"/>
                                  <a:gd name="T18" fmla="*/ 26 w 26"/>
                                  <a:gd name="T19" fmla="*/ 1 h 20"/>
                                  <a:gd name="T20" fmla="*/ 26 w 26"/>
                                  <a:gd name="T21" fmla="*/ 3 h 20"/>
                                  <a:gd name="T22" fmla="*/ 26 w 26"/>
                                  <a:gd name="T23" fmla="*/ 4 h 20"/>
                                  <a:gd name="T24" fmla="*/ 26 w 26"/>
                                  <a:gd name="T25" fmla="*/ 6 h 20"/>
                                  <a:gd name="T26" fmla="*/ 26 w 26"/>
                                  <a:gd name="T27" fmla="*/ 8 h 20"/>
                                  <a:gd name="T28" fmla="*/ 26 w 26"/>
                                  <a:gd name="T29" fmla="*/ 9 h 20"/>
                                  <a:gd name="T30" fmla="*/ 26 w 26"/>
                                  <a:gd name="T31" fmla="*/ 11 h 20"/>
                                  <a:gd name="T32" fmla="*/ 25 w 26"/>
                                  <a:gd name="T33" fmla="*/ 12 h 20"/>
                                  <a:gd name="T34" fmla="*/ 25 w 26"/>
                                  <a:gd name="T35" fmla="*/ 16 h 20"/>
                                  <a:gd name="T36" fmla="*/ 23 w 26"/>
                                  <a:gd name="T37" fmla="*/ 17 h 20"/>
                                  <a:gd name="T38" fmla="*/ 22 w 26"/>
                                  <a:gd name="T39" fmla="*/ 19 h 20"/>
                                  <a:gd name="T40" fmla="*/ 20 w 26"/>
                                  <a:gd name="T41" fmla="*/ 19 h 20"/>
                                  <a:gd name="T42" fmla="*/ 18 w 26"/>
                                  <a:gd name="T43" fmla="*/ 20 h 20"/>
                                  <a:gd name="T44" fmla="*/ 17 w 26"/>
                                  <a:gd name="T45" fmla="*/ 20 h 20"/>
                                  <a:gd name="T46" fmla="*/ 13 w 26"/>
                                  <a:gd name="T47" fmla="*/ 20 h 20"/>
                                  <a:gd name="T48" fmla="*/ 9 w 26"/>
                                  <a:gd name="T49" fmla="*/ 19 h 20"/>
                                  <a:gd name="T50" fmla="*/ 7 w 26"/>
                                  <a:gd name="T51" fmla="*/ 17 h 20"/>
                                  <a:gd name="T52" fmla="*/ 4 w 26"/>
                                  <a:gd name="T53" fmla="*/ 13 h 20"/>
                                  <a:gd name="T54" fmla="*/ 2 w 26"/>
                                  <a:gd name="T55" fmla="*/ 12 h 20"/>
                                  <a:gd name="T56" fmla="*/ 1 w 26"/>
                                  <a:gd name="T57" fmla="*/ 9 h 20"/>
                                  <a:gd name="T58" fmla="*/ 0 w 26"/>
                                  <a:gd name="T59" fmla="*/ 8 h 20"/>
                                  <a:gd name="T60" fmla="*/ 0 w 26"/>
                                  <a:gd name="T61" fmla="*/ 6 h 2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
                                  <a:gd name="T94" fmla="*/ 0 h 20"/>
                                  <a:gd name="T95" fmla="*/ 26 w 26"/>
                                  <a:gd name="T96" fmla="*/ 20 h 2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 h="20">
                                    <a:moveTo>
                                      <a:pt x="0" y="6"/>
                                    </a:moveTo>
                                    <a:lnTo>
                                      <a:pt x="4" y="4"/>
                                    </a:lnTo>
                                    <a:lnTo>
                                      <a:pt x="8" y="3"/>
                                    </a:lnTo>
                                    <a:lnTo>
                                      <a:pt x="12" y="1"/>
                                    </a:lnTo>
                                    <a:lnTo>
                                      <a:pt x="14" y="1"/>
                                    </a:lnTo>
                                    <a:lnTo>
                                      <a:pt x="17" y="1"/>
                                    </a:lnTo>
                                    <a:lnTo>
                                      <a:pt x="20" y="0"/>
                                    </a:lnTo>
                                    <a:lnTo>
                                      <a:pt x="22" y="0"/>
                                    </a:lnTo>
                                    <a:lnTo>
                                      <a:pt x="26" y="0"/>
                                    </a:lnTo>
                                    <a:lnTo>
                                      <a:pt x="26" y="1"/>
                                    </a:lnTo>
                                    <a:lnTo>
                                      <a:pt x="26" y="3"/>
                                    </a:lnTo>
                                    <a:lnTo>
                                      <a:pt x="26" y="4"/>
                                    </a:lnTo>
                                    <a:lnTo>
                                      <a:pt x="26" y="6"/>
                                    </a:lnTo>
                                    <a:lnTo>
                                      <a:pt x="26" y="8"/>
                                    </a:lnTo>
                                    <a:lnTo>
                                      <a:pt x="26" y="9"/>
                                    </a:lnTo>
                                    <a:lnTo>
                                      <a:pt x="26" y="11"/>
                                    </a:lnTo>
                                    <a:lnTo>
                                      <a:pt x="25" y="12"/>
                                    </a:lnTo>
                                    <a:lnTo>
                                      <a:pt x="25" y="16"/>
                                    </a:lnTo>
                                    <a:lnTo>
                                      <a:pt x="23" y="17"/>
                                    </a:lnTo>
                                    <a:lnTo>
                                      <a:pt x="22" y="19"/>
                                    </a:lnTo>
                                    <a:lnTo>
                                      <a:pt x="20" y="19"/>
                                    </a:lnTo>
                                    <a:lnTo>
                                      <a:pt x="18" y="20"/>
                                    </a:lnTo>
                                    <a:lnTo>
                                      <a:pt x="17" y="20"/>
                                    </a:lnTo>
                                    <a:lnTo>
                                      <a:pt x="13" y="20"/>
                                    </a:lnTo>
                                    <a:lnTo>
                                      <a:pt x="9" y="19"/>
                                    </a:lnTo>
                                    <a:lnTo>
                                      <a:pt x="7" y="17"/>
                                    </a:lnTo>
                                    <a:lnTo>
                                      <a:pt x="4" y="13"/>
                                    </a:lnTo>
                                    <a:lnTo>
                                      <a:pt x="2" y="12"/>
                                    </a:lnTo>
                                    <a:lnTo>
                                      <a:pt x="1" y="9"/>
                                    </a:lnTo>
                                    <a:lnTo>
                                      <a:pt x="0" y="8"/>
                                    </a:lnTo>
                                    <a:lnTo>
                                      <a:pt x="0" y="6"/>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97" name="Freeform 395">
                                <a:extLst>
                                  <a:ext uri="{FF2B5EF4-FFF2-40B4-BE49-F238E27FC236}">
                                    <a16:creationId xmlns:a16="http://schemas.microsoft.com/office/drawing/2014/main" id="{058FA11E-F7AE-477F-8494-BA944A9447E1}"/>
                                  </a:ext>
                                </a:extLst>
                              </p:cNvPr>
                              <p:cNvSpPr>
                                <a:spLocks/>
                              </p:cNvSpPr>
                              <p:nvPr/>
                            </p:nvSpPr>
                            <p:spPr bwMode="gray">
                              <a:xfrm>
                                <a:off x="4212" y="1024"/>
                                <a:ext cx="37" cy="22"/>
                              </a:xfrm>
                              <a:custGeom>
                                <a:avLst/>
                                <a:gdLst>
                                  <a:gd name="T0" fmla="*/ 37 w 37"/>
                                  <a:gd name="T1" fmla="*/ 17 h 22"/>
                                  <a:gd name="T2" fmla="*/ 35 w 37"/>
                                  <a:gd name="T3" fmla="*/ 20 h 22"/>
                                  <a:gd name="T4" fmla="*/ 32 w 37"/>
                                  <a:gd name="T5" fmla="*/ 21 h 22"/>
                                  <a:gd name="T6" fmla="*/ 30 w 37"/>
                                  <a:gd name="T7" fmla="*/ 22 h 22"/>
                                  <a:gd name="T8" fmla="*/ 26 w 37"/>
                                  <a:gd name="T9" fmla="*/ 22 h 22"/>
                                  <a:gd name="T10" fmla="*/ 23 w 37"/>
                                  <a:gd name="T11" fmla="*/ 22 h 22"/>
                                  <a:gd name="T12" fmla="*/ 21 w 37"/>
                                  <a:gd name="T13" fmla="*/ 22 h 22"/>
                                  <a:gd name="T14" fmla="*/ 18 w 37"/>
                                  <a:gd name="T15" fmla="*/ 22 h 22"/>
                                  <a:gd name="T16" fmla="*/ 17 w 37"/>
                                  <a:gd name="T17" fmla="*/ 22 h 22"/>
                                  <a:gd name="T18" fmla="*/ 15 w 37"/>
                                  <a:gd name="T19" fmla="*/ 22 h 22"/>
                                  <a:gd name="T20" fmla="*/ 12 w 37"/>
                                  <a:gd name="T21" fmla="*/ 21 h 22"/>
                                  <a:gd name="T22" fmla="*/ 10 w 37"/>
                                  <a:gd name="T23" fmla="*/ 20 h 22"/>
                                  <a:gd name="T24" fmla="*/ 6 w 37"/>
                                  <a:gd name="T25" fmla="*/ 18 h 22"/>
                                  <a:gd name="T26" fmla="*/ 4 w 37"/>
                                  <a:gd name="T27" fmla="*/ 15 h 22"/>
                                  <a:gd name="T28" fmla="*/ 3 w 37"/>
                                  <a:gd name="T29" fmla="*/ 13 h 22"/>
                                  <a:gd name="T30" fmla="*/ 2 w 37"/>
                                  <a:gd name="T31" fmla="*/ 10 h 22"/>
                                  <a:gd name="T32" fmla="*/ 0 w 37"/>
                                  <a:gd name="T33" fmla="*/ 9 h 22"/>
                                  <a:gd name="T34" fmla="*/ 2 w 37"/>
                                  <a:gd name="T35" fmla="*/ 4 h 22"/>
                                  <a:gd name="T36" fmla="*/ 2 w 37"/>
                                  <a:gd name="T37" fmla="*/ 1 h 22"/>
                                  <a:gd name="T38" fmla="*/ 4 w 37"/>
                                  <a:gd name="T39" fmla="*/ 0 h 22"/>
                                  <a:gd name="T40" fmla="*/ 6 w 37"/>
                                  <a:gd name="T41" fmla="*/ 0 h 22"/>
                                  <a:gd name="T42" fmla="*/ 12 w 37"/>
                                  <a:gd name="T43" fmla="*/ 0 h 22"/>
                                  <a:gd name="T44" fmla="*/ 19 w 37"/>
                                  <a:gd name="T45" fmla="*/ 4 h 22"/>
                                  <a:gd name="T46" fmla="*/ 25 w 37"/>
                                  <a:gd name="T47" fmla="*/ 8 h 22"/>
                                  <a:gd name="T48" fmla="*/ 31 w 37"/>
                                  <a:gd name="T49" fmla="*/ 12 h 22"/>
                                  <a:gd name="T50" fmla="*/ 36 w 37"/>
                                  <a:gd name="T51" fmla="*/ 15 h 22"/>
                                  <a:gd name="T52" fmla="*/ 37 w 37"/>
                                  <a:gd name="T53" fmla="*/ 17 h 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
                                  <a:gd name="T82" fmla="*/ 0 h 22"/>
                                  <a:gd name="T83" fmla="*/ 37 w 37"/>
                                  <a:gd name="T84" fmla="*/ 22 h 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 h="22">
                                    <a:moveTo>
                                      <a:pt x="37" y="17"/>
                                    </a:moveTo>
                                    <a:lnTo>
                                      <a:pt x="35" y="20"/>
                                    </a:lnTo>
                                    <a:lnTo>
                                      <a:pt x="32" y="21"/>
                                    </a:lnTo>
                                    <a:lnTo>
                                      <a:pt x="30" y="22"/>
                                    </a:lnTo>
                                    <a:lnTo>
                                      <a:pt x="26" y="22"/>
                                    </a:lnTo>
                                    <a:lnTo>
                                      <a:pt x="23" y="22"/>
                                    </a:lnTo>
                                    <a:lnTo>
                                      <a:pt x="21" y="22"/>
                                    </a:lnTo>
                                    <a:lnTo>
                                      <a:pt x="18" y="22"/>
                                    </a:lnTo>
                                    <a:lnTo>
                                      <a:pt x="17" y="22"/>
                                    </a:lnTo>
                                    <a:lnTo>
                                      <a:pt x="15" y="22"/>
                                    </a:lnTo>
                                    <a:lnTo>
                                      <a:pt x="12" y="21"/>
                                    </a:lnTo>
                                    <a:lnTo>
                                      <a:pt x="10" y="20"/>
                                    </a:lnTo>
                                    <a:lnTo>
                                      <a:pt x="6" y="18"/>
                                    </a:lnTo>
                                    <a:lnTo>
                                      <a:pt x="4" y="15"/>
                                    </a:lnTo>
                                    <a:lnTo>
                                      <a:pt x="3" y="13"/>
                                    </a:lnTo>
                                    <a:lnTo>
                                      <a:pt x="2" y="10"/>
                                    </a:lnTo>
                                    <a:lnTo>
                                      <a:pt x="0" y="9"/>
                                    </a:lnTo>
                                    <a:lnTo>
                                      <a:pt x="2" y="4"/>
                                    </a:lnTo>
                                    <a:lnTo>
                                      <a:pt x="2" y="1"/>
                                    </a:lnTo>
                                    <a:lnTo>
                                      <a:pt x="4" y="0"/>
                                    </a:lnTo>
                                    <a:lnTo>
                                      <a:pt x="6" y="0"/>
                                    </a:lnTo>
                                    <a:lnTo>
                                      <a:pt x="12" y="0"/>
                                    </a:lnTo>
                                    <a:lnTo>
                                      <a:pt x="19" y="4"/>
                                    </a:lnTo>
                                    <a:lnTo>
                                      <a:pt x="25" y="8"/>
                                    </a:lnTo>
                                    <a:lnTo>
                                      <a:pt x="31" y="12"/>
                                    </a:lnTo>
                                    <a:lnTo>
                                      <a:pt x="36" y="15"/>
                                    </a:lnTo>
                                    <a:lnTo>
                                      <a:pt x="37" y="1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98" name="Freeform 396">
                                <a:extLst>
                                  <a:ext uri="{FF2B5EF4-FFF2-40B4-BE49-F238E27FC236}">
                                    <a16:creationId xmlns:a16="http://schemas.microsoft.com/office/drawing/2014/main" id="{65FD0D34-8A8E-47BC-ACB3-90A1A3ED1C56}"/>
                                  </a:ext>
                                </a:extLst>
                              </p:cNvPr>
                              <p:cNvSpPr>
                                <a:spLocks/>
                              </p:cNvSpPr>
                              <p:nvPr/>
                            </p:nvSpPr>
                            <p:spPr bwMode="gray">
                              <a:xfrm>
                                <a:off x="4051" y="1004"/>
                                <a:ext cx="44" cy="20"/>
                              </a:xfrm>
                              <a:custGeom>
                                <a:avLst/>
                                <a:gdLst>
                                  <a:gd name="T0" fmla="*/ 0 w 44"/>
                                  <a:gd name="T1" fmla="*/ 7 h 20"/>
                                  <a:gd name="T2" fmla="*/ 2 w 44"/>
                                  <a:gd name="T3" fmla="*/ 7 h 20"/>
                                  <a:gd name="T4" fmla="*/ 6 w 44"/>
                                  <a:gd name="T5" fmla="*/ 4 h 20"/>
                                  <a:gd name="T6" fmla="*/ 9 w 44"/>
                                  <a:gd name="T7" fmla="*/ 4 h 20"/>
                                  <a:gd name="T8" fmla="*/ 14 w 44"/>
                                  <a:gd name="T9" fmla="*/ 3 h 20"/>
                                  <a:gd name="T10" fmla="*/ 17 w 44"/>
                                  <a:gd name="T11" fmla="*/ 1 h 20"/>
                                  <a:gd name="T12" fmla="*/ 20 w 44"/>
                                  <a:gd name="T13" fmla="*/ 1 h 20"/>
                                  <a:gd name="T14" fmla="*/ 22 w 44"/>
                                  <a:gd name="T15" fmla="*/ 0 h 20"/>
                                  <a:gd name="T16" fmla="*/ 24 w 44"/>
                                  <a:gd name="T17" fmla="*/ 0 h 20"/>
                                  <a:gd name="T18" fmla="*/ 44 w 44"/>
                                  <a:gd name="T19" fmla="*/ 20 h 20"/>
                                  <a:gd name="T20" fmla="*/ 40 w 44"/>
                                  <a:gd name="T21" fmla="*/ 20 h 20"/>
                                  <a:gd name="T22" fmla="*/ 35 w 44"/>
                                  <a:gd name="T23" fmla="*/ 19 h 20"/>
                                  <a:gd name="T24" fmla="*/ 28 w 44"/>
                                  <a:gd name="T25" fmla="*/ 16 h 20"/>
                                  <a:gd name="T26" fmla="*/ 21 w 44"/>
                                  <a:gd name="T27" fmla="*/ 12 h 20"/>
                                  <a:gd name="T28" fmla="*/ 15 w 44"/>
                                  <a:gd name="T29" fmla="*/ 8 h 20"/>
                                  <a:gd name="T30" fmla="*/ 8 w 44"/>
                                  <a:gd name="T31" fmla="*/ 7 h 20"/>
                                  <a:gd name="T32" fmla="*/ 3 w 44"/>
                                  <a:gd name="T33" fmla="*/ 4 h 20"/>
                                  <a:gd name="T34" fmla="*/ 0 w 44"/>
                                  <a:gd name="T35" fmla="*/ 7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20"/>
                                  <a:gd name="T56" fmla="*/ 44 w 44"/>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20">
                                    <a:moveTo>
                                      <a:pt x="0" y="7"/>
                                    </a:moveTo>
                                    <a:lnTo>
                                      <a:pt x="2" y="7"/>
                                    </a:lnTo>
                                    <a:lnTo>
                                      <a:pt x="6" y="4"/>
                                    </a:lnTo>
                                    <a:lnTo>
                                      <a:pt x="9" y="4"/>
                                    </a:lnTo>
                                    <a:lnTo>
                                      <a:pt x="14" y="3"/>
                                    </a:lnTo>
                                    <a:lnTo>
                                      <a:pt x="17" y="1"/>
                                    </a:lnTo>
                                    <a:lnTo>
                                      <a:pt x="20" y="1"/>
                                    </a:lnTo>
                                    <a:lnTo>
                                      <a:pt x="22" y="0"/>
                                    </a:lnTo>
                                    <a:lnTo>
                                      <a:pt x="24" y="0"/>
                                    </a:lnTo>
                                    <a:lnTo>
                                      <a:pt x="44" y="20"/>
                                    </a:lnTo>
                                    <a:lnTo>
                                      <a:pt x="40" y="20"/>
                                    </a:lnTo>
                                    <a:lnTo>
                                      <a:pt x="35" y="19"/>
                                    </a:lnTo>
                                    <a:lnTo>
                                      <a:pt x="28" y="16"/>
                                    </a:lnTo>
                                    <a:lnTo>
                                      <a:pt x="21" y="12"/>
                                    </a:lnTo>
                                    <a:lnTo>
                                      <a:pt x="15" y="8"/>
                                    </a:lnTo>
                                    <a:lnTo>
                                      <a:pt x="8" y="7"/>
                                    </a:lnTo>
                                    <a:lnTo>
                                      <a:pt x="3" y="4"/>
                                    </a:lnTo>
                                    <a:lnTo>
                                      <a:pt x="0" y="7"/>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199" name="Freeform 397">
                                <a:extLst>
                                  <a:ext uri="{FF2B5EF4-FFF2-40B4-BE49-F238E27FC236}">
                                    <a16:creationId xmlns:a16="http://schemas.microsoft.com/office/drawing/2014/main" id="{EC64AFD6-AF5E-429F-B756-0AED645340C1}"/>
                                  </a:ext>
                                </a:extLst>
                              </p:cNvPr>
                              <p:cNvSpPr>
                                <a:spLocks/>
                              </p:cNvSpPr>
                              <p:nvPr/>
                            </p:nvSpPr>
                            <p:spPr bwMode="gray">
                              <a:xfrm>
                                <a:off x="4260" y="959"/>
                                <a:ext cx="102" cy="33"/>
                              </a:xfrm>
                              <a:custGeom>
                                <a:avLst/>
                                <a:gdLst>
                                  <a:gd name="T0" fmla="*/ 0 w 102"/>
                                  <a:gd name="T1" fmla="*/ 5 h 33"/>
                                  <a:gd name="T2" fmla="*/ 6 w 102"/>
                                  <a:gd name="T3" fmla="*/ 2 h 33"/>
                                  <a:gd name="T4" fmla="*/ 13 w 102"/>
                                  <a:gd name="T5" fmla="*/ 0 h 33"/>
                                  <a:gd name="T6" fmla="*/ 19 w 102"/>
                                  <a:gd name="T7" fmla="*/ 0 h 33"/>
                                  <a:gd name="T8" fmla="*/ 26 w 102"/>
                                  <a:gd name="T9" fmla="*/ 3 h 33"/>
                                  <a:gd name="T10" fmla="*/ 32 w 102"/>
                                  <a:gd name="T11" fmla="*/ 6 h 33"/>
                                  <a:gd name="T12" fmla="*/ 37 w 102"/>
                                  <a:gd name="T13" fmla="*/ 11 h 33"/>
                                  <a:gd name="T14" fmla="*/ 39 w 102"/>
                                  <a:gd name="T15" fmla="*/ 15 h 33"/>
                                  <a:gd name="T16" fmla="*/ 42 w 102"/>
                                  <a:gd name="T17" fmla="*/ 18 h 33"/>
                                  <a:gd name="T18" fmla="*/ 43 w 102"/>
                                  <a:gd name="T19" fmla="*/ 18 h 33"/>
                                  <a:gd name="T20" fmla="*/ 44 w 102"/>
                                  <a:gd name="T21" fmla="*/ 17 h 33"/>
                                  <a:gd name="T22" fmla="*/ 44 w 102"/>
                                  <a:gd name="T23" fmla="*/ 14 h 33"/>
                                  <a:gd name="T24" fmla="*/ 45 w 102"/>
                                  <a:gd name="T25" fmla="*/ 13 h 33"/>
                                  <a:gd name="T26" fmla="*/ 45 w 102"/>
                                  <a:gd name="T27" fmla="*/ 11 h 33"/>
                                  <a:gd name="T28" fmla="*/ 45 w 102"/>
                                  <a:gd name="T29" fmla="*/ 7 h 33"/>
                                  <a:gd name="T30" fmla="*/ 45 w 102"/>
                                  <a:gd name="T31" fmla="*/ 6 h 33"/>
                                  <a:gd name="T32" fmla="*/ 45 w 102"/>
                                  <a:gd name="T33" fmla="*/ 5 h 33"/>
                                  <a:gd name="T34" fmla="*/ 52 w 102"/>
                                  <a:gd name="T35" fmla="*/ 6 h 33"/>
                                  <a:gd name="T36" fmla="*/ 59 w 102"/>
                                  <a:gd name="T37" fmla="*/ 6 h 33"/>
                                  <a:gd name="T38" fmla="*/ 68 w 102"/>
                                  <a:gd name="T39" fmla="*/ 7 h 33"/>
                                  <a:gd name="T40" fmla="*/ 77 w 102"/>
                                  <a:gd name="T41" fmla="*/ 11 h 33"/>
                                  <a:gd name="T42" fmla="*/ 85 w 102"/>
                                  <a:gd name="T43" fmla="*/ 14 h 33"/>
                                  <a:gd name="T44" fmla="*/ 93 w 102"/>
                                  <a:gd name="T45" fmla="*/ 17 h 33"/>
                                  <a:gd name="T46" fmla="*/ 99 w 102"/>
                                  <a:gd name="T47" fmla="*/ 21 h 33"/>
                                  <a:gd name="T48" fmla="*/ 102 w 102"/>
                                  <a:gd name="T49" fmla="*/ 28 h 33"/>
                                  <a:gd name="T50" fmla="*/ 96 w 102"/>
                                  <a:gd name="T51" fmla="*/ 30 h 33"/>
                                  <a:gd name="T52" fmla="*/ 89 w 102"/>
                                  <a:gd name="T53" fmla="*/ 32 h 33"/>
                                  <a:gd name="T54" fmla="*/ 82 w 102"/>
                                  <a:gd name="T55" fmla="*/ 32 h 33"/>
                                  <a:gd name="T56" fmla="*/ 73 w 102"/>
                                  <a:gd name="T57" fmla="*/ 33 h 33"/>
                                  <a:gd name="T58" fmla="*/ 65 w 102"/>
                                  <a:gd name="T59" fmla="*/ 33 h 33"/>
                                  <a:gd name="T60" fmla="*/ 58 w 102"/>
                                  <a:gd name="T61" fmla="*/ 33 h 33"/>
                                  <a:gd name="T62" fmla="*/ 52 w 102"/>
                                  <a:gd name="T63" fmla="*/ 32 h 33"/>
                                  <a:gd name="T64" fmla="*/ 48 w 102"/>
                                  <a:gd name="T65" fmla="*/ 32 h 33"/>
                                  <a:gd name="T66" fmla="*/ 45 w 102"/>
                                  <a:gd name="T67" fmla="*/ 32 h 33"/>
                                  <a:gd name="T68" fmla="*/ 42 w 102"/>
                                  <a:gd name="T69" fmla="*/ 33 h 33"/>
                                  <a:gd name="T70" fmla="*/ 38 w 102"/>
                                  <a:gd name="T71" fmla="*/ 33 h 33"/>
                                  <a:gd name="T72" fmla="*/ 33 w 102"/>
                                  <a:gd name="T73" fmla="*/ 33 h 33"/>
                                  <a:gd name="T74" fmla="*/ 28 w 102"/>
                                  <a:gd name="T75" fmla="*/ 32 h 33"/>
                                  <a:gd name="T76" fmla="*/ 24 w 102"/>
                                  <a:gd name="T77" fmla="*/ 32 h 33"/>
                                  <a:gd name="T78" fmla="*/ 22 w 102"/>
                                  <a:gd name="T79" fmla="*/ 30 h 33"/>
                                  <a:gd name="T80" fmla="*/ 22 w 102"/>
                                  <a:gd name="T81" fmla="*/ 28 h 33"/>
                                  <a:gd name="T82" fmla="*/ 17 w 102"/>
                                  <a:gd name="T83" fmla="*/ 26 h 33"/>
                                  <a:gd name="T84" fmla="*/ 13 w 102"/>
                                  <a:gd name="T85" fmla="*/ 26 h 33"/>
                                  <a:gd name="T86" fmla="*/ 11 w 102"/>
                                  <a:gd name="T87" fmla="*/ 24 h 33"/>
                                  <a:gd name="T88" fmla="*/ 10 w 102"/>
                                  <a:gd name="T89" fmla="*/ 21 h 33"/>
                                  <a:gd name="T90" fmla="*/ 8 w 102"/>
                                  <a:gd name="T91" fmla="*/ 20 h 33"/>
                                  <a:gd name="T92" fmla="*/ 6 w 102"/>
                                  <a:gd name="T93" fmla="*/ 18 h 33"/>
                                  <a:gd name="T94" fmla="*/ 4 w 102"/>
                                  <a:gd name="T95" fmla="*/ 17 h 33"/>
                                  <a:gd name="T96" fmla="*/ 0 w 102"/>
                                  <a:gd name="T97" fmla="*/ 17 h 33"/>
                                  <a:gd name="T98" fmla="*/ 0 w 102"/>
                                  <a:gd name="T99" fmla="*/ 15 h 33"/>
                                  <a:gd name="T100" fmla="*/ 0 w 102"/>
                                  <a:gd name="T101" fmla="*/ 14 h 33"/>
                                  <a:gd name="T102" fmla="*/ 0 w 102"/>
                                  <a:gd name="T103" fmla="*/ 13 h 33"/>
                                  <a:gd name="T104" fmla="*/ 0 w 102"/>
                                  <a:gd name="T105" fmla="*/ 11 h 33"/>
                                  <a:gd name="T106" fmla="*/ 0 w 102"/>
                                  <a:gd name="T107" fmla="*/ 10 h 33"/>
                                  <a:gd name="T108" fmla="*/ 0 w 102"/>
                                  <a:gd name="T109" fmla="*/ 7 h 33"/>
                                  <a:gd name="T110" fmla="*/ 0 w 102"/>
                                  <a:gd name="T111" fmla="*/ 5 h 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2"/>
                                  <a:gd name="T169" fmla="*/ 0 h 33"/>
                                  <a:gd name="T170" fmla="*/ 102 w 102"/>
                                  <a:gd name="T171" fmla="*/ 33 h 3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2" h="33">
                                    <a:moveTo>
                                      <a:pt x="0" y="5"/>
                                    </a:moveTo>
                                    <a:lnTo>
                                      <a:pt x="6" y="2"/>
                                    </a:lnTo>
                                    <a:lnTo>
                                      <a:pt x="13" y="0"/>
                                    </a:lnTo>
                                    <a:lnTo>
                                      <a:pt x="19" y="0"/>
                                    </a:lnTo>
                                    <a:lnTo>
                                      <a:pt x="26" y="3"/>
                                    </a:lnTo>
                                    <a:lnTo>
                                      <a:pt x="32" y="6"/>
                                    </a:lnTo>
                                    <a:lnTo>
                                      <a:pt x="37" y="11"/>
                                    </a:lnTo>
                                    <a:lnTo>
                                      <a:pt x="39" y="15"/>
                                    </a:lnTo>
                                    <a:lnTo>
                                      <a:pt x="42" y="18"/>
                                    </a:lnTo>
                                    <a:lnTo>
                                      <a:pt x="43" y="18"/>
                                    </a:lnTo>
                                    <a:lnTo>
                                      <a:pt x="44" y="17"/>
                                    </a:lnTo>
                                    <a:lnTo>
                                      <a:pt x="44" y="14"/>
                                    </a:lnTo>
                                    <a:lnTo>
                                      <a:pt x="45" y="13"/>
                                    </a:lnTo>
                                    <a:lnTo>
                                      <a:pt x="45" y="11"/>
                                    </a:lnTo>
                                    <a:lnTo>
                                      <a:pt x="45" y="7"/>
                                    </a:lnTo>
                                    <a:lnTo>
                                      <a:pt x="45" y="6"/>
                                    </a:lnTo>
                                    <a:lnTo>
                                      <a:pt x="45" y="5"/>
                                    </a:lnTo>
                                    <a:lnTo>
                                      <a:pt x="52" y="6"/>
                                    </a:lnTo>
                                    <a:lnTo>
                                      <a:pt x="59" y="6"/>
                                    </a:lnTo>
                                    <a:lnTo>
                                      <a:pt x="68" y="7"/>
                                    </a:lnTo>
                                    <a:lnTo>
                                      <a:pt x="77" y="11"/>
                                    </a:lnTo>
                                    <a:lnTo>
                                      <a:pt x="85" y="14"/>
                                    </a:lnTo>
                                    <a:lnTo>
                                      <a:pt x="93" y="17"/>
                                    </a:lnTo>
                                    <a:lnTo>
                                      <a:pt x="99" y="21"/>
                                    </a:lnTo>
                                    <a:lnTo>
                                      <a:pt x="102" y="28"/>
                                    </a:lnTo>
                                    <a:lnTo>
                                      <a:pt x="96" y="30"/>
                                    </a:lnTo>
                                    <a:lnTo>
                                      <a:pt x="89" y="32"/>
                                    </a:lnTo>
                                    <a:lnTo>
                                      <a:pt x="82" y="32"/>
                                    </a:lnTo>
                                    <a:lnTo>
                                      <a:pt x="73" y="33"/>
                                    </a:lnTo>
                                    <a:lnTo>
                                      <a:pt x="65" y="33"/>
                                    </a:lnTo>
                                    <a:lnTo>
                                      <a:pt x="58" y="33"/>
                                    </a:lnTo>
                                    <a:lnTo>
                                      <a:pt x="52" y="32"/>
                                    </a:lnTo>
                                    <a:lnTo>
                                      <a:pt x="48" y="32"/>
                                    </a:lnTo>
                                    <a:lnTo>
                                      <a:pt x="45" y="32"/>
                                    </a:lnTo>
                                    <a:lnTo>
                                      <a:pt x="42" y="33"/>
                                    </a:lnTo>
                                    <a:lnTo>
                                      <a:pt x="38" y="33"/>
                                    </a:lnTo>
                                    <a:lnTo>
                                      <a:pt x="33" y="33"/>
                                    </a:lnTo>
                                    <a:lnTo>
                                      <a:pt x="28" y="32"/>
                                    </a:lnTo>
                                    <a:lnTo>
                                      <a:pt x="24" y="32"/>
                                    </a:lnTo>
                                    <a:lnTo>
                                      <a:pt x="22" y="30"/>
                                    </a:lnTo>
                                    <a:lnTo>
                                      <a:pt x="22" y="28"/>
                                    </a:lnTo>
                                    <a:lnTo>
                                      <a:pt x="17" y="26"/>
                                    </a:lnTo>
                                    <a:lnTo>
                                      <a:pt x="13" y="26"/>
                                    </a:lnTo>
                                    <a:lnTo>
                                      <a:pt x="11" y="24"/>
                                    </a:lnTo>
                                    <a:lnTo>
                                      <a:pt x="10" y="21"/>
                                    </a:lnTo>
                                    <a:lnTo>
                                      <a:pt x="8" y="20"/>
                                    </a:lnTo>
                                    <a:lnTo>
                                      <a:pt x="6" y="18"/>
                                    </a:lnTo>
                                    <a:lnTo>
                                      <a:pt x="4" y="17"/>
                                    </a:lnTo>
                                    <a:lnTo>
                                      <a:pt x="0" y="17"/>
                                    </a:lnTo>
                                    <a:lnTo>
                                      <a:pt x="0" y="15"/>
                                    </a:lnTo>
                                    <a:lnTo>
                                      <a:pt x="0" y="14"/>
                                    </a:lnTo>
                                    <a:lnTo>
                                      <a:pt x="0" y="13"/>
                                    </a:lnTo>
                                    <a:lnTo>
                                      <a:pt x="0" y="11"/>
                                    </a:lnTo>
                                    <a:lnTo>
                                      <a:pt x="0" y="10"/>
                                    </a:lnTo>
                                    <a:lnTo>
                                      <a:pt x="0" y="7"/>
                                    </a:lnTo>
                                    <a:lnTo>
                                      <a:pt x="0" y="5"/>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00" name="Freeform 398">
                                <a:extLst>
                                  <a:ext uri="{FF2B5EF4-FFF2-40B4-BE49-F238E27FC236}">
                                    <a16:creationId xmlns:a16="http://schemas.microsoft.com/office/drawing/2014/main" id="{DC2782D7-6875-4E92-84AB-9D9748520FE1}"/>
                                  </a:ext>
                                </a:extLst>
                              </p:cNvPr>
                              <p:cNvSpPr>
                                <a:spLocks/>
                              </p:cNvSpPr>
                              <p:nvPr/>
                            </p:nvSpPr>
                            <p:spPr bwMode="gray">
                              <a:xfrm>
                                <a:off x="4373" y="966"/>
                                <a:ext cx="72" cy="29"/>
                              </a:xfrm>
                              <a:custGeom>
                                <a:avLst/>
                                <a:gdLst>
                                  <a:gd name="T0" fmla="*/ 29 w 72"/>
                                  <a:gd name="T1" fmla="*/ 10 h 29"/>
                                  <a:gd name="T2" fmla="*/ 30 w 72"/>
                                  <a:gd name="T3" fmla="*/ 10 h 29"/>
                                  <a:gd name="T4" fmla="*/ 31 w 72"/>
                                  <a:gd name="T5" fmla="*/ 10 h 29"/>
                                  <a:gd name="T6" fmla="*/ 32 w 72"/>
                                  <a:gd name="T7" fmla="*/ 10 h 29"/>
                                  <a:gd name="T8" fmla="*/ 33 w 72"/>
                                  <a:gd name="T9" fmla="*/ 10 h 29"/>
                                  <a:gd name="T10" fmla="*/ 35 w 72"/>
                                  <a:gd name="T11" fmla="*/ 10 h 29"/>
                                  <a:gd name="T12" fmla="*/ 36 w 72"/>
                                  <a:gd name="T13" fmla="*/ 10 h 29"/>
                                  <a:gd name="T14" fmla="*/ 37 w 72"/>
                                  <a:gd name="T15" fmla="*/ 10 h 29"/>
                                  <a:gd name="T16" fmla="*/ 38 w 72"/>
                                  <a:gd name="T17" fmla="*/ 10 h 29"/>
                                  <a:gd name="T18" fmla="*/ 39 w 72"/>
                                  <a:gd name="T19" fmla="*/ 8 h 29"/>
                                  <a:gd name="T20" fmla="*/ 39 w 72"/>
                                  <a:gd name="T21" fmla="*/ 6 h 29"/>
                                  <a:gd name="T22" fmla="*/ 39 w 72"/>
                                  <a:gd name="T23" fmla="*/ 5 h 29"/>
                                  <a:gd name="T24" fmla="*/ 39 w 72"/>
                                  <a:gd name="T25" fmla="*/ 3 h 29"/>
                                  <a:gd name="T26" fmla="*/ 39 w 72"/>
                                  <a:gd name="T27" fmla="*/ 2 h 29"/>
                                  <a:gd name="T28" fmla="*/ 39 w 72"/>
                                  <a:gd name="T29" fmla="*/ 0 h 29"/>
                                  <a:gd name="T30" fmla="*/ 43 w 72"/>
                                  <a:gd name="T31" fmla="*/ 5 h 29"/>
                                  <a:gd name="T32" fmla="*/ 46 w 72"/>
                                  <a:gd name="T33" fmla="*/ 8 h 29"/>
                                  <a:gd name="T34" fmla="*/ 50 w 72"/>
                                  <a:gd name="T35" fmla="*/ 10 h 29"/>
                                  <a:gd name="T36" fmla="*/ 56 w 72"/>
                                  <a:gd name="T37" fmla="*/ 11 h 29"/>
                                  <a:gd name="T38" fmla="*/ 59 w 72"/>
                                  <a:gd name="T39" fmla="*/ 14 h 29"/>
                                  <a:gd name="T40" fmla="*/ 64 w 72"/>
                                  <a:gd name="T41" fmla="*/ 15 h 29"/>
                                  <a:gd name="T42" fmla="*/ 69 w 72"/>
                                  <a:gd name="T43" fmla="*/ 18 h 29"/>
                                  <a:gd name="T44" fmla="*/ 72 w 72"/>
                                  <a:gd name="T45" fmla="*/ 23 h 29"/>
                                  <a:gd name="T46" fmla="*/ 64 w 72"/>
                                  <a:gd name="T47" fmla="*/ 23 h 29"/>
                                  <a:gd name="T48" fmla="*/ 57 w 72"/>
                                  <a:gd name="T49" fmla="*/ 25 h 29"/>
                                  <a:gd name="T50" fmla="*/ 50 w 72"/>
                                  <a:gd name="T51" fmla="*/ 26 h 29"/>
                                  <a:gd name="T52" fmla="*/ 44 w 72"/>
                                  <a:gd name="T53" fmla="*/ 29 h 29"/>
                                  <a:gd name="T54" fmla="*/ 39 w 72"/>
                                  <a:gd name="T55" fmla="*/ 29 h 29"/>
                                  <a:gd name="T56" fmla="*/ 33 w 72"/>
                                  <a:gd name="T57" fmla="*/ 29 h 29"/>
                                  <a:gd name="T58" fmla="*/ 29 w 72"/>
                                  <a:gd name="T59" fmla="*/ 28 h 29"/>
                                  <a:gd name="T60" fmla="*/ 25 w 72"/>
                                  <a:gd name="T61" fmla="*/ 23 h 29"/>
                                  <a:gd name="T62" fmla="*/ 20 w 72"/>
                                  <a:gd name="T63" fmla="*/ 21 h 29"/>
                                  <a:gd name="T64" fmla="*/ 16 w 72"/>
                                  <a:gd name="T65" fmla="*/ 20 h 29"/>
                                  <a:gd name="T66" fmla="*/ 11 w 72"/>
                                  <a:gd name="T67" fmla="*/ 18 h 29"/>
                                  <a:gd name="T68" fmla="*/ 7 w 72"/>
                                  <a:gd name="T69" fmla="*/ 17 h 29"/>
                                  <a:gd name="T70" fmla="*/ 5 w 72"/>
                                  <a:gd name="T71" fmla="*/ 15 h 29"/>
                                  <a:gd name="T72" fmla="*/ 3 w 72"/>
                                  <a:gd name="T73" fmla="*/ 13 h 29"/>
                                  <a:gd name="T74" fmla="*/ 0 w 72"/>
                                  <a:gd name="T75" fmla="*/ 10 h 29"/>
                                  <a:gd name="T76" fmla="*/ 0 w 72"/>
                                  <a:gd name="T77" fmla="*/ 6 h 29"/>
                                  <a:gd name="T78" fmla="*/ 4 w 72"/>
                                  <a:gd name="T79" fmla="*/ 6 h 29"/>
                                  <a:gd name="T80" fmla="*/ 7 w 72"/>
                                  <a:gd name="T81" fmla="*/ 8 h 29"/>
                                  <a:gd name="T82" fmla="*/ 11 w 72"/>
                                  <a:gd name="T83" fmla="*/ 8 h 29"/>
                                  <a:gd name="T84" fmla="*/ 13 w 72"/>
                                  <a:gd name="T85" fmla="*/ 8 h 29"/>
                                  <a:gd name="T86" fmla="*/ 17 w 72"/>
                                  <a:gd name="T87" fmla="*/ 10 h 29"/>
                                  <a:gd name="T88" fmla="*/ 21 w 72"/>
                                  <a:gd name="T89" fmla="*/ 10 h 29"/>
                                  <a:gd name="T90" fmla="*/ 25 w 72"/>
                                  <a:gd name="T91" fmla="*/ 10 h 29"/>
                                  <a:gd name="T92" fmla="*/ 29 w 72"/>
                                  <a:gd name="T93" fmla="*/ 10 h 2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2"/>
                                  <a:gd name="T142" fmla="*/ 0 h 29"/>
                                  <a:gd name="T143" fmla="*/ 72 w 72"/>
                                  <a:gd name="T144" fmla="*/ 29 h 2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2" h="29">
                                    <a:moveTo>
                                      <a:pt x="29" y="10"/>
                                    </a:moveTo>
                                    <a:lnTo>
                                      <a:pt x="30" y="10"/>
                                    </a:lnTo>
                                    <a:lnTo>
                                      <a:pt x="31" y="10"/>
                                    </a:lnTo>
                                    <a:lnTo>
                                      <a:pt x="32" y="10"/>
                                    </a:lnTo>
                                    <a:lnTo>
                                      <a:pt x="33" y="10"/>
                                    </a:lnTo>
                                    <a:lnTo>
                                      <a:pt x="35" y="10"/>
                                    </a:lnTo>
                                    <a:lnTo>
                                      <a:pt x="36" y="10"/>
                                    </a:lnTo>
                                    <a:lnTo>
                                      <a:pt x="37" y="10"/>
                                    </a:lnTo>
                                    <a:lnTo>
                                      <a:pt x="38" y="10"/>
                                    </a:lnTo>
                                    <a:lnTo>
                                      <a:pt x="39" y="8"/>
                                    </a:lnTo>
                                    <a:lnTo>
                                      <a:pt x="39" y="6"/>
                                    </a:lnTo>
                                    <a:lnTo>
                                      <a:pt x="39" y="5"/>
                                    </a:lnTo>
                                    <a:lnTo>
                                      <a:pt x="39" y="3"/>
                                    </a:lnTo>
                                    <a:lnTo>
                                      <a:pt x="39" y="2"/>
                                    </a:lnTo>
                                    <a:lnTo>
                                      <a:pt x="39" y="0"/>
                                    </a:lnTo>
                                    <a:lnTo>
                                      <a:pt x="43" y="5"/>
                                    </a:lnTo>
                                    <a:lnTo>
                                      <a:pt x="46" y="8"/>
                                    </a:lnTo>
                                    <a:lnTo>
                                      <a:pt x="50" y="10"/>
                                    </a:lnTo>
                                    <a:lnTo>
                                      <a:pt x="56" y="11"/>
                                    </a:lnTo>
                                    <a:lnTo>
                                      <a:pt x="59" y="14"/>
                                    </a:lnTo>
                                    <a:lnTo>
                                      <a:pt x="64" y="15"/>
                                    </a:lnTo>
                                    <a:lnTo>
                                      <a:pt x="69" y="18"/>
                                    </a:lnTo>
                                    <a:lnTo>
                                      <a:pt x="72" y="23"/>
                                    </a:lnTo>
                                    <a:lnTo>
                                      <a:pt x="64" y="23"/>
                                    </a:lnTo>
                                    <a:lnTo>
                                      <a:pt x="57" y="25"/>
                                    </a:lnTo>
                                    <a:lnTo>
                                      <a:pt x="50" y="26"/>
                                    </a:lnTo>
                                    <a:lnTo>
                                      <a:pt x="44" y="29"/>
                                    </a:lnTo>
                                    <a:lnTo>
                                      <a:pt x="39" y="29"/>
                                    </a:lnTo>
                                    <a:lnTo>
                                      <a:pt x="33" y="29"/>
                                    </a:lnTo>
                                    <a:lnTo>
                                      <a:pt x="29" y="28"/>
                                    </a:lnTo>
                                    <a:lnTo>
                                      <a:pt x="25" y="23"/>
                                    </a:lnTo>
                                    <a:lnTo>
                                      <a:pt x="20" y="21"/>
                                    </a:lnTo>
                                    <a:lnTo>
                                      <a:pt x="16" y="20"/>
                                    </a:lnTo>
                                    <a:lnTo>
                                      <a:pt x="11" y="18"/>
                                    </a:lnTo>
                                    <a:lnTo>
                                      <a:pt x="7" y="17"/>
                                    </a:lnTo>
                                    <a:lnTo>
                                      <a:pt x="5" y="15"/>
                                    </a:lnTo>
                                    <a:lnTo>
                                      <a:pt x="3" y="13"/>
                                    </a:lnTo>
                                    <a:lnTo>
                                      <a:pt x="0" y="10"/>
                                    </a:lnTo>
                                    <a:lnTo>
                                      <a:pt x="0" y="6"/>
                                    </a:lnTo>
                                    <a:lnTo>
                                      <a:pt x="4" y="6"/>
                                    </a:lnTo>
                                    <a:lnTo>
                                      <a:pt x="7" y="8"/>
                                    </a:lnTo>
                                    <a:lnTo>
                                      <a:pt x="11" y="8"/>
                                    </a:lnTo>
                                    <a:lnTo>
                                      <a:pt x="13" y="8"/>
                                    </a:lnTo>
                                    <a:lnTo>
                                      <a:pt x="17" y="10"/>
                                    </a:lnTo>
                                    <a:lnTo>
                                      <a:pt x="21" y="10"/>
                                    </a:lnTo>
                                    <a:lnTo>
                                      <a:pt x="25" y="10"/>
                                    </a:lnTo>
                                    <a:lnTo>
                                      <a:pt x="29" y="1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01" name="Freeform 399">
                                <a:extLst>
                                  <a:ext uri="{FF2B5EF4-FFF2-40B4-BE49-F238E27FC236}">
                                    <a16:creationId xmlns:a16="http://schemas.microsoft.com/office/drawing/2014/main" id="{80E099E8-289B-4DC7-A796-1E9CF7B661C2}"/>
                                  </a:ext>
                                </a:extLst>
                              </p:cNvPr>
                              <p:cNvSpPr>
                                <a:spLocks/>
                              </p:cNvSpPr>
                              <p:nvPr/>
                            </p:nvSpPr>
                            <p:spPr bwMode="gray">
                              <a:xfrm>
                                <a:off x="4345" y="1001"/>
                                <a:ext cx="47" cy="15"/>
                              </a:xfrm>
                              <a:custGeom>
                                <a:avLst/>
                                <a:gdLst>
                                  <a:gd name="T0" fmla="*/ 47 w 47"/>
                                  <a:gd name="T1" fmla="*/ 13 h 15"/>
                                  <a:gd name="T2" fmla="*/ 46 w 47"/>
                                  <a:gd name="T3" fmla="*/ 8 h 15"/>
                                  <a:gd name="T4" fmla="*/ 44 w 47"/>
                                  <a:gd name="T5" fmla="*/ 5 h 15"/>
                                  <a:gd name="T6" fmla="*/ 43 w 47"/>
                                  <a:gd name="T7" fmla="*/ 2 h 15"/>
                                  <a:gd name="T8" fmla="*/ 42 w 47"/>
                                  <a:gd name="T9" fmla="*/ 2 h 15"/>
                                  <a:gd name="T10" fmla="*/ 41 w 47"/>
                                  <a:gd name="T11" fmla="*/ 0 h 15"/>
                                  <a:gd name="T12" fmla="*/ 40 w 47"/>
                                  <a:gd name="T13" fmla="*/ 2 h 15"/>
                                  <a:gd name="T14" fmla="*/ 37 w 47"/>
                                  <a:gd name="T15" fmla="*/ 5 h 15"/>
                                  <a:gd name="T16" fmla="*/ 36 w 47"/>
                                  <a:gd name="T17" fmla="*/ 10 h 15"/>
                                  <a:gd name="T18" fmla="*/ 24 w 47"/>
                                  <a:gd name="T19" fmla="*/ 10 h 15"/>
                                  <a:gd name="T20" fmla="*/ 22 w 47"/>
                                  <a:gd name="T21" fmla="*/ 10 h 15"/>
                                  <a:gd name="T22" fmla="*/ 18 w 47"/>
                                  <a:gd name="T23" fmla="*/ 8 h 15"/>
                                  <a:gd name="T24" fmla="*/ 16 w 47"/>
                                  <a:gd name="T25" fmla="*/ 8 h 15"/>
                                  <a:gd name="T26" fmla="*/ 15 w 47"/>
                                  <a:gd name="T27" fmla="*/ 7 h 15"/>
                                  <a:gd name="T28" fmla="*/ 13 w 47"/>
                                  <a:gd name="T29" fmla="*/ 5 h 15"/>
                                  <a:gd name="T30" fmla="*/ 10 w 47"/>
                                  <a:gd name="T31" fmla="*/ 3 h 15"/>
                                  <a:gd name="T32" fmla="*/ 8 w 47"/>
                                  <a:gd name="T33" fmla="*/ 2 h 15"/>
                                  <a:gd name="T34" fmla="*/ 7 w 47"/>
                                  <a:gd name="T35" fmla="*/ 0 h 15"/>
                                  <a:gd name="T36" fmla="*/ 6 w 47"/>
                                  <a:gd name="T37" fmla="*/ 3 h 15"/>
                                  <a:gd name="T38" fmla="*/ 4 w 47"/>
                                  <a:gd name="T39" fmla="*/ 5 h 15"/>
                                  <a:gd name="T40" fmla="*/ 4 w 47"/>
                                  <a:gd name="T41" fmla="*/ 7 h 15"/>
                                  <a:gd name="T42" fmla="*/ 3 w 47"/>
                                  <a:gd name="T43" fmla="*/ 8 h 15"/>
                                  <a:gd name="T44" fmla="*/ 2 w 47"/>
                                  <a:gd name="T45" fmla="*/ 8 h 15"/>
                                  <a:gd name="T46" fmla="*/ 2 w 47"/>
                                  <a:gd name="T47" fmla="*/ 10 h 15"/>
                                  <a:gd name="T48" fmla="*/ 1 w 47"/>
                                  <a:gd name="T49" fmla="*/ 12 h 15"/>
                                  <a:gd name="T50" fmla="*/ 0 w 47"/>
                                  <a:gd name="T51" fmla="*/ 13 h 15"/>
                                  <a:gd name="T52" fmla="*/ 6 w 47"/>
                                  <a:gd name="T53" fmla="*/ 13 h 15"/>
                                  <a:gd name="T54" fmla="*/ 10 w 47"/>
                                  <a:gd name="T55" fmla="*/ 13 h 15"/>
                                  <a:gd name="T56" fmla="*/ 16 w 47"/>
                                  <a:gd name="T57" fmla="*/ 13 h 15"/>
                                  <a:gd name="T58" fmla="*/ 20 w 47"/>
                                  <a:gd name="T59" fmla="*/ 13 h 15"/>
                                  <a:gd name="T60" fmla="*/ 22 w 47"/>
                                  <a:gd name="T61" fmla="*/ 13 h 15"/>
                                  <a:gd name="T62" fmla="*/ 26 w 47"/>
                                  <a:gd name="T63" fmla="*/ 13 h 15"/>
                                  <a:gd name="T64" fmla="*/ 28 w 47"/>
                                  <a:gd name="T65" fmla="*/ 13 h 15"/>
                                  <a:gd name="T66" fmla="*/ 32 w 47"/>
                                  <a:gd name="T67" fmla="*/ 13 h 15"/>
                                  <a:gd name="T68" fmla="*/ 34 w 47"/>
                                  <a:gd name="T69" fmla="*/ 13 h 15"/>
                                  <a:gd name="T70" fmla="*/ 37 w 47"/>
                                  <a:gd name="T71" fmla="*/ 13 h 15"/>
                                  <a:gd name="T72" fmla="*/ 39 w 47"/>
                                  <a:gd name="T73" fmla="*/ 13 h 15"/>
                                  <a:gd name="T74" fmla="*/ 41 w 47"/>
                                  <a:gd name="T75" fmla="*/ 15 h 15"/>
                                  <a:gd name="T76" fmla="*/ 43 w 47"/>
                                  <a:gd name="T77" fmla="*/ 15 h 15"/>
                                  <a:gd name="T78" fmla="*/ 44 w 47"/>
                                  <a:gd name="T79" fmla="*/ 15 h 15"/>
                                  <a:gd name="T80" fmla="*/ 46 w 47"/>
                                  <a:gd name="T81" fmla="*/ 15 h 15"/>
                                  <a:gd name="T82" fmla="*/ 47 w 47"/>
                                  <a:gd name="T83" fmla="*/ 13 h 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
                                  <a:gd name="T127" fmla="*/ 0 h 15"/>
                                  <a:gd name="T128" fmla="*/ 47 w 47"/>
                                  <a:gd name="T129" fmla="*/ 15 h 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 h="15">
                                    <a:moveTo>
                                      <a:pt x="47" y="13"/>
                                    </a:moveTo>
                                    <a:lnTo>
                                      <a:pt x="46" y="8"/>
                                    </a:lnTo>
                                    <a:lnTo>
                                      <a:pt x="44" y="5"/>
                                    </a:lnTo>
                                    <a:lnTo>
                                      <a:pt x="43" y="2"/>
                                    </a:lnTo>
                                    <a:lnTo>
                                      <a:pt x="42" y="2"/>
                                    </a:lnTo>
                                    <a:lnTo>
                                      <a:pt x="41" y="0"/>
                                    </a:lnTo>
                                    <a:lnTo>
                                      <a:pt x="40" y="2"/>
                                    </a:lnTo>
                                    <a:lnTo>
                                      <a:pt x="37" y="5"/>
                                    </a:lnTo>
                                    <a:lnTo>
                                      <a:pt x="36" y="10"/>
                                    </a:lnTo>
                                    <a:lnTo>
                                      <a:pt x="24" y="10"/>
                                    </a:lnTo>
                                    <a:lnTo>
                                      <a:pt x="22" y="10"/>
                                    </a:lnTo>
                                    <a:lnTo>
                                      <a:pt x="18" y="8"/>
                                    </a:lnTo>
                                    <a:lnTo>
                                      <a:pt x="16" y="8"/>
                                    </a:lnTo>
                                    <a:lnTo>
                                      <a:pt x="15" y="7"/>
                                    </a:lnTo>
                                    <a:lnTo>
                                      <a:pt x="13" y="5"/>
                                    </a:lnTo>
                                    <a:lnTo>
                                      <a:pt x="10" y="3"/>
                                    </a:lnTo>
                                    <a:lnTo>
                                      <a:pt x="8" y="2"/>
                                    </a:lnTo>
                                    <a:lnTo>
                                      <a:pt x="7" y="0"/>
                                    </a:lnTo>
                                    <a:lnTo>
                                      <a:pt x="6" y="3"/>
                                    </a:lnTo>
                                    <a:lnTo>
                                      <a:pt x="4" y="5"/>
                                    </a:lnTo>
                                    <a:lnTo>
                                      <a:pt x="4" y="7"/>
                                    </a:lnTo>
                                    <a:lnTo>
                                      <a:pt x="3" y="8"/>
                                    </a:lnTo>
                                    <a:lnTo>
                                      <a:pt x="2" y="8"/>
                                    </a:lnTo>
                                    <a:lnTo>
                                      <a:pt x="2" y="10"/>
                                    </a:lnTo>
                                    <a:lnTo>
                                      <a:pt x="1" y="12"/>
                                    </a:lnTo>
                                    <a:lnTo>
                                      <a:pt x="0" y="13"/>
                                    </a:lnTo>
                                    <a:lnTo>
                                      <a:pt x="6" y="13"/>
                                    </a:lnTo>
                                    <a:lnTo>
                                      <a:pt x="10" y="13"/>
                                    </a:lnTo>
                                    <a:lnTo>
                                      <a:pt x="16" y="13"/>
                                    </a:lnTo>
                                    <a:lnTo>
                                      <a:pt x="20" y="13"/>
                                    </a:lnTo>
                                    <a:lnTo>
                                      <a:pt x="22" y="13"/>
                                    </a:lnTo>
                                    <a:lnTo>
                                      <a:pt x="26" y="13"/>
                                    </a:lnTo>
                                    <a:lnTo>
                                      <a:pt x="28" y="13"/>
                                    </a:lnTo>
                                    <a:lnTo>
                                      <a:pt x="32" y="13"/>
                                    </a:lnTo>
                                    <a:lnTo>
                                      <a:pt x="34" y="13"/>
                                    </a:lnTo>
                                    <a:lnTo>
                                      <a:pt x="37" y="13"/>
                                    </a:lnTo>
                                    <a:lnTo>
                                      <a:pt x="39" y="13"/>
                                    </a:lnTo>
                                    <a:lnTo>
                                      <a:pt x="41" y="15"/>
                                    </a:lnTo>
                                    <a:lnTo>
                                      <a:pt x="43" y="15"/>
                                    </a:lnTo>
                                    <a:lnTo>
                                      <a:pt x="44" y="15"/>
                                    </a:lnTo>
                                    <a:lnTo>
                                      <a:pt x="46" y="15"/>
                                    </a:lnTo>
                                    <a:lnTo>
                                      <a:pt x="47" y="13"/>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02" name="Freeform 400">
                                <a:extLst>
                                  <a:ext uri="{FF2B5EF4-FFF2-40B4-BE49-F238E27FC236}">
                                    <a16:creationId xmlns:a16="http://schemas.microsoft.com/office/drawing/2014/main" id="{8962EE08-1ED3-46C8-85D1-440B94998E4F}"/>
                                  </a:ext>
                                </a:extLst>
                              </p:cNvPr>
                              <p:cNvSpPr>
                                <a:spLocks/>
                              </p:cNvSpPr>
                              <p:nvPr/>
                            </p:nvSpPr>
                            <p:spPr bwMode="gray">
                              <a:xfrm>
                                <a:off x="3749" y="944"/>
                                <a:ext cx="11" cy="9"/>
                              </a:xfrm>
                              <a:custGeom>
                                <a:avLst/>
                                <a:gdLst>
                                  <a:gd name="T0" fmla="*/ 0 w 11"/>
                                  <a:gd name="T1" fmla="*/ 9 h 9"/>
                                  <a:gd name="T2" fmla="*/ 0 w 11"/>
                                  <a:gd name="T3" fmla="*/ 9 h 9"/>
                                  <a:gd name="T4" fmla="*/ 2 w 11"/>
                                  <a:gd name="T5" fmla="*/ 8 h 9"/>
                                  <a:gd name="T6" fmla="*/ 4 w 11"/>
                                  <a:gd name="T7" fmla="*/ 5 h 9"/>
                                  <a:gd name="T8" fmla="*/ 5 w 11"/>
                                  <a:gd name="T9" fmla="*/ 4 h 9"/>
                                  <a:gd name="T10" fmla="*/ 6 w 11"/>
                                  <a:gd name="T11" fmla="*/ 3 h 9"/>
                                  <a:gd name="T12" fmla="*/ 7 w 11"/>
                                  <a:gd name="T13" fmla="*/ 3 h 9"/>
                                  <a:gd name="T14" fmla="*/ 10 w 11"/>
                                  <a:gd name="T15" fmla="*/ 0 h 9"/>
                                  <a:gd name="T16" fmla="*/ 11 w 11"/>
                                  <a:gd name="T17" fmla="*/ 0 h 9"/>
                                  <a:gd name="T18" fmla="*/ 11 w 11"/>
                                  <a:gd name="T19" fmla="*/ 9 h 9"/>
                                  <a:gd name="T20" fmla="*/ 10 w 11"/>
                                  <a:gd name="T21" fmla="*/ 9 h 9"/>
                                  <a:gd name="T22" fmla="*/ 7 w 11"/>
                                  <a:gd name="T23" fmla="*/ 9 h 9"/>
                                  <a:gd name="T24" fmla="*/ 6 w 11"/>
                                  <a:gd name="T25" fmla="*/ 9 h 9"/>
                                  <a:gd name="T26" fmla="*/ 5 w 11"/>
                                  <a:gd name="T27" fmla="*/ 9 h 9"/>
                                  <a:gd name="T28" fmla="*/ 0 w 11"/>
                                  <a:gd name="T29" fmla="*/ 9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9"/>
                                  <a:gd name="T47" fmla="*/ 11 w 11"/>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9">
                                    <a:moveTo>
                                      <a:pt x="0" y="9"/>
                                    </a:moveTo>
                                    <a:lnTo>
                                      <a:pt x="0" y="9"/>
                                    </a:lnTo>
                                    <a:lnTo>
                                      <a:pt x="2" y="8"/>
                                    </a:lnTo>
                                    <a:lnTo>
                                      <a:pt x="4" y="5"/>
                                    </a:lnTo>
                                    <a:lnTo>
                                      <a:pt x="5" y="4"/>
                                    </a:lnTo>
                                    <a:lnTo>
                                      <a:pt x="6" y="3"/>
                                    </a:lnTo>
                                    <a:lnTo>
                                      <a:pt x="7" y="3"/>
                                    </a:lnTo>
                                    <a:lnTo>
                                      <a:pt x="10" y="0"/>
                                    </a:lnTo>
                                    <a:lnTo>
                                      <a:pt x="11" y="0"/>
                                    </a:lnTo>
                                    <a:lnTo>
                                      <a:pt x="11" y="9"/>
                                    </a:lnTo>
                                    <a:lnTo>
                                      <a:pt x="10" y="9"/>
                                    </a:lnTo>
                                    <a:lnTo>
                                      <a:pt x="7" y="9"/>
                                    </a:lnTo>
                                    <a:lnTo>
                                      <a:pt x="6" y="9"/>
                                    </a:lnTo>
                                    <a:lnTo>
                                      <a:pt x="5" y="9"/>
                                    </a:lnTo>
                                    <a:lnTo>
                                      <a:pt x="0" y="9"/>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03" name="Freeform 401">
                                <a:extLst>
                                  <a:ext uri="{FF2B5EF4-FFF2-40B4-BE49-F238E27FC236}">
                                    <a16:creationId xmlns:a16="http://schemas.microsoft.com/office/drawing/2014/main" id="{434EF1DD-A10C-4E40-9D31-A4030B85B3DD}"/>
                                  </a:ext>
                                </a:extLst>
                              </p:cNvPr>
                              <p:cNvSpPr>
                                <a:spLocks/>
                              </p:cNvSpPr>
                              <p:nvPr/>
                            </p:nvSpPr>
                            <p:spPr bwMode="gray">
                              <a:xfrm>
                                <a:off x="4274" y="997"/>
                                <a:ext cx="13" cy="12"/>
                              </a:xfrm>
                              <a:custGeom>
                                <a:avLst/>
                                <a:gdLst>
                                  <a:gd name="T0" fmla="*/ 13 w 13"/>
                                  <a:gd name="T1" fmla="*/ 12 h 12"/>
                                  <a:gd name="T2" fmla="*/ 13 w 13"/>
                                  <a:gd name="T3" fmla="*/ 10 h 12"/>
                                  <a:gd name="T4" fmla="*/ 13 w 13"/>
                                  <a:gd name="T5" fmla="*/ 8 h 12"/>
                                  <a:gd name="T6" fmla="*/ 13 w 13"/>
                                  <a:gd name="T7" fmla="*/ 7 h 12"/>
                                  <a:gd name="T8" fmla="*/ 13 w 13"/>
                                  <a:gd name="T9" fmla="*/ 5 h 12"/>
                                  <a:gd name="T10" fmla="*/ 13 w 13"/>
                                  <a:gd name="T11" fmla="*/ 4 h 12"/>
                                  <a:gd name="T12" fmla="*/ 13 w 13"/>
                                  <a:gd name="T13" fmla="*/ 1 h 12"/>
                                  <a:gd name="T14" fmla="*/ 13 w 13"/>
                                  <a:gd name="T15" fmla="*/ 0 h 12"/>
                                  <a:gd name="T16" fmla="*/ 0 w 13"/>
                                  <a:gd name="T17" fmla="*/ 0 h 12"/>
                                  <a:gd name="T18" fmla="*/ 2 w 13"/>
                                  <a:gd name="T19" fmla="*/ 1 h 12"/>
                                  <a:gd name="T20" fmla="*/ 5 w 13"/>
                                  <a:gd name="T21" fmla="*/ 4 h 12"/>
                                  <a:gd name="T22" fmla="*/ 6 w 13"/>
                                  <a:gd name="T23" fmla="*/ 5 h 12"/>
                                  <a:gd name="T24" fmla="*/ 7 w 13"/>
                                  <a:gd name="T25" fmla="*/ 7 h 12"/>
                                  <a:gd name="T26" fmla="*/ 9 w 13"/>
                                  <a:gd name="T27" fmla="*/ 8 h 12"/>
                                  <a:gd name="T28" fmla="*/ 11 w 13"/>
                                  <a:gd name="T29" fmla="*/ 10 h 12"/>
                                  <a:gd name="T30" fmla="*/ 12 w 13"/>
                                  <a:gd name="T31" fmla="*/ 10 h 12"/>
                                  <a:gd name="T32" fmla="*/ 13 w 13"/>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2"/>
                                  <a:gd name="T53" fmla="*/ 13 w 13"/>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2">
                                    <a:moveTo>
                                      <a:pt x="13" y="12"/>
                                    </a:moveTo>
                                    <a:lnTo>
                                      <a:pt x="13" y="10"/>
                                    </a:lnTo>
                                    <a:lnTo>
                                      <a:pt x="13" y="8"/>
                                    </a:lnTo>
                                    <a:lnTo>
                                      <a:pt x="13" y="7"/>
                                    </a:lnTo>
                                    <a:lnTo>
                                      <a:pt x="13" y="5"/>
                                    </a:lnTo>
                                    <a:lnTo>
                                      <a:pt x="13" y="4"/>
                                    </a:lnTo>
                                    <a:lnTo>
                                      <a:pt x="13" y="1"/>
                                    </a:lnTo>
                                    <a:lnTo>
                                      <a:pt x="13" y="0"/>
                                    </a:lnTo>
                                    <a:lnTo>
                                      <a:pt x="0" y="0"/>
                                    </a:lnTo>
                                    <a:lnTo>
                                      <a:pt x="2" y="1"/>
                                    </a:lnTo>
                                    <a:lnTo>
                                      <a:pt x="5" y="4"/>
                                    </a:lnTo>
                                    <a:lnTo>
                                      <a:pt x="6" y="5"/>
                                    </a:lnTo>
                                    <a:lnTo>
                                      <a:pt x="7" y="7"/>
                                    </a:lnTo>
                                    <a:lnTo>
                                      <a:pt x="9" y="8"/>
                                    </a:lnTo>
                                    <a:lnTo>
                                      <a:pt x="11" y="10"/>
                                    </a:lnTo>
                                    <a:lnTo>
                                      <a:pt x="12" y="10"/>
                                    </a:lnTo>
                                    <a:lnTo>
                                      <a:pt x="13" y="1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04" name="Freeform 402">
                                <a:extLst>
                                  <a:ext uri="{FF2B5EF4-FFF2-40B4-BE49-F238E27FC236}">
                                    <a16:creationId xmlns:a16="http://schemas.microsoft.com/office/drawing/2014/main" id="{5C995892-D121-4FFB-BFCA-CB2BA4A10ABC}"/>
                                  </a:ext>
                                </a:extLst>
                              </p:cNvPr>
                              <p:cNvSpPr>
                                <a:spLocks/>
                              </p:cNvSpPr>
                              <p:nvPr/>
                            </p:nvSpPr>
                            <p:spPr bwMode="gray">
                              <a:xfrm>
                                <a:off x="4242" y="972"/>
                                <a:ext cx="9" cy="9"/>
                              </a:xfrm>
                              <a:custGeom>
                                <a:avLst/>
                                <a:gdLst>
                                  <a:gd name="T0" fmla="*/ 0 w 9"/>
                                  <a:gd name="T1" fmla="*/ 0 h 9"/>
                                  <a:gd name="T2" fmla="*/ 9 w 9"/>
                                  <a:gd name="T3" fmla="*/ 9 h 9"/>
                                  <a:gd name="T4" fmla="*/ 9 w 9"/>
                                  <a:gd name="T5" fmla="*/ 8 h 9"/>
                                  <a:gd name="T6" fmla="*/ 9 w 9"/>
                                  <a:gd name="T7" fmla="*/ 5 h 9"/>
                                  <a:gd name="T8" fmla="*/ 9 w 9"/>
                                  <a:gd name="T9" fmla="*/ 4 h 9"/>
                                  <a:gd name="T10" fmla="*/ 9 w 9"/>
                                  <a:gd name="T11" fmla="*/ 1 h 9"/>
                                  <a:gd name="T12" fmla="*/ 9 w 9"/>
                                  <a:gd name="T13" fmla="*/ 0 h 9"/>
                                  <a:gd name="T14" fmla="*/ 0 w 9"/>
                                  <a:gd name="T15" fmla="*/ 0 h 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9"/>
                                  <a:gd name="T26" fmla="*/ 9 w 9"/>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9">
                                    <a:moveTo>
                                      <a:pt x="0" y="0"/>
                                    </a:moveTo>
                                    <a:lnTo>
                                      <a:pt x="9" y="9"/>
                                    </a:lnTo>
                                    <a:lnTo>
                                      <a:pt x="9" y="8"/>
                                    </a:lnTo>
                                    <a:lnTo>
                                      <a:pt x="9" y="5"/>
                                    </a:lnTo>
                                    <a:lnTo>
                                      <a:pt x="9" y="4"/>
                                    </a:lnTo>
                                    <a:lnTo>
                                      <a:pt x="9" y="1"/>
                                    </a:lnTo>
                                    <a:lnTo>
                                      <a:pt x="9" y="0"/>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05" name="Freeform 403">
                                <a:extLst>
                                  <a:ext uri="{FF2B5EF4-FFF2-40B4-BE49-F238E27FC236}">
                                    <a16:creationId xmlns:a16="http://schemas.microsoft.com/office/drawing/2014/main" id="{6E34D6B9-14C0-4930-B324-BB79779E0697}"/>
                                  </a:ext>
                                </a:extLst>
                              </p:cNvPr>
                              <p:cNvSpPr>
                                <a:spLocks/>
                              </p:cNvSpPr>
                              <p:nvPr/>
                            </p:nvSpPr>
                            <p:spPr bwMode="gray">
                              <a:xfrm>
                                <a:off x="4885" y="1039"/>
                                <a:ext cx="41" cy="24"/>
                              </a:xfrm>
                              <a:custGeom>
                                <a:avLst/>
                                <a:gdLst>
                                  <a:gd name="T0" fmla="*/ 2 w 41"/>
                                  <a:gd name="T1" fmla="*/ 20 h 24"/>
                                  <a:gd name="T2" fmla="*/ 2 w 41"/>
                                  <a:gd name="T3" fmla="*/ 20 h 24"/>
                                  <a:gd name="T4" fmla="*/ 1 w 41"/>
                                  <a:gd name="T5" fmla="*/ 19 h 24"/>
                                  <a:gd name="T6" fmla="*/ 1 w 41"/>
                                  <a:gd name="T7" fmla="*/ 16 h 24"/>
                                  <a:gd name="T8" fmla="*/ 1 w 41"/>
                                  <a:gd name="T9" fmla="*/ 15 h 24"/>
                                  <a:gd name="T10" fmla="*/ 1 w 41"/>
                                  <a:gd name="T11" fmla="*/ 13 h 24"/>
                                  <a:gd name="T12" fmla="*/ 1 w 41"/>
                                  <a:gd name="T13" fmla="*/ 12 h 24"/>
                                  <a:gd name="T14" fmla="*/ 0 w 41"/>
                                  <a:gd name="T15" fmla="*/ 9 h 24"/>
                                  <a:gd name="T16" fmla="*/ 2 w 41"/>
                                  <a:gd name="T17" fmla="*/ 5 h 24"/>
                                  <a:gd name="T18" fmla="*/ 5 w 41"/>
                                  <a:gd name="T19" fmla="*/ 4 h 24"/>
                                  <a:gd name="T20" fmla="*/ 7 w 41"/>
                                  <a:gd name="T21" fmla="*/ 3 h 24"/>
                                  <a:gd name="T22" fmla="*/ 11 w 41"/>
                                  <a:gd name="T23" fmla="*/ 3 h 24"/>
                                  <a:gd name="T24" fmla="*/ 12 w 41"/>
                                  <a:gd name="T25" fmla="*/ 1 h 24"/>
                                  <a:gd name="T26" fmla="*/ 14 w 41"/>
                                  <a:gd name="T27" fmla="*/ 1 h 24"/>
                                  <a:gd name="T28" fmla="*/ 16 w 41"/>
                                  <a:gd name="T29" fmla="*/ 1 h 24"/>
                                  <a:gd name="T30" fmla="*/ 19 w 41"/>
                                  <a:gd name="T31" fmla="*/ 0 h 24"/>
                                  <a:gd name="T32" fmla="*/ 20 w 41"/>
                                  <a:gd name="T33" fmla="*/ 4 h 24"/>
                                  <a:gd name="T34" fmla="*/ 24 w 41"/>
                                  <a:gd name="T35" fmla="*/ 5 h 24"/>
                                  <a:gd name="T36" fmla="*/ 26 w 41"/>
                                  <a:gd name="T37" fmla="*/ 9 h 24"/>
                                  <a:gd name="T38" fmla="*/ 30 w 41"/>
                                  <a:gd name="T39" fmla="*/ 11 h 24"/>
                                  <a:gd name="T40" fmla="*/ 33 w 41"/>
                                  <a:gd name="T41" fmla="*/ 12 h 24"/>
                                  <a:gd name="T42" fmla="*/ 37 w 41"/>
                                  <a:gd name="T43" fmla="*/ 13 h 24"/>
                                  <a:gd name="T44" fmla="*/ 39 w 41"/>
                                  <a:gd name="T45" fmla="*/ 16 h 24"/>
                                  <a:gd name="T46" fmla="*/ 41 w 41"/>
                                  <a:gd name="T47" fmla="*/ 20 h 24"/>
                                  <a:gd name="T48" fmla="*/ 38 w 41"/>
                                  <a:gd name="T49" fmla="*/ 21 h 24"/>
                                  <a:gd name="T50" fmla="*/ 35 w 41"/>
                                  <a:gd name="T51" fmla="*/ 21 h 24"/>
                                  <a:gd name="T52" fmla="*/ 32 w 41"/>
                                  <a:gd name="T53" fmla="*/ 23 h 24"/>
                                  <a:gd name="T54" fmla="*/ 28 w 41"/>
                                  <a:gd name="T55" fmla="*/ 23 h 24"/>
                                  <a:gd name="T56" fmla="*/ 26 w 41"/>
                                  <a:gd name="T57" fmla="*/ 24 h 24"/>
                                  <a:gd name="T58" fmla="*/ 22 w 41"/>
                                  <a:gd name="T59" fmla="*/ 24 h 24"/>
                                  <a:gd name="T60" fmla="*/ 20 w 41"/>
                                  <a:gd name="T61" fmla="*/ 24 h 24"/>
                                  <a:gd name="T62" fmla="*/ 16 w 41"/>
                                  <a:gd name="T63" fmla="*/ 24 h 24"/>
                                  <a:gd name="T64" fmla="*/ 14 w 41"/>
                                  <a:gd name="T65" fmla="*/ 24 h 24"/>
                                  <a:gd name="T66" fmla="*/ 12 w 41"/>
                                  <a:gd name="T67" fmla="*/ 24 h 24"/>
                                  <a:gd name="T68" fmla="*/ 8 w 41"/>
                                  <a:gd name="T69" fmla="*/ 23 h 24"/>
                                  <a:gd name="T70" fmla="*/ 7 w 41"/>
                                  <a:gd name="T71" fmla="*/ 23 h 24"/>
                                  <a:gd name="T72" fmla="*/ 5 w 41"/>
                                  <a:gd name="T73" fmla="*/ 21 h 24"/>
                                  <a:gd name="T74" fmla="*/ 4 w 41"/>
                                  <a:gd name="T75" fmla="*/ 20 h 24"/>
                                  <a:gd name="T76" fmla="*/ 2 w 41"/>
                                  <a:gd name="T77" fmla="*/ 20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
                                  <a:gd name="T118" fmla="*/ 0 h 24"/>
                                  <a:gd name="T119" fmla="*/ 41 w 41"/>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 h="24">
                                    <a:moveTo>
                                      <a:pt x="2" y="20"/>
                                    </a:moveTo>
                                    <a:lnTo>
                                      <a:pt x="2" y="20"/>
                                    </a:lnTo>
                                    <a:lnTo>
                                      <a:pt x="1" y="19"/>
                                    </a:lnTo>
                                    <a:lnTo>
                                      <a:pt x="1" y="16"/>
                                    </a:lnTo>
                                    <a:lnTo>
                                      <a:pt x="1" y="15"/>
                                    </a:lnTo>
                                    <a:lnTo>
                                      <a:pt x="1" y="13"/>
                                    </a:lnTo>
                                    <a:lnTo>
                                      <a:pt x="1" y="12"/>
                                    </a:lnTo>
                                    <a:lnTo>
                                      <a:pt x="0" y="9"/>
                                    </a:lnTo>
                                    <a:lnTo>
                                      <a:pt x="2" y="5"/>
                                    </a:lnTo>
                                    <a:lnTo>
                                      <a:pt x="5" y="4"/>
                                    </a:lnTo>
                                    <a:lnTo>
                                      <a:pt x="7" y="3"/>
                                    </a:lnTo>
                                    <a:lnTo>
                                      <a:pt x="11" y="3"/>
                                    </a:lnTo>
                                    <a:lnTo>
                                      <a:pt x="12" y="1"/>
                                    </a:lnTo>
                                    <a:lnTo>
                                      <a:pt x="14" y="1"/>
                                    </a:lnTo>
                                    <a:lnTo>
                                      <a:pt x="16" y="1"/>
                                    </a:lnTo>
                                    <a:lnTo>
                                      <a:pt x="19" y="0"/>
                                    </a:lnTo>
                                    <a:lnTo>
                                      <a:pt x="20" y="4"/>
                                    </a:lnTo>
                                    <a:lnTo>
                                      <a:pt x="24" y="5"/>
                                    </a:lnTo>
                                    <a:lnTo>
                                      <a:pt x="26" y="9"/>
                                    </a:lnTo>
                                    <a:lnTo>
                                      <a:pt x="30" y="11"/>
                                    </a:lnTo>
                                    <a:lnTo>
                                      <a:pt x="33" y="12"/>
                                    </a:lnTo>
                                    <a:lnTo>
                                      <a:pt x="37" y="13"/>
                                    </a:lnTo>
                                    <a:lnTo>
                                      <a:pt x="39" y="16"/>
                                    </a:lnTo>
                                    <a:lnTo>
                                      <a:pt x="41" y="20"/>
                                    </a:lnTo>
                                    <a:lnTo>
                                      <a:pt x="38" y="21"/>
                                    </a:lnTo>
                                    <a:lnTo>
                                      <a:pt x="35" y="21"/>
                                    </a:lnTo>
                                    <a:lnTo>
                                      <a:pt x="32" y="23"/>
                                    </a:lnTo>
                                    <a:lnTo>
                                      <a:pt x="28" y="23"/>
                                    </a:lnTo>
                                    <a:lnTo>
                                      <a:pt x="26" y="24"/>
                                    </a:lnTo>
                                    <a:lnTo>
                                      <a:pt x="22" y="24"/>
                                    </a:lnTo>
                                    <a:lnTo>
                                      <a:pt x="20" y="24"/>
                                    </a:lnTo>
                                    <a:lnTo>
                                      <a:pt x="16" y="24"/>
                                    </a:lnTo>
                                    <a:lnTo>
                                      <a:pt x="14" y="24"/>
                                    </a:lnTo>
                                    <a:lnTo>
                                      <a:pt x="12" y="24"/>
                                    </a:lnTo>
                                    <a:lnTo>
                                      <a:pt x="8" y="23"/>
                                    </a:lnTo>
                                    <a:lnTo>
                                      <a:pt x="7" y="23"/>
                                    </a:lnTo>
                                    <a:lnTo>
                                      <a:pt x="5" y="21"/>
                                    </a:lnTo>
                                    <a:lnTo>
                                      <a:pt x="4" y="20"/>
                                    </a:lnTo>
                                    <a:lnTo>
                                      <a:pt x="2" y="2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06" name="Freeform 404">
                                <a:extLst>
                                  <a:ext uri="{FF2B5EF4-FFF2-40B4-BE49-F238E27FC236}">
                                    <a16:creationId xmlns:a16="http://schemas.microsoft.com/office/drawing/2014/main" id="{9AF3FC3C-2642-434C-A76F-8C970570ED63}"/>
                                  </a:ext>
                                </a:extLst>
                              </p:cNvPr>
                              <p:cNvSpPr>
                                <a:spLocks/>
                              </p:cNvSpPr>
                              <p:nvPr/>
                            </p:nvSpPr>
                            <p:spPr bwMode="gray">
                              <a:xfrm>
                                <a:off x="4979" y="1297"/>
                                <a:ext cx="15" cy="20"/>
                              </a:xfrm>
                              <a:custGeom>
                                <a:avLst/>
                                <a:gdLst>
                                  <a:gd name="T0" fmla="*/ 12 w 15"/>
                                  <a:gd name="T1" fmla="*/ 20 h 20"/>
                                  <a:gd name="T2" fmla="*/ 0 w 15"/>
                                  <a:gd name="T3" fmla="*/ 13 h 20"/>
                                  <a:gd name="T4" fmla="*/ 0 w 15"/>
                                  <a:gd name="T5" fmla="*/ 2 h 20"/>
                                  <a:gd name="T6" fmla="*/ 2 w 15"/>
                                  <a:gd name="T7" fmla="*/ 2 h 20"/>
                                  <a:gd name="T8" fmla="*/ 5 w 15"/>
                                  <a:gd name="T9" fmla="*/ 2 h 20"/>
                                  <a:gd name="T10" fmla="*/ 6 w 15"/>
                                  <a:gd name="T11" fmla="*/ 1 h 20"/>
                                  <a:gd name="T12" fmla="*/ 8 w 15"/>
                                  <a:gd name="T13" fmla="*/ 1 h 20"/>
                                  <a:gd name="T14" fmla="*/ 9 w 15"/>
                                  <a:gd name="T15" fmla="*/ 1 h 20"/>
                                  <a:gd name="T16" fmla="*/ 12 w 15"/>
                                  <a:gd name="T17" fmla="*/ 0 h 20"/>
                                  <a:gd name="T18" fmla="*/ 13 w 15"/>
                                  <a:gd name="T19" fmla="*/ 0 h 20"/>
                                  <a:gd name="T20" fmla="*/ 13 w 15"/>
                                  <a:gd name="T21" fmla="*/ 8 h 20"/>
                                  <a:gd name="T22" fmla="*/ 15 w 15"/>
                                  <a:gd name="T23" fmla="*/ 8 h 20"/>
                                  <a:gd name="T24" fmla="*/ 12 w 15"/>
                                  <a:gd name="T25" fmla="*/ 2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20"/>
                                  <a:gd name="T41" fmla="*/ 15 w 15"/>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20">
                                    <a:moveTo>
                                      <a:pt x="12" y="20"/>
                                    </a:moveTo>
                                    <a:lnTo>
                                      <a:pt x="0" y="13"/>
                                    </a:lnTo>
                                    <a:lnTo>
                                      <a:pt x="0" y="2"/>
                                    </a:lnTo>
                                    <a:lnTo>
                                      <a:pt x="2" y="2"/>
                                    </a:lnTo>
                                    <a:lnTo>
                                      <a:pt x="5" y="2"/>
                                    </a:lnTo>
                                    <a:lnTo>
                                      <a:pt x="6" y="1"/>
                                    </a:lnTo>
                                    <a:lnTo>
                                      <a:pt x="8" y="1"/>
                                    </a:lnTo>
                                    <a:lnTo>
                                      <a:pt x="9" y="1"/>
                                    </a:lnTo>
                                    <a:lnTo>
                                      <a:pt x="12" y="0"/>
                                    </a:lnTo>
                                    <a:lnTo>
                                      <a:pt x="13" y="0"/>
                                    </a:lnTo>
                                    <a:lnTo>
                                      <a:pt x="13" y="8"/>
                                    </a:lnTo>
                                    <a:lnTo>
                                      <a:pt x="15" y="8"/>
                                    </a:lnTo>
                                    <a:lnTo>
                                      <a:pt x="12" y="2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07" name="Freeform 405">
                                <a:extLst>
                                  <a:ext uri="{FF2B5EF4-FFF2-40B4-BE49-F238E27FC236}">
                                    <a16:creationId xmlns:a16="http://schemas.microsoft.com/office/drawing/2014/main" id="{F8B8954B-EFF4-4599-B6A2-F2299E42AA56}"/>
                                  </a:ext>
                                </a:extLst>
                              </p:cNvPr>
                              <p:cNvSpPr>
                                <a:spLocks/>
                              </p:cNvSpPr>
                              <p:nvPr/>
                            </p:nvSpPr>
                            <p:spPr bwMode="gray">
                              <a:xfrm>
                                <a:off x="4836" y="1294"/>
                                <a:ext cx="15" cy="7"/>
                              </a:xfrm>
                              <a:custGeom>
                                <a:avLst/>
                                <a:gdLst>
                                  <a:gd name="T0" fmla="*/ 0 w 15"/>
                                  <a:gd name="T1" fmla="*/ 0 h 7"/>
                                  <a:gd name="T2" fmla="*/ 3 w 15"/>
                                  <a:gd name="T3" fmla="*/ 1 h 7"/>
                                  <a:gd name="T4" fmla="*/ 5 w 15"/>
                                  <a:gd name="T5" fmla="*/ 4 h 7"/>
                                  <a:gd name="T6" fmla="*/ 7 w 15"/>
                                  <a:gd name="T7" fmla="*/ 4 h 7"/>
                                  <a:gd name="T8" fmla="*/ 8 w 15"/>
                                  <a:gd name="T9" fmla="*/ 6 h 7"/>
                                  <a:gd name="T10" fmla="*/ 10 w 15"/>
                                  <a:gd name="T11" fmla="*/ 6 h 7"/>
                                  <a:gd name="T12" fmla="*/ 12 w 15"/>
                                  <a:gd name="T13" fmla="*/ 7 h 7"/>
                                  <a:gd name="T14" fmla="*/ 13 w 15"/>
                                  <a:gd name="T15" fmla="*/ 7 h 7"/>
                                  <a:gd name="T16" fmla="*/ 15 w 15"/>
                                  <a:gd name="T17" fmla="*/ 7 h 7"/>
                                  <a:gd name="T18" fmla="*/ 12 w 15"/>
                                  <a:gd name="T19" fmla="*/ 7 h 7"/>
                                  <a:gd name="T20" fmla="*/ 8 w 15"/>
                                  <a:gd name="T21" fmla="*/ 7 h 7"/>
                                  <a:gd name="T22" fmla="*/ 6 w 15"/>
                                  <a:gd name="T23" fmla="*/ 7 h 7"/>
                                  <a:gd name="T24" fmla="*/ 5 w 15"/>
                                  <a:gd name="T25" fmla="*/ 7 h 7"/>
                                  <a:gd name="T26" fmla="*/ 3 w 15"/>
                                  <a:gd name="T27" fmla="*/ 7 h 7"/>
                                  <a:gd name="T28" fmla="*/ 1 w 15"/>
                                  <a:gd name="T29" fmla="*/ 6 h 7"/>
                                  <a:gd name="T30" fmla="*/ 1 w 15"/>
                                  <a:gd name="T31" fmla="*/ 4 h 7"/>
                                  <a:gd name="T32" fmla="*/ 0 w 15"/>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7"/>
                                  <a:gd name="T53" fmla="*/ 15 w 1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7">
                                    <a:moveTo>
                                      <a:pt x="0" y="0"/>
                                    </a:moveTo>
                                    <a:lnTo>
                                      <a:pt x="3" y="1"/>
                                    </a:lnTo>
                                    <a:lnTo>
                                      <a:pt x="5" y="4"/>
                                    </a:lnTo>
                                    <a:lnTo>
                                      <a:pt x="7" y="4"/>
                                    </a:lnTo>
                                    <a:lnTo>
                                      <a:pt x="8" y="6"/>
                                    </a:lnTo>
                                    <a:lnTo>
                                      <a:pt x="10" y="6"/>
                                    </a:lnTo>
                                    <a:lnTo>
                                      <a:pt x="12" y="7"/>
                                    </a:lnTo>
                                    <a:lnTo>
                                      <a:pt x="13" y="7"/>
                                    </a:lnTo>
                                    <a:lnTo>
                                      <a:pt x="15" y="7"/>
                                    </a:lnTo>
                                    <a:lnTo>
                                      <a:pt x="12" y="7"/>
                                    </a:lnTo>
                                    <a:lnTo>
                                      <a:pt x="8" y="7"/>
                                    </a:lnTo>
                                    <a:lnTo>
                                      <a:pt x="6" y="7"/>
                                    </a:lnTo>
                                    <a:lnTo>
                                      <a:pt x="5" y="7"/>
                                    </a:lnTo>
                                    <a:lnTo>
                                      <a:pt x="3" y="7"/>
                                    </a:lnTo>
                                    <a:lnTo>
                                      <a:pt x="1" y="6"/>
                                    </a:lnTo>
                                    <a:lnTo>
                                      <a:pt x="1" y="4"/>
                                    </a:lnTo>
                                    <a:lnTo>
                                      <a:pt x="0"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08" name="Freeform 406">
                                <a:extLst>
                                  <a:ext uri="{FF2B5EF4-FFF2-40B4-BE49-F238E27FC236}">
                                    <a16:creationId xmlns:a16="http://schemas.microsoft.com/office/drawing/2014/main" id="{061CD649-566E-4A76-B618-F0EEF57FDCEB}"/>
                                  </a:ext>
                                </a:extLst>
                              </p:cNvPr>
                              <p:cNvSpPr>
                                <a:spLocks/>
                              </p:cNvSpPr>
                              <p:nvPr/>
                            </p:nvSpPr>
                            <p:spPr bwMode="gray">
                              <a:xfrm>
                                <a:off x="3260" y="1093"/>
                                <a:ext cx="32" cy="23"/>
                              </a:xfrm>
                              <a:custGeom>
                                <a:avLst/>
                                <a:gdLst>
                                  <a:gd name="T0" fmla="*/ 16 w 32"/>
                                  <a:gd name="T1" fmla="*/ 2 h 23"/>
                                  <a:gd name="T2" fmla="*/ 19 w 32"/>
                                  <a:gd name="T3" fmla="*/ 0 h 23"/>
                                  <a:gd name="T4" fmla="*/ 21 w 32"/>
                                  <a:gd name="T5" fmla="*/ 0 h 23"/>
                                  <a:gd name="T6" fmla="*/ 23 w 32"/>
                                  <a:gd name="T7" fmla="*/ 3 h 23"/>
                                  <a:gd name="T8" fmla="*/ 25 w 32"/>
                                  <a:gd name="T9" fmla="*/ 4 h 23"/>
                                  <a:gd name="T10" fmla="*/ 26 w 32"/>
                                  <a:gd name="T11" fmla="*/ 8 h 23"/>
                                  <a:gd name="T12" fmla="*/ 28 w 32"/>
                                  <a:gd name="T13" fmla="*/ 11 h 23"/>
                                  <a:gd name="T14" fmla="*/ 30 w 32"/>
                                  <a:gd name="T15" fmla="*/ 14 h 23"/>
                                  <a:gd name="T16" fmla="*/ 32 w 32"/>
                                  <a:gd name="T17" fmla="*/ 15 h 23"/>
                                  <a:gd name="T18" fmla="*/ 31 w 32"/>
                                  <a:gd name="T19" fmla="*/ 19 h 23"/>
                                  <a:gd name="T20" fmla="*/ 28 w 32"/>
                                  <a:gd name="T21" fmla="*/ 20 h 23"/>
                                  <a:gd name="T22" fmla="*/ 26 w 32"/>
                                  <a:gd name="T23" fmla="*/ 22 h 23"/>
                                  <a:gd name="T24" fmla="*/ 20 w 32"/>
                                  <a:gd name="T25" fmla="*/ 23 h 23"/>
                                  <a:gd name="T26" fmla="*/ 16 w 32"/>
                                  <a:gd name="T27" fmla="*/ 23 h 23"/>
                                  <a:gd name="T28" fmla="*/ 11 w 32"/>
                                  <a:gd name="T29" fmla="*/ 22 h 23"/>
                                  <a:gd name="T30" fmla="*/ 5 w 32"/>
                                  <a:gd name="T31" fmla="*/ 20 h 23"/>
                                  <a:gd name="T32" fmla="*/ 0 w 32"/>
                                  <a:gd name="T33" fmla="*/ 19 h 23"/>
                                  <a:gd name="T34" fmla="*/ 0 w 32"/>
                                  <a:gd name="T35" fmla="*/ 18 h 23"/>
                                  <a:gd name="T36" fmla="*/ 1 w 32"/>
                                  <a:gd name="T37" fmla="*/ 15 h 23"/>
                                  <a:gd name="T38" fmla="*/ 4 w 32"/>
                                  <a:gd name="T39" fmla="*/ 12 h 23"/>
                                  <a:gd name="T40" fmla="*/ 6 w 32"/>
                                  <a:gd name="T41" fmla="*/ 11 h 23"/>
                                  <a:gd name="T42" fmla="*/ 11 w 32"/>
                                  <a:gd name="T43" fmla="*/ 8 h 23"/>
                                  <a:gd name="T44" fmla="*/ 13 w 32"/>
                                  <a:gd name="T45" fmla="*/ 7 h 23"/>
                                  <a:gd name="T46" fmla="*/ 16 w 32"/>
                                  <a:gd name="T47" fmla="*/ 3 h 23"/>
                                  <a:gd name="T48" fmla="*/ 16 w 32"/>
                                  <a:gd name="T49" fmla="*/ 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3"/>
                                  <a:gd name="T77" fmla="*/ 32 w 32"/>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3">
                                    <a:moveTo>
                                      <a:pt x="16" y="2"/>
                                    </a:moveTo>
                                    <a:lnTo>
                                      <a:pt x="19" y="0"/>
                                    </a:lnTo>
                                    <a:lnTo>
                                      <a:pt x="21" y="0"/>
                                    </a:lnTo>
                                    <a:lnTo>
                                      <a:pt x="23" y="3"/>
                                    </a:lnTo>
                                    <a:lnTo>
                                      <a:pt x="25" y="4"/>
                                    </a:lnTo>
                                    <a:lnTo>
                                      <a:pt x="26" y="8"/>
                                    </a:lnTo>
                                    <a:lnTo>
                                      <a:pt x="28" y="11"/>
                                    </a:lnTo>
                                    <a:lnTo>
                                      <a:pt x="30" y="14"/>
                                    </a:lnTo>
                                    <a:lnTo>
                                      <a:pt x="32" y="15"/>
                                    </a:lnTo>
                                    <a:lnTo>
                                      <a:pt x="31" y="19"/>
                                    </a:lnTo>
                                    <a:lnTo>
                                      <a:pt x="28" y="20"/>
                                    </a:lnTo>
                                    <a:lnTo>
                                      <a:pt x="26" y="22"/>
                                    </a:lnTo>
                                    <a:lnTo>
                                      <a:pt x="20" y="23"/>
                                    </a:lnTo>
                                    <a:lnTo>
                                      <a:pt x="16" y="23"/>
                                    </a:lnTo>
                                    <a:lnTo>
                                      <a:pt x="11" y="22"/>
                                    </a:lnTo>
                                    <a:lnTo>
                                      <a:pt x="5" y="20"/>
                                    </a:lnTo>
                                    <a:lnTo>
                                      <a:pt x="0" y="19"/>
                                    </a:lnTo>
                                    <a:lnTo>
                                      <a:pt x="0" y="18"/>
                                    </a:lnTo>
                                    <a:lnTo>
                                      <a:pt x="1" y="15"/>
                                    </a:lnTo>
                                    <a:lnTo>
                                      <a:pt x="4" y="12"/>
                                    </a:lnTo>
                                    <a:lnTo>
                                      <a:pt x="6" y="11"/>
                                    </a:lnTo>
                                    <a:lnTo>
                                      <a:pt x="11" y="8"/>
                                    </a:lnTo>
                                    <a:lnTo>
                                      <a:pt x="13" y="7"/>
                                    </a:lnTo>
                                    <a:lnTo>
                                      <a:pt x="16" y="3"/>
                                    </a:lnTo>
                                    <a:lnTo>
                                      <a:pt x="16" y="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09" name="Freeform 407">
                                <a:extLst>
                                  <a:ext uri="{FF2B5EF4-FFF2-40B4-BE49-F238E27FC236}">
                                    <a16:creationId xmlns:a16="http://schemas.microsoft.com/office/drawing/2014/main" id="{3FD7EF19-DBCE-4F60-BDEC-BCA74C2A66EF}"/>
                                  </a:ext>
                                </a:extLst>
                              </p:cNvPr>
                              <p:cNvSpPr>
                                <a:spLocks/>
                              </p:cNvSpPr>
                              <p:nvPr/>
                            </p:nvSpPr>
                            <p:spPr bwMode="gray">
                              <a:xfrm>
                                <a:off x="3285" y="954"/>
                                <a:ext cx="165" cy="122"/>
                              </a:xfrm>
                              <a:custGeom>
                                <a:avLst/>
                                <a:gdLst>
                                  <a:gd name="T0" fmla="*/ 101 w 165"/>
                                  <a:gd name="T1" fmla="*/ 8 h 122"/>
                                  <a:gd name="T2" fmla="*/ 117 w 165"/>
                                  <a:gd name="T3" fmla="*/ 7 h 122"/>
                                  <a:gd name="T4" fmla="*/ 132 w 165"/>
                                  <a:gd name="T5" fmla="*/ 4 h 122"/>
                                  <a:gd name="T6" fmla="*/ 158 w 165"/>
                                  <a:gd name="T7" fmla="*/ 1 h 122"/>
                                  <a:gd name="T8" fmla="*/ 161 w 165"/>
                                  <a:gd name="T9" fmla="*/ 4 h 122"/>
                                  <a:gd name="T10" fmla="*/ 164 w 165"/>
                                  <a:gd name="T11" fmla="*/ 5 h 122"/>
                                  <a:gd name="T12" fmla="*/ 153 w 165"/>
                                  <a:gd name="T13" fmla="*/ 14 h 122"/>
                                  <a:gd name="T14" fmla="*/ 131 w 165"/>
                                  <a:gd name="T15" fmla="*/ 25 h 122"/>
                                  <a:gd name="T16" fmla="*/ 108 w 165"/>
                                  <a:gd name="T17" fmla="*/ 32 h 122"/>
                                  <a:gd name="T18" fmla="*/ 88 w 165"/>
                                  <a:gd name="T19" fmla="*/ 40 h 122"/>
                                  <a:gd name="T20" fmla="*/ 71 w 165"/>
                                  <a:gd name="T21" fmla="*/ 50 h 122"/>
                                  <a:gd name="T22" fmla="*/ 60 w 165"/>
                                  <a:gd name="T23" fmla="*/ 50 h 122"/>
                                  <a:gd name="T24" fmla="*/ 57 w 165"/>
                                  <a:gd name="T25" fmla="*/ 54 h 122"/>
                                  <a:gd name="T26" fmla="*/ 56 w 165"/>
                                  <a:gd name="T27" fmla="*/ 57 h 122"/>
                                  <a:gd name="T28" fmla="*/ 58 w 165"/>
                                  <a:gd name="T29" fmla="*/ 58 h 122"/>
                                  <a:gd name="T30" fmla="*/ 57 w 165"/>
                                  <a:gd name="T31" fmla="*/ 62 h 122"/>
                                  <a:gd name="T32" fmla="*/ 55 w 165"/>
                                  <a:gd name="T33" fmla="*/ 66 h 122"/>
                                  <a:gd name="T34" fmla="*/ 54 w 165"/>
                                  <a:gd name="T35" fmla="*/ 72 h 122"/>
                                  <a:gd name="T36" fmla="*/ 48 w 165"/>
                                  <a:gd name="T37" fmla="*/ 78 h 122"/>
                                  <a:gd name="T38" fmla="*/ 44 w 165"/>
                                  <a:gd name="T39" fmla="*/ 82 h 122"/>
                                  <a:gd name="T40" fmla="*/ 49 w 165"/>
                                  <a:gd name="T41" fmla="*/ 95 h 122"/>
                                  <a:gd name="T42" fmla="*/ 68 w 165"/>
                                  <a:gd name="T43" fmla="*/ 109 h 122"/>
                                  <a:gd name="T44" fmla="*/ 85 w 165"/>
                                  <a:gd name="T45" fmla="*/ 120 h 122"/>
                                  <a:gd name="T46" fmla="*/ 70 w 165"/>
                                  <a:gd name="T47" fmla="*/ 122 h 122"/>
                                  <a:gd name="T48" fmla="*/ 58 w 165"/>
                                  <a:gd name="T49" fmla="*/ 122 h 122"/>
                                  <a:gd name="T50" fmla="*/ 49 w 165"/>
                                  <a:gd name="T51" fmla="*/ 122 h 122"/>
                                  <a:gd name="T52" fmla="*/ 42 w 165"/>
                                  <a:gd name="T53" fmla="*/ 120 h 122"/>
                                  <a:gd name="T54" fmla="*/ 37 w 165"/>
                                  <a:gd name="T55" fmla="*/ 113 h 122"/>
                                  <a:gd name="T56" fmla="*/ 35 w 165"/>
                                  <a:gd name="T57" fmla="*/ 108 h 122"/>
                                  <a:gd name="T58" fmla="*/ 30 w 165"/>
                                  <a:gd name="T59" fmla="*/ 108 h 122"/>
                                  <a:gd name="T60" fmla="*/ 26 w 165"/>
                                  <a:gd name="T61" fmla="*/ 109 h 122"/>
                                  <a:gd name="T62" fmla="*/ 26 w 165"/>
                                  <a:gd name="T63" fmla="*/ 113 h 122"/>
                                  <a:gd name="T64" fmla="*/ 18 w 165"/>
                                  <a:gd name="T65" fmla="*/ 112 h 122"/>
                                  <a:gd name="T66" fmla="*/ 9 w 165"/>
                                  <a:gd name="T67" fmla="*/ 105 h 122"/>
                                  <a:gd name="T68" fmla="*/ 0 w 165"/>
                                  <a:gd name="T69" fmla="*/ 97 h 122"/>
                                  <a:gd name="T70" fmla="*/ 6 w 165"/>
                                  <a:gd name="T71" fmla="*/ 94 h 122"/>
                                  <a:gd name="T72" fmla="*/ 10 w 165"/>
                                  <a:gd name="T73" fmla="*/ 90 h 122"/>
                                  <a:gd name="T74" fmla="*/ 10 w 165"/>
                                  <a:gd name="T75" fmla="*/ 83 h 122"/>
                                  <a:gd name="T76" fmla="*/ 11 w 165"/>
                                  <a:gd name="T77" fmla="*/ 79 h 122"/>
                                  <a:gd name="T78" fmla="*/ 13 w 165"/>
                                  <a:gd name="T79" fmla="*/ 72 h 122"/>
                                  <a:gd name="T80" fmla="*/ 24 w 165"/>
                                  <a:gd name="T81" fmla="*/ 69 h 122"/>
                                  <a:gd name="T82" fmla="*/ 37 w 165"/>
                                  <a:gd name="T83" fmla="*/ 69 h 122"/>
                                  <a:gd name="T84" fmla="*/ 52 w 165"/>
                                  <a:gd name="T85" fmla="*/ 69 h 122"/>
                                  <a:gd name="T86" fmla="*/ 36 w 165"/>
                                  <a:gd name="T87" fmla="*/ 66 h 122"/>
                                  <a:gd name="T88" fmla="*/ 25 w 165"/>
                                  <a:gd name="T89" fmla="*/ 61 h 122"/>
                                  <a:gd name="T90" fmla="*/ 22 w 165"/>
                                  <a:gd name="T91" fmla="*/ 55 h 122"/>
                                  <a:gd name="T92" fmla="*/ 29 w 165"/>
                                  <a:gd name="T93" fmla="*/ 51 h 122"/>
                                  <a:gd name="T94" fmla="*/ 35 w 165"/>
                                  <a:gd name="T95" fmla="*/ 45 h 122"/>
                                  <a:gd name="T96" fmla="*/ 35 w 165"/>
                                  <a:gd name="T97" fmla="*/ 43 h 122"/>
                                  <a:gd name="T98" fmla="*/ 32 w 165"/>
                                  <a:gd name="T99" fmla="*/ 36 h 122"/>
                                  <a:gd name="T100" fmla="*/ 30 w 165"/>
                                  <a:gd name="T101" fmla="*/ 32 h 122"/>
                                  <a:gd name="T102" fmla="*/ 50 w 165"/>
                                  <a:gd name="T103" fmla="*/ 25 h 122"/>
                                  <a:gd name="T104" fmla="*/ 73 w 165"/>
                                  <a:gd name="T105" fmla="*/ 15 h 1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5"/>
                                  <a:gd name="T160" fmla="*/ 0 h 122"/>
                                  <a:gd name="T161" fmla="*/ 165 w 165"/>
                                  <a:gd name="T162" fmla="*/ 122 h 1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5" h="122">
                                    <a:moveTo>
                                      <a:pt x="85" y="10"/>
                                    </a:moveTo>
                                    <a:lnTo>
                                      <a:pt x="95" y="10"/>
                                    </a:lnTo>
                                    <a:lnTo>
                                      <a:pt x="101" y="8"/>
                                    </a:lnTo>
                                    <a:lnTo>
                                      <a:pt x="107" y="7"/>
                                    </a:lnTo>
                                    <a:lnTo>
                                      <a:pt x="112" y="7"/>
                                    </a:lnTo>
                                    <a:lnTo>
                                      <a:pt x="117" y="7"/>
                                    </a:lnTo>
                                    <a:lnTo>
                                      <a:pt x="123" y="7"/>
                                    </a:lnTo>
                                    <a:lnTo>
                                      <a:pt x="127" y="5"/>
                                    </a:lnTo>
                                    <a:lnTo>
                                      <a:pt x="132" y="4"/>
                                    </a:lnTo>
                                    <a:lnTo>
                                      <a:pt x="136" y="0"/>
                                    </a:lnTo>
                                    <a:lnTo>
                                      <a:pt x="158" y="0"/>
                                    </a:lnTo>
                                    <a:lnTo>
                                      <a:pt x="158" y="1"/>
                                    </a:lnTo>
                                    <a:lnTo>
                                      <a:pt x="159" y="3"/>
                                    </a:lnTo>
                                    <a:lnTo>
                                      <a:pt x="161" y="3"/>
                                    </a:lnTo>
                                    <a:lnTo>
                                      <a:pt x="161" y="4"/>
                                    </a:lnTo>
                                    <a:lnTo>
                                      <a:pt x="162" y="4"/>
                                    </a:lnTo>
                                    <a:lnTo>
                                      <a:pt x="163" y="5"/>
                                    </a:lnTo>
                                    <a:lnTo>
                                      <a:pt x="164" y="5"/>
                                    </a:lnTo>
                                    <a:lnTo>
                                      <a:pt x="165" y="5"/>
                                    </a:lnTo>
                                    <a:lnTo>
                                      <a:pt x="161" y="10"/>
                                    </a:lnTo>
                                    <a:lnTo>
                                      <a:pt x="153" y="14"/>
                                    </a:lnTo>
                                    <a:lnTo>
                                      <a:pt x="146" y="18"/>
                                    </a:lnTo>
                                    <a:lnTo>
                                      <a:pt x="139" y="22"/>
                                    </a:lnTo>
                                    <a:lnTo>
                                      <a:pt x="131" y="25"/>
                                    </a:lnTo>
                                    <a:lnTo>
                                      <a:pt x="121" y="28"/>
                                    </a:lnTo>
                                    <a:lnTo>
                                      <a:pt x="114" y="29"/>
                                    </a:lnTo>
                                    <a:lnTo>
                                      <a:pt x="108" y="32"/>
                                    </a:lnTo>
                                    <a:lnTo>
                                      <a:pt x="100" y="33"/>
                                    </a:lnTo>
                                    <a:lnTo>
                                      <a:pt x="94" y="36"/>
                                    </a:lnTo>
                                    <a:lnTo>
                                      <a:pt x="88" y="40"/>
                                    </a:lnTo>
                                    <a:lnTo>
                                      <a:pt x="82" y="44"/>
                                    </a:lnTo>
                                    <a:lnTo>
                                      <a:pt x="77" y="48"/>
                                    </a:lnTo>
                                    <a:lnTo>
                                      <a:pt x="71" y="50"/>
                                    </a:lnTo>
                                    <a:lnTo>
                                      <a:pt x="66" y="51"/>
                                    </a:lnTo>
                                    <a:lnTo>
                                      <a:pt x="60" y="48"/>
                                    </a:lnTo>
                                    <a:lnTo>
                                      <a:pt x="60" y="50"/>
                                    </a:lnTo>
                                    <a:lnTo>
                                      <a:pt x="58" y="51"/>
                                    </a:lnTo>
                                    <a:lnTo>
                                      <a:pt x="58" y="52"/>
                                    </a:lnTo>
                                    <a:lnTo>
                                      <a:pt x="57" y="54"/>
                                    </a:lnTo>
                                    <a:lnTo>
                                      <a:pt x="56" y="55"/>
                                    </a:lnTo>
                                    <a:lnTo>
                                      <a:pt x="55" y="57"/>
                                    </a:lnTo>
                                    <a:lnTo>
                                      <a:pt x="56" y="57"/>
                                    </a:lnTo>
                                    <a:lnTo>
                                      <a:pt x="56" y="58"/>
                                    </a:lnTo>
                                    <a:lnTo>
                                      <a:pt x="57" y="58"/>
                                    </a:lnTo>
                                    <a:lnTo>
                                      <a:pt x="58" y="58"/>
                                    </a:lnTo>
                                    <a:lnTo>
                                      <a:pt x="60" y="59"/>
                                    </a:lnTo>
                                    <a:lnTo>
                                      <a:pt x="58" y="61"/>
                                    </a:lnTo>
                                    <a:lnTo>
                                      <a:pt x="57" y="62"/>
                                    </a:lnTo>
                                    <a:lnTo>
                                      <a:pt x="56" y="64"/>
                                    </a:lnTo>
                                    <a:lnTo>
                                      <a:pt x="56" y="65"/>
                                    </a:lnTo>
                                    <a:lnTo>
                                      <a:pt x="55" y="66"/>
                                    </a:lnTo>
                                    <a:lnTo>
                                      <a:pt x="55" y="68"/>
                                    </a:lnTo>
                                    <a:lnTo>
                                      <a:pt x="55" y="69"/>
                                    </a:lnTo>
                                    <a:lnTo>
                                      <a:pt x="54" y="72"/>
                                    </a:lnTo>
                                    <a:lnTo>
                                      <a:pt x="51" y="75"/>
                                    </a:lnTo>
                                    <a:lnTo>
                                      <a:pt x="50" y="76"/>
                                    </a:lnTo>
                                    <a:lnTo>
                                      <a:pt x="48" y="78"/>
                                    </a:lnTo>
                                    <a:lnTo>
                                      <a:pt x="46" y="79"/>
                                    </a:lnTo>
                                    <a:lnTo>
                                      <a:pt x="45" y="80"/>
                                    </a:lnTo>
                                    <a:lnTo>
                                      <a:pt x="44" y="82"/>
                                    </a:lnTo>
                                    <a:lnTo>
                                      <a:pt x="44" y="83"/>
                                    </a:lnTo>
                                    <a:lnTo>
                                      <a:pt x="45" y="89"/>
                                    </a:lnTo>
                                    <a:lnTo>
                                      <a:pt x="49" y="95"/>
                                    </a:lnTo>
                                    <a:lnTo>
                                      <a:pt x="55" y="99"/>
                                    </a:lnTo>
                                    <a:lnTo>
                                      <a:pt x="61" y="105"/>
                                    </a:lnTo>
                                    <a:lnTo>
                                      <a:pt x="68" y="109"/>
                                    </a:lnTo>
                                    <a:lnTo>
                                      <a:pt x="74" y="113"/>
                                    </a:lnTo>
                                    <a:lnTo>
                                      <a:pt x="80" y="118"/>
                                    </a:lnTo>
                                    <a:lnTo>
                                      <a:pt x="85" y="120"/>
                                    </a:lnTo>
                                    <a:lnTo>
                                      <a:pt x="80" y="120"/>
                                    </a:lnTo>
                                    <a:lnTo>
                                      <a:pt x="75" y="122"/>
                                    </a:lnTo>
                                    <a:lnTo>
                                      <a:pt x="70" y="122"/>
                                    </a:lnTo>
                                    <a:lnTo>
                                      <a:pt x="67" y="122"/>
                                    </a:lnTo>
                                    <a:lnTo>
                                      <a:pt x="62" y="122"/>
                                    </a:lnTo>
                                    <a:lnTo>
                                      <a:pt x="58" y="122"/>
                                    </a:lnTo>
                                    <a:lnTo>
                                      <a:pt x="56" y="122"/>
                                    </a:lnTo>
                                    <a:lnTo>
                                      <a:pt x="52" y="122"/>
                                    </a:lnTo>
                                    <a:lnTo>
                                      <a:pt x="49" y="122"/>
                                    </a:lnTo>
                                    <a:lnTo>
                                      <a:pt x="46" y="122"/>
                                    </a:lnTo>
                                    <a:lnTo>
                                      <a:pt x="43" y="120"/>
                                    </a:lnTo>
                                    <a:lnTo>
                                      <a:pt x="42" y="120"/>
                                    </a:lnTo>
                                    <a:lnTo>
                                      <a:pt x="38" y="118"/>
                                    </a:lnTo>
                                    <a:lnTo>
                                      <a:pt x="38" y="116"/>
                                    </a:lnTo>
                                    <a:lnTo>
                                      <a:pt x="37" y="113"/>
                                    </a:lnTo>
                                    <a:lnTo>
                                      <a:pt x="37" y="109"/>
                                    </a:lnTo>
                                    <a:lnTo>
                                      <a:pt x="36" y="108"/>
                                    </a:lnTo>
                                    <a:lnTo>
                                      <a:pt x="35" y="108"/>
                                    </a:lnTo>
                                    <a:lnTo>
                                      <a:pt x="34" y="108"/>
                                    </a:lnTo>
                                    <a:lnTo>
                                      <a:pt x="31" y="108"/>
                                    </a:lnTo>
                                    <a:lnTo>
                                      <a:pt x="30" y="108"/>
                                    </a:lnTo>
                                    <a:lnTo>
                                      <a:pt x="28" y="108"/>
                                    </a:lnTo>
                                    <a:lnTo>
                                      <a:pt x="26" y="108"/>
                                    </a:lnTo>
                                    <a:lnTo>
                                      <a:pt x="26" y="109"/>
                                    </a:lnTo>
                                    <a:lnTo>
                                      <a:pt x="26" y="111"/>
                                    </a:lnTo>
                                    <a:lnTo>
                                      <a:pt x="26" y="112"/>
                                    </a:lnTo>
                                    <a:lnTo>
                                      <a:pt x="26" y="113"/>
                                    </a:lnTo>
                                    <a:lnTo>
                                      <a:pt x="26" y="115"/>
                                    </a:lnTo>
                                    <a:lnTo>
                                      <a:pt x="22" y="113"/>
                                    </a:lnTo>
                                    <a:lnTo>
                                      <a:pt x="18" y="112"/>
                                    </a:lnTo>
                                    <a:lnTo>
                                      <a:pt x="15" y="111"/>
                                    </a:lnTo>
                                    <a:lnTo>
                                      <a:pt x="12" y="108"/>
                                    </a:lnTo>
                                    <a:lnTo>
                                      <a:pt x="9" y="105"/>
                                    </a:lnTo>
                                    <a:lnTo>
                                      <a:pt x="6" y="102"/>
                                    </a:lnTo>
                                    <a:lnTo>
                                      <a:pt x="4" y="99"/>
                                    </a:lnTo>
                                    <a:lnTo>
                                      <a:pt x="0" y="97"/>
                                    </a:lnTo>
                                    <a:lnTo>
                                      <a:pt x="3" y="97"/>
                                    </a:lnTo>
                                    <a:lnTo>
                                      <a:pt x="5" y="95"/>
                                    </a:lnTo>
                                    <a:lnTo>
                                      <a:pt x="6" y="94"/>
                                    </a:lnTo>
                                    <a:lnTo>
                                      <a:pt x="7" y="94"/>
                                    </a:lnTo>
                                    <a:lnTo>
                                      <a:pt x="9" y="92"/>
                                    </a:lnTo>
                                    <a:lnTo>
                                      <a:pt x="10" y="90"/>
                                    </a:lnTo>
                                    <a:lnTo>
                                      <a:pt x="11" y="89"/>
                                    </a:lnTo>
                                    <a:lnTo>
                                      <a:pt x="11" y="86"/>
                                    </a:lnTo>
                                    <a:lnTo>
                                      <a:pt x="10" y="83"/>
                                    </a:lnTo>
                                    <a:lnTo>
                                      <a:pt x="10" y="82"/>
                                    </a:lnTo>
                                    <a:lnTo>
                                      <a:pt x="10" y="80"/>
                                    </a:lnTo>
                                    <a:lnTo>
                                      <a:pt x="11" y="79"/>
                                    </a:lnTo>
                                    <a:lnTo>
                                      <a:pt x="12" y="76"/>
                                    </a:lnTo>
                                    <a:lnTo>
                                      <a:pt x="13" y="75"/>
                                    </a:lnTo>
                                    <a:lnTo>
                                      <a:pt x="13" y="72"/>
                                    </a:lnTo>
                                    <a:lnTo>
                                      <a:pt x="11" y="69"/>
                                    </a:lnTo>
                                    <a:lnTo>
                                      <a:pt x="18" y="69"/>
                                    </a:lnTo>
                                    <a:lnTo>
                                      <a:pt x="24" y="69"/>
                                    </a:lnTo>
                                    <a:lnTo>
                                      <a:pt x="29" y="69"/>
                                    </a:lnTo>
                                    <a:lnTo>
                                      <a:pt x="34" y="69"/>
                                    </a:lnTo>
                                    <a:lnTo>
                                      <a:pt x="37" y="69"/>
                                    </a:lnTo>
                                    <a:lnTo>
                                      <a:pt x="43" y="69"/>
                                    </a:lnTo>
                                    <a:lnTo>
                                      <a:pt x="48" y="69"/>
                                    </a:lnTo>
                                    <a:lnTo>
                                      <a:pt x="52" y="69"/>
                                    </a:lnTo>
                                    <a:lnTo>
                                      <a:pt x="46" y="69"/>
                                    </a:lnTo>
                                    <a:lnTo>
                                      <a:pt x="42" y="68"/>
                                    </a:lnTo>
                                    <a:lnTo>
                                      <a:pt x="36" y="66"/>
                                    </a:lnTo>
                                    <a:lnTo>
                                      <a:pt x="32" y="65"/>
                                    </a:lnTo>
                                    <a:lnTo>
                                      <a:pt x="29" y="64"/>
                                    </a:lnTo>
                                    <a:lnTo>
                                      <a:pt x="25" y="61"/>
                                    </a:lnTo>
                                    <a:lnTo>
                                      <a:pt x="22" y="59"/>
                                    </a:lnTo>
                                    <a:lnTo>
                                      <a:pt x="18" y="57"/>
                                    </a:lnTo>
                                    <a:lnTo>
                                      <a:pt x="22" y="55"/>
                                    </a:lnTo>
                                    <a:lnTo>
                                      <a:pt x="24" y="54"/>
                                    </a:lnTo>
                                    <a:lnTo>
                                      <a:pt x="26" y="52"/>
                                    </a:lnTo>
                                    <a:lnTo>
                                      <a:pt x="29" y="51"/>
                                    </a:lnTo>
                                    <a:lnTo>
                                      <a:pt x="31" y="50"/>
                                    </a:lnTo>
                                    <a:lnTo>
                                      <a:pt x="32" y="47"/>
                                    </a:lnTo>
                                    <a:lnTo>
                                      <a:pt x="35" y="45"/>
                                    </a:lnTo>
                                    <a:lnTo>
                                      <a:pt x="37" y="44"/>
                                    </a:lnTo>
                                    <a:lnTo>
                                      <a:pt x="36" y="43"/>
                                    </a:lnTo>
                                    <a:lnTo>
                                      <a:pt x="35" y="43"/>
                                    </a:lnTo>
                                    <a:lnTo>
                                      <a:pt x="34" y="40"/>
                                    </a:lnTo>
                                    <a:lnTo>
                                      <a:pt x="32" y="39"/>
                                    </a:lnTo>
                                    <a:lnTo>
                                      <a:pt x="32" y="36"/>
                                    </a:lnTo>
                                    <a:lnTo>
                                      <a:pt x="31" y="34"/>
                                    </a:lnTo>
                                    <a:lnTo>
                                      <a:pt x="31" y="33"/>
                                    </a:lnTo>
                                    <a:lnTo>
                                      <a:pt x="30" y="32"/>
                                    </a:lnTo>
                                    <a:lnTo>
                                      <a:pt x="36" y="29"/>
                                    </a:lnTo>
                                    <a:lnTo>
                                      <a:pt x="43" y="28"/>
                                    </a:lnTo>
                                    <a:lnTo>
                                      <a:pt x="50" y="25"/>
                                    </a:lnTo>
                                    <a:lnTo>
                                      <a:pt x="57" y="22"/>
                                    </a:lnTo>
                                    <a:lnTo>
                                      <a:pt x="64" y="19"/>
                                    </a:lnTo>
                                    <a:lnTo>
                                      <a:pt x="73" y="15"/>
                                    </a:lnTo>
                                    <a:lnTo>
                                      <a:pt x="79" y="12"/>
                                    </a:lnTo>
                                    <a:lnTo>
                                      <a:pt x="85" y="1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10" name="Freeform 408">
                                <a:extLst>
                                  <a:ext uri="{FF2B5EF4-FFF2-40B4-BE49-F238E27FC236}">
                                    <a16:creationId xmlns:a16="http://schemas.microsoft.com/office/drawing/2014/main" id="{AB6E42E0-5CDE-4C6D-B3BB-656378318F77}"/>
                                  </a:ext>
                                </a:extLst>
                              </p:cNvPr>
                              <p:cNvSpPr>
                                <a:spLocks/>
                              </p:cNvSpPr>
                              <p:nvPr/>
                            </p:nvSpPr>
                            <p:spPr bwMode="gray">
                              <a:xfrm>
                                <a:off x="3136" y="1184"/>
                                <a:ext cx="25" cy="14"/>
                              </a:xfrm>
                              <a:custGeom>
                                <a:avLst/>
                                <a:gdLst>
                                  <a:gd name="T0" fmla="*/ 13 w 25"/>
                                  <a:gd name="T1" fmla="*/ 0 h 14"/>
                                  <a:gd name="T2" fmla="*/ 17 w 25"/>
                                  <a:gd name="T3" fmla="*/ 0 h 14"/>
                                  <a:gd name="T4" fmla="*/ 20 w 25"/>
                                  <a:gd name="T5" fmla="*/ 1 h 14"/>
                                  <a:gd name="T6" fmla="*/ 22 w 25"/>
                                  <a:gd name="T7" fmla="*/ 4 h 14"/>
                                  <a:gd name="T8" fmla="*/ 24 w 25"/>
                                  <a:gd name="T9" fmla="*/ 5 h 14"/>
                                  <a:gd name="T10" fmla="*/ 24 w 25"/>
                                  <a:gd name="T11" fmla="*/ 6 h 14"/>
                                  <a:gd name="T12" fmla="*/ 25 w 25"/>
                                  <a:gd name="T13" fmla="*/ 8 h 14"/>
                                  <a:gd name="T14" fmla="*/ 25 w 25"/>
                                  <a:gd name="T15" fmla="*/ 9 h 14"/>
                                  <a:gd name="T16" fmla="*/ 25 w 25"/>
                                  <a:gd name="T17" fmla="*/ 13 h 14"/>
                                  <a:gd name="T18" fmla="*/ 25 w 25"/>
                                  <a:gd name="T19" fmla="*/ 14 h 14"/>
                                  <a:gd name="T20" fmla="*/ 24 w 25"/>
                                  <a:gd name="T21" fmla="*/ 14 h 14"/>
                                  <a:gd name="T22" fmla="*/ 22 w 25"/>
                                  <a:gd name="T23" fmla="*/ 14 h 14"/>
                                  <a:gd name="T24" fmla="*/ 20 w 25"/>
                                  <a:gd name="T25" fmla="*/ 14 h 14"/>
                                  <a:gd name="T26" fmla="*/ 17 w 25"/>
                                  <a:gd name="T27" fmla="*/ 14 h 14"/>
                                  <a:gd name="T28" fmla="*/ 16 w 25"/>
                                  <a:gd name="T29" fmla="*/ 14 h 14"/>
                                  <a:gd name="T30" fmla="*/ 13 w 25"/>
                                  <a:gd name="T31" fmla="*/ 14 h 14"/>
                                  <a:gd name="T32" fmla="*/ 11 w 25"/>
                                  <a:gd name="T33" fmla="*/ 14 h 14"/>
                                  <a:gd name="T34" fmla="*/ 10 w 25"/>
                                  <a:gd name="T35" fmla="*/ 14 h 14"/>
                                  <a:gd name="T36" fmla="*/ 7 w 25"/>
                                  <a:gd name="T37" fmla="*/ 14 h 14"/>
                                  <a:gd name="T38" fmla="*/ 4 w 25"/>
                                  <a:gd name="T39" fmla="*/ 13 h 14"/>
                                  <a:gd name="T40" fmla="*/ 3 w 25"/>
                                  <a:gd name="T41" fmla="*/ 12 h 14"/>
                                  <a:gd name="T42" fmla="*/ 2 w 25"/>
                                  <a:gd name="T43" fmla="*/ 9 h 14"/>
                                  <a:gd name="T44" fmla="*/ 0 w 25"/>
                                  <a:gd name="T45" fmla="*/ 8 h 14"/>
                                  <a:gd name="T46" fmla="*/ 0 w 25"/>
                                  <a:gd name="T47" fmla="*/ 6 h 14"/>
                                  <a:gd name="T48" fmla="*/ 0 w 25"/>
                                  <a:gd name="T49" fmla="*/ 5 h 14"/>
                                  <a:gd name="T50" fmla="*/ 2 w 25"/>
                                  <a:gd name="T51" fmla="*/ 5 h 14"/>
                                  <a:gd name="T52" fmla="*/ 3 w 25"/>
                                  <a:gd name="T53" fmla="*/ 4 h 14"/>
                                  <a:gd name="T54" fmla="*/ 5 w 25"/>
                                  <a:gd name="T55" fmla="*/ 1 h 14"/>
                                  <a:gd name="T56" fmla="*/ 7 w 25"/>
                                  <a:gd name="T57" fmla="*/ 1 h 14"/>
                                  <a:gd name="T58" fmla="*/ 10 w 25"/>
                                  <a:gd name="T59" fmla="*/ 1 h 14"/>
                                  <a:gd name="T60" fmla="*/ 12 w 25"/>
                                  <a:gd name="T61" fmla="*/ 0 h 14"/>
                                  <a:gd name="T62" fmla="*/ 13 w 25"/>
                                  <a:gd name="T63" fmla="*/ 0 h 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5"/>
                                  <a:gd name="T97" fmla="*/ 0 h 14"/>
                                  <a:gd name="T98" fmla="*/ 25 w 25"/>
                                  <a:gd name="T99" fmla="*/ 14 h 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5" h="14">
                                    <a:moveTo>
                                      <a:pt x="13" y="0"/>
                                    </a:moveTo>
                                    <a:lnTo>
                                      <a:pt x="17" y="0"/>
                                    </a:lnTo>
                                    <a:lnTo>
                                      <a:pt x="20" y="1"/>
                                    </a:lnTo>
                                    <a:lnTo>
                                      <a:pt x="22" y="4"/>
                                    </a:lnTo>
                                    <a:lnTo>
                                      <a:pt x="24" y="5"/>
                                    </a:lnTo>
                                    <a:lnTo>
                                      <a:pt x="24" y="6"/>
                                    </a:lnTo>
                                    <a:lnTo>
                                      <a:pt x="25" y="8"/>
                                    </a:lnTo>
                                    <a:lnTo>
                                      <a:pt x="25" y="9"/>
                                    </a:lnTo>
                                    <a:lnTo>
                                      <a:pt x="25" y="13"/>
                                    </a:lnTo>
                                    <a:lnTo>
                                      <a:pt x="25" y="14"/>
                                    </a:lnTo>
                                    <a:lnTo>
                                      <a:pt x="24" y="14"/>
                                    </a:lnTo>
                                    <a:lnTo>
                                      <a:pt x="22" y="14"/>
                                    </a:lnTo>
                                    <a:lnTo>
                                      <a:pt x="20" y="14"/>
                                    </a:lnTo>
                                    <a:lnTo>
                                      <a:pt x="17" y="14"/>
                                    </a:lnTo>
                                    <a:lnTo>
                                      <a:pt x="16" y="14"/>
                                    </a:lnTo>
                                    <a:lnTo>
                                      <a:pt x="13" y="14"/>
                                    </a:lnTo>
                                    <a:lnTo>
                                      <a:pt x="11" y="14"/>
                                    </a:lnTo>
                                    <a:lnTo>
                                      <a:pt x="10" y="14"/>
                                    </a:lnTo>
                                    <a:lnTo>
                                      <a:pt x="7" y="14"/>
                                    </a:lnTo>
                                    <a:lnTo>
                                      <a:pt x="4" y="13"/>
                                    </a:lnTo>
                                    <a:lnTo>
                                      <a:pt x="3" y="12"/>
                                    </a:lnTo>
                                    <a:lnTo>
                                      <a:pt x="2" y="9"/>
                                    </a:lnTo>
                                    <a:lnTo>
                                      <a:pt x="0" y="8"/>
                                    </a:lnTo>
                                    <a:lnTo>
                                      <a:pt x="0" y="6"/>
                                    </a:lnTo>
                                    <a:lnTo>
                                      <a:pt x="0" y="5"/>
                                    </a:lnTo>
                                    <a:lnTo>
                                      <a:pt x="2" y="5"/>
                                    </a:lnTo>
                                    <a:lnTo>
                                      <a:pt x="3" y="4"/>
                                    </a:lnTo>
                                    <a:lnTo>
                                      <a:pt x="5" y="1"/>
                                    </a:lnTo>
                                    <a:lnTo>
                                      <a:pt x="7" y="1"/>
                                    </a:lnTo>
                                    <a:lnTo>
                                      <a:pt x="10" y="1"/>
                                    </a:lnTo>
                                    <a:lnTo>
                                      <a:pt x="12" y="0"/>
                                    </a:lnTo>
                                    <a:lnTo>
                                      <a:pt x="13"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11" name="Freeform 409">
                                <a:extLst>
                                  <a:ext uri="{FF2B5EF4-FFF2-40B4-BE49-F238E27FC236}">
                                    <a16:creationId xmlns:a16="http://schemas.microsoft.com/office/drawing/2014/main" id="{7E4F8257-56AB-42A3-A0D5-91BC7E0187D4}"/>
                                  </a:ext>
                                </a:extLst>
                              </p:cNvPr>
                              <p:cNvSpPr>
                                <a:spLocks/>
                              </p:cNvSpPr>
                              <p:nvPr/>
                            </p:nvSpPr>
                            <p:spPr bwMode="gray">
                              <a:xfrm>
                                <a:off x="4761" y="1404"/>
                                <a:ext cx="141" cy="197"/>
                              </a:xfrm>
                              <a:custGeom>
                                <a:avLst/>
                                <a:gdLst>
                                  <a:gd name="T0" fmla="*/ 11 w 141"/>
                                  <a:gd name="T1" fmla="*/ 18 h 197"/>
                                  <a:gd name="T2" fmla="*/ 9 w 141"/>
                                  <a:gd name="T3" fmla="*/ 13 h 197"/>
                                  <a:gd name="T4" fmla="*/ 5 w 141"/>
                                  <a:gd name="T5" fmla="*/ 8 h 197"/>
                                  <a:gd name="T6" fmla="*/ 3 w 141"/>
                                  <a:gd name="T7" fmla="*/ 4 h 197"/>
                                  <a:gd name="T8" fmla="*/ 3 w 141"/>
                                  <a:gd name="T9" fmla="*/ 0 h 197"/>
                                  <a:gd name="T10" fmla="*/ 5 w 141"/>
                                  <a:gd name="T11" fmla="*/ 1 h 197"/>
                                  <a:gd name="T12" fmla="*/ 9 w 141"/>
                                  <a:gd name="T13" fmla="*/ 1 h 197"/>
                                  <a:gd name="T14" fmla="*/ 11 w 141"/>
                                  <a:gd name="T15" fmla="*/ 1 h 197"/>
                                  <a:gd name="T16" fmla="*/ 19 w 141"/>
                                  <a:gd name="T17" fmla="*/ 10 h 197"/>
                                  <a:gd name="T18" fmla="*/ 30 w 141"/>
                                  <a:gd name="T19" fmla="*/ 25 h 197"/>
                                  <a:gd name="T20" fmla="*/ 38 w 141"/>
                                  <a:gd name="T21" fmla="*/ 35 h 197"/>
                                  <a:gd name="T22" fmla="*/ 44 w 141"/>
                                  <a:gd name="T23" fmla="*/ 42 h 197"/>
                                  <a:gd name="T24" fmla="*/ 51 w 141"/>
                                  <a:gd name="T25" fmla="*/ 51 h 197"/>
                                  <a:gd name="T26" fmla="*/ 58 w 141"/>
                                  <a:gd name="T27" fmla="*/ 61 h 197"/>
                                  <a:gd name="T28" fmla="*/ 65 w 141"/>
                                  <a:gd name="T29" fmla="*/ 72 h 197"/>
                                  <a:gd name="T30" fmla="*/ 73 w 141"/>
                                  <a:gd name="T31" fmla="*/ 82 h 197"/>
                                  <a:gd name="T32" fmla="*/ 82 w 141"/>
                                  <a:gd name="T33" fmla="*/ 93 h 197"/>
                                  <a:gd name="T34" fmla="*/ 96 w 141"/>
                                  <a:gd name="T35" fmla="*/ 104 h 197"/>
                                  <a:gd name="T36" fmla="*/ 112 w 141"/>
                                  <a:gd name="T37" fmla="*/ 115 h 197"/>
                                  <a:gd name="T38" fmla="*/ 124 w 141"/>
                                  <a:gd name="T39" fmla="*/ 126 h 197"/>
                                  <a:gd name="T40" fmla="*/ 126 w 141"/>
                                  <a:gd name="T41" fmla="*/ 132 h 197"/>
                                  <a:gd name="T42" fmla="*/ 120 w 141"/>
                                  <a:gd name="T43" fmla="*/ 126 h 197"/>
                                  <a:gd name="T44" fmla="*/ 113 w 141"/>
                                  <a:gd name="T45" fmla="*/ 121 h 197"/>
                                  <a:gd name="T46" fmla="*/ 105 w 141"/>
                                  <a:gd name="T47" fmla="*/ 115 h 197"/>
                                  <a:gd name="T48" fmla="*/ 101 w 141"/>
                                  <a:gd name="T49" fmla="*/ 114 h 197"/>
                                  <a:gd name="T50" fmla="*/ 99 w 141"/>
                                  <a:gd name="T51" fmla="*/ 114 h 197"/>
                                  <a:gd name="T52" fmla="*/ 98 w 141"/>
                                  <a:gd name="T53" fmla="*/ 115 h 197"/>
                                  <a:gd name="T54" fmla="*/ 98 w 141"/>
                                  <a:gd name="T55" fmla="*/ 124 h 197"/>
                                  <a:gd name="T56" fmla="*/ 101 w 141"/>
                                  <a:gd name="T57" fmla="*/ 136 h 197"/>
                                  <a:gd name="T58" fmla="*/ 111 w 141"/>
                                  <a:gd name="T59" fmla="*/ 150 h 197"/>
                                  <a:gd name="T60" fmla="*/ 125 w 141"/>
                                  <a:gd name="T61" fmla="*/ 164 h 197"/>
                                  <a:gd name="T62" fmla="*/ 137 w 141"/>
                                  <a:gd name="T63" fmla="*/ 178 h 197"/>
                                  <a:gd name="T64" fmla="*/ 140 w 141"/>
                                  <a:gd name="T65" fmla="*/ 185 h 197"/>
                                  <a:gd name="T66" fmla="*/ 138 w 141"/>
                                  <a:gd name="T67" fmla="*/ 183 h 197"/>
                                  <a:gd name="T68" fmla="*/ 136 w 141"/>
                                  <a:gd name="T69" fmla="*/ 182 h 197"/>
                                  <a:gd name="T70" fmla="*/ 134 w 141"/>
                                  <a:gd name="T71" fmla="*/ 180 h 197"/>
                                  <a:gd name="T72" fmla="*/ 125 w 141"/>
                                  <a:gd name="T73" fmla="*/ 180 h 197"/>
                                  <a:gd name="T74" fmla="*/ 125 w 141"/>
                                  <a:gd name="T75" fmla="*/ 185 h 197"/>
                                  <a:gd name="T76" fmla="*/ 125 w 141"/>
                                  <a:gd name="T77" fmla="*/ 190 h 197"/>
                                  <a:gd name="T78" fmla="*/ 125 w 141"/>
                                  <a:gd name="T79" fmla="*/ 193 h 197"/>
                                  <a:gd name="T80" fmla="*/ 125 w 141"/>
                                  <a:gd name="T81" fmla="*/ 197 h 197"/>
                                  <a:gd name="T82" fmla="*/ 121 w 141"/>
                                  <a:gd name="T83" fmla="*/ 189 h 197"/>
                                  <a:gd name="T84" fmla="*/ 115 w 141"/>
                                  <a:gd name="T85" fmla="*/ 182 h 197"/>
                                  <a:gd name="T86" fmla="*/ 109 w 141"/>
                                  <a:gd name="T87" fmla="*/ 175 h 197"/>
                                  <a:gd name="T88" fmla="*/ 107 w 141"/>
                                  <a:gd name="T89" fmla="*/ 168 h 197"/>
                                  <a:gd name="T90" fmla="*/ 105 w 141"/>
                                  <a:gd name="T91" fmla="*/ 162 h 197"/>
                                  <a:gd name="T92" fmla="*/ 101 w 141"/>
                                  <a:gd name="T93" fmla="*/ 155 h 197"/>
                                  <a:gd name="T94" fmla="*/ 98 w 141"/>
                                  <a:gd name="T95" fmla="*/ 147 h 197"/>
                                  <a:gd name="T96" fmla="*/ 95 w 141"/>
                                  <a:gd name="T97" fmla="*/ 142 h 197"/>
                                  <a:gd name="T98" fmla="*/ 88 w 141"/>
                                  <a:gd name="T99" fmla="*/ 138 h 197"/>
                                  <a:gd name="T100" fmla="*/ 82 w 141"/>
                                  <a:gd name="T101" fmla="*/ 129 h 197"/>
                                  <a:gd name="T102" fmla="*/ 77 w 141"/>
                                  <a:gd name="T103" fmla="*/ 121 h 197"/>
                                  <a:gd name="T104" fmla="*/ 76 w 141"/>
                                  <a:gd name="T105" fmla="*/ 114 h 197"/>
                                  <a:gd name="T106" fmla="*/ 73 w 141"/>
                                  <a:gd name="T107" fmla="*/ 108 h 197"/>
                                  <a:gd name="T108" fmla="*/ 65 w 141"/>
                                  <a:gd name="T109" fmla="*/ 99 h 197"/>
                                  <a:gd name="T110" fmla="*/ 57 w 141"/>
                                  <a:gd name="T111" fmla="*/ 89 h 197"/>
                                  <a:gd name="T112" fmla="*/ 52 w 141"/>
                                  <a:gd name="T113" fmla="*/ 82 h 197"/>
                                  <a:gd name="T114" fmla="*/ 49 w 141"/>
                                  <a:gd name="T115" fmla="*/ 72 h 197"/>
                                  <a:gd name="T116" fmla="*/ 44 w 141"/>
                                  <a:gd name="T117" fmla="*/ 65 h 197"/>
                                  <a:gd name="T118" fmla="*/ 29 w 141"/>
                                  <a:gd name="T119" fmla="*/ 54 h 197"/>
                                  <a:gd name="T120" fmla="*/ 17 w 141"/>
                                  <a:gd name="T121" fmla="*/ 42 h 197"/>
                                  <a:gd name="T122" fmla="*/ 13 w 141"/>
                                  <a:gd name="T123" fmla="*/ 33 h 197"/>
                                  <a:gd name="T124" fmla="*/ 11 w 141"/>
                                  <a:gd name="T125" fmla="*/ 22 h 1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1"/>
                                  <a:gd name="T190" fmla="*/ 0 h 197"/>
                                  <a:gd name="T191" fmla="*/ 141 w 141"/>
                                  <a:gd name="T192" fmla="*/ 197 h 1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1" h="197">
                                    <a:moveTo>
                                      <a:pt x="11" y="22"/>
                                    </a:moveTo>
                                    <a:lnTo>
                                      <a:pt x="11" y="18"/>
                                    </a:lnTo>
                                    <a:lnTo>
                                      <a:pt x="10" y="15"/>
                                    </a:lnTo>
                                    <a:lnTo>
                                      <a:pt x="9" y="13"/>
                                    </a:lnTo>
                                    <a:lnTo>
                                      <a:pt x="7" y="11"/>
                                    </a:lnTo>
                                    <a:lnTo>
                                      <a:pt x="5" y="8"/>
                                    </a:lnTo>
                                    <a:lnTo>
                                      <a:pt x="4" y="7"/>
                                    </a:lnTo>
                                    <a:lnTo>
                                      <a:pt x="3" y="4"/>
                                    </a:lnTo>
                                    <a:lnTo>
                                      <a:pt x="0" y="0"/>
                                    </a:lnTo>
                                    <a:lnTo>
                                      <a:pt x="3" y="0"/>
                                    </a:lnTo>
                                    <a:lnTo>
                                      <a:pt x="4" y="0"/>
                                    </a:lnTo>
                                    <a:lnTo>
                                      <a:pt x="5" y="1"/>
                                    </a:lnTo>
                                    <a:lnTo>
                                      <a:pt x="7" y="1"/>
                                    </a:lnTo>
                                    <a:lnTo>
                                      <a:pt x="9" y="1"/>
                                    </a:lnTo>
                                    <a:lnTo>
                                      <a:pt x="10" y="1"/>
                                    </a:lnTo>
                                    <a:lnTo>
                                      <a:pt x="11" y="1"/>
                                    </a:lnTo>
                                    <a:lnTo>
                                      <a:pt x="11" y="0"/>
                                    </a:lnTo>
                                    <a:lnTo>
                                      <a:pt x="19" y="10"/>
                                    </a:lnTo>
                                    <a:lnTo>
                                      <a:pt x="25" y="18"/>
                                    </a:lnTo>
                                    <a:lnTo>
                                      <a:pt x="30" y="25"/>
                                    </a:lnTo>
                                    <a:lnTo>
                                      <a:pt x="34" y="31"/>
                                    </a:lnTo>
                                    <a:lnTo>
                                      <a:pt x="38" y="35"/>
                                    </a:lnTo>
                                    <a:lnTo>
                                      <a:pt x="41" y="38"/>
                                    </a:lnTo>
                                    <a:lnTo>
                                      <a:pt x="44" y="42"/>
                                    </a:lnTo>
                                    <a:lnTo>
                                      <a:pt x="46" y="46"/>
                                    </a:lnTo>
                                    <a:lnTo>
                                      <a:pt x="51" y="51"/>
                                    </a:lnTo>
                                    <a:lnTo>
                                      <a:pt x="55" y="57"/>
                                    </a:lnTo>
                                    <a:lnTo>
                                      <a:pt x="58" y="61"/>
                                    </a:lnTo>
                                    <a:lnTo>
                                      <a:pt x="62" y="66"/>
                                    </a:lnTo>
                                    <a:lnTo>
                                      <a:pt x="65" y="72"/>
                                    </a:lnTo>
                                    <a:lnTo>
                                      <a:pt x="69" y="76"/>
                                    </a:lnTo>
                                    <a:lnTo>
                                      <a:pt x="73" y="82"/>
                                    </a:lnTo>
                                    <a:lnTo>
                                      <a:pt x="76" y="86"/>
                                    </a:lnTo>
                                    <a:lnTo>
                                      <a:pt x="82" y="93"/>
                                    </a:lnTo>
                                    <a:lnTo>
                                      <a:pt x="89" y="99"/>
                                    </a:lnTo>
                                    <a:lnTo>
                                      <a:pt x="96" y="104"/>
                                    </a:lnTo>
                                    <a:lnTo>
                                      <a:pt x="104" y="110"/>
                                    </a:lnTo>
                                    <a:lnTo>
                                      <a:pt x="112" y="115"/>
                                    </a:lnTo>
                                    <a:lnTo>
                                      <a:pt x="119" y="121"/>
                                    </a:lnTo>
                                    <a:lnTo>
                                      <a:pt x="124" y="126"/>
                                    </a:lnTo>
                                    <a:lnTo>
                                      <a:pt x="128" y="133"/>
                                    </a:lnTo>
                                    <a:lnTo>
                                      <a:pt x="126" y="132"/>
                                    </a:lnTo>
                                    <a:lnTo>
                                      <a:pt x="122" y="129"/>
                                    </a:lnTo>
                                    <a:lnTo>
                                      <a:pt x="120" y="126"/>
                                    </a:lnTo>
                                    <a:lnTo>
                                      <a:pt x="116" y="124"/>
                                    </a:lnTo>
                                    <a:lnTo>
                                      <a:pt x="113" y="121"/>
                                    </a:lnTo>
                                    <a:lnTo>
                                      <a:pt x="109" y="118"/>
                                    </a:lnTo>
                                    <a:lnTo>
                                      <a:pt x="105" y="115"/>
                                    </a:lnTo>
                                    <a:lnTo>
                                      <a:pt x="102" y="114"/>
                                    </a:lnTo>
                                    <a:lnTo>
                                      <a:pt x="101" y="114"/>
                                    </a:lnTo>
                                    <a:lnTo>
                                      <a:pt x="100" y="114"/>
                                    </a:lnTo>
                                    <a:lnTo>
                                      <a:pt x="99" y="114"/>
                                    </a:lnTo>
                                    <a:lnTo>
                                      <a:pt x="99" y="115"/>
                                    </a:lnTo>
                                    <a:lnTo>
                                      <a:pt x="98" y="115"/>
                                    </a:lnTo>
                                    <a:lnTo>
                                      <a:pt x="98" y="117"/>
                                    </a:lnTo>
                                    <a:lnTo>
                                      <a:pt x="98" y="124"/>
                                    </a:lnTo>
                                    <a:lnTo>
                                      <a:pt x="99" y="129"/>
                                    </a:lnTo>
                                    <a:lnTo>
                                      <a:pt x="101" y="136"/>
                                    </a:lnTo>
                                    <a:lnTo>
                                      <a:pt x="104" y="140"/>
                                    </a:lnTo>
                                    <a:lnTo>
                                      <a:pt x="111" y="150"/>
                                    </a:lnTo>
                                    <a:lnTo>
                                      <a:pt x="116" y="158"/>
                                    </a:lnTo>
                                    <a:lnTo>
                                      <a:pt x="125" y="164"/>
                                    </a:lnTo>
                                    <a:lnTo>
                                      <a:pt x="131" y="171"/>
                                    </a:lnTo>
                                    <a:lnTo>
                                      <a:pt x="137" y="178"/>
                                    </a:lnTo>
                                    <a:lnTo>
                                      <a:pt x="141" y="185"/>
                                    </a:lnTo>
                                    <a:lnTo>
                                      <a:pt x="140" y="185"/>
                                    </a:lnTo>
                                    <a:lnTo>
                                      <a:pt x="139" y="183"/>
                                    </a:lnTo>
                                    <a:lnTo>
                                      <a:pt x="138" y="183"/>
                                    </a:lnTo>
                                    <a:lnTo>
                                      <a:pt x="137" y="182"/>
                                    </a:lnTo>
                                    <a:lnTo>
                                      <a:pt x="136" y="182"/>
                                    </a:lnTo>
                                    <a:lnTo>
                                      <a:pt x="134" y="182"/>
                                    </a:lnTo>
                                    <a:lnTo>
                                      <a:pt x="134" y="180"/>
                                    </a:lnTo>
                                    <a:lnTo>
                                      <a:pt x="133" y="180"/>
                                    </a:lnTo>
                                    <a:lnTo>
                                      <a:pt x="125" y="180"/>
                                    </a:lnTo>
                                    <a:lnTo>
                                      <a:pt x="125" y="183"/>
                                    </a:lnTo>
                                    <a:lnTo>
                                      <a:pt x="125" y="185"/>
                                    </a:lnTo>
                                    <a:lnTo>
                                      <a:pt x="125" y="187"/>
                                    </a:lnTo>
                                    <a:lnTo>
                                      <a:pt x="125" y="190"/>
                                    </a:lnTo>
                                    <a:lnTo>
                                      <a:pt x="125" y="191"/>
                                    </a:lnTo>
                                    <a:lnTo>
                                      <a:pt x="125" y="193"/>
                                    </a:lnTo>
                                    <a:lnTo>
                                      <a:pt x="125" y="196"/>
                                    </a:lnTo>
                                    <a:lnTo>
                                      <a:pt x="125" y="197"/>
                                    </a:lnTo>
                                    <a:lnTo>
                                      <a:pt x="124" y="193"/>
                                    </a:lnTo>
                                    <a:lnTo>
                                      <a:pt x="121" y="189"/>
                                    </a:lnTo>
                                    <a:lnTo>
                                      <a:pt x="118" y="185"/>
                                    </a:lnTo>
                                    <a:lnTo>
                                      <a:pt x="115" y="182"/>
                                    </a:lnTo>
                                    <a:lnTo>
                                      <a:pt x="112" y="178"/>
                                    </a:lnTo>
                                    <a:lnTo>
                                      <a:pt x="109" y="175"/>
                                    </a:lnTo>
                                    <a:lnTo>
                                      <a:pt x="108" y="171"/>
                                    </a:lnTo>
                                    <a:lnTo>
                                      <a:pt x="107" y="168"/>
                                    </a:lnTo>
                                    <a:lnTo>
                                      <a:pt x="107" y="165"/>
                                    </a:lnTo>
                                    <a:lnTo>
                                      <a:pt x="105" y="162"/>
                                    </a:lnTo>
                                    <a:lnTo>
                                      <a:pt x="102" y="159"/>
                                    </a:lnTo>
                                    <a:lnTo>
                                      <a:pt x="101" y="155"/>
                                    </a:lnTo>
                                    <a:lnTo>
                                      <a:pt x="99" y="152"/>
                                    </a:lnTo>
                                    <a:lnTo>
                                      <a:pt x="98" y="147"/>
                                    </a:lnTo>
                                    <a:lnTo>
                                      <a:pt x="96" y="144"/>
                                    </a:lnTo>
                                    <a:lnTo>
                                      <a:pt x="95" y="142"/>
                                    </a:lnTo>
                                    <a:lnTo>
                                      <a:pt x="92" y="140"/>
                                    </a:lnTo>
                                    <a:lnTo>
                                      <a:pt x="88" y="138"/>
                                    </a:lnTo>
                                    <a:lnTo>
                                      <a:pt x="85" y="133"/>
                                    </a:lnTo>
                                    <a:lnTo>
                                      <a:pt x="82" y="129"/>
                                    </a:lnTo>
                                    <a:lnTo>
                                      <a:pt x="80" y="125"/>
                                    </a:lnTo>
                                    <a:lnTo>
                                      <a:pt x="77" y="121"/>
                                    </a:lnTo>
                                    <a:lnTo>
                                      <a:pt x="77" y="117"/>
                                    </a:lnTo>
                                    <a:lnTo>
                                      <a:pt x="76" y="114"/>
                                    </a:lnTo>
                                    <a:lnTo>
                                      <a:pt x="75" y="111"/>
                                    </a:lnTo>
                                    <a:lnTo>
                                      <a:pt x="73" y="108"/>
                                    </a:lnTo>
                                    <a:lnTo>
                                      <a:pt x="69" y="103"/>
                                    </a:lnTo>
                                    <a:lnTo>
                                      <a:pt x="65" y="99"/>
                                    </a:lnTo>
                                    <a:lnTo>
                                      <a:pt x="61" y="93"/>
                                    </a:lnTo>
                                    <a:lnTo>
                                      <a:pt x="57" y="89"/>
                                    </a:lnTo>
                                    <a:lnTo>
                                      <a:pt x="55" y="85"/>
                                    </a:lnTo>
                                    <a:lnTo>
                                      <a:pt x="52" y="82"/>
                                    </a:lnTo>
                                    <a:lnTo>
                                      <a:pt x="51" y="76"/>
                                    </a:lnTo>
                                    <a:lnTo>
                                      <a:pt x="49" y="72"/>
                                    </a:lnTo>
                                    <a:lnTo>
                                      <a:pt x="46" y="68"/>
                                    </a:lnTo>
                                    <a:lnTo>
                                      <a:pt x="44" y="65"/>
                                    </a:lnTo>
                                    <a:lnTo>
                                      <a:pt x="37" y="59"/>
                                    </a:lnTo>
                                    <a:lnTo>
                                      <a:pt x="29" y="54"/>
                                    </a:lnTo>
                                    <a:lnTo>
                                      <a:pt x="23" y="47"/>
                                    </a:lnTo>
                                    <a:lnTo>
                                      <a:pt x="17" y="42"/>
                                    </a:lnTo>
                                    <a:lnTo>
                                      <a:pt x="15" y="38"/>
                                    </a:lnTo>
                                    <a:lnTo>
                                      <a:pt x="13" y="33"/>
                                    </a:lnTo>
                                    <a:lnTo>
                                      <a:pt x="12" y="28"/>
                                    </a:lnTo>
                                    <a:lnTo>
                                      <a:pt x="11" y="22"/>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sp>
                            <p:nvSpPr>
                              <p:cNvPr id="212" name="Freeform 410">
                                <a:extLst>
                                  <a:ext uri="{FF2B5EF4-FFF2-40B4-BE49-F238E27FC236}">
                                    <a16:creationId xmlns:a16="http://schemas.microsoft.com/office/drawing/2014/main" id="{75459F9B-B44F-49A0-B94A-1D0117F6F60B}"/>
                                  </a:ext>
                                </a:extLst>
                              </p:cNvPr>
                              <p:cNvSpPr>
                                <a:spLocks/>
                              </p:cNvSpPr>
                              <p:nvPr/>
                            </p:nvSpPr>
                            <p:spPr bwMode="gray">
                              <a:xfrm>
                                <a:off x="3021" y="926"/>
                                <a:ext cx="2164" cy="795"/>
                              </a:xfrm>
                              <a:custGeom>
                                <a:avLst/>
                                <a:gdLst>
                                  <a:gd name="T0" fmla="*/ 224 w 2164"/>
                                  <a:gd name="T1" fmla="*/ 663 h 795"/>
                                  <a:gd name="T2" fmla="*/ 262 w 2164"/>
                                  <a:gd name="T3" fmla="*/ 734 h 795"/>
                                  <a:gd name="T4" fmla="*/ 384 w 2164"/>
                                  <a:gd name="T5" fmla="*/ 735 h 795"/>
                                  <a:gd name="T6" fmla="*/ 363 w 2164"/>
                                  <a:gd name="T7" fmla="*/ 630 h 795"/>
                                  <a:gd name="T8" fmla="*/ 588 w 2164"/>
                                  <a:gd name="T9" fmla="*/ 501 h 795"/>
                                  <a:gd name="T10" fmla="*/ 932 w 2164"/>
                                  <a:gd name="T11" fmla="*/ 582 h 795"/>
                                  <a:gd name="T12" fmla="*/ 1060 w 2164"/>
                                  <a:gd name="T13" fmla="*/ 577 h 795"/>
                                  <a:gd name="T14" fmla="*/ 1127 w 2164"/>
                                  <a:gd name="T15" fmla="*/ 543 h 795"/>
                                  <a:gd name="T16" fmla="*/ 1354 w 2164"/>
                                  <a:gd name="T17" fmla="*/ 605 h 795"/>
                                  <a:gd name="T18" fmla="*/ 1464 w 2164"/>
                                  <a:gd name="T19" fmla="*/ 579 h 795"/>
                                  <a:gd name="T20" fmla="*/ 1496 w 2164"/>
                                  <a:gd name="T21" fmla="*/ 508 h 795"/>
                                  <a:gd name="T22" fmla="*/ 1701 w 2164"/>
                                  <a:gd name="T23" fmla="*/ 635 h 795"/>
                                  <a:gd name="T24" fmla="*/ 1735 w 2164"/>
                                  <a:gd name="T25" fmla="*/ 696 h 795"/>
                                  <a:gd name="T26" fmla="*/ 1798 w 2164"/>
                                  <a:gd name="T27" fmla="*/ 658 h 795"/>
                                  <a:gd name="T28" fmla="*/ 1743 w 2164"/>
                                  <a:gd name="T29" fmla="*/ 501 h 795"/>
                                  <a:gd name="T30" fmla="*/ 1628 w 2164"/>
                                  <a:gd name="T31" fmla="*/ 461 h 795"/>
                                  <a:gd name="T32" fmla="*/ 1745 w 2164"/>
                                  <a:gd name="T33" fmla="*/ 377 h 795"/>
                                  <a:gd name="T34" fmla="*/ 1811 w 2164"/>
                                  <a:gd name="T35" fmla="*/ 333 h 795"/>
                                  <a:gd name="T36" fmla="*/ 1886 w 2164"/>
                                  <a:gd name="T37" fmla="*/ 324 h 795"/>
                                  <a:gd name="T38" fmla="*/ 1912 w 2164"/>
                                  <a:gd name="T39" fmla="*/ 326 h 795"/>
                                  <a:gd name="T40" fmla="*/ 1929 w 2164"/>
                                  <a:gd name="T41" fmla="*/ 471 h 795"/>
                                  <a:gd name="T42" fmla="*/ 2022 w 2164"/>
                                  <a:gd name="T43" fmla="*/ 532 h 795"/>
                                  <a:gd name="T44" fmla="*/ 2023 w 2164"/>
                                  <a:gd name="T45" fmla="*/ 478 h 795"/>
                                  <a:gd name="T46" fmla="*/ 1955 w 2164"/>
                                  <a:gd name="T47" fmla="*/ 400 h 795"/>
                                  <a:gd name="T48" fmla="*/ 2020 w 2164"/>
                                  <a:gd name="T49" fmla="*/ 356 h 795"/>
                                  <a:gd name="T50" fmla="*/ 2091 w 2164"/>
                                  <a:gd name="T51" fmla="*/ 306 h 795"/>
                                  <a:gd name="T52" fmla="*/ 2027 w 2164"/>
                                  <a:gd name="T53" fmla="*/ 227 h 795"/>
                                  <a:gd name="T54" fmla="*/ 2145 w 2164"/>
                                  <a:gd name="T55" fmla="*/ 264 h 795"/>
                                  <a:gd name="T56" fmla="*/ 2080 w 2164"/>
                                  <a:gd name="T57" fmla="*/ 207 h 795"/>
                                  <a:gd name="T58" fmla="*/ 1881 w 2164"/>
                                  <a:gd name="T59" fmla="*/ 157 h 795"/>
                                  <a:gd name="T60" fmla="*/ 1801 w 2164"/>
                                  <a:gd name="T61" fmla="*/ 169 h 795"/>
                                  <a:gd name="T62" fmla="*/ 1708 w 2164"/>
                                  <a:gd name="T63" fmla="*/ 159 h 795"/>
                                  <a:gd name="T64" fmla="*/ 1513 w 2164"/>
                                  <a:gd name="T65" fmla="*/ 125 h 795"/>
                                  <a:gd name="T66" fmla="*/ 1437 w 2164"/>
                                  <a:gd name="T67" fmla="*/ 121 h 795"/>
                                  <a:gd name="T68" fmla="*/ 1356 w 2164"/>
                                  <a:gd name="T69" fmla="*/ 113 h 795"/>
                                  <a:gd name="T70" fmla="*/ 1260 w 2164"/>
                                  <a:gd name="T71" fmla="*/ 131 h 795"/>
                                  <a:gd name="T72" fmla="*/ 1129 w 2164"/>
                                  <a:gd name="T73" fmla="*/ 96 h 795"/>
                                  <a:gd name="T74" fmla="*/ 1015 w 2164"/>
                                  <a:gd name="T75" fmla="*/ 98 h 795"/>
                                  <a:gd name="T76" fmla="*/ 921 w 2164"/>
                                  <a:gd name="T77" fmla="*/ 96 h 795"/>
                                  <a:gd name="T78" fmla="*/ 845 w 2164"/>
                                  <a:gd name="T79" fmla="*/ 8 h 795"/>
                                  <a:gd name="T80" fmla="*/ 784 w 2164"/>
                                  <a:gd name="T81" fmla="*/ 31 h 795"/>
                                  <a:gd name="T82" fmla="*/ 656 w 2164"/>
                                  <a:gd name="T83" fmla="*/ 66 h 795"/>
                                  <a:gd name="T84" fmla="*/ 657 w 2164"/>
                                  <a:gd name="T85" fmla="*/ 79 h 795"/>
                                  <a:gd name="T86" fmla="*/ 677 w 2164"/>
                                  <a:gd name="T87" fmla="*/ 139 h 795"/>
                                  <a:gd name="T88" fmla="*/ 591 w 2164"/>
                                  <a:gd name="T89" fmla="*/ 100 h 795"/>
                                  <a:gd name="T90" fmla="*/ 550 w 2164"/>
                                  <a:gd name="T91" fmla="*/ 110 h 795"/>
                                  <a:gd name="T92" fmla="*/ 587 w 2164"/>
                                  <a:gd name="T93" fmla="*/ 174 h 795"/>
                                  <a:gd name="T94" fmla="*/ 632 w 2164"/>
                                  <a:gd name="T95" fmla="*/ 204 h 795"/>
                                  <a:gd name="T96" fmla="*/ 570 w 2164"/>
                                  <a:gd name="T97" fmla="*/ 232 h 795"/>
                                  <a:gd name="T98" fmla="*/ 563 w 2164"/>
                                  <a:gd name="T99" fmla="*/ 180 h 795"/>
                                  <a:gd name="T100" fmla="*/ 493 w 2164"/>
                                  <a:gd name="T101" fmla="*/ 89 h 795"/>
                                  <a:gd name="T102" fmla="*/ 468 w 2164"/>
                                  <a:gd name="T103" fmla="*/ 139 h 795"/>
                                  <a:gd name="T104" fmla="*/ 399 w 2164"/>
                                  <a:gd name="T105" fmla="*/ 162 h 795"/>
                                  <a:gd name="T106" fmla="*/ 388 w 2164"/>
                                  <a:gd name="T107" fmla="*/ 184 h 795"/>
                                  <a:gd name="T108" fmla="*/ 289 w 2164"/>
                                  <a:gd name="T109" fmla="*/ 187 h 795"/>
                                  <a:gd name="T110" fmla="*/ 227 w 2164"/>
                                  <a:gd name="T111" fmla="*/ 204 h 795"/>
                                  <a:gd name="T112" fmla="*/ 198 w 2164"/>
                                  <a:gd name="T113" fmla="*/ 211 h 795"/>
                                  <a:gd name="T114" fmla="*/ 168 w 2164"/>
                                  <a:gd name="T115" fmla="*/ 264 h 795"/>
                                  <a:gd name="T116" fmla="*/ 48 w 2164"/>
                                  <a:gd name="T117" fmla="*/ 223 h 795"/>
                                  <a:gd name="T118" fmla="*/ 156 w 2164"/>
                                  <a:gd name="T119" fmla="*/ 202 h 795"/>
                                  <a:gd name="T120" fmla="*/ 0 w 2164"/>
                                  <a:gd name="T121" fmla="*/ 188 h 795"/>
                                  <a:gd name="T122" fmla="*/ 62 w 2164"/>
                                  <a:gd name="T123" fmla="*/ 309 h 795"/>
                                  <a:gd name="T124" fmla="*/ 70 w 2164"/>
                                  <a:gd name="T125" fmla="*/ 457 h 7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4"/>
                                  <a:gd name="T190" fmla="*/ 0 h 795"/>
                                  <a:gd name="T191" fmla="*/ 2164 w 2164"/>
                                  <a:gd name="T192" fmla="*/ 795 h 7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4" h="795">
                                    <a:moveTo>
                                      <a:pt x="111" y="544"/>
                                    </a:moveTo>
                                    <a:lnTo>
                                      <a:pt x="113" y="544"/>
                                    </a:lnTo>
                                    <a:lnTo>
                                      <a:pt x="124" y="544"/>
                                    </a:lnTo>
                                    <a:lnTo>
                                      <a:pt x="130" y="539"/>
                                    </a:lnTo>
                                    <a:lnTo>
                                      <a:pt x="143" y="539"/>
                                    </a:lnTo>
                                    <a:lnTo>
                                      <a:pt x="151" y="544"/>
                                    </a:lnTo>
                                    <a:lnTo>
                                      <a:pt x="158" y="551"/>
                                    </a:lnTo>
                                    <a:lnTo>
                                      <a:pt x="156" y="561"/>
                                    </a:lnTo>
                                    <a:lnTo>
                                      <a:pt x="170" y="564"/>
                                    </a:lnTo>
                                    <a:lnTo>
                                      <a:pt x="177" y="582"/>
                                    </a:lnTo>
                                    <a:lnTo>
                                      <a:pt x="186" y="579"/>
                                    </a:lnTo>
                                    <a:lnTo>
                                      <a:pt x="192" y="586"/>
                                    </a:lnTo>
                                    <a:lnTo>
                                      <a:pt x="202" y="585"/>
                                    </a:lnTo>
                                    <a:lnTo>
                                      <a:pt x="213" y="592"/>
                                    </a:lnTo>
                                    <a:lnTo>
                                      <a:pt x="226" y="592"/>
                                    </a:lnTo>
                                    <a:lnTo>
                                      <a:pt x="239" y="600"/>
                                    </a:lnTo>
                                    <a:lnTo>
                                      <a:pt x="250" y="605"/>
                                    </a:lnTo>
                                    <a:lnTo>
                                      <a:pt x="248" y="618"/>
                                    </a:lnTo>
                                    <a:lnTo>
                                      <a:pt x="248" y="630"/>
                                    </a:lnTo>
                                    <a:lnTo>
                                      <a:pt x="250" y="643"/>
                                    </a:lnTo>
                                    <a:lnTo>
                                      <a:pt x="242" y="643"/>
                                    </a:lnTo>
                                    <a:lnTo>
                                      <a:pt x="229" y="646"/>
                                    </a:lnTo>
                                    <a:lnTo>
                                      <a:pt x="226" y="658"/>
                                    </a:lnTo>
                                    <a:lnTo>
                                      <a:pt x="227" y="658"/>
                                    </a:lnTo>
                                    <a:lnTo>
                                      <a:pt x="227" y="657"/>
                                    </a:lnTo>
                                    <a:lnTo>
                                      <a:pt x="229" y="657"/>
                                    </a:lnTo>
                                    <a:lnTo>
                                      <a:pt x="230" y="657"/>
                                    </a:lnTo>
                                    <a:lnTo>
                                      <a:pt x="231" y="656"/>
                                    </a:lnTo>
                                    <a:lnTo>
                                      <a:pt x="232" y="656"/>
                                    </a:lnTo>
                                    <a:lnTo>
                                      <a:pt x="230" y="657"/>
                                    </a:lnTo>
                                    <a:lnTo>
                                      <a:pt x="229" y="660"/>
                                    </a:lnTo>
                                    <a:lnTo>
                                      <a:pt x="226" y="661"/>
                                    </a:lnTo>
                                    <a:lnTo>
                                      <a:pt x="224" y="663"/>
                                    </a:lnTo>
                                    <a:lnTo>
                                      <a:pt x="223" y="665"/>
                                    </a:lnTo>
                                    <a:lnTo>
                                      <a:pt x="220" y="667"/>
                                    </a:lnTo>
                                    <a:lnTo>
                                      <a:pt x="218" y="668"/>
                                    </a:lnTo>
                                    <a:lnTo>
                                      <a:pt x="215" y="671"/>
                                    </a:lnTo>
                                    <a:lnTo>
                                      <a:pt x="217" y="671"/>
                                    </a:lnTo>
                                    <a:lnTo>
                                      <a:pt x="219" y="672"/>
                                    </a:lnTo>
                                    <a:lnTo>
                                      <a:pt x="221" y="672"/>
                                    </a:lnTo>
                                    <a:lnTo>
                                      <a:pt x="224" y="674"/>
                                    </a:lnTo>
                                    <a:lnTo>
                                      <a:pt x="225" y="675"/>
                                    </a:lnTo>
                                    <a:lnTo>
                                      <a:pt x="227" y="675"/>
                                    </a:lnTo>
                                    <a:lnTo>
                                      <a:pt x="229" y="675"/>
                                    </a:lnTo>
                                    <a:lnTo>
                                      <a:pt x="227" y="679"/>
                                    </a:lnTo>
                                    <a:lnTo>
                                      <a:pt x="226" y="682"/>
                                    </a:lnTo>
                                    <a:lnTo>
                                      <a:pt x="225" y="685"/>
                                    </a:lnTo>
                                    <a:lnTo>
                                      <a:pt x="224" y="688"/>
                                    </a:lnTo>
                                    <a:lnTo>
                                      <a:pt x="221" y="689"/>
                                    </a:lnTo>
                                    <a:lnTo>
                                      <a:pt x="219" y="692"/>
                                    </a:lnTo>
                                    <a:lnTo>
                                      <a:pt x="217" y="693"/>
                                    </a:lnTo>
                                    <a:lnTo>
                                      <a:pt x="213" y="696"/>
                                    </a:lnTo>
                                    <a:lnTo>
                                      <a:pt x="213" y="700"/>
                                    </a:lnTo>
                                    <a:lnTo>
                                      <a:pt x="214" y="703"/>
                                    </a:lnTo>
                                    <a:lnTo>
                                      <a:pt x="217" y="706"/>
                                    </a:lnTo>
                                    <a:lnTo>
                                      <a:pt x="220" y="707"/>
                                    </a:lnTo>
                                    <a:lnTo>
                                      <a:pt x="224" y="708"/>
                                    </a:lnTo>
                                    <a:lnTo>
                                      <a:pt x="229" y="711"/>
                                    </a:lnTo>
                                    <a:lnTo>
                                      <a:pt x="232" y="714"/>
                                    </a:lnTo>
                                    <a:lnTo>
                                      <a:pt x="237" y="718"/>
                                    </a:lnTo>
                                    <a:lnTo>
                                      <a:pt x="240" y="721"/>
                                    </a:lnTo>
                                    <a:lnTo>
                                      <a:pt x="244" y="724"/>
                                    </a:lnTo>
                                    <a:lnTo>
                                      <a:pt x="248" y="727"/>
                                    </a:lnTo>
                                    <a:lnTo>
                                      <a:pt x="252" y="729"/>
                                    </a:lnTo>
                                    <a:lnTo>
                                      <a:pt x="257" y="731"/>
                                    </a:lnTo>
                                    <a:lnTo>
                                      <a:pt x="262" y="734"/>
                                    </a:lnTo>
                                    <a:lnTo>
                                      <a:pt x="267" y="735"/>
                                    </a:lnTo>
                                    <a:lnTo>
                                      <a:pt x="271" y="738"/>
                                    </a:lnTo>
                                    <a:lnTo>
                                      <a:pt x="275" y="741"/>
                                    </a:lnTo>
                                    <a:lnTo>
                                      <a:pt x="290" y="745"/>
                                    </a:lnTo>
                                    <a:lnTo>
                                      <a:pt x="305" y="750"/>
                                    </a:lnTo>
                                    <a:lnTo>
                                      <a:pt x="314" y="745"/>
                                    </a:lnTo>
                                    <a:lnTo>
                                      <a:pt x="326" y="753"/>
                                    </a:lnTo>
                                    <a:lnTo>
                                      <a:pt x="337" y="760"/>
                                    </a:lnTo>
                                    <a:lnTo>
                                      <a:pt x="348" y="756"/>
                                    </a:lnTo>
                                    <a:lnTo>
                                      <a:pt x="361" y="760"/>
                                    </a:lnTo>
                                    <a:lnTo>
                                      <a:pt x="369" y="770"/>
                                    </a:lnTo>
                                    <a:lnTo>
                                      <a:pt x="382" y="778"/>
                                    </a:lnTo>
                                    <a:lnTo>
                                      <a:pt x="393" y="788"/>
                                    </a:lnTo>
                                    <a:lnTo>
                                      <a:pt x="404" y="795"/>
                                    </a:lnTo>
                                    <a:lnTo>
                                      <a:pt x="412" y="782"/>
                                    </a:lnTo>
                                    <a:lnTo>
                                      <a:pt x="414" y="782"/>
                                    </a:lnTo>
                                    <a:lnTo>
                                      <a:pt x="413" y="781"/>
                                    </a:lnTo>
                                    <a:lnTo>
                                      <a:pt x="412" y="780"/>
                                    </a:lnTo>
                                    <a:lnTo>
                                      <a:pt x="411" y="778"/>
                                    </a:lnTo>
                                    <a:lnTo>
                                      <a:pt x="409" y="777"/>
                                    </a:lnTo>
                                    <a:lnTo>
                                      <a:pt x="408" y="775"/>
                                    </a:lnTo>
                                    <a:lnTo>
                                      <a:pt x="408" y="774"/>
                                    </a:lnTo>
                                    <a:lnTo>
                                      <a:pt x="408" y="773"/>
                                    </a:lnTo>
                                    <a:lnTo>
                                      <a:pt x="408" y="770"/>
                                    </a:lnTo>
                                    <a:lnTo>
                                      <a:pt x="407" y="770"/>
                                    </a:lnTo>
                                    <a:lnTo>
                                      <a:pt x="405" y="767"/>
                                    </a:lnTo>
                                    <a:lnTo>
                                      <a:pt x="401" y="763"/>
                                    </a:lnTo>
                                    <a:lnTo>
                                      <a:pt x="398" y="759"/>
                                    </a:lnTo>
                                    <a:lnTo>
                                      <a:pt x="393" y="754"/>
                                    </a:lnTo>
                                    <a:lnTo>
                                      <a:pt x="389" y="750"/>
                                    </a:lnTo>
                                    <a:lnTo>
                                      <a:pt x="387" y="748"/>
                                    </a:lnTo>
                                    <a:lnTo>
                                      <a:pt x="387" y="745"/>
                                    </a:lnTo>
                                    <a:lnTo>
                                      <a:pt x="384" y="735"/>
                                    </a:lnTo>
                                    <a:lnTo>
                                      <a:pt x="384" y="728"/>
                                    </a:lnTo>
                                    <a:lnTo>
                                      <a:pt x="382" y="727"/>
                                    </a:lnTo>
                                    <a:lnTo>
                                      <a:pt x="380" y="725"/>
                                    </a:lnTo>
                                    <a:lnTo>
                                      <a:pt x="377" y="724"/>
                                    </a:lnTo>
                                    <a:lnTo>
                                      <a:pt x="375" y="721"/>
                                    </a:lnTo>
                                    <a:lnTo>
                                      <a:pt x="374" y="718"/>
                                    </a:lnTo>
                                    <a:lnTo>
                                      <a:pt x="373" y="715"/>
                                    </a:lnTo>
                                    <a:lnTo>
                                      <a:pt x="371" y="713"/>
                                    </a:lnTo>
                                    <a:lnTo>
                                      <a:pt x="371" y="710"/>
                                    </a:lnTo>
                                    <a:lnTo>
                                      <a:pt x="371" y="708"/>
                                    </a:lnTo>
                                    <a:lnTo>
                                      <a:pt x="373" y="706"/>
                                    </a:lnTo>
                                    <a:lnTo>
                                      <a:pt x="373" y="703"/>
                                    </a:lnTo>
                                    <a:lnTo>
                                      <a:pt x="374" y="699"/>
                                    </a:lnTo>
                                    <a:lnTo>
                                      <a:pt x="375" y="696"/>
                                    </a:lnTo>
                                    <a:lnTo>
                                      <a:pt x="377" y="693"/>
                                    </a:lnTo>
                                    <a:lnTo>
                                      <a:pt x="379" y="692"/>
                                    </a:lnTo>
                                    <a:lnTo>
                                      <a:pt x="380" y="690"/>
                                    </a:lnTo>
                                    <a:lnTo>
                                      <a:pt x="382" y="689"/>
                                    </a:lnTo>
                                    <a:lnTo>
                                      <a:pt x="384" y="686"/>
                                    </a:lnTo>
                                    <a:lnTo>
                                      <a:pt x="387" y="685"/>
                                    </a:lnTo>
                                    <a:lnTo>
                                      <a:pt x="389" y="683"/>
                                    </a:lnTo>
                                    <a:lnTo>
                                      <a:pt x="392" y="681"/>
                                    </a:lnTo>
                                    <a:lnTo>
                                      <a:pt x="394" y="679"/>
                                    </a:lnTo>
                                    <a:lnTo>
                                      <a:pt x="396" y="678"/>
                                    </a:lnTo>
                                    <a:lnTo>
                                      <a:pt x="399" y="675"/>
                                    </a:lnTo>
                                    <a:lnTo>
                                      <a:pt x="399" y="672"/>
                                    </a:lnTo>
                                    <a:lnTo>
                                      <a:pt x="393" y="671"/>
                                    </a:lnTo>
                                    <a:lnTo>
                                      <a:pt x="399" y="663"/>
                                    </a:lnTo>
                                    <a:lnTo>
                                      <a:pt x="393" y="653"/>
                                    </a:lnTo>
                                    <a:lnTo>
                                      <a:pt x="387" y="643"/>
                                    </a:lnTo>
                                    <a:lnTo>
                                      <a:pt x="374" y="643"/>
                                    </a:lnTo>
                                    <a:lnTo>
                                      <a:pt x="369" y="633"/>
                                    </a:lnTo>
                                    <a:lnTo>
                                      <a:pt x="363" y="630"/>
                                    </a:lnTo>
                                    <a:lnTo>
                                      <a:pt x="361" y="618"/>
                                    </a:lnTo>
                                    <a:lnTo>
                                      <a:pt x="361" y="603"/>
                                    </a:lnTo>
                                    <a:lnTo>
                                      <a:pt x="365" y="592"/>
                                    </a:lnTo>
                                    <a:lnTo>
                                      <a:pt x="365" y="585"/>
                                    </a:lnTo>
                                    <a:lnTo>
                                      <a:pt x="376" y="589"/>
                                    </a:lnTo>
                                    <a:lnTo>
                                      <a:pt x="387" y="595"/>
                                    </a:lnTo>
                                    <a:lnTo>
                                      <a:pt x="393" y="592"/>
                                    </a:lnTo>
                                    <a:lnTo>
                                      <a:pt x="384" y="579"/>
                                    </a:lnTo>
                                    <a:lnTo>
                                      <a:pt x="395" y="572"/>
                                    </a:lnTo>
                                    <a:lnTo>
                                      <a:pt x="406" y="560"/>
                                    </a:lnTo>
                                    <a:lnTo>
                                      <a:pt x="417" y="557"/>
                                    </a:lnTo>
                                    <a:lnTo>
                                      <a:pt x="427" y="557"/>
                                    </a:lnTo>
                                    <a:lnTo>
                                      <a:pt x="436" y="554"/>
                                    </a:lnTo>
                                    <a:lnTo>
                                      <a:pt x="449" y="560"/>
                                    </a:lnTo>
                                    <a:lnTo>
                                      <a:pt x="463" y="567"/>
                                    </a:lnTo>
                                    <a:lnTo>
                                      <a:pt x="476" y="579"/>
                                    </a:lnTo>
                                    <a:lnTo>
                                      <a:pt x="492" y="577"/>
                                    </a:lnTo>
                                    <a:lnTo>
                                      <a:pt x="504" y="572"/>
                                    </a:lnTo>
                                    <a:lnTo>
                                      <a:pt x="514" y="570"/>
                                    </a:lnTo>
                                    <a:lnTo>
                                      <a:pt x="525" y="567"/>
                                    </a:lnTo>
                                    <a:lnTo>
                                      <a:pt x="538" y="574"/>
                                    </a:lnTo>
                                    <a:lnTo>
                                      <a:pt x="554" y="579"/>
                                    </a:lnTo>
                                    <a:lnTo>
                                      <a:pt x="566" y="577"/>
                                    </a:lnTo>
                                    <a:lnTo>
                                      <a:pt x="582" y="572"/>
                                    </a:lnTo>
                                    <a:lnTo>
                                      <a:pt x="582" y="560"/>
                                    </a:lnTo>
                                    <a:lnTo>
                                      <a:pt x="571" y="560"/>
                                    </a:lnTo>
                                    <a:lnTo>
                                      <a:pt x="560" y="554"/>
                                    </a:lnTo>
                                    <a:lnTo>
                                      <a:pt x="552" y="547"/>
                                    </a:lnTo>
                                    <a:lnTo>
                                      <a:pt x="563" y="544"/>
                                    </a:lnTo>
                                    <a:lnTo>
                                      <a:pt x="560" y="529"/>
                                    </a:lnTo>
                                    <a:lnTo>
                                      <a:pt x="577" y="526"/>
                                    </a:lnTo>
                                    <a:lnTo>
                                      <a:pt x="558" y="510"/>
                                    </a:lnTo>
                                    <a:lnTo>
                                      <a:pt x="588" y="501"/>
                                    </a:lnTo>
                                    <a:lnTo>
                                      <a:pt x="616" y="500"/>
                                    </a:lnTo>
                                    <a:lnTo>
                                      <a:pt x="620" y="489"/>
                                    </a:lnTo>
                                    <a:lnTo>
                                      <a:pt x="639" y="487"/>
                                    </a:lnTo>
                                    <a:lnTo>
                                      <a:pt x="657" y="482"/>
                                    </a:lnTo>
                                    <a:lnTo>
                                      <a:pt x="665" y="475"/>
                                    </a:lnTo>
                                    <a:lnTo>
                                      <a:pt x="684" y="479"/>
                                    </a:lnTo>
                                    <a:lnTo>
                                      <a:pt x="697" y="475"/>
                                    </a:lnTo>
                                    <a:lnTo>
                                      <a:pt x="703" y="482"/>
                                    </a:lnTo>
                                    <a:lnTo>
                                      <a:pt x="706" y="500"/>
                                    </a:lnTo>
                                    <a:lnTo>
                                      <a:pt x="719" y="501"/>
                                    </a:lnTo>
                                    <a:lnTo>
                                      <a:pt x="722" y="494"/>
                                    </a:lnTo>
                                    <a:lnTo>
                                      <a:pt x="729" y="501"/>
                                    </a:lnTo>
                                    <a:lnTo>
                                      <a:pt x="740" y="504"/>
                                    </a:lnTo>
                                    <a:lnTo>
                                      <a:pt x="749" y="501"/>
                                    </a:lnTo>
                                    <a:lnTo>
                                      <a:pt x="749" y="517"/>
                                    </a:lnTo>
                                    <a:lnTo>
                                      <a:pt x="759" y="514"/>
                                    </a:lnTo>
                                    <a:lnTo>
                                      <a:pt x="772" y="507"/>
                                    </a:lnTo>
                                    <a:lnTo>
                                      <a:pt x="783" y="497"/>
                                    </a:lnTo>
                                    <a:lnTo>
                                      <a:pt x="791" y="492"/>
                                    </a:lnTo>
                                    <a:lnTo>
                                      <a:pt x="791" y="504"/>
                                    </a:lnTo>
                                    <a:lnTo>
                                      <a:pt x="804" y="512"/>
                                    </a:lnTo>
                                    <a:lnTo>
                                      <a:pt x="816" y="519"/>
                                    </a:lnTo>
                                    <a:lnTo>
                                      <a:pt x="832" y="535"/>
                                    </a:lnTo>
                                    <a:lnTo>
                                      <a:pt x="846" y="551"/>
                                    </a:lnTo>
                                    <a:lnTo>
                                      <a:pt x="862" y="564"/>
                                    </a:lnTo>
                                    <a:lnTo>
                                      <a:pt x="868" y="577"/>
                                    </a:lnTo>
                                    <a:lnTo>
                                      <a:pt x="872" y="564"/>
                                    </a:lnTo>
                                    <a:lnTo>
                                      <a:pt x="878" y="564"/>
                                    </a:lnTo>
                                    <a:lnTo>
                                      <a:pt x="888" y="572"/>
                                    </a:lnTo>
                                    <a:lnTo>
                                      <a:pt x="898" y="577"/>
                                    </a:lnTo>
                                    <a:lnTo>
                                      <a:pt x="910" y="577"/>
                                    </a:lnTo>
                                    <a:lnTo>
                                      <a:pt x="921" y="570"/>
                                    </a:lnTo>
                                    <a:lnTo>
                                      <a:pt x="932" y="582"/>
                                    </a:lnTo>
                                    <a:lnTo>
                                      <a:pt x="947" y="592"/>
                                    </a:lnTo>
                                    <a:lnTo>
                                      <a:pt x="960" y="603"/>
                                    </a:lnTo>
                                    <a:lnTo>
                                      <a:pt x="975" y="605"/>
                                    </a:lnTo>
                                    <a:lnTo>
                                      <a:pt x="977" y="608"/>
                                    </a:lnTo>
                                    <a:lnTo>
                                      <a:pt x="978" y="607"/>
                                    </a:lnTo>
                                    <a:lnTo>
                                      <a:pt x="979" y="605"/>
                                    </a:lnTo>
                                    <a:lnTo>
                                      <a:pt x="981" y="605"/>
                                    </a:lnTo>
                                    <a:lnTo>
                                      <a:pt x="982" y="604"/>
                                    </a:lnTo>
                                    <a:lnTo>
                                      <a:pt x="984" y="604"/>
                                    </a:lnTo>
                                    <a:lnTo>
                                      <a:pt x="987" y="604"/>
                                    </a:lnTo>
                                    <a:lnTo>
                                      <a:pt x="989" y="604"/>
                                    </a:lnTo>
                                    <a:lnTo>
                                      <a:pt x="991" y="605"/>
                                    </a:lnTo>
                                    <a:lnTo>
                                      <a:pt x="994" y="605"/>
                                    </a:lnTo>
                                    <a:lnTo>
                                      <a:pt x="995" y="604"/>
                                    </a:lnTo>
                                    <a:lnTo>
                                      <a:pt x="996" y="603"/>
                                    </a:lnTo>
                                    <a:lnTo>
                                      <a:pt x="998" y="601"/>
                                    </a:lnTo>
                                    <a:lnTo>
                                      <a:pt x="1000" y="600"/>
                                    </a:lnTo>
                                    <a:lnTo>
                                      <a:pt x="1001" y="598"/>
                                    </a:lnTo>
                                    <a:lnTo>
                                      <a:pt x="1002" y="598"/>
                                    </a:lnTo>
                                    <a:lnTo>
                                      <a:pt x="1009" y="597"/>
                                    </a:lnTo>
                                    <a:lnTo>
                                      <a:pt x="1014" y="593"/>
                                    </a:lnTo>
                                    <a:lnTo>
                                      <a:pt x="1019" y="589"/>
                                    </a:lnTo>
                                    <a:lnTo>
                                      <a:pt x="1023" y="585"/>
                                    </a:lnTo>
                                    <a:lnTo>
                                      <a:pt x="1028" y="579"/>
                                    </a:lnTo>
                                    <a:lnTo>
                                      <a:pt x="1034" y="575"/>
                                    </a:lnTo>
                                    <a:lnTo>
                                      <a:pt x="1039" y="572"/>
                                    </a:lnTo>
                                    <a:lnTo>
                                      <a:pt x="1045" y="572"/>
                                    </a:lnTo>
                                    <a:lnTo>
                                      <a:pt x="1048" y="572"/>
                                    </a:lnTo>
                                    <a:lnTo>
                                      <a:pt x="1051" y="572"/>
                                    </a:lnTo>
                                    <a:lnTo>
                                      <a:pt x="1053" y="574"/>
                                    </a:lnTo>
                                    <a:lnTo>
                                      <a:pt x="1056" y="574"/>
                                    </a:lnTo>
                                    <a:lnTo>
                                      <a:pt x="1058" y="575"/>
                                    </a:lnTo>
                                    <a:lnTo>
                                      <a:pt x="1060" y="577"/>
                                    </a:lnTo>
                                    <a:lnTo>
                                      <a:pt x="1063" y="577"/>
                                    </a:lnTo>
                                    <a:lnTo>
                                      <a:pt x="1065" y="577"/>
                                    </a:lnTo>
                                    <a:lnTo>
                                      <a:pt x="1073" y="572"/>
                                    </a:lnTo>
                                    <a:lnTo>
                                      <a:pt x="1075" y="572"/>
                                    </a:lnTo>
                                    <a:lnTo>
                                      <a:pt x="1076" y="572"/>
                                    </a:lnTo>
                                    <a:lnTo>
                                      <a:pt x="1077" y="572"/>
                                    </a:lnTo>
                                    <a:lnTo>
                                      <a:pt x="1078" y="572"/>
                                    </a:lnTo>
                                    <a:lnTo>
                                      <a:pt x="1079" y="572"/>
                                    </a:lnTo>
                                    <a:lnTo>
                                      <a:pt x="1081" y="572"/>
                                    </a:lnTo>
                                    <a:lnTo>
                                      <a:pt x="1082" y="572"/>
                                    </a:lnTo>
                                    <a:lnTo>
                                      <a:pt x="1082" y="575"/>
                                    </a:lnTo>
                                    <a:lnTo>
                                      <a:pt x="1082" y="578"/>
                                    </a:lnTo>
                                    <a:lnTo>
                                      <a:pt x="1083" y="581"/>
                                    </a:lnTo>
                                    <a:lnTo>
                                      <a:pt x="1084" y="582"/>
                                    </a:lnTo>
                                    <a:lnTo>
                                      <a:pt x="1084" y="585"/>
                                    </a:lnTo>
                                    <a:lnTo>
                                      <a:pt x="1085" y="586"/>
                                    </a:lnTo>
                                    <a:lnTo>
                                      <a:pt x="1085" y="588"/>
                                    </a:lnTo>
                                    <a:lnTo>
                                      <a:pt x="1085" y="589"/>
                                    </a:lnTo>
                                    <a:lnTo>
                                      <a:pt x="1141" y="589"/>
                                    </a:lnTo>
                                    <a:lnTo>
                                      <a:pt x="1143" y="582"/>
                                    </a:lnTo>
                                    <a:lnTo>
                                      <a:pt x="1141" y="577"/>
                                    </a:lnTo>
                                    <a:lnTo>
                                      <a:pt x="1139" y="572"/>
                                    </a:lnTo>
                                    <a:lnTo>
                                      <a:pt x="1135" y="568"/>
                                    </a:lnTo>
                                    <a:lnTo>
                                      <a:pt x="1132" y="565"/>
                                    </a:lnTo>
                                    <a:lnTo>
                                      <a:pt x="1129" y="561"/>
                                    </a:lnTo>
                                    <a:lnTo>
                                      <a:pt x="1127" y="557"/>
                                    </a:lnTo>
                                    <a:lnTo>
                                      <a:pt x="1127" y="551"/>
                                    </a:lnTo>
                                    <a:lnTo>
                                      <a:pt x="1127" y="550"/>
                                    </a:lnTo>
                                    <a:lnTo>
                                      <a:pt x="1127" y="549"/>
                                    </a:lnTo>
                                    <a:lnTo>
                                      <a:pt x="1127" y="547"/>
                                    </a:lnTo>
                                    <a:lnTo>
                                      <a:pt x="1127" y="546"/>
                                    </a:lnTo>
                                    <a:lnTo>
                                      <a:pt x="1127" y="544"/>
                                    </a:lnTo>
                                    <a:lnTo>
                                      <a:pt x="1127" y="543"/>
                                    </a:lnTo>
                                    <a:lnTo>
                                      <a:pt x="1127" y="542"/>
                                    </a:lnTo>
                                    <a:lnTo>
                                      <a:pt x="1131" y="539"/>
                                    </a:lnTo>
                                    <a:lnTo>
                                      <a:pt x="1190" y="554"/>
                                    </a:lnTo>
                                    <a:lnTo>
                                      <a:pt x="1192" y="563"/>
                                    </a:lnTo>
                                    <a:lnTo>
                                      <a:pt x="1195" y="568"/>
                                    </a:lnTo>
                                    <a:lnTo>
                                      <a:pt x="1198" y="574"/>
                                    </a:lnTo>
                                    <a:lnTo>
                                      <a:pt x="1203" y="578"/>
                                    </a:lnTo>
                                    <a:lnTo>
                                      <a:pt x="1209" y="581"/>
                                    </a:lnTo>
                                    <a:lnTo>
                                      <a:pt x="1215" y="582"/>
                                    </a:lnTo>
                                    <a:lnTo>
                                      <a:pt x="1221" y="583"/>
                                    </a:lnTo>
                                    <a:lnTo>
                                      <a:pt x="1229" y="585"/>
                                    </a:lnTo>
                                    <a:lnTo>
                                      <a:pt x="1233" y="583"/>
                                    </a:lnTo>
                                    <a:lnTo>
                                      <a:pt x="1237" y="583"/>
                                    </a:lnTo>
                                    <a:lnTo>
                                      <a:pt x="1240" y="582"/>
                                    </a:lnTo>
                                    <a:lnTo>
                                      <a:pt x="1242" y="581"/>
                                    </a:lnTo>
                                    <a:lnTo>
                                      <a:pt x="1246" y="579"/>
                                    </a:lnTo>
                                    <a:lnTo>
                                      <a:pt x="1250" y="578"/>
                                    </a:lnTo>
                                    <a:lnTo>
                                      <a:pt x="1253" y="577"/>
                                    </a:lnTo>
                                    <a:lnTo>
                                      <a:pt x="1257" y="577"/>
                                    </a:lnTo>
                                    <a:lnTo>
                                      <a:pt x="1266" y="578"/>
                                    </a:lnTo>
                                    <a:lnTo>
                                      <a:pt x="1275" y="581"/>
                                    </a:lnTo>
                                    <a:lnTo>
                                      <a:pt x="1282" y="583"/>
                                    </a:lnTo>
                                    <a:lnTo>
                                      <a:pt x="1289" y="589"/>
                                    </a:lnTo>
                                    <a:lnTo>
                                      <a:pt x="1295" y="593"/>
                                    </a:lnTo>
                                    <a:lnTo>
                                      <a:pt x="1301" y="598"/>
                                    </a:lnTo>
                                    <a:lnTo>
                                      <a:pt x="1307" y="603"/>
                                    </a:lnTo>
                                    <a:lnTo>
                                      <a:pt x="1313" y="605"/>
                                    </a:lnTo>
                                    <a:lnTo>
                                      <a:pt x="1322" y="605"/>
                                    </a:lnTo>
                                    <a:lnTo>
                                      <a:pt x="1331" y="605"/>
                                    </a:lnTo>
                                    <a:lnTo>
                                      <a:pt x="1338" y="605"/>
                                    </a:lnTo>
                                    <a:lnTo>
                                      <a:pt x="1344" y="605"/>
                                    </a:lnTo>
                                    <a:lnTo>
                                      <a:pt x="1350" y="605"/>
                                    </a:lnTo>
                                    <a:lnTo>
                                      <a:pt x="1354" y="605"/>
                                    </a:lnTo>
                                    <a:lnTo>
                                      <a:pt x="1360" y="605"/>
                                    </a:lnTo>
                                    <a:lnTo>
                                      <a:pt x="1366" y="605"/>
                                    </a:lnTo>
                                    <a:lnTo>
                                      <a:pt x="1371" y="604"/>
                                    </a:lnTo>
                                    <a:lnTo>
                                      <a:pt x="1375" y="603"/>
                                    </a:lnTo>
                                    <a:lnTo>
                                      <a:pt x="1377" y="598"/>
                                    </a:lnTo>
                                    <a:lnTo>
                                      <a:pt x="1378" y="595"/>
                                    </a:lnTo>
                                    <a:lnTo>
                                      <a:pt x="1381" y="590"/>
                                    </a:lnTo>
                                    <a:lnTo>
                                      <a:pt x="1383" y="588"/>
                                    </a:lnTo>
                                    <a:lnTo>
                                      <a:pt x="1387" y="585"/>
                                    </a:lnTo>
                                    <a:lnTo>
                                      <a:pt x="1391" y="585"/>
                                    </a:lnTo>
                                    <a:lnTo>
                                      <a:pt x="1398" y="585"/>
                                    </a:lnTo>
                                    <a:lnTo>
                                      <a:pt x="1406" y="585"/>
                                    </a:lnTo>
                                    <a:lnTo>
                                      <a:pt x="1413" y="586"/>
                                    </a:lnTo>
                                    <a:lnTo>
                                      <a:pt x="1419" y="588"/>
                                    </a:lnTo>
                                    <a:lnTo>
                                      <a:pt x="1425" y="589"/>
                                    </a:lnTo>
                                    <a:lnTo>
                                      <a:pt x="1428" y="590"/>
                                    </a:lnTo>
                                    <a:lnTo>
                                      <a:pt x="1431" y="592"/>
                                    </a:lnTo>
                                    <a:lnTo>
                                      <a:pt x="1432" y="592"/>
                                    </a:lnTo>
                                    <a:lnTo>
                                      <a:pt x="1434" y="592"/>
                                    </a:lnTo>
                                    <a:lnTo>
                                      <a:pt x="1437" y="592"/>
                                    </a:lnTo>
                                    <a:lnTo>
                                      <a:pt x="1438" y="592"/>
                                    </a:lnTo>
                                    <a:lnTo>
                                      <a:pt x="1440" y="592"/>
                                    </a:lnTo>
                                    <a:lnTo>
                                      <a:pt x="1441" y="592"/>
                                    </a:lnTo>
                                    <a:lnTo>
                                      <a:pt x="1442" y="592"/>
                                    </a:lnTo>
                                    <a:lnTo>
                                      <a:pt x="1444" y="592"/>
                                    </a:lnTo>
                                    <a:lnTo>
                                      <a:pt x="1445" y="592"/>
                                    </a:lnTo>
                                    <a:lnTo>
                                      <a:pt x="1447" y="592"/>
                                    </a:lnTo>
                                    <a:lnTo>
                                      <a:pt x="1451" y="590"/>
                                    </a:lnTo>
                                    <a:lnTo>
                                      <a:pt x="1453" y="589"/>
                                    </a:lnTo>
                                    <a:lnTo>
                                      <a:pt x="1457" y="588"/>
                                    </a:lnTo>
                                    <a:lnTo>
                                      <a:pt x="1459" y="585"/>
                                    </a:lnTo>
                                    <a:lnTo>
                                      <a:pt x="1462" y="582"/>
                                    </a:lnTo>
                                    <a:lnTo>
                                      <a:pt x="1464" y="579"/>
                                    </a:lnTo>
                                    <a:lnTo>
                                      <a:pt x="1466" y="577"/>
                                    </a:lnTo>
                                    <a:lnTo>
                                      <a:pt x="1465" y="575"/>
                                    </a:lnTo>
                                    <a:lnTo>
                                      <a:pt x="1463" y="574"/>
                                    </a:lnTo>
                                    <a:lnTo>
                                      <a:pt x="1462" y="572"/>
                                    </a:lnTo>
                                    <a:lnTo>
                                      <a:pt x="1460" y="570"/>
                                    </a:lnTo>
                                    <a:lnTo>
                                      <a:pt x="1459" y="568"/>
                                    </a:lnTo>
                                    <a:lnTo>
                                      <a:pt x="1458" y="565"/>
                                    </a:lnTo>
                                    <a:lnTo>
                                      <a:pt x="1458" y="564"/>
                                    </a:lnTo>
                                    <a:lnTo>
                                      <a:pt x="1458" y="561"/>
                                    </a:lnTo>
                                    <a:lnTo>
                                      <a:pt x="1458" y="558"/>
                                    </a:lnTo>
                                    <a:lnTo>
                                      <a:pt x="1458" y="556"/>
                                    </a:lnTo>
                                    <a:lnTo>
                                      <a:pt x="1459" y="553"/>
                                    </a:lnTo>
                                    <a:lnTo>
                                      <a:pt x="1460" y="550"/>
                                    </a:lnTo>
                                    <a:lnTo>
                                      <a:pt x="1460" y="547"/>
                                    </a:lnTo>
                                    <a:lnTo>
                                      <a:pt x="1462" y="544"/>
                                    </a:lnTo>
                                    <a:lnTo>
                                      <a:pt x="1462" y="542"/>
                                    </a:lnTo>
                                    <a:lnTo>
                                      <a:pt x="1462" y="539"/>
                                    </a:lnTo>
                                    <a:lnTo>
                                      <a:pt x="1462" y="535"/>
                                    </a:lnTo>
                                    <a:lnTo>
                                      <a:pt x="1459" y="532"/>
                                    </a:lnTo>
                                    <a:lnTo>
                                      <a:pt x="1457" y="531"/>
                                    </a:lnTo>
                                    <a:lnTo>
                                      <a:pt x="1453" y="528"/>
                                    </a:lnTo>
                                    <a:lnTo>
                                      <a:pt x="1450" y="526"/>
                                    </a:lnTo>
                                    <a:lnTo>
                                      <a:pt x="1447" y="525"/>
                                    </a:lnTo>
                                    <a:lnTo>
                                      <a:pt x="1446" y="522"/>
                                    </a:lnTo>
                                    <a:lnTo>
                                      <a:pt x="1445" y="519"/>
                                    </a:lnTo>
                                    <a:lnTo>
                                      <a:pt x="1445" y="518"/>
                                    </a:lnTo>
                                    <a:lnTo>
                                      <a:pt x="1445" y="517"/>
                                    </a:lnTo>
                                    <a:lnTo>
                                      <a:pt x="1446" y="515"/>
                                    </a:lnTo>
                                    <a:lnTo>
                                      <a:pt x="1446" y="514"/>
                                    </a:lnTo>
                                    <a:lnTo>
                                      <a:pt x="1445" y="512"/>
                                    </a:lnTo>
                                    <a:lnTo>
                                      <a:pt x="1483" y="504"/>
                                    </a:lnTo>
                                    <a:lnTo>
                                      <a:pt x="1490" y="507"/>
                                    </a:lnTo>
                                    <a:lnTo>
                                      <a:pt x="1496" y="508"/>
                                    </a:lnTo>
                                    <a:lnTo>
                                      <a:pt x="1501" y="510"/>
                                    </a:lnTo>
                                    <a:lnTo>
                                      <a:pt x="1506" y="511"/>
                                    </a:lnTo>
                                    <a:lnTo>
                                      <a:pt x="1509" y="512"/>
                                    </a:lnTo>
                                    <a:lnTo>
                                      <a:pt x="1514" y="514"/>
                                    </a:lnTo>
                                    <a:lnTo>
                                      <a:pt x="1519" y="515"/>
                                    </a:lnTo>
                                    <a:lnTo>
                                      <a:pt x="1523" y="517"/>
                                    </a:lnTo>
                                    <a:lnTo>
                                      <a:pt x="1531" y="521"/>
                                    </a:lnTo>
                                    <a:lnTo>
                                      <a:pt x="1536" y="526"/>
                                    </a:lnTo>
                                    <a:lnTo>
                                      <a:pt x="1542" y="532"/>
                                    </a:lnTo>
                                    <a:lnTo>
                                      <a:pt x="1547" y="539"/>
                                    </a:lnTo>
                                    <a:lnTo>
                                      <a:pt x="1552" y="544"/>
                                    </a:lnTo>
                                    <a:lnTo>
                                      <a:pt x="1558" y="550"/>
                                    </a:lnTo>
                                    <a:lnTo>
                                      <a:pt x="1564" y="553"/>
                                    </a:lnTo>
                                    <a:lnTo>
                                      <a:pt x="1573" y="554"/>
                                    </a:lnTo>
                                    <a:lnTo>
                                      <a:pt x="1576" y="564"/>
                                    </a:lnTo>
                                    <a:lnTo>
                                      <a:pt x="1579" y="571"/>
                                    </a:lnTo>
                                    <a:lnTo>
                                      <a:pt x="1585" y="577"/>
                                    </a:lnTo>
                                    <a:lnTo>
                                      <a:pt x="1592" y="582"/>
                                    </a:lnTo>
                                    <a:lnTo>
                                      <a:pt x="1600" y="586"/>
                                    </a:lnTo>
                                    <a:lnTo>
                                      <a:pt x="1608" y="589"/>
                                    </a:lnTo>
                                    <a:lnTo>
                                      <a:pt x="1616" y="592"/>
                                    </a:lnTo>
                                    <a:lnTo>
                                      <a:pt x="1626" y="595"/>
                                    </a:lnTo>
                                    <a:lnTo>
                                      <a:pt x="1634" y="600"/>
                                    </a:lnTo>
                                    <a:lnTo>
                                      <a:pt x="1641" y="607"/>
                                    </a:lnTo>
                                    <a:lnTo>
                                      <a:pt x="1648" y="614"/>
                                    </a:lnTo>
                                    <a:lnTo>
                                      <a:pt x="1655" y="622"/>
                                    </a:lnTo>
                                    <a:lnTo>
                                      <a:pt x="1662" y="629"/>
                                    </a:lnTo>
                                    <a:lnTo>
                                      <a:pt x="1670" y="635"/>
                                    </a:lnTo>
                                    <a:lnTo>
                                      <a:pt x="1677" y="639"/>
                                    </a:lnTo>
                                    <a:lnTo>
                                      <a:pt x="1685" y="640"/>
                                    </a:lnTo>
                                    <a:lnTo>
                                      <a:pt x="1691" y="640"/>
                                    </a:lnTo>
                                    <a:lnTo>
                                      <a:pt x="1696" y="637"/>
                                    </a:lnTo>
                                    <a:lnTo>
                                      <a:pt x="1701" y="635"/>
                                    </a:lnTo>
                                    <a:lnTo>
                                      <a:pt x="1705" y="632"/>
                                    </a:lnTo>
                                    <a:lnTo>
                                      <a:pt x="1710" y="628"/>
                                    </a:lnTo>
                                    <a:lnTo>
                                      <a:pt x="1715" y="625"/>
                                    </a:lnTo>
                                    <a:lnTo>
                                      <a:pt x="1720" y="623"/>
                                    </a:lnTo>
                                    <a:lnTo>
                                      <a:pt x="1726" y="622"/>
                                    </a:lnTo>
                                    <a:lnTo>
                                      <a:pt x="1728" y="623"/>
                                    </a:lnTo>
                                    <a:lnTo>
                                      <a:pt x="1729" y="623"/>
                                    </a:lnTo>
                                    <a:lnTo>
                                      <a:pt x="1730" y="625"/>
                                    </a:lnTo>
                                    <a:lnTo>
                                      <a:pt x="1732" y="625"/>
                                    </a:lnTo>
                                    <a:lnTo>
                                      <a:pt x="1733" y="626"/>
                                    </a:lnTo>
                                    <a:lnTo>
                                      <a:pt x="1734" y="628"/>
                                    </a:lnTo>
                                    <a:lnTo>
                                      <a:pt x="1735" y="628"/>
                                    </a:lnTo>
                                    <a:lnTo>
                                      <a:pt x="1736" y="628"/>
                                    </a:lnTo>
                                    <a:lnTo>
                                      <a:pt x="1736" y="630"/>
                                    </a:lnTo>
                                    <a:lnTo>
                                      <a:pt x="1736" y="633"/>
                                    </a:lnTo>
                                    <a:lnTo>
                                      <a:pt x="1736" y="635"/>
                                    </a:lnTo>
                                    <a:lnTo>
                                      <a:pt x="1736" y="637"/>
                                    </a:lnTo>
                                    <a:lnTo>
                                      <a:pt x="1736" y="639"/>
                                    </a:lnTo>
                                    <a:lnTo>
                                      <a:pt x="1736" y="640"/>
                                    </a:lnTo>
                                    <a:lnTo>
                                      <a:pt x="1736" y="642"/>
                                    </a:lnTo>
                                    <a:lnTo>
                                      <a:pt x="1736" y="643"/>
                                    </a:lnTo>
                                    <a:lnTo>
                                      <a:pt x="1736" y="646"/>
                                    </a:lnTo>
                                    <a:lnTo>
                                      <a:pt x="1737" y="650"/>
                                    </a:lnTo>
                                    <a:lnTo>
                                      <a:pt x="1737" y="653"/>
                                    </a:lnTo>
                                    <a:lnTo>
                                      <a:pt x="1739" y="656"/>
                                    </a:lnTo>
                                    <a:lnTo>
                                      <a:pt x="1740" y="658"/>
                                    </a:lnTo>
                                    <a:lnTo>
                                      <a:pt x="1742" y="661"/>
                                    </a:lnTo>
                                    <a:lnTo>
                                      <a:pt x="1743" y="664"/>
                                    </a:lnTo>
                                    <a:lnTo>
                                      <a:pt x="1745" y="665"/>
                                    </a:lnTo>
                                    <a:lnTo>
                                      <a:pt x="1745" y="696"/>
                                    </a:lnTo>
                                    <a:lnTo>
                                      <a:pt x="1742" y="696"/>
                                    </a:lnTo>
                                    <a:lnTo>
                                      <a:pt x="1739" y="696"/>
                                    </a:lnTo>
                                    <a:lnTo>
                                      <a:pt x="1735" y="696"/>
                                    </a:lnTo>
                                    <a:lnTo>
                                      <a:pt x="1733" y="696"/>
                                    </a:lnTo>
                                    <a:lnTo>
                                      <a:pt x="1730" y="696"/>
                                    </a:lnTo>
                                    <a:lnTo>
                                      <a:pt x="1728" y="696"/>
                                    </a:lnTo>
                                    <a:lnTo>
                                      <a:pt x="1726" y="696"/>
                                    </a:lnTo>
                                    <a:lnTo>
                                      <a:pt x="1723" y="696"/>
                                    </a:lnTo>
                                    <a:lnTo>
                                      <a:pt x="1722" y="696"/>
                                    </a:lnTo>
                                    <a:lnTo>
                                      <a:pt x="1721" y="697"/>
                                    </a:lnTo>
                                    <a:lnTo>
                                      <a:pt x="1720" y="699"/>
                                    </a:lnTo>
                                    <a:lnTo>
                                      <a:pt x="1718" y="699"/>
                                    </a:lnTo>
                                    <a:lnTo>
                                      <a:pt x="1717" y="700"/>
                                    </a:lnTo>
                                    <a:lnTo>
                                      <a:pt x="1717" y="702"/>
                                    </a:lnTo>
                                    <a:lnTo>
                                      <a:pt x="1717" y="703"/>
                                    </a:lnTo>
                                    <a:lnTo>
                                      <a:pt x="1718" y="711"/>
                                    </a:lnTo>
                                    <a:lnTo>
                                      <a:pt x="1721" y="717"/>
                                    </a:lnTo>
                                    <a:lnTo>
                                      <a:pt x="1724" y="724"/>
                                    </a:lnTo>
                                    <a:lnTo>
                                      <a:pt x="1728" y="728"/>
                                    </a:lnTo>
                                    <a:lnTo>
                                      <a:pt x="1732" y="732"/>
                                    </a:lnTo>
                                    <a:lnTo>
                                      <a:pt x="1735" y="735"/>
                                    </a:lnTo>
                                    <a:lnTo>
                                      <a:pt x="1737" y="738"/>
                                    </a:lnTo>
                                    <a:lnTo>
                                      <a:pt x="1739" y="741"/>
                                    </a:lnTo>
                                    <a:lnTo>
                                      <a:pt x="1764" y="745"/>
                                    </a:lnTo>
                                    <a:lnTo>
                                      <a:pt x="1768" y="745"/>
                                    </a:lnTo>
                                    <a:lnTo>
                                      <a:pt x="1773" y="742"/>
                                    </a:lnTo>
                                    <a:lnTo>
                                      <a:pt x="1777" y="739"/>
                                    </a:lnTo>
                                    <a:lnTo>
                                      <a:pt x="1780" y="735"/>
                                    </a:lnTo>
                                    <a:lnTo>
                                      <a:pt x="1786" y="724"/>
                                    </a:lnTo>
                                    <a:lnTo>
                                      <a:pt x="1791" y="711"/>
                                    </a:lnTo>
                                    <a:lnTo>
                                      <a:pt x="1795" y="697"/>
                                    </a:lnTo>
                                    <a:lnTo>
                                      <a:pt x="1797" y="685"/>
                                    </a:lnTo>
                                    <a:lnTo>
                                      <a:pt x="1798" y="672"/>
                                    </a:lnTo>
                                    <a:lnTo>
                                      <a:pt x="1798" y="663"/>
                                    </a:lnTo>
                                    <a:lnTo>
                                      <a:pt x="1798" y="661"/>
                                    </a:lnTo>
                                    <a:lnTo>
                                      <a:pt x="1798" y="658"/>
                                    </a:lnTo>
                                    <a:lnTo>
                                      <a:pt x="1798" y="656"/>
                                    </a:lnTo>
                                    <a:lnTo>
                                      <a:pt x="1798" y="653"/>
                                    </a:lnTo>
                                    <a:lnTo>
                                      <a:pt x="1798" y="650"/>
                                    </a:lnTo>
                                    <a:lnTo>
                                      <a:pt x="1798" y="646"/>
                                    </a:lnTo>
                                    <a:lnTo>
                                      <a:pt x="1798" y="642"/>
                                    </a:lnTo>
                                    <a:lnTo>
                                      <a:pt x="1798" y="637"/>
                                    </a:lnTo>
                                    <a:lnTo>
                                      <a:pt x="1798" y="635"/>
                                    </a:lnTo>
                                    <a:lnTo>
                                      <a:pt x="1798" y="632"/>
                                    </a:lnTo>
                                    <a:lnTo>
                                      <a:pt x="1798" y="629"/>
                                    </a:lnTo>
                                    <a:lnTo>
                                      <a:pt x="1798" y="628"/>
                                    </a:lnTo>
                                    <a:lnTo>
                                      <a:pt x="1799" y="625"/>
                                    </a:lnTo>
                                    <a:lnTo>
                                      <a:pt x="1801" y="623"/>
                                    </a:lnTo>
                                    <a:lnTo>
                                      <a:pt x="1802" y="623"/>
                                    </a:lnTo>
                                    <a:lnTo>
                                      <a:pt x="1804" y="622"/>
                                    </a:lnTo>
                                    <a:lnTo>
                                      <a:pt x="1804" y="611"/>
                                    </a:lnTo>
                                    <a:lnTo>
                                      <a:pt x="1803" y="610"/>
                                    </a:lnTo>
                                    <a:lnTo>
                                      <a:pt x="1801" y="607"/>
                                    </a:lnTo>
                                    <a:lnTo>
                                      <a:pt x="1797" y="604"/>
                                    </a:lnTo>
                                    <a:lnTo>
                                      <a:pt x="1795" y="601"/>
                                    </a:lnTo>
                                    <a:lnTo>
                                      <a:pt x="1792" y="597"/>
                                    </a:lnTo>
                                    <a:lnTo>
                                      <a:pt x="1791" y="592"/>
                                    </a:lnTo>
                                    <a:lnTo>
                                      <a:pt x="1790" y="588"/>
                                    </a:lnTo>
                                    <a:lnTo>
                                      <a:pt x="1790" y="585"/>
                                    </a:lnTo>
                                    <a:lnTo>
                                      <a:pt x="1784" y="579"/>
                                    </a:lnTo>
                                    <a:lnTo>
                                      <a:pt x="1778" y="572"/>
                                    </a:lnTo>
                                    <a:lnTo>
                                      <a:pt x="1773" y="564"/>
                                    </a:lnTo>
                                    <a:lnTo>
                                      <a:pt x="1770" y="554"/>
                                    </a:lnTo>
                                    <a:lnTo>
                                      <a:pt x="1765" y="546"/>
                                    </a:lnTo>
                                    <a:lnTo>
                                      <a:pt x="1761" y="535"/>
                                    </a:lnTo>
                                    <a:lnTo>
                                      <a:pt x="1758" y="525"/>
                                    </a:lnTo>
                                    <a:lnTo>
                                      <a:pt x="1753" y="514"/>
                                    </a:lnTo>
                                    <a:lnTo>
                                      <a:pt x="1749" y="507"/>
                                    </a:lnTo>
                                    <a:lnTo>
                                      <a:pt x="1743" y="501"/>
                                    </a:lnTo>
                                    <a:lnTo>
                                      <a:pt x="1736" y="497"/>
                                    </a:lnTo>
                                    <a:lnTo>
                                      <a:pt x="1729" y="493"/>
                                    </a:lnTo>
                                    <a:lnTo>
                                      <a:pt x="1720" y="490"/>
                                    </a:lnTo>
                                    <a:lnTo>
                                      <a:pt x="1711" y="487"/>
                                    </a:lnTo>
                                    <a:lnTo>
                                      <a:pt x="1701" y="485"/>
                                    </a:lnTo>
                                    <a:lnTo>
                                      <a:pt x="1691" y="482"/>
                                    </a:lnTo>
                                    <a:lnTo>
                                      <a:pt x="1691" y="485"/>
                                    </a:lnTo>
                                    <a:lnTo>
                                      <a:pt x="1691" y="486"/>
                                    </a:lnTo>
                                    <a:lnTo>
                                      <a:pt x="1691" y="489"/>
                                    </a:lnTo>
                                    <a:lnTo>
                                      <a:pt x="1690" y="492"/>
                                    </a:lnTo>
                                    <a:lnTo>
                                      <a:pt x="1689" y="494"/>
                                    </a:lnTo>
                                    <a:lnTo>
                                      <a:pt x="1687" y="497"/>
                                    </a:lnTo>
                                    <a:lnTo>
                                      <a:pt x="1686" y="500"/>
                                    </a:lnTo>
                                    <a:lnTo>
                                      <a:pt x="1685" y="501"/>
                                    </a:lnTo>
                                    <a:lnTo>
                                      <a:pt x="1682" y="497"/>
                                    </a:lnTo>
                                    <a:lnTo>
                                      <a:pt x="1677" y="494"/>
                                    </a:lnTo>
                                    <a:lnTo>
                                      <a:pt x="1672" y="493"/>
                                    </a:lnTo>
                                    <a:lnTo>
                                      <a:pt x="1668" y="492"/>
                                    </a:lnTo>
                                    <a:lnTo>
                                      <a:pt x="1664" y="490"/>
                                    </a:lnTo>
                                    <a:lnTo>
                                      <a:pt x="1660" y="487"/>
                                    </a:lnTo>
                                    <a:lnTo>
                                      <a:pt x="1658" y="483"/>
                                    </a:lnTo>
                                    <a:lnTo>
                                      <a:pt x="1658" y="476"/>
                                    </a:lnTo>
                                    <a:lnTo>
                                      <a:pt x="1655" y="476"/>
                                    </a:lnTo>
                                    <a:lnTo>
                                      <a:pt x="1652" y="476"/>
                                    </a:lnTo>
                                    <a:lnTo>
                                      <a:pt x="1647" y="475"/>
                                    </a:lnTo>
                                    <a:lnTo>
                                      <a:pt x="1641" y="473"/>
                                    </a:lnTo>
                                    <a:lnTo>
                                      <a:pt x="1635" y="472"/>
                                    </a:lnTo>
                                    <a:lnTo>
                                      <a:pt x="1630" y="471"/>
                                    </a:lnTo>
                                    <a:lnTo>
                                      <a:pt x="1627" y="469"/>
                                    </a:lnTo>
                                    <a:lnTo>
                                      <a:pt x="1626" y="469"/>
                                    </a:lnTo>
                                    <a:lnTo>
                                      <a:pt x="1626" y="466"/>
                                    </a:lnTo>
                                    <a:lnTo>
                                      <a:pt x="1627" y="464"/>
                                    </a:lnTo>
                                    <a:lnTo>
                                      <a:pt x="1628" y="461"/>
                                    </a:lnTo>
                                    <a:lnTo>
                                      <a:pt x="1630" y="458"/>
                                    </a:lnTo>
                                    <a:lnTo>
                                      <a:pt x="1632" y="455"/>
                                    </a:lnTo>
                                    <a:lnTo>
                                      <a:pt x="1634" y="452"/>
                                    </a:lnTo>
                                    <a:lnTo>
                                      <a:pt x="1636" y="450"/>
                                    </a:lnTo>
                                    <a:lnTo>
                                      <a:pt x="1637" y="447"/>
                                    </a:lnTo>
                                    <a:lnTo>
                                      <a:pt x="1636" y="441"/>
                                    </a:lnTo>
                                    <a:lnTo>
                                      <a:pt x="1637" y="436"/>
                                    </a:lnTo>
                                    <a:lnTo>
                                      <a:pt x="1639" y="430"/>
                                    </a:lnTo>
                                    <a:lnTo>
                                      <a:pt x="1641" y="423"/>
                                    </a:lnTo>
                                    <a:lnTo>
                                      <a:pt x="1645" y="418"/>
                                    </a:lnTo>
                                    <a:lnTo>
                                      <a:pt x="1648" y="412"/>
                                    </a:lnTo>
                                    <a:lnTo>
                                      <a:pt x="1651" y="408"/>
                                    </a:lnTo>
                                    <a:lnTo>
                                      <a:pt x="1653" y="404"/>
                                    </a:lnTo>
                                    <a:lnTo>
                                      <a:pt x="1653" y="374"/>
                                    </a:lnTo>
                                    <a:lnTo>
                                      <a:pt x="1655" y="373"/>
                                    </a:lnTo>
                                    <a:lnTo>
                                      <a:pt x="1658" y="373"/>
                                    </a:lnTo>
                                    <a:lnTo>
                                      <a:pt x="1660" y="373"/>
                                    </a:lnTo>
                                    <a:lnTo>
                                      <a:pt x="1661" y="373"/>
                                    </a:lnTo>
                                    <a:lnTo>
                                      <a:pt x="1664" y="373"/>
                                    </a:lnTo>
                                    <a:lnTo>
                                      <a:pt x="1666" y="374"/>
                                    </a:lnTo>
                                    <a:lnTo>
                                      <a:pt x="1670" y="374"/>
                                    </a:lnTo>
                                    <a:lnTo>
                                      <a:pt x="1672" y="374"/>
                                    </a:lnTo>
                                    <a:lnTo>
                                      <a:pt x="1679" y="374"/>
                                    </a:lnTo>
                                    <a:lnTo>
                                      <a:pt x="1687" y="374"/>
                                    </a:lnTo>
                                    <a:lnTo>
                                      <a:pt x="1696" y="376"/>
                                    </a:lnTo>
                                    <a:lnTo>
                                      <a:pt x="1705" y="377"/>
                                    </a:lnTo>
                                    <a:lnTo>
                                      <a:pt x="1715" y="377"/>
                                    </a:lnTo>
                                    <a:lnTo>
                                      <a:pt x="1724" y="379"/>
                                    </a:lnTo>
                                    <a:lnTo>
                                      <a:pt x="1733" y="379"/>
                                    </a:lnTo>
                                    <a:lnTo>
                                      <a:pt x="1741" y="379"/>
                                    </a:lnTo>
                                    <a:lnTo>
                                      <a:pt x="1742" y="379"/>
                                    </a:lnTo>
                                    <a:lnTo>
                                      <a:pt x="1743" y="379"/>
                                    </a:lnTo>
                                    <a:lnTo>
                                      <a:pt x="1745" y="377"/>
                                    </a:lnTo>
                                    <a:lnTo>
                                      <a:pt x="1746" y="377"/>
                                    </a:lnTo>
                                    <a:lnTo>
                                      <a:pt x="1746" y="376"/>
                                    </a:lnTo>
                                    <a:lnTo>
                                      <a:pt x="1747" y="376"/>
                                    </a:lnTo>
                                    <a:lnTo>
                                      <a:pt x="1747" y="374"/>
                                    </a:lnTo>
                                    <a:lnTo>
                                      <a:pt x="1745" y="369"/>
                                    </a:lnTo>
                                    <a:lnTo>
                                      <a:pt x="1783" y="369"/>
                                    </a:lnTo>
                                    <a:lnTo>
                                      <a:pt x="1784" y="370"/>
                                    </a:lnTo>
                                    <a:lnTo>
                                      <a:pt x="1786" y="373"/>
                                    </a:lnTo>
                                    <a:lnTo>
                                      <a:pt x="1789" y="374"/>
                                    </a:lnTo>
                                    <a:lnTo>
                                      <a:pt x="1792" y="377"/>
                                    </a:lnTo>
                                    <a:lnTo>
                                      <a:pt x="1795" y="380"/>
                                    </a:lnTo>
                                    <a:lnTo>
                                      <a:pt x="1798" y="383"/>
                                    </a:lnTo>
                                    <a:lnTo>
                                      <a:pt x="1799" y="384"/>
                                    </a:lnTo>
                                    <a:lnTo>
                                      <a:pt x="1801" y="384"/>
                                    </a:lnTo>
                                    <a:lnTo>
                                      <a:pt x="1804" y="384"/>
                                    </a:lnTo>
                                    <a:lnTo>
                                      <a:pt x="1806" y="383"/>
                                    </a:lnTo>
                                    <a:lnTo>
                                      <a:pt x="1808" y="381"/>
                                    </a:lnTo>
                                    <a:lnTo>
                                      <a:pt x="1809" y="379"/>
                                    </a:lnTo>
                                    <a:lnTo>
                                      <a:pt x="1810" y="377"/>
                                    </a:lnTo>
                                    <a:lnTo>
                                      <a:pt x="1811" y="374"/>
                                    </a:lnTo>
                                    <a:lnTo>
                                      <a:pt x="1814" y="373"/>
                                    </a:lnTo>
                                    <a:lnTo>
                                      <a:pt x="1817" y="372"/>
                                    </a:lnTo>
                                    <a:lnTo>
                                      <a:pt x="1815" y="370"/>
                                    </a:lnTo>
                                    <a:lnTo>
                                      <a:pt x="1814" y="369"/>
                                    </a:lnTo>
                                    <a:lnTo>
                                      <a:pt x="1812" y="367"/>
                                    </a:lnTo>
                                    <a:lnTo>
                                      <a:pt x="1811" y="365"/>
                                    </a:lnTo>
                                    <a:lnTo>
                                      <a:pt x="1810" y="363"/>
                                    </a:lnTo>
                                    <a:lnTo>
                                      <a:pt x="1809" y="359"/>
                                    </a:lnTo>
                                    <a:lnTo>
                                      <a:pt x="1809" y="355"/>
                                    </a:lnTo>
                                    <a:lnTo>
                                      <a:pt x="1809" y="349"/>
                                    </a:lnTo>
                                    <a:lnTo>
                                      <a:pt x="1809" y="344"/>
                                    </a:lnTo>
                                    <a:lnTo>
                                      <a:pt x="1810" y="338"/>
                                    </a:lnTo>
                                    <a:lnTo>
                                      <a:pt x="1811" y="333"/>
                                    </a:lnTo>
                                    <a:lnTo>
                                      <a:pt x="1812" y="328"/>
                                    </a:lnTo>
                                    <a:lnTo>
                                      <a:pt x="1814" y="324"/>
                                    </a:lnTo>
                                    <a:lnTo>
                                      <a:pt x="1816" y="322"/>
                                    </a:lnTo>
                                    <a:lnTo>
                                      <a:pt x="1818" y="320"/>
                                    </a:lnTo>
                                    <a:lnTo>
                                      <a:pt x="1822" y="319"/>
                                    </a:lnTo>
                                    <a:lnTo>
                                      <a:pt x="1823" y="319"/>
                                    </a:lnTo>
                                    <a:lnTo>
                                      <a:pt x="1827" y="319"/>
                                    </a:lnTo>
                                    <a:lnTo>
                                      <a:pt x="1830" y="319"/>
                                    </a:lnTo>
                                    <a:lnTo>
                                      <a:pt x="1835" y="319"/>
                                    </a:lnTo>
                                    <a:lnTo>
                                      <a:pt x="1841" y="319"/>
                                    </a:lnTo>
                                    <a:lnTo>
                                      <a:pt x="1846" y="319"/>
                                    </a:lnTo>
                                    <a:lnTo>
                                      <a:pt x="1851" y="319"/>
                                    </a:lnTo>
                                    <a:lnTo>
                                      <a:pt x="1854" y="319"/>
                                    </a:lnTo>
                                    <a:lnTo>
                                      <a:pt x="1854" y="322"/>
                                    </a:lnTo>
                                    <a:lnTo>
                                      <a:pt x="1856" y="326"/>
                                    </a:lnTo>
                                    <a:lnTo>
                                      <a:pt x="1859" y="330"/>
                                    </a:lnTo>
                                    <a:lnTo>
                                      <a:pt x="1862" y="334"/>
                                    </a:lnTo>
                                    <a:lnTo>
                                      <a:pt x="1866" y="338"/>
                                    </a:lnTo>
                                    <a:lnTo>
                                      <a:pt x="1870" y="342"/>
                                    </a:lnTo>
                                    <a:lnTo>
                                      <a:pt x="1873" y="345"/>
                                    </a:lnTo>
                                    <a:lnTo>
                                      <a:pt x="1876" y="347"/>
                                    </a:lnTo>
                                    <a:lnTo>
                                      <a:pt x="1876" y="344"/>
                                    </a:lnTo>
                                    <a:lnTo>
                                      <a:pt x="1877" y="341"/>
                                    </a:lnTo>
                                    <a:lnTo>
                                      <a:pt x="1878" y="338"/>
                                    </a:lnTo>
                                    <a:lnTo>
                                      <a:pt x="1878" y="335"/>
                                    </a:lnTo>
                                    <a:lnTo>
                                      <a:pt x="1879" y="333"/>
                                    </a:lnTo>
                                    <a:lnTo>
                                      <a:pt x="1880" y="330"/>
                                    </a:lnTo>
                                    <a:lnTo>
                                      <a:pt x="1880" y="326"/>
                                    </a:lnTo>
                                    <a:lnTo>
                                      <a:pt x="1881" y="322"/>
                                    </a:lnTo>
                                    <a:lnTo>
                                      <a:pt x="1883" y="323"/>
                                    </a:lnTo>
                                    <a:lnTo>
                                      <a:pt x="1884" y="323"/>
                                    </a:lnTo>
                                    <a:lnTo>
                                      <a:pt x="1885" y="323"/>
                                    </a:lnTo>
                                    <a:lnTo>
                                      <a:pt x="1886" y="324"/>
                                    </a:lnTo>
                                    <a:lnTo>
                                      <a:pt x="1887" y="323"/>
                                    </a:lnTo>
                                    <a:lnTo>
                                      <a:pt x="1889" y="323"/>
                                    </a:lnTo>
                                    <a:lnTo>
                                      <a:pt x="1890" y="322"/>
                                    </a:lnTo>
                                    <a:lnTo>
                                      <a:pt x="1889" y="319"/>
                                    </a:lnTo>
                                    <a:lnTo>
                                      <a:pt x="1887" y="316"/>
                                    </a:lnTo>
                                    <a:lnTo>
                                      <a:pt x="1886" y="315"/>
                                    </a:lnTo>
                                    <a:lnTo>
                                      <a:pt x="1885" y="312"/>
                                    </a:lnTo>
                                    <a:lnTo>
                                      <a:pt x="1884" y="309"/>
                                    </a:lnTo>
                                    <a:lnTo>
                                      <a:pt x="1883" y="308"/>
                                    </a:lnTo>
                                    <a:lnTo>
                                      <a:pt x="1881" y="305"/>
                                    </a:lnTo>
                                    <a:lnTo>
                                      <a:pt x="1881" y="302"/>
                                    </a:lnTo>
                                    <a:lnTo>
                                      <a:pt x="1883" y="298"/>
                                    </a:lnTo>
                                    <a:lnTo>
                                      <a:pt x="1885" y="295"/>
                                    </a:lnTo>
                                    <a:lnTo>
                                      <a:pt x="1887" y="295"/>
                                    </a:lnTo>
                                    <a:lnTo>
                                      <a:pt x="1892" y="296"/>
                                    </a:lnTo>
                                    <a:lnTo>
                                      <a:pt x="1896" y="298"/>
                                    </a:lnTo>
                                    <a:lnTo>
                                      <a:pt x="1901" y="299"/>
                                    </a:lnTo>
                                    <a:lnTo>
                                      <a:pt x="1904" y="301"/>
                                    </a:lnTo>
                                    <a:lnTo>
                                      <a:pt x="1908" y="302"/>
                                    </a:lnTo>
                                    <a:lnTo>
                                      <a:pt x="1906" y="302"/>
                                    </a:lnTo>
                                    <a:lnTo>
                                      <a:pt x="1905" y="302"/>
                                    </a:lnTo>
                                    <a:lnTo>
                                      <a:pt x="1904" y="302"/>
                                    </a:lnTo>
                                    <a:lnTo>
                                      <a:pt x="1903" y="303"/>
                                    </a:lnTo>
                                    <a:lnTo>
                                      <a:pt x="1902" y="305"/>
                                    </a:lnTo>
                                    <a:lnTo>
                                      <a:pt x="1899" y="305"/>
                                    </a:lnTo>
                                    <a:lnTo>
                                      <a:pt x="1898" y="306"/>
                                    </a:lnTo>
                                    <a:lnTo>
                                      <a:pt x="1897" y="306"/>
                                    </a:lnTo>
                                    <a:lnTo>
                                      <a:pt x="1898" y="310"/>
                                    </a:lnTo>
                                    <a:lnTo>
                                      <a:pt x="1901" y="315"/>
                                    </a:lnTo>
                                    <a:lnTo>
                                      <a:pt x="1904" y="317"/>
                                    </a:lnTo>
                                    <a:lnTo>
                                      <a:pt x="1906" y="320"/>
                                    </a:lnTo>
                                    <a:lnTo>
                                      <a:pt x="1910" y="323"/>
                                    </a:lnTo>
                                    <a:lnTo>
                                      <a:pt x="1912" y="326"/>
                                    </a:lnTo>
                                    <a:lnTo>
                                      <a:pt x="1915" y="330"/>
                                    </a:lnTo>
                                    <a:lnTo>
                                      <a:pt x="1916" y="334"/>
                                    </a:lnTo>
                                    <a:lnTo>
                                      <a:pt x="1915" y="337"/>
                                    </a:lnTo>
                                    <a:lnTo>
                                      <a:pt x="1914" y="341"/>
                                    </a:lnTo>
                                    <a:lnTo>
                                      <a:pt x="1911" y="345"/>
                                    </a:lnTo>
                                    <a:lnTo>
                                      <a:pt x="1909" y="351"/>
                                    </a:lnTo>
                                    <a:lnTo>
                                      <a:pt x="1906" y="358"/>
                                    </a:lnTo>
                                    <a:lnTo>
                                      <a:pt x="1905" y="363"/>
                                    </a:lnTo>
                                    <a:lnTo>
                                      <a:pt x="1903" y="369"/>
                                    </a:lnTo>
                                    <a:lnTo>
                                      <a:pt x="1903" y="374"/>
                                    </a:lnTo>
                                    <a:lnTo>
                                      <a:pt x="1903" y="377"/>
                                    </a:lnTo>
                                    <a:lnTo>
                                      <a:pt x="1904" y="379"/>
                                    </a:lnTo>
                                    <a:lnTo>
                                      <a:pt x="1904" y="380"/>
                                    </a:lnTo>
                                    <a:lnTo>
                                      <a:pt x="1905" y="381"/>
                                    </a:lnTo>
                                    <a:lnTo>
                                      <a:pt x="1906" y="384"/>
                                    </a:lnTo>
                                    <a:lnTo>
                                      <a:pt x="1906" y="386"/>
                                    </a:lnTo>
                                    <a:lnTo>
                                      <a:pt x="1908" y="390"/>
                                    </a:lnTo>
                                    <a:lnTo>
                                      <a:pt x="1906" y="391"/>
                                    </a:lnTo>
                                    <a:lnTo>
                                      <a:pt x="1906" y="394"/>
                                    </a:lnTo>
                                    <a:lnTo>
                                      <a:pt x="1906" y="397"/>
                                    </a:lnTo>
                                    <a:lnTo>
                                      <a:pt x="1905" y="398"/>
                                    </a:lnTo>
                                    <a:lnTo>
                                      <a:pt x="1903" y="401"/>
                                    </a:lnTo>
                                    <a:lnTo>
                                      <a:pt x="1901" y="402"/>
                                    </a:lnTo>
                                    <a:lnTo>
                                      <a:pt x="1898" y="404"/>
                                    </a:lnTo>
                                    <a:lnTo>
                                      <a:pt x="1895" y="404"/>
                                    </a:lnTo>
                                    <a:lnTo>
                                      <a:pt x="1895" y="412"/>
                                    </a:lnTo>
                                    <a:lnTo>
                                      <a:pt x="1896" y="419"/>
                                    </a:lnTo>
                                    <a:lnTo>
                                      <a:pt x="1897" y="425"/>
                                    </a:lnTo>
                                    <a:lnTo>
                                      <a:pt x="1899" y="432"/>
                                    </a:lnTo>
                                    <a:lnTo>
                                      <a:pt x="1904" y="443"/>
                                    </a:lnTo>
                                    <a:lnTo>
                                      <a:pt x="1911" y="454"/>
                                    </a:lnTo>
                                    <a:lnTo>
                                      <a:pt x="1920" y="462"/>
                                    </a:lnTo>
                                    <a:lnTo>
                                      <a:pt x="1929" y="471"/>
                                    </a:lnTo>
                                    <a:lnTo>
                                      <a:pt x="1940" y="478"/>
                                    </a:lnTo>
                                    <a:lnTo>
                                      <a:pt x="1949" y="485"/>
                                    </a:lnTo>
                                    <a:lnTo>
                                      <a:pt x="1954" y="487"/>
                                    </a:lnTo>
                                    <a:lnTo>
                                      <a:pt x="1958" y="493"/>
                                    </a:lnTo>
                                    <a:lnTo>
                                      <a:pt x="1961" y="497"/>
                                    </a:lnTo>
                                    <a:lnTo>
                                      <a:pt x="1964" y="503"/>
                                    </a:lnTo>
                                    <a:lnTo>
                                      <a:pt x="1966" y="508"/>
                                    </a:lnTo>
                                    <a:lnTo>
                                      <a:pt x="1970" y="514"/>
                                    </a:lnTo>
                                    <a:lnTo>
                                      <a:pt x="1973" y="518"/>
                                    </a:lnTo>
                                    <a:lnTo>
                                      <a:pt x="1980" y="522"/>
                                    </a:lnTo>
                                    <a:lnTo>
                                      <a:pt x="1983" y="522"/>
                                    </a:lnTo>
                                    <a:lnTo>
                                      <a:pt x="1984" y="522"/>
                                    </a:lnTo>
                                    <a:lnTo>
                                      <a:pt x="1986" y="524"/>
                                    </a:lnTo>
                                    <a:lnTo>
                                      <a:pt x="1987" y="525"/>
                                    </a:lnTo>
                                    <a:lnTo>
                                      <a:pt x="1989" y="526"/>
                                    </a:lnTo>
                                    <a:lnTo>
                                      <a:pt x="1990" y="528"/>
                                    </a:lnTo>
                                    <a:lnTo>
                                      <a:pt x="1991" y="529"/>
                                    </a:lnTo>
                                    <a:lnTo>
                                      <a:pt x="1992" y="533"/>
                                    </a:lnTo>
                                    <a:lnTo>
                                      <a:pt x="1995" y="537"/>
                                    </a:lnTo>
                                    <a:lnTo>
                                      <a:pt x="1997" y="540"/>
                                    </a:lnTo>
                                    <a:lnTo>
                                      <a:pt x="2001" y="544"/>
                                    </a:lnTo>
                                    <a:lnTo>
                                      <a:pt x="2003" y="547"/>
                                    </a:lnTo>
                                    <a:lnTo>
                                      <a:pt x="2006" y="550"/>
                                    </a:lnTo>
                                    <a:lnTo>
                                      <a:pt x="2009" y="551"/>
                                    </a:lnTo>
                                    <a:lnTo>
                                      <a:pt x="2012" y="551"/>
                                    </a:lnTo>
                                    <a:lnTo>
                                      <a:pt x="2014" y="551"/>
                                    </a:lnTo>
                                    <a:lnTo>
                                      <a:pt x="2016" y="550"/>
                                    </a:lnTo>
                                    <a:lnTo>
                                      <a:pt x="2018" y="549"/>
                                    </a:lnTo>
                                    <a:lnTo>
                                      <a:pt x="2020" y="546"/>
                                    </a:lnTo>
                                    <a:lnTo>
                                      <a:pt x="2021" y="543"/>
                                    </a:lnTo>
                                    <a:lnTo>
                                      <a:pt x="2022" y="539"/>
                                    </a:lnTo>
                                    <a:lnTo>
                                      <a:pt x="2022" y="536"/>
                                    </a:lnTo>
                                    <a:lnTo>
                                      <a:pt x="2022" y="532"/>
                                    </a:lnTo>
                                    <a:lnTo>
                                      <a:pt x="2022" y="529"/>
                                    </a:lnTo>
                                    <a:lnTo>
                                      <a:pt x="2021" y="526"/>
                                    </a:lnTo>
                                    <a:lnTo>
                                      <a:pt x="2018" y="525"/>
                                    </a:lnTo>
                                    <a:lnTo>
                                      <a:pt x="2015" y="522"/>
                                    </a:lnTo>
                                    <a:lnTo>
                                      <a:pt x="2012" y="521"/>
                                    </a:lnTo>
                                    <a:lnTo>
                                      <a:pt x="2010" y="518"/>
                                    </a:lnTo>
                                    <a:lnTo>
                                      <a:pt x="2008" y="515"/>
                                    </a:lnTo>
                                    <a:lnTo>
                                      <a:pt x="2008" y="512"/>
                                    </a:lnTo>
                                    <a:lnTo>
                                      <a:pt x="2008" y="511"/>
                                    </a:lnTo>
                                    <a:lnTo>
                                      <a:pt x="2009" y="510"/>
                                    </a:lnTo>
                                    <a:lnTo>
                                      <a:pt x="2010" y="510"/>
                                    </a:lnTo>
                                    <a:lnTo>
                                      <a:pt x="2012" y="508"/>
                                    </a:lnTo>
                                    <a:lnTo>
                                      <a:pt x="2015" y="507"/>
                                    </a:lnTo>
                                    <a:lnTo>
                                      <a:pt x="2016" y="507"/>
                                    </a:lnTo>
                                    <a:lnTo>
                                      <a:pt x="2018" y="505"/>
                                    </a:lnTo>
                                    <a:lnTo>
                                      <a:pt x="2021" y="504"/>
                                    </a:lnTo>
                                    <a:lnTo>
                                      <a:pt x="2018" y="501"/>
                                    </a:lnTo>
                                    <a:lnTo>
                                      <a:pt x="2017" y="498"/>
                                    </a:lnTo>
                                    <a:lnTo>
                                      <a:pt x="2016" y="496"/>
                                    </a:lnTo>
                                    <a:lnTo>
                                      <a:pt x="2015" y="493"/>
                                    </a:lnTo>
                                    <a:lnTo>
                                      <a:pt x="2014" y="490"/>
                                    </a:lnTo>
                                    <a:lnTo>
                                      <a:pt x="2011" y="489"/>
                                    </a:lnTo>
                                    <a:lnTo>
                                      <a:pt x="2010" y="485"/>
                                    </a:lnTo>
                                    <a:lnTo>
                                      <a:pt x="2008" y="482"/>
                                    </a:lnTo>
                                    <a:lnTo>
                                      <a:pt x="2009" y="480"/>
                                    </a:lnTo>
                                    <a:lnTo>
                                      <a:pt x="2010" y="480"/>
                                    </a:lnTo>
                                    <a:lnTo>
                                      <a:pt x="2011" y="480"/>
                                    </a:lnTo>
                                    <a:lnTo>
                                      <a:pt x="2014" y="479"/>
                                    </a:lnTo>
                                    <a:lnTo>
                                      <a:pt x="2016" y="479"/>
                                    </a:lnTo>
                                    <a:lnTo>
                                      <a:pt x="2018" y="479"/>
                                    </a:lnTo>
                                    <a:lnTo>
                                      <a:pt x="2022" y="479"/>
                                    </a:lnTo>
                                    <a:lnTo>
                                      <a:pt x="2024" y="479"/>
                                    </a:lnTo>
                                    <a:lnTo>
                                      <a:pt x="2023" y="478"/>
                                    </a:lnTo>
                                    <a:lnTo>
                                      <a:pt x="2022" y="478"/>
                                    </a:lnTo>
                                    <a:lnTo>
                                      <a:pt x="2021" y="476"/>
                                    </a:lnTo>
                                    <a:lnTo>
                                      <a:pt x="2018" y="473"/>
                                    </a:lnTo>
                                    <a:lnTo>
                                      <a:pt x="2017" y="472"/>
                                    </a:lnTo>
                                    <a:lnTo>
                                      <a:pt x="2015" y="471"/>
                                    </a:lnTo>
                                    <a:lnTo>
                                      <a:pt x="2015" y="469"/>
                                    </a:lnTo>
                                    <a:lnTo>
                                      <a:pt x="2014" y="466"/>
                                    </a:lnTo>
                                    <a:lnTo>
                                      <a:pt x="2011" y="465"/>
                                    </a:lnTo>
                                    <a:lnTo>
                                      <a:pt x="2010" y="464"/>
                                    </a:lnTo>
                                    <a:lnTo>
                                      <a:pt x="2009" y="462"/>
                                    </a:lnTo>
                                    <a:lnTo>
                                      <a:pt x="2008" y="459"/>
                                    </a:lnTo>
                                    <a:lnTo>
                                      <a:pt x="2006" y="457"/>
                                    </a:lnTo>
                                    <a:lnTo>
                                      <a:pt x="2005" y="452"/>
                                    </a:lnTo>
                                    <a:lnTo>
                                      <a:pt x="2005" y="448"/>
                                    </a:lnTo>
                                    <a:lnTo>
                                      <a:pt x="2005" y="444"/>
                                    </a:lnTo>
                                    <a:lnTo>
                                      <a:pt x="2006" y="444"/>
                                    </a:lnTo>
                                    <a:lnTo>
                                      <a:pt x="2009" y="444"/>
                                    </a:lnTo>
                                    <a:lnTo>
                                      <a:pt x="2010" y="443"/>
                                    </a:lnTo>
                                    <a:lnTo>
                                      <a:pt x="2011" y="441"/>
                                    </a:lnTo>
                                    <a:lnTo>
                                      <a:pt x="2012" y="440"/>
                                    </a:lnTo>
                                    <a:lnTo>
                                      <a:pt x="2014" y="439"/>
                                    </a:lnTo>
                                    <a:lnTo>
                                      <a:pt x="2014" y="437"/>
                                    </a:lnTo>
                                    <a:lnTo>
                                      <a:pt x="2004" y="432"/>
                                    </a:lnTo>
                                    <a:lnTo>
                                      <a:pt x="1996" y="426"/>
                                    </a:lnTo>
                                    <a:lnTo>
                                      <a:pt x="1990" y="419"/>
                                    </a:lnTo>
                                    <a:lnTo>
                                      <a:pt x="1985" y="412"/>
                                    </a:lnTo>
                                    <a:lnTo>
                                      <a:pt x="1980" y="408"/>
                                    </a:lnTo>
                                    <a:lnTo>
                                      <a:pt x="1974" y="404"/>
                                    </a:lnTo>
                                    <a:lnTo>
                                      <a:pt x="1967" y="401"/>
                                    </a:lnTo>
                                    <a:lnTo>
                                      <a:pt x="1959" y="402"/>
                                    </a:lnTo>
                                    <a:lnTo>
                                      <a:pt x="1956" y="402"/>
                                    </a:lnTo>
                                    <a:lnTo>
                                      <a:pt x="1956" y="401"/>
                                    </a:lnTo>
                                    <a:lnTo>
                                      <a:pt x="1955" y="400"/>
                                    </a:lnTo>
                                    <a:lnTo>
                                      <a:pt x="1954" y="397"/>
                                    </a:lnTo>
                                    <a:lnTo>
                                      <a:pt x="1954" y="391"/>
                                    </a:lnTo>
                                    <a:lnTo>
                                      <a:pt x="1953" y="384"/>
                                    </a:lnTo>
                                    <a:lnTo>
                                      <a:pt x="1952" y="377"/>
                                    </a:lnTo>
                                    <a:lnTo>
                                      <a:pt x="1949" y="370"/>
                                    </a:lnTo>
                                    <a:lnTo>
                                      <a:pt x="1947" y="367"/>
                                    </a:lnTo>
                                    <a:lnTo>
                                      <a:pt x="1946" y="366"/>
                                    </a:lnTo>
                                    <a:lnTo>
                                      <a:pt x="1942" y="365"/>
                                    </a:lnTo>
                                    <a:lnTo>
                                      <a:pt x="1939" y="365"/>
                                    </a:lnTo>
                                    <a:lnTo>
                                      <a:pt x="1962" y="347"/>
                                    </a:lnTo>
                                    <a:lnTo>
                                      <a:pt x="1965" y="347"/>
                                    </a:lnTo>
                                    <a:lnTo>
                                      <a:pt x="1966" y="348"/>
                                    </a:lnTo>
                                    <a:lnTo>
                                      <a:pt x="1967" y="349"/>
                                    </a:lnTo>
                                    <a:lnTo>
                                      <a:pt x="1968" y="352"/>
                                    </a:lnTo>
                                    <a:lnTo>
                                      <a:pt x="1970" y="354"/>
                                    </a:lnTo>
                                    <a:lnTo>
                                      <a:pt x="1971" y="355"/>
                                    </a:lnTo>
                                    <a:lnTo>
                                      <a:pt x="1972" y="356"/>
                                    </a:lnTo>
                                    <a:lnTo>
                                      <a:pt x="1973" y="356"/>
                                    </a:lnTo>
                                    <a:lnTo>
                                      <a:pt x="1977" y="356"/>
                                    </a:lnTo>
                                    <a:lnTo>
                                      <a:pt x="1980" y="355"/>
                                    </a:lnTo>
                                    <a:lnTo>
                                      <a:pt x="1983" y="354"/>
                                    </a:lnTo>
                                    <a:lnTo>
                                      <a:pt x="1986" y="351"/>
                                    </a:lnTo>
                                    <a:lnTo>
                                      <a:pt x="1991" y="349"/>
                                    </a:lnTo>
                                    <a:lnTo>
                                      <a:pt x="1995" y="347"/>
                                    </a:lnTo>
                                    <a:lnTo>
                                      <a:pt x="1998" y="344"/>
                                    </a:lnTo>
                                    <a:lnTo>
                                      <a:pt x="2003" y="342"/>
                                    </a:lnTo>
                                    <a:lnTo>
                                      <a:pt x="2010" y="342"/>
                                    </a:lnTo>
                                    <a:lnTo>
                                      <a:pt x="2011" y="345"/>
                                    </a:lnTo>
                                    <a:lnTo>
                                      <a:pt x="2012" y="348"/>
                                    </a:lnTo>
                                    <a:lnTo>
                                      <a:pt x="2014" y="351"/>
                                    </a:lnTo>
                                    <a:lnTo>
                                      <a:pt x="2015" y="352"/>
                                    </a:lnTo>
                                    <a:lnTo>
                                      <a:pt x="2017" y="354"/>
                                    </a:lnTo>
                                    <a:lnTo>
                                      <a:pt x="2020" y="356"/>
                                    </a:lnTo>
                                    <a:lnTo>
                                      <a:pt x="2021" y="358"/>
                                    </a:lnTo>
                                    <a:lnTo>
                                      <a:pt x="2022" y="359"/>
                                    </a:lnTo>
                                    <a:lnTo>
                                      <a:pt x="2024" y="352"/>
                                    </a:lnTo>
                                    <a:lnTo>
                                      <a:pt x="2027" y="344"/>
                                    </a:lnTo>
                                    <a:lnTo>
                                      <a:pt x="2029" y="335"/>
                                    </a:lnTo>
                                    <a:lnTo>
                                      <a:pt x="2033" y="328"/>
                                    </a:lnTo>
                                    <a:lnTo>
                                      <a:pt x="2037" y="322"/>
                                    </a:lnTo>
                                    <a:lnTo>
                                      <a:pt x="2043" y="316"/>
                                    </a:lnTo>
                                    <a:lnTo>
                                      <a:pt x="2051" y="313"/>
                                    </a:lnTo>
                                    <a:lnTo>
                                      <a:pt x="2059" y="312"/>
                                    </a:lnTo>
                                    <a:lnTo>
                                      <a:pt x="2058" y="310"/>
                                    </a:lnTo>
                                    <a:lnTo>
                                      <a:pt x="2058" y="308"/>
                                    </a:lnTo>
                                    <a:lnTo>
                                      <a:pt x="2058" y="306"/>
                                    </a:lnTo>
                                    <a:lnTo>
                                      <a:pt x="2058" y="305"/>
                                    </a:lnTo>
                                    <a:lnTo>
                                      <a:pt x="2059" y="303"/>
                                    </a:lnTo>
                                    <a:lnTo>
                                      <a:pt x="2059" y="302"/>
                                    </a:lnTo>
                                    <a:lnTo>
                                      <a:pt x="2059" y="301"/>
                                    </a:lnTo>
                                    <a:lnTo>
                                      <a:pt x="2059" y="299"/>
                                    </a:lnTo>
                                    <a:lnTo>
                                      <a:pt x="2060" y="301"/>
                                    </a:lnTo>
                                    <a:lnTo>
                                      <a:pt x="2062" y="302"/>
                                    </a:lnTo>
                                    <a:lnTo>
                                      <a:pt x="2065" y="303"/>
                                    </a:lnTo>
                                    <a:lnTo>
                                      <a:pt x="2067" y="303"/>
                                    </a:lnTo>
                                    <a:lnTo>
                                      <a:pt x="2070" y="303"/>
                                    </a:lnTo>
                                    <a:lnTo>
                                      <a:pt x="2072" y="305"/>
                                    </a:lnTo>
                                    <a:lnTo>
                                      <a:pt x="2076" y="305"/>
                                    </a:lnTo>
                                    <a:lnTo>
                                      <a:pt x="2078" y="305"/>
                                    </a:lnTo>
                                    <a:lnTo>
                                      <a:pt x="2079" y="305"/>
                                    </a:lnTo>
                                    <a:lnTo>
                                      <a:pt x="2081" y="305"/>
                                    </a:lnTo>
                                    <a:lnTo>
                                      <a:pt x="2083" y="306"/>
                                    </a:lnTo>
                                    <a:lnTo>
                                      <a:pt x="2085" y="306"/>
                                    </a:lnTo>
                                    <a:lnTo>
                                      <a:pt x="2086" y="306"/>
                                    </a:lnTo>
                                    <a:lnTo>
                                      <a:pt x="2089" y="306"/>
                                    </a:lnTo>
                                    <a:lnTo>
                                      <a:pt x="2091" y="306"/>
                                    </a:lnTo>
                                    <a:lnTo>
                                      <a:pt x="2093" y="305"/>
                                    </a:lnTo>
                                    <a:lnTo>
                                      <a:pt x="2092" y="301"/>
                                    </a:lnTo>
                                    <a:lnTo>
                                      <a:pt x="2092" y="299"/>
                                    </a:lnTo>
                                    <a:lnTo>
                                      <a:pt x="2092" y="298"/>
                                    </a:lnTo>
                                    <a:lnTo>
                                      <a:pt x="2092" y="296"/>
                                    </a:lnTo>
                                    <a:lnTo>
                                      <a:pt x="2092" y="295"/>
                                    </a:lnTo>
                                    <a:lnTo>
                                      <a:pt x="2093" y="292"/>
                                    </a:lnTo>
                                    <a:lnTo>
                                      <a:pt x="2093" y="289"/>
                                    </a:lnTo>
                                    <a:lnTo>
                                      <a:pt x="2078" y="285"/>
                                    </a:lnTo>
                                    <a:lnTo>
                                      <a:pt x="2065" y="281"/>
                                    </a:lnTo>
                                    <a:lnTo>
                                      <a:pt x="2053" y="276"/>
                                    </a:lnTo>
                                    <a:lnTo>
                                      <a:pt x="2042" y="269"/>
                                    </a:lnTo>
                                    <a:lnTo>
                                      <a:pt x="2031" y="263"/>
                                    </a:lnTo>
                                    <a:lnTo>
                                      <a:pt x="2021" y="259"/>
                                    </a:lnTo>
                                    <a:lnTo>
                                      <a:pt x="2009" y="256"/>
                                    </a:lnTo>
                                    <a:lnTo>
                                      <a:pt x="1995" y="255"/>
                                    </a:lnTo>
                                    <a:lnTo>
                                      <a:pt x="2003" y="255"/>
                                    </a:lnTo>
                                    <a:lnTo>
                                      <a:pt x="2009" y="256"/>
                                    </a:lnTo>
                                    <a:lnTo>
                                      <a:pt x="2016" y="257"/>
                                    </a:lnTo>
                                    <a:lnTo>
                                      <a:pt x="2022" y="257"/>
                                    </a:lnTo>
                                    <a:lnTo>
                                      <a:pt x="2028" y="257"/>
                                    </a:lnTo>
                                    <a:lnTo>
                                      <a:pt x="2033" y="257"/>
                                    </a:lnTo>
                                    <a:lnTo>
                                      <a:pt x="2039" y="256"/>
                                    </a:lnTo>
                                    <a:lnTo>
                                      <a:pt x="2043" y="252"/>
                                    </a:lnTo>
                                    <a:lnTo>
                                      <a:pt x="2041" y="248"/>
                                    </a:lnTo>
                                    <a:lnTo>
                                      <a:pt x="2039" y="243"/>
                                    </a:lnTo>
                                    <a:lnTo>
                                      <a:pt x="2035" y="241"/>
                                    </a:lnTo>
                                    <a:lnTo>
                                      <a:pt x="2031" y="239"/>
                                    </a:lnTo>
                                    <a:lnTo>
                                      <a:pt x="2028" y="238"/>
                                    </a:lnTo>
                                    <a:lnTo>
                                      <a:pt x="2026" y="235"/>
                                    </a:lnTo>
                                    <a:lnTo>
                                      <a:pt x="2022" y="231"/>
                                    </a:lnTo>
                                    <a:lnTo>
                                      <a:pt x="2018" y="227"/>
                                    </a:lnTo>
                                    <a:lnTo>
                                      <a:pt x="2027" y="227"/>
                                    </a:lnTo>
                                    <a:lnTo>
                                      <a:pt x="2028" y="230"/>
                                    </a:lnTo>
                                    <a:lnTo>
                                      <a:pt x="2029" y="231"/>
                                    </a:lnTo>
                                    <a:lnTo>
                                      <a:pt x="2030" y="234"/>
                                    </a:lnTo>
                                    <a:lnTo>
                                      <a:pt x="2033" y="237"/>
                                    </a:lnTo>
                                    <a:lnTo>
                                      <a:pt x="2034" y="238"/>
                                    </a:lnTo>
                                    <a:lnTo>
                                      <a:pt x="2037" y="241"/>
                                    </a:lnTo>
                                    <a:lnTo>
                                      <a:pt x="2040" y="241"/>
                                    </a:lnTo>
                                    <a:lnTo>
                                      <a:pt x="2043" y="242"/>
                                    </a:lnTo>
                                    <a:lnTo>
                                      <a:pt x="2047" y="242"/>
                                    </a:lnTo>
                                    <a:lnTo>
                                      <a:pt x="2048" y="241"/>
                                    </a:lnTo>
                                    <a:lnTo>
                                      <a:pt x="2049" y="241"/>
                                    </a:lnTo>
                                    <a:lnTo>
                                      <a:pt x="2049" y="239"/>
                                    </a:lnTo>
                                    <a:lnTo>
                                      <a:pt x="2051" y="238"/>
                                    </a:lnTo>
                                    <a:lnTo>
                                      <a:pt x="2052" y="238"/>
                                    </a:lnTo>
                                    <a:lnTo>
                                      <a:pt x="2055" y="237"/>
                                    </a:lnTo>
                                    <a:lnTo>
                                      <a:pt x="2059" y="237"/>
                                    </a:lnTo>
                                    <a:lnTo>
                                      <a:pt x="2067" y="238"/>
                                    </a:lnTo>
                                    <a:lnTo>
                                      <a:pt x="2074" y="239"/>
                                    </a:lnTo>
                                    <a:lnTo>
                                      <a:pt x="2080" y="241"/>
                                    </a:lnTo>
                                    <a:lnTo>
                                      <a:pt x="2085" y="245"/>
                                    </a:lnTo>
                                    <a:lnTo>
                                      <a:pt x="2090" y="248"/>
                                    </a:lnTo>
                                    <a:lnTo>
                                      <a:pt x="2095" y="252"/>
                                    </a:lnTo>
                                    <a:lnTo>
                                      <a:pt x="2098" y="256"/>
                                    </a:lnTo>
                                    <a:lnTo>
                                      <a:pt x="2104" y="259"/>
                                    </a:lnTo>
                                    <a:lnTo>
                                      <a:pt x="2134" y="259"/>
                                    </a:lnTo>
                                    <a:lnTo>
                                      <a:pt x="2134" y="262"/>
                                    </a:lnTo>
                                    <a:lnTo>
                                      <a:pt x="2135" y="262"/>
                                    </a:lnTo>
                                    <a:lnTo>
                                      <a:pt x="2136" y="263"/>
                                    </a:lnTo>
                                    <a:lnTo>
                                      <a:pt x="2139" y="263"/>
                                    </a:lnTo>
                                    <a:lnTo>
                                      <a:pt x="2140" y="264"/>
                                    </a:lnTo>
                                    <a:lnTo>
                                      <a:pt x="2142" y="264"/>
                                    </a:lnTo>
                                    <a:lnTo>
                                      <a:pt x="2143" y="264"/>
                                    </a:lnTo>
                                    <a:lnTo>
                                      <a:pt x="2145" y="264"/>
                                    </a:lnTo>
                                    <a:lnTo>
                                      <a:pt x="2147" y="264"/>
                                    </a:lnTo>
                                    <a:lnTo>
                                      <a:pt x="2148" y="264"/>
                                    </a:lnTo>
                                    <a:lnTo>
                                      <a:pt x="2152" y="264"/>
                                    </a:lnTo>
                                    <a:lnTo>
                                      <a:pt x="2154" y="264"/>
                                    </a:lnTo>
                                    <a:lnTo>
                                      <a:pt x="2158" y="264"/>
                                    </a:lnTo>
                                    <a:lnTo>
                                      <a:pt x="2161" y="264"/>
                                    </a:lnTo>
                                    <a:lnTo>
                                      <a:pt x="2164" y="264"/>
                                    </a:lnTo>
                                    <a:lnTo>
                                      <a:pt x="2161" y="263"/>
                                    </a:lnTo>
                                    <a:lnTo>
                                      <a:pt x="2159" y="262"/>
                                    </a:lnTo>
                                    <a:lnTo>
                                      <a:pt x="2156" y="260"/>
                                    </a:lnTo>
                                    <a:lnTo>
                                      <a:pt x="2153" y="259"/>
                                    </a:lnTo>
                                    <a:lnTo>
                                      <a:pt x="2150" y="256"/>
                                    </a:lnTo>
                                    <a:lnTo>
                                      <a:pt x="2148" y="253"/>
                                    </a:lnTo>
                                    <a:lnTo>
                                      <a:pt x="2147" y="250"/>
                                    </a:lnTo>
                                    <a:lnTo>
                                      <a:pt x="2147" y="246"/>
                                    </a:lnTo>
                                    <a:lnTo>
                                      <a:pt x="2147" y="245"/>
                                    </a:lnTo>
                                    <a:lnTo>
                                      <a:pt x="2147" y="242"/>
                                    </a:lnTo>
                                    <a:lnTo>
                                      <a:pt x="2147" y="241"/>
                                    </a:lnTo>
                                    <a:lnTo>
                                      <a:pt x="2147" y="239"/>
                                    </a:lnTo>
                                    <a:lnTo>
                                      <a:pt x="2147" y="238"/>
                                    </a:lnTo>
                                    <a:lnTo>
                                      <a:pt x="2147" y="235"/>
                                    </a:lnTo>
                                    <a:lnTo>
                                      <a:pt x="2147" y="231"/>
                                    </a:lnTo>
                                    <a:lnTo>
                                      <a:pt x="2147" y="227"/>
                                    </a:lnTo>
                                    <a:lnTo>
                                      <a:pt x="2137" y="225"/>
                                    </a:lnTo>
                                    <a:lnTo>
                                      <a:pt x="2130" y="224"/>
                                    </a:lnTo>
                                    <a:lnTo>
                                      <a:pt x="2123" y="220"/>
                                    </a:lnTo>
                                    <a:lnTo>
                                      <a:pt x="2115" y="217"/>
                                    </a:lnTo>
                                    <a:lnTo>
                                      <a:pt x="2108" y="213"/>
                                    </a:lnTo>
                                    <a:lnTo>
                                      <a:pt x="2099" y="210"/>
                                    </a:lnTo>
                                    <a:lnTo>
                                      <a:pt x="2091" y="207"/>
                                    </a:lnTo>
                                    <a:lnTo>
                                      <a:pt x="2083" y="207"/>
                                    </a:lnTo>
                                    <a:lnTo>
                                      <a:pt x="2081" y="207"/>
                                    </a:lnTo>
                                    <a:lnTo>
                                      <a:pt x="2080" y="207"/>
                                    </a:lnTo>
                                    <a:lnTo>
                                      <a:pt x="2079" y="207"/>
                                    </a:lnTo>
                                    <a:lnTo>
                                      <a:pt x="2077" y="209"/>
                                    </a:lnTo>
                                    <a:lnTo>
                                      <a:pt x="2076" y="209"/>
                                    </a:lnTo>
                                    <a:lnTo>
                                      <a:pt x="2074" y="210"/>
                                    </a:lnTo>
                                    <a:lnTo>
                                      <a:pt x="2074" y="211"/>
                                    </a:lnTo>
                                    <a:lnTo>
                                      <a:pt x="2074" y="213"/>
                                    </a:lnTo>
                                    <a:lnTo>
                                      <a:pt x="2076" y="214"/>
                                    </a:lnTo>
                                    <a:lnTo>
                                      <a:pt x="2078" y="216"/>
                                    </a:lnTo>
                                    <a:lnTo>
                                      <a:pt x="2080" y="217"/>
                                    </a:lnTo>
                                    <a:lnTo>
                                      <a:pt x="2084" y="218"/>
                                    </a:lnTo>
                                    <a:lnTo>
                                      <a:pt x="2086" y="221"/>
                                    </a:lnTo>
                                    <a:lnTo>
                                      <a:pt x="2089" y="224"/>
                                    </a:lnTo>
                                    <a:lnTo>
                                      <a:pt x="2091" y="227"/>
                                    </a:lnTo>
                                    <a:lnTo>
                                      <a:pt x="2081" y="221"/>
                                    </a:lnTo>
                                    <a:lnTo>
                                      <a:pt x="2073" y="216"/>
                                    </a:lnTo>
                                    <a:lnTo>
                                      <a:pt x="2066" y="210"/>
                                    </a:lnTo>
                                    <a:lnTo>
                                      <a:pt x="2060" y="206"/>
                                    </a:lnTo>
                                    <a:lnTo>
                                      <a:pt x="2053" y="202"/>
                                    </a:lnTo>
                                    <a:lnTo>
                                      <a:pt x="2046" y="197"/>
                                    </a:lnTo>
                                    <a:lnTo>
                                      <a:pt x="2037" y="192"/>
                                    </a:lnTo>
                                    <a:lnTo>
                                      <a:pt x="2027" y="188"/>
                                    </a:lnTo>
                                    <a:lnTo>
                                      <a:pt x="2011" y="184"/>
                                    </a:lnTo>
                                    <a:lnTo>
                                      <a:pt x="1997" y="180"/>
                                    </a:lnTo>
                                    <a:lnTo>
                                      <a:pt x="1983" y="177"/>
                                    </a:lnTo>
                                    <a:lnTo>
                                      <a:pt x="1968" y="174"/>
                                    </a:lnTo>
                                    <a:lnTo>
                                      <a:pt x="1954" y="173"/>
                                    </a:lnTo>
                                    <a:lnTo>
                                      <a:pt x="1940" y="169"/>
                                    </a:lnTo>
                                    <a:lnTo>
                                      <a:pt x="1926" y="166"/>
                                    </a:lnTo>
                                    <a:lnTo>
                                      <a:pt x="1911" y="160"/>
                                    </a:lnTo>
                                    <a:lnTo>
                                      <a:pt x="1886" y="160"/>
                                    </a:lnTo>
                                    <a:lnTo>
                                      <a:pt x="1884" y="159"/>
                                    </a:lnTo>
                                    <a:lnTo>
                                      <a:pt x="1883" y="157"/>
                                    </a:lnTo>
                                    <a:lnTo>
                                      <a:pt x="1881" y="157"/>
                                    </a:lnTo>
                                    <a:lnTo>
                                      <a:pt x="1880" y="156"/>
                                    </a:lnTo>
                                    <a:lnTo>
                                      <a:pt x="1878" y="156"/>
                                    </a:lnTo>
                                    <a:lnTo>
                                      <a:pt x="1877" y="156"/>
                                    </a:lnTo>
                                    <a:lnTo>
                                      <a:pt x="1874" y="156"/>
                                    </a:lnTo>
                                    <a:lnTo>
                                      <a:pt x="1871" y="156"/>
                                    </a:lnTo>
                                    <a:lnTo>
                                      <a:pt x="1866" y="156"/>
                                    </a:lnTo>
                                    <a:lnTo>
                                      <a:pt x="1862" y="156"/>
                                    </a:lnTo>
                                    <a:lnTo>
                                      <a:pt x="1858" y="157"/>
                                    </a:lnTo>
                                    <a:lnTo>
                                      <a:pt x="1854" y="159"/>
                                    </a:lnTo>
                                    <a:lnTo>
                                      <a:pt x="1849" y="159"/>
                                    </a:lnTo>
                                    <a:lnTo>
                                      <a:pt x="1846" y="160"/>
                                    </a:lnTo>
                                    <a:lnTo>
                                      <a:pt x="1841" y="160"/>
                                    </a:lnTo>
                                    <a:lnTo>
                                      <a:pt x="1836" y="160"/>
                                    </a:lnTo>
                                    <a:lnTo>
                                      <a:pt x="1834" y="160"/>
                                    </a:lnTo>
                                    <a:lnTo>
                                      <a:pt x="1830" y="160"/>
                                    </a:lnTo>
                                    <a:lnTo>
                                      <a:pt x="1826" y="159"/>
                                    </a:lnTo>
                                    <a:lnTo>
                                      <a:pt x="1821" y="157"/>
                                    </a:lnTo>
                                    <a:lnTo>
                                      <a:pt x="1816" y="156"/>
                                    </a:lnTo>
                                    <a:lnTo>
                                      <a:pt x="1811" y="155"/>
                                    </a:lnTo>
                                    <a:lnTo>
                                      <a:pt x="1806" y="153"/>
                                    </a:lnTo>
                                    <a:lnTo>
                                      <a:pt x="1804" y="151"/>
                                    </a:lnTo>
                                    <a:lnTo>
                                      <a:pt x="1792" y="151"/>
                                    </a:lnTo>
                                    <a:lnTo>
                                      <a:pt x="1793" y="157"/>
                                    </a:lnTo>
                                    <a:lnTo>
                                      <a:pt x="1797" y="163"/>
                                    </a:lnTo>
                                    <a:lnTo>
                                      <a:pt x="1801" y="167"/>
                                    </a:lnTo>
                                    <a:lnTo>
                                      <a:pt x="1804" y="171"/>
                                    </a:lnTo>
                                    <a:lnTo>
                                      <a:pt x="1809" y="174"/>
                                    </a:lnTo>
                                    <a:lnTo>
                                      <a:pt x="1812" y="177"/>
                                    </a:lnTo>
                                    <a:lnTo>
                                      <a:pt x="1815" y="178"/>
                                    </a:lnTo>
                                    <a:lnTo>
                                      <a:pt x="1811" y="176"/>
                                    </a:lnTo>
                                    <a:lnTo>
                                      <a:pt x="1808" y="174"/>
                                    </a:lnTo>
                                    <a:lnTo>
                                      <a:pt x="1804" y="171"/>
                                    </a:lnTo>
                                    <a:lnTo>
                                      <a:pt x="1801" y="169"/>
                                    </a:lnTo>
                                    <a:lnTo>
                                      <a:pt x="1797" y="167"/>
                                    </a:lnTo>
                                    <a:lnTo>
                                      <a:pt x="1792" y="164"/>
                                    </a:lnTo>
                                    <a:lnTo>
                                      <a:pt x="1787" y="163"/>
                                    </a:lnTo>
                                    <a:lnTo>
                                      <a:pt x="1782" y="163"/>
                                    </a:lnTo>
                                    <a:lnTo>
                                      <a:pt x="1782" y="162"/>
                                    </a:lnTo>
                                    <a:lnTo>
                                      <a:pt x="1783" y="162"/>
                                    </a:lnTo>
                                    <a:lnTo>
                                      <a:pt x="1783" y="160"/>
                                    </a:lnTo>
                                    <a:lnTo>
                                      <a:pt x="1783" y="159"/>
                                    </a:lnTo>
                                    <a:lnTo>
                                      <a:pt x="1784" y="159"/>
                                    </a:lnTo>
                                    <a:lnTo>
                                      <a:pt x="1784" y="157"/>
                                    </a:lnTo>
                                    <a:lnTo>
                                      <a:pt x="1785" y="156"/>
                                    </a:lnTo>
                                    <a:lnTo>
                                      <a:pt x="1783" y="155"/>
                                    </a:lnTo>
                                    <a:lnTo>
                                      <a:pt x="1782" y="155"/>
                                    </a:lnTo>
                                    <a:lnTo>
                                      <a:pt x="1779" y="153"/>
                                    </a:lnTo>
                                    <a:lnTo>
                                      <a:pt x="1777" y="153"/>
                                    </a:lnTo>
                                    <a:lnTo>
                                      <a:pt x="1774" y="153"/>
                                    </a:lnTo>
                                    <a:lnTo>
                                      <a:pt x="1773" y="152"/>
                                    </a:lnTo>
                                    <a:lnTo>
                                      <a:pt x="1771" y="152"/>
                                    </a:lnTo>
                                    <a:lnTo>
                                      <a:pt x="1768" y="151"/>
                                    </a:lnTo>
                                    <a:lnTo>
                                      <a:pt x="1768" y="155"/>
                                    </a:lnTo>
                                    <a:lnTo>
                                      <a:pt x="1766" y="156"/>
                                    </a:lnTo>
                                    <a:lnTo>
                                      <a:pt x="1765" y="159"/>
                                    </a:lnTo>
                                    <a:lnTo>
                                      <a:pt x="1762" y="159"/>
                                    </a:lnTo>
                                    <a:lnTo>
                                      <a:pt x="1759" y="160"/>
                                    </a:lnTo>
                                    <a:lnTo>
                                      <a:pt x="1755" y="160"/>
                                    </a:lnTo>
                                    <a:lnTo>
                                      <a:pt x="1753" y="160"/>
                                    </a:lnTo>
                                    <a:lnTo>
                                      <a:pt x="1749" y="160"/>
                                    </a:lnTo>
                                    <a:lnTo>
                                      <a:pt x="1741" y="160"/>
                                    </a:lnTo>
                                    <a:lnTo>
                                      <a:pt x="1734" y="160"/>
                                    </a:lnTo>
                                    <a:lnTo>
                                      <a:pt x="1727" y="159"/>
                                    </a:lnTo>
                                    <a:lnTo>
                                      <a:pt x="1721" y="159"/>
                                    </a:lnTo>
                                    <a:lnTo>
                                      <a:pt x="1714" y="159"/>
                                    </a:lnTo>
                                    <a:lnTo>
                                      <a:pt x="1708" y="159"/>
                                    </a:lnTo>
                                    <a:lnTo>
                                      <a:pt x="1701" y="159"/>
                                    </a:lnTo>
                                    <a:lnTo>
                                      <a:pt x="1693" y="160"/>
                                    </a:lnTo>
                                    <a:lnTo>
                                      <a:pt x="1696" y="164"/>
                                    </a:lnTo>
                                    <a:lnTo>
                                      <a:pt x="1698" y="167"/>
                                    </a:lnTo>
                                    <a:lnTo>
                                      <a:pt x="1699" y="169"/>
                                    </a:lnTo>
                                    <a:lnTo>
                                      <a:pt x="1702" y="171"/>
                                    </a:lnTo>
                                    <a:lnTo>
                                      <a:pt x="1703" y="173"/>
                                    </a:lnTo>
                                    <a:lnTo>
                                      <a:pt x="1705" y="174"/>
                                    </a:lnTo>
                                    <a:lnTo>
                                      <a:pt x="1708" y="177"/>
                                    </a:lnTo>
                                    <a:lnTo>
                                      <a:pt x="1710" y="181"/>
                                    </a:lnTo>
                                    <a:lnTo>
                                      <a:pt x="1699" y="174"/>
                                    </a:lnTo>
                                    <a:lnTo>
                                      <a:pt x="1690" y="170"/>
                                    </a:lnTo>
                                    <a:lnTo>
                                      <a:pt x="1679" y="166"/>
                                    </a:lnTo>
                                    <a:lnTo>
                                      <a:pt x="1670" y="160"/>
                                    </a:lnTo>
                                    <a:lnTo>
                                      <a:pt x="1660" y="155"/>
                                    </a:lnTo>
                                    <a:lnTo>
                                      <a:pt x="1651" y="149"/>
                                    </a:lnTo>
                                    <a:lnTo>
                                      <a:pt x="1641" y="141"/>
                                    </a:lnTo>
                                    <a:lnTo>
                                      <a:pt x="1632" y="131"/>
                                    </a:lnTo>
                                    <a:lnTo>
                                      <a:pt x="1569" y="131"/>
                                    </a:lnTo>
                                    <a:lnTo>
                                      <a:pt x="1567" y="131"/>
                                    </a:lnTo>
                                    <a:lnTo>
                                      <a:pt x="1566" y="131"/>
                                    </a:lnTo>
                                    <a:lnTo>
                                      <a:pt x="1565" y="132"/>
                                    </a:lnTo>
                                    <a:lnTo>
                                      <a:pt x="1564" y="134"/>
                                    </a:lnTo>
                                    <a:lnTo>
                                      <a:pt x="1563" y="135"/>
                                    </a:lnTo>
                                    <a:lnTo>
                                      <a:pt x="1539" y="135"/>
                                    </a:lnTo>
                                    <a:lnTo>
                                      <a:pt x="1534" y="135"/>
                                    </a:lnTo>
                                    <a:lnTo>
                                      <a:pt x="1532" y="134"/>
                                    </a:lnTo>
                                    <a:lnTo>
                                      <a:pt x="1529" y="132"/>
                                    </a:lnTo>
                                    <a:lnTo>
                                      <a:pt x="1527" y="131"/>
                                    </a:lnTo>
                                    <a:lnTo>
                                      <a:pt x="1525" y="130"/>
                                    </a:lnTo>
                                    <a:lnTo>
                                      <a:pt x="1522" y="127"/>
                                    </a:lnTo>
                                    <a:lnTo>
                                      <a:pt x="1517" y="127"/>
                                    </a:lnTo>
                                    <a:lnTo>
                                      <a:pt x="1513" y="125"/>
                                    </a:lnTo>
                                    <a:lnTo>
                                      <a:pt x="1511" y="125"/>
                                    </a:lnTo>
                                    <a:lnTo>
                                      <a:pt x="1509" y="127"/>
                                    </a:lnTo>
                                    <a:lnTo>
                                      <a:pt x="1508" y="128"/>
                                    </a:lnTo>
                                    <a:lnTo>
                                      <a:pt x="1507" y="130"/>
                                    </a:lnTo>
                                    <a:lnTo>
                                      <a:pt x="1506" y="130"/>
                                    </a:lnTo>
                                    <a:lnTo>
                                      <a:pt x="1504" y="131"/>
                                    </a:lnTo>
                                    <a:lnTo>
                                      <a:pt x="1502" y="131"/>
                                    </a:lnTo>
                                    <a:lnTo>
                                      <a:pt x="1500" y="131"/>
                                    </a:lnTo>
                                    <a:lnTo>
                                      <a:pt x="1496" y="130"/>
                                    </a:lnTo>
                                    <a:lnTo>
                                      <a:pt x="1494" y="128"/>
                                    </a:lnTo>
                                    <a:lnTo>
                                      <a:pt x="1491" y="127"/>
                                    </a:lnTo>
                                    <a:lnTo>
                                      <a:pt x="1488" y="124"/>
                                    </a:lnTo>
                                    <a:lnTo>
                                      <a:pt x="1485" y="123"/>
                                    </a:lnTo>
                                    <a:lnTo>
                                      <a:pt x="1482" y="120"/>
                                    </a:lnTo>
                                    <a:lnTo>
                                      <a:pt x="1479" y="118"/>
                                    </a:lnTo>
                                    <a:lnTo>
                                      <a:pt x="1483" y="113"/>
                                    </a:lnTo>
                                    <a:lnTo>
                                      <a:pt x="1482" y="113"/>
                                    </a:lnTo>
                                    <a:lnTo>
                                      <a:pt x="1481" y="112"/>
                                    </a:lnTo>
                                    <a:lnTo>
                                      <a:pt x="1478" y="110"/>
                                    </a:lnTo>
                                    <a:lnTo>
                                      <a:pt x="1476" y="110"/>
                                    </a:lnTo>
                                    <a:lnTo>
                                      <a:pt x="1473" y="109"/>
                                    </a:lnTo>
                                    <a:lnTo>
                                      <a:pt x="1470" y="109"/>
                                    </a:lnTo>
                                    <a:lnTo>
                                      <a:pt x="1466" y="109"/>
                                    </a:lnTo>
                                    <a:lnTo>
                                      <a:pt x="1460" y="109"/>
                                    </a:lnTo>
                                    <a:lnTo>
                                      <a:pt x="1456" y="110"/>
                                    </a:lnTo>
                                    <a:lnTo>
                                      <a:pt x="1452" y="113"/>
                                    </a:lnTo>
                                    <a:lnTo>
                                      <a:pt x="1450" y="114"/>
                                    </a:lnTo>
                                    <a:lnTo>
                                      <a:pt x="1446" y="117"/>
                                    </a:lnTo>
                                    <a:lnTo>
                                      <a:pt x="1444" y="118"/>
                                    </a:lnTo>
                                    <a:lnTo>
                                      <a:pt x="1441" y="120"/>
                                    </a:lnTo>
                                    <a:lnTo>
                                      <a:pt x="1439" y="121"/>
                                    </a:lnTo>
                                    <a:lnTo>
                                      <a:pt x="1438" y="121"/>
                                    </a:lnTo>
                                    <a:lnTo>
                                      <a:pt x="1437" y="121"/>
                                    </a:lnTo>
                                    <a:lnTo>
                                      <a:pt x="1435" y="121"/>
                                    </a:lnTo>
                                    <a:lnTo>
                                      <a:pt x="1434" y="121"/>
                                    </a:lnTo>
                                    <a:lnTo>
                                      <a:pt x="1433" y="121"/>
                                    </a:lnTo>
                                    <a:lnTo>
                                      <a:pt x="1432" y="121"/>
                                    </a:lnTo>
                                    <a:lnTo>
                                      <a:pt x="1431" y="121"/>
                                    </a:lnTo>
                                    <a:lnTo>
                                      <a:pt x="1429" y="121"/>
                                    </a:lnTo>
                                    <a:lnTo>
                                      <a:pt x="1429" y="109"/>
                                    </a:lnTo>
                                    <a:lnTo>
                                      <a:pt x="1428" y="107"/>
                                    </a:lnTo>
                                    <a:lnTo>
                                      <a:pt x="1427" y="106"/>
                                    </a:lnTo>
                                    <a:lnTo>
                                      <a:pt x="1425" y="105"/>
                                    </a:lnTo>
                                    <a:lnTo>
                                      <a:pt x="1423" y="105"/>
                                    </a:lnTo>
                                    <a:lnTo>
                                      <a:pt x="1421" y="105"/>
                                    </a:lnTo>
                                    <a:lnTo>
                                      <a:pt x="1419" y="106"/>
                                    </a:lnTo>
                                    <a:lnTo>
                                      <a:pt x="1416" y="107"/>
                                    </a:lnTo>
                                    <a:lnTo>
                                      <a:pt x="1413" y="109"/>
                                    </a:lnTo>
                                    <a:lnTo>
                                      <a:pt x="1413" y="107"/>
                                    </a:lnTo>
                                    <a:lnTo>
                                      <a:pt x="1410" y="106"/>
                                    </a:lnTo>
                                    <a:lnTo>
                                      <a:pt x="1409" y="105"/>
                                    </a:lnTo>
                                    <a:lnTo>
                                      <a:pt x="1406" y="105"/>
                                    </a:lnTo>
                                    <a:lnTo>
                                      <a:pt x="1400" y="105"/>
                                    </a:lnTo>
                                    <a:lnTo>
                                      <a:pt x="1391" y="105"/>
                                    </a:lnTo>
                                    <a:lnTo>
                                      <a:pt x="1383" y="106"/>
                                    </a:lnTo>
                                    <a:lnTo>
                                      <a:pt x="1377" y="107"/>
                                    </a:lnTo>
                                    <a:lnTo>
                                      <a:pt x="1372" y="107"/>
                                    </a:lnTo>
                                    <a:lnTo>
                                      <a:pt x="1370" y="109"/>
                                    </a:lnTo>
                                    <a:lnTo>
                                      <a:pt x="1348" y="109"/>
                                    </a:lnTo>
                                    <a:lnTo>
                                      <a:pt x="1350" y="110"/>
                                    </a:lnTo>
                                    <a:lnTo>
                                      <a:pt x="1350" y="112"/>
                                    </a:lnTo>
                                    <a:lnTo>
                                      <a:pt x="1351" y="112"/>
                                    </a:lnTo>
                                    <a:lnTo>
                                      <a:pt x="1352" y="113"/>
                                    </a:lnTo>
                                    <a:lnTo>
                                      <a:pt x="1353" y="113"/>
                                    </a:lnTo>
                                    <a:lnTo>
                                      <a:pt x="1354" y="113"/>
                                    </a:lnTo>
                                    <a:lnTo>
                                      <a:pt x="1356" y="113"/>
                                    </a:lnTo>
                                    <a:lnTo>
                                      <a:pt x="1356" y="114"/>
                                    </a:lnTo>
                                    <a:lnTo>
                                      <a:pt x="1356" y="116"/>
                                    </a:lnTo>
                                    <a:lnTo>
                                      <a:pt x="1357" y="117"/>
                                    </a:lnTo>
                                    <a:lnTo>
                                      <a:pt x="1358" y="120"/>
                                    </a:lnTo>
                                    <a:lnTo>
                                      <a:pt x="1359" y="121"/>
                                    </a:lnTo>
                                    <a:lnTo>
                                      <a:pt x="1360" y="123"/>
                                    </a:lnTo>
                                    <a:lnTo>
                                      <a:pt x="1362" y="124"/>
                                    </a:lnTo>
                                    <a:lnTo>
                                      <a:pt x="1362" y="125"/>
                                    </a:lnTo>
                                    <a:lnTo>
                                      <a:pt x="1358" y="125"/>
                                    </a:lnTo>
                                    <a:lnTo>
                                      <a:pt x="1356" y="127"/>
                                    </a:lnTo>
                                    <a:lnTo>
                                      <a:pt x="1353" y="127"/>
                                    </a:lnTo>
                                    <a:lnTo>
                                      <a:pt x="1351" y="128"/>
                                    </a:lnTo>
                                    <a:lnTo>
                                      <a:pt x="1348" y="130"/>
                                    </a:lnTo>
                                    <a:lnTo>
                                      <a:pt x="1345" y="130"/>
                                    </a:lnTo>
                                    <a:lnTo>
                                      <a:pt x="1341" y="131"/>
                                    </a:lnTo>
                                    <a:lnTo>
                                      <a:pt x="1338" y="131"/>
                                    </a:lnTo>
                                    <a:lnTo>
                                      <a:pt x="1332" y="131"/>
                                    </a:lnTo>
                                    <a:lnTo>
                                      <a:pt x="1325" y="130"/>
                                    </a:lnTo>
                                    <a:lnTo>
                                      <a:pt x="1319" y="128"/>
                                    </a:lnTo>
                                    <a:lnTo>
                                      <a:pt x="1312" y="125"/>
                                    </a:lnTo>
                                    <a:lnTo>
                                      <a:pt x="1306" y="124"/>
                                    </a:lnTo>
                                    <a:lnTo>
                                      <a:pt x="1298" y="123"/>
                                    </a:lnTo>
                                    <a:lnTo>
                                      <a:pt x="1292" y="121"/>
                                    </a:lnTo>
                                    <a:lnTo>
                                      <a:pt x="1287" y="121"/>
                                    </a:lnTo>
                                    <a:lnTo>
                                      <a:pt x="1285" y="121"/>
                                    </a:lnTo>
                                    <a:lnTo>
                                      <a:pt x="1284" y="121"/>
                                    </a:lnTo>
                                    <a:lnTo>
                                      <a:pt x="1283" y="121"/>
                                    </a:lnTo>
                                    <a:lnTo>
                                      <a:pt x="1282" y="121"/>
                                    </a:lnTo>
                                    <a:lnTo>
                                      <a:pt x="1281" y="121"/>
                                    </a:lnTo>
                                    <a:lnTo>
                                      <a:pt x="1281" y="135"/>
                                    </a:lnTo>
                                    <a:lnTo>
                                      <a:pt x="1272" y="135"/>
                                    </a:lnTo>
                                    <a:lnTo>
                                      <a:pt x="1266" y="134"/>
                                    </a:lnTo>
                                    <a:lnTo>
                                      <a:pt x="1260" y="131"/>
                                    </a:lnTo>
                                    <a:lnTo>
                                      <a:pt x="1253" y="130"/>
                                    </a:lnTo>
                                    <a:lnTo>
                                      <a:pt x="1246" y="128"/>
                                    </a:lnTo>
                                    <a:lnTo>
                                      <a:pt x="1239" y="127"/>
                                    </a:lnTo>
                                    <a:lnTo>
                                      <a:pt x="1233" y="125"/>
                                    </a:lnTo>
                                    <a:lnTo>
                                      <a:pt x="1227" y="123"/>
                                    </a:lnTo>
                                    <a:lnTo>
                                      <a:pt x="1222" y="118"/>
                                    </a:lnTo>
                                    <a:lnTo>
                                      <a:pt x="1212" y="118"/>
                                    </a:lnTo>
                                    <a:lnTo>
                                      <a:pt x="1212" y="120"/>
                                    </a:lnTo>
                                    <a:lnTo>
                                      <a:pt x="1213" y="120"/>
                                    </a:lnTo>
                                    <a:lnTo>
                                      <a:pt x="1213" y="121"/>
                                    </a:lnTo>
                                    <a:lnTo>
                                      <a:pt x="1213" y="123"/>
                                    </a:lnTo>
                                    <a:lnTo>
                                      <a:pt x="1214" y="124"/>
                                    </a:lnTo>
                                    <a:lnTo>
                                      <a:pt x="1215" y="125"/>
                                    </a:lnTo>
                                    <a:lnTo>
                                      <a:pt x="1215" y="127"/>
                                    </a:lnTo>
                                    <a:lnTo>
                                      <a:pt x="1216" y="128"/>
                                    </a:lnTo>
                                    <a:lnTo>
                                      <a:pt x="1214" y="127"/>
                                    </a:lnTo>
                                    <a:lnTo>
                                      <a:pt x="1210" y="124"/>
                                    </a:lnTo>
                                    <a:lnTo>
                                      <a:pt x="1208" y="121"/>
                                    </a:lnTo>
                                    <a:lnTo>
                                      <a:pt x="1204" y="118"/>
                                    </a:lnTo>
                                    <a:lnTo>
                                      <a:pt x="1201" y="116"/>
                                    </a:lnTo>
                                    <a:lnTo>
                                      <a:pt x="1198" y="114"/>
                                    </a:lnTo>
                                    <a:lnTo>
                                      <a:pt x="1195" y="112"/>
                                    </a:lnTo>
                                    <a:lnTo>
                                      <a:pt x="1192" y="110"/>
                                    </a:lnTo>
                                    <a:lnTo>
                                      <a:pt x="1173" y="110"/>
                                    </a:lnTo>
                                    <a:lnTo>
                                      <a:pt x="1172" y="112"/>
                                    </a:lnTo>
                                    <a:lnTo>
                                      <a:pt x="1167" y="110"/>
                                    </a:lnTo>
                                    <a:lnTo>
                                      <a:pt x="1160" y="107"/>
                                    </a:lnTo>
                                    <a:lnTo>
                                      <a:pt x="1153" y="103"/>
                                    </a:lnTo>
                                    <a:lnTo>
                                      <a:pt x="1145" y="99"/>
                                    </a:lnTo>
                                    <a:lnTo>
                                      <a:pt x="1139" y="96"/>
                                    </a:lnTo>
                                    <a:lnTo>
                                      <a:pt x="1135" y="95"/>
                                    </a:lnTo>
                                    <a:lnTo>
                                      <a:pt x="1135" y="96"/>
                                    </a:lnTo>
                                    <a:lnTo>
                                      <a:pt x="1129" y="96"/>
                                    </a:lnTo>
                                    <a:lnTo>
                                      <a:pt x="1125" y="96"/>
                                    </a:lnTo>
                                    <a:lnTo>
                                      <a:pt x="1121" y="98"/>
                                    </a:lnTo>
                                    <a:lnTo>
                                      <a:pt x="1116" y="99"/>
                                    </a:lnTo>
                                    <a:lnTo>
                                      <a:pt x="1113" y="99"/>
                                    </a:lnTo>
                                    <a:lnTo>
                                      <a:pt x="1108" y="100"/>
                                    </a:lnTo>
                                    <a:lnTo>
                                      <a:pt x="1102" y="100"/>
                                    </a:lnTo>
                                    <a:lnTo>
                                      <a:pt x="1096" y="100"/>
                                    </a:lnTo>
                                    <a:lnTo>
                                      <a:pt x="1088" y="100"/>
                                    </a:lnTo>
                                    <a:lnTo>
                                      <a:pt x="1078" y="99"/>
                                    </a:lnTo>
                                    <a:lnTo>
                                      <a:pt x="1070" y="96"/>
                                    </a:lnTo>
                                    <a:lnTo>
                                      <a:pt x="1063" y="95"/>
                                    </a:lnTo>
                                    <a:lnTo>
                                      <a:pt x="1054" y="92"/>
                                    </a:lnTo>
                                    <a:lnTo>
                                      <a:pt x="1046" y="91"/>
                                    </a:lnTo>
                                    <a:lnTo>
                                      <a:pt x="1038" y="89"/>
                                    </a:lnTo>
                                    <a:lnTo>
                                      <a:pt x="1028" y="88"/>
                                    </a:lnTo>
                                    <a:lnTo>
                                      <a:pt x="1026" y="88"/>
                                    </a:lnTo>
                                    <a:lnTo>
                                      <a:pt x="1023" y="88"/>
                                    </a:lnTo>
                                    <a:lnTo>
                                      <a:pt x="1020" y="86"/>
                                    </a:lnTo>
                                    <a:lnTo>
                                      <a:pt x="1018" y="85"/>
                                    </a:lnTo>
                                    <a:lnTo>
                                      <a:pt x="1014" y="84"/>
                                    </a:lnTo>
                                    <a:lnTo>
                                      <a:pt x="1012" y="84"/>
                                    </a:lnTo>
                                    <a:lnTo>
                                      <a:pt x="1009" y="82"/>
                                    </a:lnTo>
                                    <a:lnTo>
                                      <a:pt x="1009" y="84"/>
                                    </a:lnTo>
                                    <a:lnTo>
                                      <a:pt x="1009" y="86"/>
                                    </a:lnTo>
                                    <a:lnTo>
                                      <a:pt x="1012" y="89"/>
                                    </a:lnTo>
                                    <a:lnTo>
                                      <a:pt x="1013" y="92"/>
                                    </a:lnTo>
                                    <a:lnTo>
                                      <a:pt x="1016" y="95"/>
                                    </a:lnTo>
                                    <a:lnTo>
                                      <a:pt x="1019" y="98"/>
                                    </a:lnTo>
                                    <a:lnTo>
                                      <a:pt x="1021" y="100"/>
                                    </a:lnTo>
                                    <a:lnTo>
                                      <a:pt x="1025" y="102"/>
                                    </a:lnTo>
                                    <a:lnTo>
                                      <a:pt x="1026" y="103"/>
                                    </a:lnTo>
                                    <a:lnTo>
                                      <a:pt x="1020" y="100"/>
                                    </a:lnTo>
                                    <a:lnTo>
                                      <a:pt x="1015" y="98"/>
                                    </a:lnTo>
                                    <a:lnTo>
                                      <a:pt x="1010" y="95"/>
                                    </a:lnTo>
                                    <a:lnTo>
                                      <a:pt x="1006" y="91"/>
                                    </a:lnTo>
                                    <a:lnTo>
                                      <a:pt x="1001" y="86"/>
                                    </a:lnTo>
                                    <a:lnTo>
                                      <a:pt x="995" y="82"/>
                                    </a:lnTo>
                                    <a:lnTo>
                                      <a:pt x="989" y="79"/>
                                    </a:lnTo>
                                    <a:lnTo>
                                      <a:pt x="982" y="75"/>
                                    </a:lnTo>
                                    <a:lnTo>
                                      <a:pt x="982" y="74"/>
                                    </a:lnTo>
                                    <a:lnTo>
                                      <a:pt x="982" y="72"/>
                                    </a:lnTo>
                                    <a:lnTo>
                                      <a:pt x="982" y="71"/>
                                    </a:lnTo>
                                    <a:lnTo>
                                      <a:pt x="983" y="68"/>
                                    </a:lnTo>
                                    <a:lnTo>
                                      <a:pt x="983" y="67"/>
                                    </a:lnTo>
                                    <a:lnTo>
                                      <a:pt x="983" y="66"/>
                                    </a:lnTo>
                                    <a:lnTo>
                                      <a:pt x="972" y="66"/>
                                    </a:lnTo>
                                    <a:lnTo>
                                      <a:pt x="972" y="67"/>
                                    </a:lnTo>
                                    <a:lnTo>
                                      <a:pt x="971" y="67"/>
                                    </a:lnTo>
                                    <a:lnTo>
                                      <a:pt x="970" y="68"/>
                                    </a:lnTo>
                                    <a:lnTo>
                                      <a:pt x="969" y="68"/>
                                    </a:lnTo>
                                    <a:lnTo>
                                      <a:pt x="968" y="70"/>
                                    </a:lnTo>
                                    <a:lnTo>
                                      <a:pt x="966" y="71"/>
                                    </a:lnTo>
                                    <a:lnTo>
                                      <a:pt x="968" y="72"/>
                                    </a:lnTo>
                                    <a:lnTo>
                                      <a:pt x="968" y="74"/>
                                    </a:lnTo>
                                    <a:lnTo>
                                      <a:pt x="968" y="75"/>
                                    </a:lnTo>
                                    <a:lnTo>
                                      <a:pt x="969" y="75"/>
                                    </a:lnTo>
                                    <a:lnTo>
                                      <a:pt x="962" y="78"/>
                                    </a:lnTo>
                                    <a:lnTo>
                                      <a:pt x="956" y="81"/>
                                    </a:lnTo>
                                    <a:lnTo>
                                      <a:pt x="950" y="85"/>
                                    </a:lnTo>
                                    <a:lnTo>
                                      <a:pt x="945" y="89"/>
                                    </a:lnTo>
                                    <a:lnTo>
                                      <a:pt x="939" y="92"/>
                                    </a:lnTo>
                                    <a:lnTo>
                                      <a:pt x="933" y="96"/>
                                    </a:lnTo>
                                    <a:lnTo>
                                      <a:pt x="927" y="100"/>
                                    </a:lnTo>
                                    <a:lnTo>
                                      <a:pt x="919" y="103"/>
                                    </a:lnTo>
                                    <a:lnTo>
                                      <a:pt x="920" y="99"/>
                                    </a:lnTo>
                                    <a:lnTo>
                                      <a:pt x="921" y="96"/>
                                    </a:lnTo>
                                    <a:lnTo>
                                      <a:pt x="923" y="92"/>
                                    </a:lnTo>
                                    <a:lnTo>
                                      <a:pt x="926" y="89"/>
                                    </a:lnTo>
                                    <a:lnTo>
                                      <a:pt x="933" y="82"/>
                                    </a:lnTo>
                                    <a:lnTo>
                                      <a:pt x="941" y="75"/>
                                    </a:lnTo>
                                    <a:lnTo>
                                      <a:pt x="950" y="70"/>
                                    </a:lnTo>
                                    <a:lnTo>
                                      <a:pt x="959" y="64"/>
                                    </a:lnTo>
                                    <a:lnTo>
                                      <a:pt x="966" y="60"/>
                                    </a:lnTo>
                                    <a:lnTo>
                                      <a:pt x="972" y="56"/>
                                    </a:lnTo>
                                    <a:lnTo>
                                      <a:pt x="965" y="50"/>
                                    </a:lnTo>
                                    <a:lnTo>
                                      <a:pt x="957" y="45"/>
                                    </a:lnTo>
                                    <a:lnTo>
                                      <a:pt x="946" y="40"/>
                                    </a:lnTo>
                                    <a:lnTo>
                                      <a:pt x="934" y="36"/>
                                    </a:lnTo>
                                    <a:lnTo>
                                      <a:pt x="922" y="33"/>
                                    </a:lnTo>
                                    <a:lnTo>
                                      <a:pt x="910" y="31"/>
                                    </a:lnTo>
                                    <a:lnTo>
                                      <a:pt x="897" y="29"/>
                                    </a:lnTo>
                                    <a:lnTo>
                                      <a:pt x="885" y="28"/>
                                    </a:lnTo>
                                    <a:lnTo>
                                      <a:pt x="883" y="28"/>
                                    </a:lnTo>
                                    <a:lnTo>
                                      <a:pt x="881" y="29"/>
                                    </a:lnTo>
                                    <a:lnTo>
                                      <a:pt x="879" y="29"/>
                                    </a:lnTo>
                                    <a:lnTo>
                                      <a:pt x="877" y="31"/>
                                    </a:lnTo>
                                    <a:lnTo>
                                      <a:pt x="876" y="32"/>
                                    </a:lnTo>
                                    <a:lnTo>
                                      <a:pt x="873" y="32"/>
                                    </a:lnTo>
                                    <a:lnTo>
                                      <a:pt x="871" y="33"/>
                                    </a:lnTo>
                                    <a:lnTo>
                                      <a:pt x="868" y="33"/>
                                    </a:lnTo>
                                    <a:lnTo>
                                      <a:pt x="838" y="24"/>
                                    </a:lnTo>
                                    <a:lnTo>
                                      <a:pt x="838" y="21"/>
                                    </a:lnTo>
                                    <a:lnTo>
                                      <a:pt x="839" y="20"/>
                                    </a:lnTo>
                                    <a:lnTo>
                                      <a:pt x="840" y="18"/>
                                    </a:lnTo>
                                    <a:lnTo>
                                      <a:pt x="840" y="17"/>
                                    </a:lnTo>
                                    <a:lnTo>
                                      <a:pt x="841" y="15"/>
                                    </a:lnTo>
                                    <a:lnTo>
                                      <a:pt x="843" y="13"/>
                                    </a:lnTo>
                                    <a:lnTo>
                                      <a:pt x="844" y="11"/>
                                    </a:lnTo>
                                    <a:lnTo>
                                      <a:pt x="845" y="8"/>
                                    </a:lnTo>
                                    <a:lnTo>
                                      <a:pt x="844" y="7"/>
                                    </a:lnTo>
                                    <a:lnTo>
                                      <a:pt x="843" y="7"/>
                                    </a:lnTo>
                                    <a:lnTo>
                                      <a:pt x="841" y="6"/>
                                    </a:lnTo>
                                    <a:lnTo>
                                      <a:pt x="840" y="4"/>
                                    </a:lnTo>
                                    <a:lnTo>
                                      <a:pt x="839" y="4"/>
                                    </a:lnTo>
                                    <a:lnTo>
                                      <a:pt x="838" y="4"/>
                                    </a:lnTo>
                                    <a:lnTo>
                                      <a:pt x="837" y="3"/>
                                    </a:lnTo>
                                    <a:lnTo>
                                      <a:pt x="835" y="3"/>
                                    </a:lnTo>
                                    <a:lnTo>
                                      <a:pt x="834" y="1"/>
                                    </a:lnTo>
                                    <a:lnTo>
                                      <a:pt x="832" y="0"/>
                                    </a:lnTo>
                                    <a:lnTo>
                                      <a:pt x="829" y="0"/>
                                    </a:lnTo>
                                    <a:lnTo>
                                      <a:pt x="828" y="0"/>
                                    </a:lnTo>
                                    <a:lnTo>
                                      <a:pt x="827" y="1"/>
                                    </a:lnTo>
                                    <a:lnTo>
                                      <a:pt x="826" y="3"/>
                                    </a:lnTo>
                                    <a:lnTo>
                                      <a:pt x="826" y="6"/>
                                    </a:lnTo>
                                    <a:lnTo>
                                      <a:pt x="826" y="8"/>
                                    </a:lnTo>
                                    <a:lnTo>
                                      <a:pt x="820" y="10"/>
                                    </a:lnTo>
                                    <a:lnTo>
                                      <a:pt x="815" y="11"/>
                                    </a:lnTo>
                                    <a:lnTo>
                                      <a:pt x="812" y="14"/>
                                    </a:lnTo>
                                    <a:lnTo>
                                      <a:pt x="808" y="17"/>
                                    </a:lnTo>
                                    <a:lnTo>
                                      <a:pt x="804" y="18"/>
                                    </a:lnTo>
                                    <a:lnTo>
                                      <a:pt x="802" y="21"/>
                                    </a:lnTo>
                                    <a:lnTo>
                                      <a:pt x="799" y="24"/>
                                    </a:lnTo>
                                    <a:lnTo>
                                      <a:pt x="795" y="25"/>
                                    </a:lnTo>
                                    <a:lnTo>
                                      <a:pt x="804" y="31"/>
                                    </a:lnTo>
                                    <a:lnTo>
                                      <a:pt x="803" y="31"/>
                                    </a:lnTo>
                                    <a:lnTo>
                                      <a:pt x="802" y="31"/>
                                    </a:lnTo>
                                    <a:lnTo>
                                      <a:pt x="800" y="31"/>
                                    </a:lnTo>
                                    <a:lnTo>
                                      <a:pt x="797" y="31"/>
                                    </a:lnTo>
                                    <a:lnTo>
                                      <a:pt x="795" y="31"/>
                                    </a:lnTo>
                                    <a:lnTo>
                                      <a:pt x="791" y="31"/>
                                    </a:lnTo>
                                    <a:lnTo>
                                      <a:pt x="788" y="31"/>
                                    </a:lnTo>
                                    <a:lnTo>
                                      <a:pt x="784" y="31"/>
                                    </a:lnTo>
                                    <a:lnTo>
                                      <a:pt x="787" y="33"/>
                                    </a:lnTo>
                                    <a:lnTo>
                                      <a:pt x="790" y="36"/>
                                    </a:lnTo>
                                    <a:lnTo>
                                      <a:pt x="793" y="40"/>
                                    </a:lnTo>
                                    <a:lnTo>
                                      <a:pt x="795" y="45"/>
                                    </a:lnTo>
                                    <a:lnTo>
                                      <a:pt x="799" y="49"/>
                                    </a:lnTo>
                                    <a:lnTo>
                                      <a:pt x="802" y="53"/>
                                    </a:lnTo>
                                    <a:lnTo>
                                      <a:pt x="806" y="54"/>
                                    </a:lnTo>
                                    <a:lnTo>
                                      <a:pt x="810" y="56"/>
                                    </a:lnTo>
                                    <a:lnTo>
                                      <a:pt x="806" y="56"/>
                                    </a:lnTo>
                                    <a:lnTo>
                                      <a:pt x="802" y="53"/>
                                    </a:lnTo>
                                    <a:lnTo>
                                      <a:pt x="799" y="50"/>
                                    </a:lnTo>
                                    <a:lnTo>
                                      <a:pt x="795" y="47"/>
                                    </a:lnTo>
                                    <a:lnTo>
                                      <a:pt x="791" y="43"/>
                                    </a:lnTo>
                                    <a:lnTo>
                                      <a:pt x="788" y="40"/>
                                    </a:lnTo>
                                    <a:lnTo>
                                      <a:pt x="783" y="36"/>
                                    </a:lnTo>
                                    <a:lnTo>
                                      <a:pt x="778" y="33"/>
                                    </a:lnTo>
                                    <a:lnTo>
                                      <a:pt x="757" y="43"/>
                                    </a:lnTo>
                                    <a:lnTo>
                                      <a:pt x="756" y="42"/>
                                    </a:lnTo>
                                    <a:lnTo>
                                      <a:pt x="756" y="40"/>
                                    </a:lnTo>
                                    <a:lnTo>
                                      <a:pt x="754" y="39"/>
                                    </a:lnTo>
                                    <a:lnTo>
                                      <a:pt x="752" y="38"/>
                                    </a:lnTo>
                                    <a:lnTo>
                                      <a:pt x="751" y="36"/>
                                    </a:lnTo>
                                    <a:lnTo>
                                      <a:pt x="749" y="36"/>
                                    </a:lnTo>
                                    <a:lnTo>
                                      <a:pt x="746" y="36"/>
                                    </a:lnTo>
                                    <a:lnTo>
                                      <a:pt x="734" y="38"/>
                                    </a:lnTo>
                                    <a:lnTo>
                                      <a:pt x="722" y="40"/>
                                    </a:lnTo>
                                    <a:lnTo>
                                      <a:pt x="712" y="45"/>
                                    </a:lnTo>
                                    <a:lnTo>
                                      <a:pt x="701" y="50"/>
                                    </a:lnTo>
                                    <a:lnTo>
                                      <a:pt x="690" y="54"/>
                                    </a:lnTo>
                                    <a:lnTo>
                                      <a:pt x="679" y="59"/>
                                    </a:lnTo>
                                    <a:lnTo>
                                      <a:pt x="668" y="63"/>
                                    </a:lnTo>
                                    <a:lnTo>
                                      <a:pt x="654" y="63"/>
                                    </a:lnTo>
                                    <a:lnTo>
                                      <a:pt x="656" y="66"/>
                                    </a:lnTo>
                                    <a:lnTo>
                                      <a:pt x="657" y="67"/>
                                    </a:lnTo>
                                    <a:lnTo>
                                      <a:pt x="658" y="70"/>
                                    </a:lnTo>
                                    <a:lnTo>
                                      <a:pt x="660" y="71"/>
                                    </a:lnTo>
                                    <a:lnTo>
                                      <a:pt x="663" y="72"/>
                                    </a:lnTo>
                                    <a:lnTo>
                                      <a:pt x="665" y="74"/>
                                    </a:lnTo>
                                    <a:lnTo>
                                      <a:pt x="669" y="75"/>
                                    </a:lnTo>
                                    <a:lnTo>
                                      <a:pt x="671" y="75"/>
                                    </a:lnTo>
                                    <a:lnTo>
                                      <a:pt x="672" y="79"/>
                                    </a:lnTo>
                                    <a:lnTo>
                                      <a:pt x="674" y="82"/>
                                    </a:lnTo>
                                    <a:lnTo>
                                      <a:pt x="675" y="86"/>
                                    </a:lnTo>
                                    <a:lnTo>
                                      <a:pt x="677" y="91"/>
                                    </a:lnTo>
                                    <a:lnTo>
                                      <a:pt x="681" y="93"/>
                                    </a:lnTo>
                                    <a:lnTo>
                                      <a:pt x="683" y="98"/>
                                    </a:lnTo>
                                    <a:lnTo>
                                      <a:pt x="685" y="99"/>
                                    </a:lnTo>
                                    <a:lnTo>
                                      <a:pt x="689" y="100"/>
                                    </a:lnTo>
                                    <a:lnTo>
                                      <a:pt x="685" y="100"/>
                                    </a:lnTo>
                                    <a:lnTo>
                                      <a:pt x="682" y="99"/>
                                    </a:lnTo>
                                    <a:lnTo>
                                      <a:pt x="679" y="98"/>
                                    </a:lnTo>
                                    <a:lnTo>
                                      <a:pt x="677" y="95"/>
                                    </a:lnTo>
                                    <a:lnTo>
                                      <a:pt x="676" y="92"/>
                                    </a:lnTo>
                                    <a:lnTo>
                                      <a:pt x="675" y="88"/>
                                    </a:lnTo>
                                    <a:lnTo>
                                      <a:pt x="674" y="84"/>
                                    </a:lnTo>
                                    <a:lnTo>
                                      <a:pt x="674" y="78"/>
                                    </a:lnTo>
                                    <a:lnTo>
                                      <a:pt x="672" y="78"/>
                                    </a:lnTo>
                                    <a:lnTo>
                                      <a:pt x="671" y="78"/>
                                    </a:lnTo>
                                    <a:lnTo>
                                      <a:pt x="670" y="78"/>
                                    </a:lnTo>
                                    <a:lnTo>
                                      <a:pt x="669" y="78"/>
                                    </a:lnTo>
                                    <a:lnTo>
                                      <a:pt x="668" y="78"/>
                                    </a:lnTo>
                                    <a:lnTo>
                                      <a:pt x="666" y="78"/>
                                    </a:lnTo>
                                    <a:lnTo>
                                      <a:pt x="664" y="78"/>
                                    </a:lnTo>
                                    <a:lnTo>
                                      <a:pt x="663" y="78"/>
                                    </a:lnTo>
                                    <a:lnTo>
                                      <a:pt x="660" y="78"/>
                                    </a:lnTo>
                                    <a:lnTo>
                                      <a:pt x="657" y="79"/>
                                    </a:lnTo>
                                    <a:lnTo>
                                      <a:pt x="654" y="81"/>
                                    </a:lnTo>
                                    <a:lnTo>
                                      <a:pt x="652" y="82"/>
                                    </a:lnTo>
                                    <a:lnTo>
                                      <a:pt x="650" y="84"/>
                                    </a:lnTo>
                                    <a:lnTo>
                                      <a:pt x="647" y="85"/>
                                    </a:lnTo>
                                    <a:lnTo>
                                      <a:pt x="645" y="85"/>
                                    </a:lnTo>
                                    <a:lnTo>
                                      <a:pt x="641" y="86"/>
                                    </a:lnTo>
                                    <a:lnTo>
                                      <a:pt x="640" y="85"/>
                                    </a:lnTo>
                                    <a:lnTo>
                                      <a:pt x="639" y="85"/>
                                    </a:lnTo>
                                    <a:lnTo>
                                      <a:pt x="638" y="84"/>
                                    </a:lnTo>
                                    <a:lnTo>
                                      <a:pt x="637" y="84"/>
                                    </a:lnTo>
                                    <a:lnTo>
                                      <a:pt x="635" y="82"/>
                                    </a:lnTo>
                                    <a:lnTo>
                                      <a:pt x="634" y="82"/>
                                    </a:lnTo>
                                    <a:lnTo>
                                      <a:pt x="633" y="81"/>
                                    </a:lnTo>
                                    <a:lnTo>
                                      <a:pt x="620" y="86"/>
                                    </a:lnTo>
                                    <a:lnTo>
                                      <a:pt x="619" y="86"/>
                                    </a:lnTo>
                                    <a:lnTo>
                                      <a:pt x="616" y="86"/>
                                    </a:lnTo>
                                    <a:lnTo>
                                      <a:pt x="614" y="86"/>
                                    </a:lnTo>
                                    <a:lnTo>
                                      <a:pt x="612" y="86"/>
                                    </a:lnTo>
                                    <a:lnTo>
                                      <a:pt x="609" y="88"/>
                                    </a:lnTo>
                                    <a:lnTo>
                                      <a:pt x="608" y="89"/>
                                    </a:lnTo>
                                    <a:lnTo>
                                      <a:pt x="607" y="91"/>
                                    </a:lnTo>
                                    <a:lnTo>
                                      <a:pt x="608" y="93"/>
                                    </a:lnTo>
                                    <a:lnTo>
                                      <a:pt x="609" y="96"/>
                                    </a:lnTo>
                                    <a:lnTo>
                                      <a:pt x="613" y="100"/>
                                    </a:lnTo>
                                    <a:lnTo>
                                      <a:pt x="616" y="103"/>
                                    </a:lnTo>
                                    <a:lnTo>
                                      <a:pt x="626" y="109"/>
                                    </a:lnTo>
                                    <a:lnTo>
                                      <a:pt x="637" y="116"/>
                                    </a:lnTo>
                                    <a:lnTo>
                                      <a:pt x="649" y="121"/>
                                    </a:lnTo>
                                    <a:lnTo>
                                      <a:pt x="659" y="125"/>
                                    </a:lnTo>
                                    <a:lnTo>
                                      <a:pt x="669" y="130"/>
                                    </a:lnTo>
                                    <a:lnTo>
                                      <a:pt x="676" y="131"/>
                                    </a:lnTo>
                                    <a:lnTo>
                                      <a:pt x="676" y="135"/>
                                    </a:lnTo>
                                    <a:lnTo>
                                      <a:pt x="677" y="139"/>
                                    </a:lnTo>
                                    <a:lnTo>
                                      <a:pt x="677" y="142"/>
                                    </a:lnTo>
                                    <a:lnTo>
                                      <a:pt x="678" y="145"/>
                                    </a:lnTo>
                                    <a:lnTo>
                                      <a:pt x="679" y="148"/>
                                    </a:lnTo>
                                    <a:lnTo>
                                      <a:pt x="681" y="151"/>
                                    </a:lnTo>
                                    <a:lnTo>
                                      <a:pt x="683" y="153"/>
                                    </a:lnTo>
                                    <a:lnTo>
                                      <a:pt x="684" y="156"/>
                                    </a:lnTo>
                                    <a:lnTo>
                                      <a:pt x="677" y="156"/>
                                    </a:lnTo>
                                    <a:lnTo>
                                      <a:pt x="671" y="155"/>
                                    </a:lnTo>
                                    <a:lnTo>
                                      <a:pt x="666" y="151"/>
                                    </a:lnTo>
                                    <a:lnTo>
                                      <a:pt x="662" y="145"/>
                                    </a:lnTo>
                                    <a:lnTo>
                                      <a:pt x="658" y="139"/>
                                    </a:lnTo>
                                    <a:lnTo>
                                      <a:pt x="654" y="134"/>
                                    </a:lnTo>
                                    <a:lnTo>
                                      <a:pt x="651" y="130"/>
                                    </a:lnTo>
                                    <a:lnTo>
                                      <a:pt x="646" y="125"/>
                                    </a:lnTo>
                                    <a:lnTo>
                                      <a:pt x="641" y="124"/>
                                    </a:lnTo>
                                    <a:lnTo>
                                      <a:pt x="635" y="123"/>
                                    </a:lnTo>
                                    <a:lnTo>
                                      <a:pt x="628" y="121"/>
                                    </a:lnTo>
                                    <a:lnTo>
                                      <a:pt x="621" y="118"/>
                                    </a:lnTo>
                                    <a:lnTo>
                                      <a:pt x="615" y="116"/>
                                    </a:lnTo>
                                    <a:lnTo>
                                      <a:pt x="609" y="112"/>
                                    </a:lnTo>
                                    <a:lnTo>
                                      <a:pt x="607" y="109"/>
                                    </a:lnTo>
                                    <a:lnTo>
                                      <a:pt x="606" y="106"/>
                                    </a:lnTo>
                                    <a:lnTo>
                                      <a:pt x="603" y="102"/>
                                    </a:lnTo>
                                    <a:lnTo>
                                      <a:pt x="603" y="99"/>
                                    </a:lnTo>
                                    <a:lnTo>
                                      <a:pt x="602" y="99"/>
                                    </a:lnTo>
                                    <a:lnTo>
                                      <a:pt x="601" y="99"/>
                                    </a:lnTo>
                                    <a:lnTo>
                                      <a:pt x="600" y="99"/>
                                    </a:lnTo>
                                    <a:lnTo>
                                      <a:pt x="599" y="99"/>
                                    </a:lnTo>
                                    <a:lnTo>
                                      <a:pt x="597" y="99"/>
                                    </a:lnTo>
                                    <a:lnTo>
                                      <a:pt x="596" y="99"/>
                                    </a:lnTo>
                                    <a:lnTo>
                                      <a:pt x="595" y="99"/>
                                    </a:lnTo>
                                    <a:lnTo>
                                      <a:pt x="593" y="99"/>
                                    </a:lnTo>
                                    <a:lnTo>
                                      <a:pt x="591" y="100"/>
                                    </a:lnTo>
                                    <a:lnTo>
                                      <a:pt x="590" y="102"/>
                                    </a:lnTo>
                                    <a:lnTo>
                                      <a:pt x="589" y="103"/>
                                    </a:lnTo>
                                    <a:lnTo>
                                      <a:pt x="587" y="105"/>
                                    </a:lnTo>
                                    <a:lnTo>
                                      <a:pt x="585" y="107"/>
                                    </a:lnTo>
                                    <a:lnTo>
                                      <a:pt x="583" y="107"/>
                                    </a:lnTo>
                                    <a:lnTo>
                                      <a:pt x="579" y="109"/>
                                    </a:lnTo>
                                    <a:lnTo>
                                      <a:pt x="579" y="110"/>
                                    </a:lnTo>
                                    <a:lnTo>
                                      <a:pt x="578" y="112"/>
                                    </a:lnTo>
                                    <a:lnTo>
                                      <a:pt x="578" y="114"/>
                                    </a:lnTo>
                                    <a:lnTo>
                                      <a:pt x="577" y="116"/>
                                    </a:lnTo>
                                    <a:lnTo>
                                      <a:pt x="577" y="117"/>
                                    </a:lnTo>
                                    <a:lnTo>
                                      <a:pt x="576" y="118"/>
                                    </a:lnTo>
                                    <a:lnTo>
                                      <a:pt x="575" y="120"/>
                                    </a:lnTo>
                                    <a:lnTo>
                                      <a:pt x="574" y="121"/>
                                    </a:lnTo>
                                    <a:lnTo>
                                      <a:pt x="576" y="124"/>
                                    </a:lnTo>
                                    <a:lnTo>
                                      <a:pt x="581" y="127"/>
                                    </a:lnTo>
                                    <a:lnTo>
                                      <a:pt x="585" y="128"/>
                                    </a:lnTo>
                                    <a:lnTo>
                                      <a:pt x="590" y="131"/>
                                    </a:lnTo>
                                    <a:lnTo>
                                      <a:pt x="596" y="132"/>
                                    </a:lnTo>
                                    <a:lnTo>
                                      <a:pt x="602" y="134"/>
                                    </a:lnTo>
                                    <a:lnTo>
                                      <a:pt x="608" y="135"/>
                                    </a:lnTo>
                                    <a:lnTo>
                                      <a:pt x="614" y="138"/>
                                    </a:lnTo>
                                    <a:lnTo>
                                      <a:pt x="601" y="138"/>
                                    </a:lnTo>
                                    <a:lnTo>
                                      <a:pt x="594" y="137"/>
                                    </a:lnTo>
                                    <a:lnTo>
                                      <a:pt x="587" y="134"/>
                                    </a:lnTo>
                                    <a:lnTo>
                                      <a:pt x="579" y="132"/>
                                    </a:lnTo>
                                    <a:lnTo>
                                      <a:pt x="574" y="131"/>
                                    </a:lnTo>
                                    <a:lnTo>
                                      <a:pt x="569" y="128"/>
                                    </a:lnTo>
                                    <a:lnTo>
                                      <a:pt x="564" y="124"/>
                                    </a:lnTo>
                                    <a:lnTo>
                                      <a:pt x="559" y="117"/>
                                    </a:lnTo>
                                    <a:lnTo>
                                      <a:pt x="556" y="109"/>
                                    </a:lnTo>
                                    <a:lnTo>
                                      <a:pt x="550" y="109"/>
                                    </a:lnTo>
                                    <a:lnTo>
                                      <a:pt x="550" y="110"/>
                                    </a:lnTo>
                                    <a:lnTo>
                                      <a:pt x="550" y="113"/>
                                    </a:lnTo>
                                    <a:lnTo>
                                      <a:pt x="549" y="114"/>
                                    </a:lnTo>
                                    <a:lnTo>
                                      <a:pt x="547" y="116"/>
                                    </a:lnTo>
                                    <a:lnTo>
                                      <a:pt x="546" y="117"/>
                                    </a:lnTo>
                                    <a:lnTo>
                                      <a:pt x="545" y="118"/>
                                    </a:lnTo>
                                    <a:lnTo>
                                      <a:pt x="544" y="121"/>
                                    </a:lnTo>
                                    <a:lnTo>
                                      <a:pt x="540" y="123"/>
                                    </a:lnTo>
                                    <a:lnTo>
                                      <a:pt x="544" y="127"/>
                                    </a:lnTo>
                                    <a:lnTo>
                                      <a:pt x="547" y="130"/>
                                    </a:lnTo>
                                    <a:lnTo>
                                      <a:pt x="550" y="132"/>
                                    </a:lnTo>
                                    <a:lnTo>
                                      <a:pt x="553" y="134"/>
                                    </a:lnTo>
                                    <a:lnTo>
                                      <a:pt x="557" y="137"/>
                                    </a:lnTo>
                                    <a:lnTo>
                                      <a:pt x="560" y="139"/>
                                    </a:lnTo>
                                    <a:lnTo>
                                      <a:pt x="563" y="142"/>
                                    </a:lnTo>
                                    <a:lnTo>
                                      <a:pt x="565" y="148"/>
                                    </a:lnTo>
                                    <a:lnTo>
                                      <a:pt x="565" y="151"/>
                                    </a:lnTo>
                                    <a:lnTo>
                                      <a:pt x="565" y="153"/>
                                    </a:lnTo>
                                    <a:lnTo>
                                      <a:pt x="566" y="155"/>
                                    </a:lnTo>
                                    <a:lnTo>
                                      <a:pt x="566" y="157"/>
                                    </a:lnTo>
                                    <a:lnTo>
                                      <a:pt x="566" y="160"/>
                                    </a:lnTo>
                                    <a:lnTo>
                                      <a:pt x="566" y="163"/>
                                    </a:lnTo>
                                    <a:lnTo>
                                      <a:pt x="568" y="164"/>
                                    </a:lnTo>
                                    <a:lnTo>
                                      <a:pt x="569" y="166"/>
                                    </a:lnTo>
                                    <a:lnTo>
                                      <a:pt x="570" y="167"/>
                                    </a:lnTo>
                                    <a:lnTo>
                                      <a:pt x="571" y="170"/>
                                    </a:lnTo>
                                    <a:lnTo>
                                      <a:pt x="572" y="171"/>
                                    </a:lnTo>
                                    <a:lnTo>
                                      <a:pt x="574" y="173"/>
                                    </a:lnTo>
                                    <a:lnTo>
                                      <a:pt x="575" y="174"/>
                                    </a:lnTo>
                                    <a:lnTo>
                                      <a:pt x="577" y="176"/>
                                    </a:lnTo>
                                    <a:lnTo>
                                      <a:pt x="579" y="176"/>
                                    </a:lnTo>
                                    <a:lnTo>
                                      <a:pt x="582" y="176"/>
                                    </a:lnTo>
                                    <a:lnTo>
                                      <a:pt x="584" y="176"/>
                                    </a:lnTo>
                                    <a:lnTo>
                                      <a:pt x="587" y="174"/>
                                    </a:lnTo>
                                    <a:lnTo>
                                      <a:pt x="589" y="173"/>
                                    </a:lnTo>
                                    <a:lnTo>
                                      <a:pt x="590" y="171"/>
                                    </a:lnTo>
                                    <a:lnTo>
                                      <a:pt x="593" y="170"/>
                                    </a:lnTo>
                                    <a:lnTo>
                                      <a:pt x="595" y="170"/>
                                    </a:lnTo>
                                    <a:lnTo>
                                      <a:pt x="597" y="169"/>
                                    </a:lnTo>
                                    <a:lnTo>
                                      <a:pt x="601" y="169"/>
                                    </a:lnTo>
                                    <a:lnTo>
                                      <a:pt x="606" y="169"/>
                                    </a:lnTo>
                                    <a:lnTo>
                                      <a:pt x="610" y="170"/>
                                    </a:lnTo>
                                    <a:lnTo>
                                      <a:pt x="614" y="173"/>
                                    </a:lnTo>
                                    <a:lnTo>
                                      <a:pt x="618" y="176"/>
                                    </a:lnTo>
                                    <a:lnTo>
                                      <a:pt x="622" y="178"/>
                                    </a:lnTo>
                                    <a:lnTo>
                                      <a:pt x="626" y="181"/>
                                    </a:lnTo>
                                    <a:lnTo>
                                      <a:pt x="631" y="183"/>
                                    </a:lnTo>
                                    <a:lnTo>
                                      <a:pt x="635" y="184"/>
                                    </a:lnTo>
                                    <a:lnTo>
                                      <a:pt x="637" y="187"/>
                                    </a:lnTo>
                                    <a:lnTo>
                                      <a:pt x="638" y="191"/>
                                    </a:lnTo>
                                    <a:lnTo>
                                      <a:pt x="639" y="195"/>
                                    </a:lnTo>
                                    <a:lnTo>
                                      <a:pt x="640" y="198"/>
                                    </a:lnTo>
                                    <a:lnTo>
                                      <a:pt x="643" y="203"/>
                                    </a:lnTo>
                                    <a:lnTo>
                                      <a:pt x="645" y="206"/>
                                    </a:lnTo>
                                    <a:lnTo>
                                      <a:pt x="649" y="207"/>
                                    </a:lnTo>
                                    <a:lnTo>
                                      <a:pt x="652" y="209"/>
                                    </a:lnTo>
                                    <a:lnTo>
                                      <a:pt x="651" y="209"/>
                                    </a:lnTo>
                                    <a:lnTo>
                                      <a:pt x="650" y="209"/>
                                    </a:lnTo>
                                    <a:lnTo>
                                      <a:pt x="649" y="209"/>
                                    </a:lnTo>
                                    <a:lnTo>
                                      <a:pt x="647" y="209"/>
                                    </a:lnTo>
                                    <a:lnTo>
                                      <a:pt x="646" y="209"/>
                                    </a:lnTo>
                                    <a:lnTo>
                                      <a:pt x="645" y="209"/>
                                    </a:lnTo>
                                    <a:lnTo>
                                      <a:pt x="644" y="209"/>
                                    </a:lnTo>
                                    <a:lnTo>
                                      <a:pt x="640" y="209"/>
                                    </a:lnTo>
                                    <a:lnTo>
                                      <a:pt x="637" y="207"/>
                                    </a:lnTo>
                                    <a:lnTo>
                                      <a:pt x="634" y="206"/>
                                    </a:lnTo>
                                    <a:lnTo>
                                      <a:pt x="632" y="204"/>
                                    </a:lnTo>
                                    <a:lnTo>
                                      <a:pt x="628" y="198"/>
                                    </a:lnTo>
                                    <a:lnTo>
                                      <a:pt x="625" y="191"/>
                                    </a:lnTo>
                                    <a:lnTo>
                                      <a:pt x="621" y="184"/>
                                    </a:lnTo>
                                    <a:lnTo>
                                      <a:pt x="618" y="178"/>
                                    </a:lnTo>
                                    <a:lnTo>
                                      <a:pt x="614" y="177"/>
                                    </a:lnTo>
                                    <a:lnTo>
                                      <a:pt x="612" y="174"/>
                                    </a:lnTo>
                                    <a:lnTo>
                                      <a:pt x="608" y="174"/>
                                    </a:lnTo>
                                    <a:lnTo>
                                      <a:pt x="603" y="173"/>
                                    </a:lnTo>
                                    <a:lnTo>
                                      <a:pt x="602" y="173"/>
                                    </a:lnTo>
                                    <a:lnTo>
                                      <a:pt x="600" y="174"/>
                                    </a:lnTo>
                                    <a:lnTo>
                                      <a:pt x="599" y="176"/>
                                    </a:lnTo>
                                    <a:lnTo>
                                      <a:pt x="596" y="176"/>
                                    </a:lnTo>
                                    <a:lnTo>
                                      <a:pt x="595" y="177"/>
                                    </a:lnTo>
                                    <a:lnTo>
                                      <a:pt x="593" y="178"/>
                                    </a:lnTo>
                                    <a:lnTo>
                                      <a:pt x="590" y="180"/>
                                    </a:lnTo>
                                    <a:lnTo>
                                      <a:pt x="588" y="181"/>
                                    </a:lnTo>
                                    <a:lnTo>
                                      <a:pt x="589" y="183"/>
                                    </a:lnTo>
                                    <a:lnTo>
                                      <a:pt x="590" y="185"/>
                                    </a:lnTo>
                                    <a:lnTo>
                                      <a:pt x="591" y="190"/>
                                    </a:lnTo>
                                    <a:lnTo>
                                      <a:pt x="594" y="195"/>
                                    </a:lnTo>
                                    <a:lnTo>
                                      <a:pt x="596" y="200"/>
                                    </a:lnTo>
                                    <a:lnTo>
                                      <a:pt x="599" y="206"/>
                                    </a:lnTo>
                                    <a:lnTo>
                                      <a:pt x="601" y="209"/>
                                    </a:lnTo>
                                    <a:lnTo>
                                      <a:pt x="603" y="211"/>
                                    </a:lnTo>
                                    <a:lnTo>
                                      <a:pt x="600" y="214"/>
                                    </a:lnTo>
                                    <a:lnTo>
                                      <a:pt x="597" y="217"/>
                                    </a:lnTo>
                                    <a:lnTo>
                                      <a:pt x="595" y="220"/>
                                    </a:lnTo>
                                    <a:lnTo>
                                      <a:pt x="593" y="224"/>
                                    </a:lnTo>
                                    <a:lnTo>
                                      <a:pt x="589" y="227"/>
                                    </a:lnTo>
                                    <a:lnTo>
                                      <a:pt x="585" y="230"/>
                                    </a:lnTo>
                                    <a:lnTo>
                                      <a:pt x="581" y="231"/>
                                    </a:lnTo>
                                    <a:lnTo>
                                      <a:pt x="576" y="232"/>
                                    </a:lnTo>
                                    <a:lnTo>
                                      <a:pt x="570" y="232"/>
                                    </a:lnTo>
                                    <a:lnTo>
                                      <a:pt x="565" y="234"/>
                                    </a:lnTo>
                                    <a:lnTo>
                                      <a:pt x="560" y="234"/>
                                    </a:lnTo>
                                    <a:lnTo>
                                      <a:pt x="557" y="235"/>
                                    </a:lnTo>
                                    <a:lnTo>
                                      <a:pt x="553" y="235"/>
                                    </a:lnTo>
                                    <a:lnTo>
                                      <a:pt x="549" y="235"/>
                                    </a:lnTo>
                                    <a:lnTo>
                                      <a:pt x="545" y="232"/>
                                    </a:lnTo>
                                    <a:lnTo>
                                      <a:pt x="540" y="230"/>
                                    </a:lnTo>
                                    <a:lnTo>
                                      <a:pt x="544" y="230"/>
                                    </a:lnTo>
                                    <a:lnTo>
                                      <a:pt x="546" y="230"/>
                                    </a:lnTo>
                                    <a:lnTo>
                                      <a:pt x="549" y="230"/>
                                    </a:lnTo>
                                    <a:lnTo>
                                      <a:pt x="551" y="230"/>
                                    </a:lnTo>
                                    <a:lnTo>
                                      <a:pt x="553" y="230"/>
                                    </a:lnTo>
                                    <a:lnTo>
                                      <a:pt x="554" y="230"/>
                                    </a:lnTo>
                                    <a:lnTo>
                                      <a:pt x="558" y="230"/>
                                    </a:lnTo>
                                    <a:lnTo>
                                      <a:pt x="560" y="230"/>
                                    </a:lnTo>
                                    <a:lnTo>
                                      <a:pt x="564" y="228"/>
                                    </a:lnTo>
                                    <a:lnTo>
                                      <a:pt x="566" y="227"/>
                                    </a:lnTo>
                                    <a:lnTo>
                                      <a:pt x="569" y="225"/>
                                    </a:lnTo>
                                    <a:lnTo>
                                      <a:pt x="571" y="221"/>
                                    </a:lnTo>
                                    <a:lnTo>
                                      <a:pt x="572" y="218"/>
                                    </a:lnTo>
                                    <a:lnTo>
                                      <a:pt x="575" y="214"/>
                                    </a:lnTo>
                                    <a:lnTo>
                                      <a:pt x="575" y="210"/>
                                    </a:lnTo>
                                    <a:lnTo>
                                      <a:pt x="576" y="207"/>
                                    </a:lnTo>
                                    <a:lnTo>
                                      <a:pt x="576" y="204"/>
                                    </a:lnTo>
                                    <a:lnTo>
                                      <a:pt x="576" y="203"/>
                                    </a:lnTo>
                                    <a:lnTo>
                                      <a:pt x="576" y="202"/>
                                    </a:lnTo>
                                    <a:lnTo>
                                      <a:pt x="576" y="198"/>
                                    </a:lnTo>
                                    <a:lnTo>
                                      <a:pt x="576" y="195"/>
                                    </a:lnTo>
                                    <a:lnTo>
                                      <a:pt x="576" y="194"/>
                                    </a:lnTo>
                                    <a:lnTo>
                                      <a:pt x="576" y="191"/>
                                    </a:lnTo>
                                    <a:lnTo>
                                      <a:pt x="576" y="188"/>
                                    </a:lnTo>
                                    <a:lnTo>
                                      <a:pt x="569" y="184"/>
                                    </a:lnTo>
                                    <a:lnTo>
                                      <a:pt x="563" y="180"/>
                                    </a:lnTo>
                                    <a:lnTo>
                                      <a:pt x="558" y="173"/>
                                    </a:lnTo>
                                    <a:lnTo>
                                      <a:pt x="554" y="166"/>
                                    </a:lnTo>
                                    <a:lnTo>
                                      <a:pt x="551" y="159"/>
                                    </a:lnTo>
                                    <a:lnTo>
                                      <a:pt x="549" y="152"/>
                                    </a:lnTo>
                                    <a:lnTo>
                                      <a:pt x="544" y="146"/>
                                    </a:lnTo>
                                    <a:lnTo>
                                      <a:pt x="538" y="141"/>
                                    </a:lnTo>
                                    <a:lnTo>
                                      <a:pt x="523" y="135"/>
                                    </a:lnTo>
                                    <a:lnTo>
                                      <a:pt x="523" y="134"/>
                                    </a:lnTo>
                                    <a:lnTo>
                                      <a:pt x="523" y="131"/>
                                    </a:lnTo>
                                    <a:lnTo>
                                      <a:pt x="524" y="127"/>
                                    </a:lnTo>
                                    <a:lnTo>
                                      <a:pt x="524" y="123"/>
                                    </a:lnTo>
                                    <a:lnTo>
                                      <a:pt x="524" y="118"/>
                                    </a:lnTo>
                                    <a:lnTo>
                                      <a:pt x="524" y="116"/>
                                    </a:lnTo>
                                    <a:lnTo>
                                      <a:pt x="523" y="112"/>
                                    </a:lnTo>
                                    <a:lnTo>
                                      <a:pt x="521" y="109"/>
                                    </a:lnTo>
                                    <a:lnTo>
                                      <a:pt x="519" y="106"/>
                                    </a:lnTo>
                                    <a:lnTo>
                                      <a:pt x="515" y="105"/>
                                    </a:lnTo>
                                    <a:lnTo>
                                      <a:pt x="512" y="103"/>
                                    </a:lnTo>
                                    <a:lnTo>
                                      <a:pt x="507" y="103"/>
                                    </a:lnTo>
                                    <a:lnTo>
                                      <a:pt x="501" y="102"/>
                                    </a:lnTo>
                                    <a:lnTo>
                                      <a:pt x="496" y="102"/>
                                    </a:lnTo>
                                    <a:lnTo>
                                      <a:pt x="490" y="100"/>
                                    </a:lnTo>
                                    <a:lnTo>
                                      <a:pt x="484" y="100"/>
                                    </a:lnTo>
                                    <a:lnTo>
                                      <a:pt x="487" y="100"/>
                                    </a:lnTo>
                                    <a:lnTo>
                                      <a:pt x="489" y="100"/>
                                    </a:lnTo>
                                    <a:lnTo>
                                      <a:pt x="492" y="99"/>
                                    </a:lnTo>
                                    <a:lnTo>
                                      <a:pt x="494" y="99"/>
                                    </a:lnTo>
                                    <a:lnTo>
                                      <a:pt x="495" y="98"/>
                                    </a:lnTo>
                                    <a:lnTo>
                                      <a:pt x="496" y="96"/>
                                    </a:lnTo>
                                    <a:lnTo>
                                      <a:pt x="498" y="93"/>
                                    </a:lnTo>
                                    <a:lnTo>
                                      <a:pt x="498" y="91"/>
                                    </a:lnTo>
                                    <a:lnTo>
                                      <a:pt x="495" y="91"/>
                                    </a:lnTo>
                                    <a:lnTo>
                                      <a:pt x="493" y="89"/>
                                    </a:lnTo>
                                    <a:lnTo>
                                      <a:pt x="492" y="89"/>
                                    </a:lnTo>
                                    <a:lnTo>
                                      <a:pt x="489" y="89"/>
                                    </a:lnTo>
                                    <a:lnTo>
                                      <a:pt x="488" y="91"/>
                                    </a:lnTo>
                                    <a:lnTo>
                                      <a:pt x="486" y="91"/>
                                    </a:lnTo>
                                    <a:lnTo>
                                      <a:pt x="483" y="91"/>
                                    </a:lnTo>
                                    <a:lnTo>
                                      <a:pt x="481" y="91"/>
                                    </a:lnTo>
                                    <a:lnTo>
                                      <a:pt x="480" y="93"/>
                                    </a:lnTo>
                                    <a:lnTo>
                                      <a:pt x="480" y="96"/>
                                    </a:lnTo>
                                    <a:lnTo>
                                      <a:pt x="479" y="100"/>
                                    </a:lnTo>
                                    <a:lnTo>
                                      <a:pt x="477" y="103"/>
                                    </a:lnTo>
                                    <a:lnTo>
                                      <a:pt x="476" y="106"/>
                                    </a:lnTo>
                                    <a:lnTo>
                                      <a:pt x="475" y="110"/>
                                    </a:lnTo>
                                    <a:lnTo>
                                      <a:pt x="474" y="113"/>
                                    </a:lnTo>
                                    <a:lnTo>
                                      <a:pt x="474" y="116"/>
                                    </a:lnTo>
                                    <a:lnTo>
                                      <a:pt x="475" y="116"/>
                                    </a:lnTo>
                                    <a:lnTo>
                                      <a:pt x="476" y="116"/>
                                    </a:lnTo>
                                    <a:lnTo>
                                      <a:pt x="477" y="116"/>
                                    </a:lnTo>
                                    <a:lnTo>
                                      <a:pt x="479" y="116"/>
                                    </a:lnTo>
                                    <a:lnTo>
                                      <a:pt x="480" y="116"/>
                                    </a:lnTo>
                                    <a:lnTo>
                                      <a:pt x="481" y="116"/>
                                    </a:lnTo>
                                    <a:lnTo>
                                      <a:pt x="481" y="125"/>
                                    </a:lnTo>
                                    <a:lnTo>
                                      <a:pt x="479" y="127"/>
                                    </a:lnTo>
                                    <a:lnTo>
                                      <a:pt x="477" y="128"/>
                                    </a:lnTo>
                                    <a:lnTo>
                                      <a:pt x="476" y="128"/>
                                    </a:lnTo>
                                    <a:lnTo>
                                      <a:pt x="475" y="130"/>
                                    </a:lnTo>
                                    <a:lnTo>
                                      <a:pt x="473" y="130"/>
                                    </a:lnTo>
                                    <a:lnTo>
                                      <a:pt x="471" y="131"/>
                                    </a:lnTo>
                                    <a:lnTo>
                                      <a:pt x="468" y="131"/>
                                    </a:lnTo>
                                    <a:lnTo>
                                      <a:pt x="465" y="131"/>
                                    </a:lnTo>
                                    <a:lnTo>
                                      <a:pt x="465" y="132"/>
                                    </a:lnTo>
                                    <a:lnTo>
                                      <a:pt x="465" y="134"/>
                                    </a:lnTo>
                                    <a:lnTo>
                                      <a:pt x="465" y="135"/>
                                    </a:lnTo>
                                    <a:lnTo>
                                      <a:pt x="468" y="139"/>
                                    </a:lnTo>
                                    <a:lnTo>
                                      <a:pt x="471" y="145"/>
                                    </a:lnTo>
                                    <a:lnTo>
                                      <a:pt x="475" y="151"/>
                                    </a:lnTo>
                                    <a:lnTo>
                                      <a:pt x="479" y="156"/>
                                    </a:lnTo>
                                    <a:lnTo>
                                      <a:pt x="482" y="162"/>
                                    </a:lnTo>
                                    <a:lnTo>
                                      <a:pt x="487" y="166"/>
                                    </a:lnTo>
                                    <a:lnTo>
                                      <a:pt x="492" y="170"/>
                                    </a:lnTo>
                                    <a:lnTo>
                                      <a:pt x="498" y="171"/>
                                    </a:lnTo>
                                    <a:lnTo>
                                      <a:pt x="498" y="174"/>
                                    </a:lnTo>
                                    <a:lnTo>
                                      <a:pt x="500" y="177"/>
                                    </a:lnTo>
                                    <a:lnTo>
                                      <a:pt x="502" y="180"/>
                                    </a:lnTo>
                                    <a:lnTo>
                                      <a:pt x="505" y="181"/>
                                    </a:lnTo>
                                    <a:lnTo>
                                      <a:pt x="508" y="184"/>
                                    </a:lnTo>
                                    <a:lnTo>
                                      <a:pt x="511" y="187"/>
                                    </a:lnTo>
                                    <a:lnTo>
                                      <a:pt x="513" y="191"/>
                                    </a:lnTo>
                                    <a:lnTo>
                                      <a:pt x="514" y="195"/>
                                    </a:lnTo>
                                    <a:lnTo>
                                      <a:pt x="513" y="195"/>
                                    </a:lnTo>
                                    <a:lnTo>
                                      <a:pt x="512" y="195"/>
                                    </a:lnTo>
                                    <a:lnTo>
                                      <a:pt x="511" y="195"/>
                                    </a:lnTo>
                                    <a:lnTo>
                                      <a:pt x="509" y="195"/>
                                    </a:lnTo>
                                    <a:lnTo>
                                      <a:pt x="508" y="195"/>
                                    </a:lnTo>
                                    <a:lnTo>
                                      <a:pt x="506" y="195"/>
                                    </a:lnTo>
                                    <a:lnTo>
                                      <a:pt x="499" y="192"/>
                                    </a:lnTo>
                                    <a:lnTo>
                                      <a:pt x="490" y="190"/>
                                    </a:lnTo>
                                    <a:lnTo>
                                      <a:pt x="482" y="187"/>
                                    </a:lnTo>
                                    <a:lnTo>
                                      <a:pt x="473" y="183"/>
                                    </a:lnTo>
                                    <a:lnTo>
                                      <a:pt x="464" y="178"/>
                                    </a:lnTo>
                                    <a:lnTo>
                                      <a:pt x="459" y="174"/>
                                    </a:lnTo>
                                    <a:lnTo>
                                      <a:pt x="457" y="171"/>
                                    </a:lnTo>
                                    <a:lnTo>
                                      <a:pt x="450" y="170"/>
                                    </a:lnTo>
                                    <a:lnTo>
                                      <a:pt x="439" y="170"/>
                                    </a:lnTo>
                                    <a:lnTo>
                                      <a:pt x="426" y="167"/>
                                    </a:lnTo>
                                    <a:lnTo>
                                      <a:pt x="412" y="166"/>
                                    </a:lnTo>
                                    <a:lnTo>
                                      <a:pt x="399" y="162"/>
                                    </a:lnTo>
                                    <a:lnTo>
                                      <a:pt x="387" y="157"/>
                                    </a:lnTo>
                                    <a:lnTo>
                                      <a:pt x="382" y="156"/>
                                    </a:lnTo>
                                    <a:lnTo>
                                      <a:pt x="379" y="153"/>
                                    </a:lnTo>
                                    <a:lnTo>
                                      <a:pt x="376" y="151"/>
                                    </a:lnTo>
                                    <a:lnTo>
                                      <a:pt x="376" y="148"/>
                                    </a:lnTo>
                                    <a:lnTo>
                                      <a:pt x="375" y="148"/>
                                    </a:lnTo>
                                    <a:lnTo>
                                      <a:pt x="374" y="148"/>
                                    </a:lnTo>
                                    <a:lnTo>
                                      <a:pt x="373" y="148"/>
                                    </a:lnTo>
                                    <a:lnTo>
                                      <a:pt x="371" y="149"/>
                                    </a:lnTo>
                                    <a:lnTo>
                                      <a:pt x="370" y="149"/>
                                    </a:lnTo>
                                    <a:lnTo>
                                      <a:pt x="369" y="151"/>
                                    </a:lnTo>
                                    <a:lnTo>
                                      <a:pt x="370" y="155"/>
                                    </a:lnTo>
                                    <a:lnTo>
                                      <a:pt x="370" y="157"/>
                                    </a:lnTo>
                                    <a:lnTo>
                                      <a:pt x="373" y="160"/>
                                    </a:lnTo>
                                    <a:lnTo>
                                      <a:pt x="374" y="162"/>
                                    </a:lnTo>
                                    <a:lnTo>
                                      <a:pt x="380" y="166"/>
                                    </a:lnTo>
                                    <a:lnTo>
                                      <a:pt x="386" y="169"/>
                                    </a:lnTo>
                                    <a:lnTo>
                                      <a:pt x="392" y="171"/>
                                    </a:lnTo>
                                    <a:lnTo>
                                      <a:pt x="398" y="174"/>
                                    </a:lnTo>
                                    <a:lnTo>
                                      <a:pt x="404" y="180"/>
                                    </a:lnTo>
                                    <a:lnTo>
                                      <a:pt x="408" y="185"/>
                                    </a:lnTo>
                                    <a:lnTo>
                                      <a:pt x="407" y="185"/>
                                    </a:lnTo>
                                    <a:lnTo>
                                      <a:pt x="406" y="187"/>
                                    </a:lnTo>
                                    <a:lnTo>
                                      <a:pt x="405" y="187"/>
                                    </a:lnTo>
                                    <a:lnTo>
                                      <a:pt x="404" y="188"/>
                                    </a:lnTo>
                                    <a:lnTo>
                                      <a:pt x="402" y="188"/>
                                    </a:lnTo>
                                    <a:lnTo>
                                      <a:pt x="401" y="188"/>
                                    </a:lnTo>
                                    <a:lnTo>
                                      <a:pt x="400" y="188"/>
                                    </a:lnTo>
                                    <a:lnTo>
                                      <a:pt x="399" y="188"/>
                                    </a:lnTo>
                                    <a:lnTo>
                                      <a:pt x="396" y="187"/>
                                    </a:lnTo>
                                    <a:lnTo>
                                      <a:pt x="393" y="185"/>
                                    </a:lnTo>
                                    <a:lnTo>
                                      <a:pt x="390" y="185"/>
                                    </a:lnTo>
                                    <a:lnTo>
                                      <a:pt x="388" y="184"/>
                                    </a:lnTo>
                                    <a:lnTo>
                                      <a:pt x="384" y="184"/>
                                    </a:lnTo>
                                    <a:lnTo>
                                      <a:pt x="382" y="184"/>
                                    </a:lnTo>
                                    <a:lnTo>
                                      <a:pt x="375" y="184"/>
                                    </a:lnTo>
                                    <a:lnTo>
                                      <a:pt x="368" y="185"/>
                                    </a:lnTo>
                                    <a:lnTo>
                                      <a:pt x="361" y="188"/>
                                    </a:lnTo>
                                    <a:lnTo>
                                      <a:pt x="352" y="191"/>
                                    </a:lnTo>
                                    <a:lnTo>
                                      <a:pt x="345" y="194"/>
                                    </a:lnTo>
                                    <a:lnTo>
                                      <a:pt x="337" y="197"/>
                                    </a:lnTo>
                                    <a:lnTo>
                                      <a:pt x="329" y="198"/>
                                    </a:lnTo>
                                    <a:lnTo>
                                      <a:pt x="320" y="198"/>
                                    </a:lnTo>
                                    <a:lnTo>
                                      <a:pt x="319" y="198"/>
                                    </a:lnTo>
                                    <a:lnTo>
                                      <a:pt x="319" y="197"/>
                                    </a:lnTo>
                                    <a:lnTo>
                                      <a:pt x="319" y="195"/>
                                    </a:lnTo>
                                    <a:lnTo>
                                      <a:pt x="319" y="194"/>
                                    </a:lnTo>
                                    <a:lnTo>
                                      <a:pt x="319" y="192"/>
                                    </a:lnTo>
                                    <a:lnTo>
                                      <a:pt x="319" y="190"/>
                                    </a:lnTo>
                                    <a:lnTo>
                                      <a:pt x="319" y="188"/>
                                    </a:lnTo>
                                    <a:lnTo>
                                      <a:pt x="320" y="185"/>
                                    </a:lnTo>
                                    <a:lnTo>
                                      <a:pt x="319" y="185"/>
                                    </a:lnTo>
                                    <a:lnTo>
                                      <a:pt x="318" y="184"/>
                                    </a:lnTo>
                                    <a:lnTo>
                                      <a:pt x="317" y="184"/>
                                    </a:lnTo>
                                    <a:lnTo>
                                      <a:pt x="315" y="184"/>
                                    </a:lnTo>
                                    <a:lnTo>
                                      <a:pt x="314" y="183"/>
                                    </a:lnTo>
                                    <a:lnTo>
                                      <a:pt x="313" y="183"/>
                                    </a:lnTo>
                                    <a:lnTo>
                                      <a:pt x="311" y="181"/>
                                    </a:lnTo>
                                    <a:lnTo>
                                      <a:pt x="309" y="181"/>
                                    </a:lnTo>
                                    <a:lnTo>
                                      <a:pt x="307" y="184"/>
                                    </a:lnTo>
                                    <a:lnTo>
                                      <a:pt x="305" y="187"/>
                                    </a:lnTo>
                                    <a:lnTo>
                                      <a:pt x="302" y="187"/>
                                    </a:lnTo>
                                    <a:lnTo>
                                      <a:pt x="299" y="187"/>
                                    </a:lnTo>
                                    <a:lnTo>
                                      <a:pt x="295" y="185"/>
                                    </a:lnTo>
                                    <a:lnTo>
                                      <a:pt x="292" y="185"/>
                                    </a:lnTo>
                                    <a:lnTo>
                                      <a:pt x="289" y="187"/>
                                    </a:lnTo>
                                    <a:lnTo>
                                      <a:pt x="286" y="188"/>
                                    </a:lnTo>
                                    <a:lnTo>
                                      <a:pt x="281" y="192"/>
                                    </a:lnTo>
                                    <a:lnTo>
                                      <a:pt x="276" y="197"/>
                                    </a:lnTo>
                                    <a:lnTo>
                                      <a:pt x="270" y="200"/>
                                    </a:lnTo>
                                    <a:lnTo>
                                      <a:pt x="265" y="203"/>
                                    </a:lnTo>
                                    <a:lnTo>
                                      <a:pt x="259" y="207"/>
                                    </a:lnTo>
                                    <a:lnTo>
                                      <a:pt x="256" y="213"/>
                                    </a:lnTo>
                                    <a:lnTo>
                                      <a:pt x="252" y="220"/>
                                    </a:lnTo>
                                    <a:lnTo>
                                      <a:pt x="252" y="230"/>
                                    </a:lnTo>
                                    <a:lnTo>
                                      <a:pt x="250" y="228"/>
                                    </a:lnTo>
                                    <a:lnTo>
                                      <a:pt x="249" y="228"/>
                                    </a:lnTo>
                                    <a:lnTo>
                                      <a:pt x="246" y="227"/>
                                    </a:lnTo>
                                    <a:lnTo>
                                      <a:pt x="244" y="227"/>
                                    </a:lnTo>
                                    <a:lnTo>
                                      <a:pt x="243" y="227"/>
                                    </a:lnTo>
                                    <a:lnTo>
                                      <a:pt x="240" y="227"/>
                                    </a:lnTo>
                                    <a:lnTo>
                                      <a:pt x="238" y="228"/>
                                    </a:lnTo>
                                    <a:lnTo>
                                      <a:pt x="237" y="230"/>
                                    </a:lnTo>
                                    <a:lnTo>
                                      <a:pt x="234" y="228"/>
                                    </a:lnTo>
                                    <a:lnTo>
                                      <a:pt x="232" y="227"/>
                                    </a:lnTo>
                                    <a:lnTo>
                                      <a:pt x="229" y="225"/>
                                    </a:lnTo>
                                    <a:lnTo>
                                      <a:pt x="226" y="224"/>
                                    </a:lnTo>
                                    <a:lnTo>
                                      <a:pt x="224" y="223"/>
                                    </a:lnTo>
                                    <a:lnTo>
                                      <a:pt x="221" y="220"/>
                                    </a:lnTo>
                                    <a:lnTo>
                                      <a:pt x="219" y="218"/>
                                    </a:lnTo>
                                    <a:lnTo>
                                      <a:pt x="218" y="217"/>
                                    </a:lnTo>
                                    <a:lnTo>
                                      <a:pt x="218" y="204"/>
                                    </a:lnTo>
                                    <a:lnTo>
                                      <a:pt x="219" y="204"/>
                                    </a:lnTo>
                                    <a:lnTo>
                                      <a:pt x="221" y="204"/>
                                    </a:lnTo>
                                    <a:lnTo>
                                      <a:pt x="223" y="204"/>
                                    </a:lnTo>
                                    <a:lnTo>
                                      <a:pt x="224" y="204"/>
                                    </a:lnTo>
                                    <a:lnTo>
                                      <a:pt x="225" y="204"/>
                                    </a:lnTo>
                                    <a:lnTo>
                                      <a:pt x="226" y="204"/>
                                    </a:lnTo>
                                    <a:lnTo>
                                      <a:pt x="227" y="204"/>
                                    </a:lnTo>
                                    <a:lnTo>
                                      <a:pt x="229" y="204"/>
                                    </a:lnTo>
                                    <a:lnTo>
                                      <a:pt x="227" y="200"/>
                                    </a:lnTo>
                                    <a:lnTo>
                                      <a:pt x="226" y="195"/>
                                    </a:lnTo>
                                    <a:lnTo>
                                      <a:pt x="224" y="194"/>
                                    </a:lnTo>
                                    <a:lnTo>
                                      <a:pt x="221" y="191"/>
                                    </a:lnTo>
                                    <a:lnTo>
                                      <a:pt x="219" y="190"/>
                                    </a:lnTo>
                                    <a:lnTo>
                                      <a:pt x="215" y="190"/>
                                    </a:lnTo>
                                    <a:lnTo>
                                      <a:pt x="212" y="188"/>
                                    </a:lnTo>
                                    <a:lnTo>
                                      <a:pt x="207" y="188"/>
                                    </a:lnTo>
                                    <a:lnTo>
                                      <a:pt x="206" y="188"/>
                                    </a:lnTo>
                                    <a:lnTo>
                                      <a:pt x="204" y="188"/>
                                    </a:lnTo>
                                    <a:lnTo>
                                      <a:pt x="202" y="188"/>
                                    </a:lnTo>
                                    <a:lnTo>
                                      <a:pt x="200" y="187"/>
                                    </a:lnTo>
                                    <a:lnTo>
                                      <a:pt x="199" y="187"/>
                                    </a:lnTo>
                                    <a:lnTo>
                                      <a:pt x="196" y="187"/>
                                    </a:lnTo>
                                    <a:lnTo>
                                      <a:pt x="194" y="188"/>
                                    </a:lnTo>
                                    <a:lnTo>
                                      <a:pt x="192" y="188"/>
                                    </a:lnTo>
                                    <a:lnTo>
                                      <a:pt x="193" y="190"/>
                                    </a:lnTo>
                                    <a:lnTo>
                                      <a:pt x="195" y="191"/>
                                    </a:lnTo>
                                    <a:lnTo>
                                      <a:pt x="196" y="192"/>
                                    </a:lnTo>
                                    <a:lnTo>
                                      <a:pt x="198" y="194"/>
                                    </a:lnTo>
                                    <a:lnTo>
                                      <a:pt x="199" y="195"/>
                                    </a:lnTo>
                                    <a:lnTo>
                                      <a:pt x="200" y="197"/>
                                    </a:lnTo>
                                    <a:lnTo>
                                      <a:pt x="200" y="198"/>
                                    </a:lnTo>
                                    <a:lnTo>
                                      <a:pt x="200" y="202"/>
                                    </a:lnTo>
                                    <a:lnTo>
                                      <a:pt x="200" y="203"/>
                                    </a:lnTo>
                                    <a:lnTo>
                                      <a:pt x="200" y="204"/>
                                    </a:lnTo>
                                    <a:lnTo>
                                      <a:pt x="199" y="206"/>
                                    </a:lnTo>
                                    <a:lnTo>
                                      <a:pt x="198" y="207"/>
                                    </a:lnTo>
                                    <a:lnTo>
                                      <a:pt x="198" y="209"/>
                                    </a:lnTo>
                                    <a:lnTo>
                                      <a:pt x="196" y="209"/>
                                    </a:lnTo>
                                    <a:lnTo>
                                      <a:pt x="198" y="210"/>
                                    </a:lnTo>
                                    <a:lnTo>
                                      <a:pt x="198" y="211"/>
                                    </a:lnTo>
                                    <a:lnTo>
                                      <a:pt x="199" y="213"/>
                                    </a:lnTo>
                                    <a:lnTo>
                                      <a:pt x="200" y="214"/>
                                    </a:lnTo>
                                    <a:lnTo>
                                      <a:pt x="202" y="216"/>
                                    </a:lnTo>
                                    <a:lnTo>
                                      <a:pt x="204" y="217"/>
                                    </a:lnTo>
                                    <a:lnTo>
                                      <a:pt x="206" y="218"/>
                                    </a:lnTo>
                                    <a:lnTo>
                                      <a:pt x="209" y="220"/>
                                    </a:lnTo>
                                    <a:lnTo>
                                      <a:pt x="209" y="242"/>
                                    </a:lnTo>
                                    <a:lnTo>
                                      <a:pt x="208" y="242"/>
                                    </a:lnTo>
                                    <a:lnTo>
                                      <a:pt x="207" y="242"/>
                                    </a:lnTo>
                                    <a:lnTo>
                                      <a:pt x="206" y="242"/>
                                    </a:lnTo>
                                    <a:lnTo>
                                      <a:pt x="205" y="242"/>
                                    </a:lnTo>
                                    <a:lnTo>
                                      <a:pt x="202" y="238"/>
                                    </a:lnTo>
                                    <a:lnTo>
                                      <a:pt x="200" y="237"/>
                                    </a:lnTo>
                                    <a:lnTo>
                                      <a:pt x="198" y="234"/>
                                    </a:lnTo>
                                    <a:lnTo>
                                      <a:pt x="196" y="232"/>
                                    </a:lnTo>
                                    <a:lnTo>
                                      <a:pt x="194" y="231"/>
                                    </a:lnTo>
                                    <a:lnTo>
                                      <a:pt x="192" y="230"/>
                                    </a:lnTo>
                                    <a:lnTo>
                                      <a:pt x="188" y="228"/>
                                    </a:lnTo>
                                    <a:lnTo>
                                      <a:pt x="186" y="227"/>
                                    </a:lnTo>
                                    <a:lnTo>
                                      <a:pt x="183" y="230"/>
                                    </a:lnTo>
                                    <a:lnTo>
                                      <a:pt x="181" y="234"/>
                                    </a:lnTo>
                                    <a:lnTo>
                                      <a:pt x="176" y="237"/>
                                    </a:lnTo>
                                    <a:lnTo>
                                      <a:pt x="171" y="241"/>
                                    </a:lnTo>
                                    <a:lnTo>
                                      <a:pt x="168" y="243"/>
                                    </a:lnTo>
                                    <a:lnTo>
                                      <a:pt x="163" y="246"/>
                                    </a:lnTo>
                                    <a:lnTo>
                                      <a:pt x="161" y="249"/>
                                    </a:lnTo>
                                    <a:lnTo>
                                      <a:pt x="160" y="252"/>
                                    </a:lnTo>
                                    <a:lnTo>
                                      <a:pt x="161" y="255"/>
                                    </a:lnTo>
                                    <a:lnTo>
                                      <a:pt x="162" y="256"/>
                                    </a:lnTo>
                                    <a:lnTo>
                                      <a:pt x="163" y="259"/>
                                    </a:lnTo>
                                    <a:lnTo>
                                      <a:pt x="164" y="260"/>
                                    </a:lnTo>
                                    <a:lnTo>
                                      <a:pt x="167" y="263"/>
                                    </a:lnTo>
                                    <a:lnTo>
                                      <a:pt x="168" y="264"/>
                                    </a:lnTo>
                                    <a:lnTo>
                                      <a:pt x="169" y="267"/>
                                    </a:lnTo>
                                    <a:lnTo>
                                      <a:pt x="170" y="270"/>
                                    </a:lnTo>
                                    <a:lnTo>
                                      <a:pt x="145" y="270"/>
                                    </a:lnTo>
                                    <a:lnTo>
                                      <a:pt x="144" y="271"/>
                                    </a:lnTo>
                                    <a:lnTo>
                                      <a:pt x="144" y="274"/>
                                    </a:lnTo>
                                    <a:lnTo>
                                      <a:pt x="143" y="277"/>
                                    </a:lnTo>
                                    <a:lnTo>
                                      <a:pt x="143" y="280"/>
                                    </a:lnTo>
                                    <a:lnTo>
                                      <a:pt x="142" y="283"/>
                                    </a:lnTo>
                                    <a:lnTo>
                                      <a:pt x="140" y="285"/>
                                    </a:lnTo>
                                    <a:lnTo>
                                      <a:pt x="138" y="287"/>
                                    </a:lnTo>
                                    <a:lnTo>
                                      <a:pt x="137" y="287"/>
                                    </a:lnTo>
                                    <a:lnTo>
                                      <a:pt x="129" y="287"/>
                                    </a:lnTo>
                                    <a:lnTo>
                                      <a:pt x="121" y="285"/>
                                    </a:lnTo>
                                    <a:lnTo>
                                      <a:pt x="113" y="283"/>
                                    </a:lnTo>
                                    <a:lnTo>
                                      <a:pt x="106" y="278"/>
                                    </a:lnTo>
                                    <a:lnTo>
                                      <a:pt x="99" y="274"/>
                                    </a:lnTo>
                                    <a:lnTo>
                                      <a:pt x="94" y="267"/>
                                    </a:lnTo>
                                    <a:lnTo>
                                      <a:pt x="92" y="264"/>
                                    </a:lnTo>
                                    <a:lnTo>
                                      <a:pt x="90" y="260"/>
                                    </a:lnTo>
                                    <a:lnTo>
                                      <a:pt x="89" y="256"/>
                                    </a:lnTo>
                                    <a:lnTo>
                                      <a:pt x="89" y="252"/>
                                    </a:lnTo>
                                    <a:lnTo>
                                      <a:pt x="89" y="250"/>
                                    </a:lnTo>
                                    <a:lnTo>
                                      <a:pt x="89" y="249"/>
                                    </a:lnTo>
                                    <a:lnTo>
                                      <a:pt x="88" y="248"/>
                                    </a:lnTo>
                                    <a:lnTo>
                                      <a:pt x="88" y="246"/>
                                    </a:lnTo>
                                    <a:lnTo>
                                      <a:pt x="87" y="245"/>
                                    </a:lnTo>
                                    <a:lnTo>
                                      <a:pt x="83" y="243"/>
                                    </a:lnTo>
                                    <a:lnTo>
                                      <a:pt x="77" y="241"/>
                                    </a:lnTo>
                                    <a:lnTo>
                                      <a:pt x="70" y="238"/>
                                    </a:lnTo>
                                    <a:lnTo>
                                      <a:pt x="64" y="235"/>
                                    </a:lnTo>
                                    <a:lnTo>
                                      <a:pt x="57" y="231"/>
                                    </a:lnTo>
                                    <a:lnTo>
                                      <a:pt x="52" y="227"/>
                                    </a:lnTo>
                                    <a:lnTo>
                                      <a:pt x="48" y="223"/>
                                    </a:lnTo>
                                    <a:lnTo>
                                      <a:pt x="46" y="220"/>
                                    </a:lnTo>
                                    <a:lnTo>
                                      <a:pt x="50" y="221"/>
                                    </a:lnTo>
                                    <a:lnTo>
                                      <a:pt x="56" y="224"/>
                                    </a:lnTo>
                                    <a:lnTo>
                                      <a:pt x="65" y="227"/>
                                    </a:lnTo>
                                    <a:lnTo>
                                      <a:pt x="75" y="230"/>
                                    </a:lnTo>
                                    <a:lnTo>
                                      <a:pt x="86" y="234"/>
                                    </a:lnTo>
                                    <a:lnTo>
                                      <a:pt x="95" y="237"/>
                                    </a:lnTo>
                                    <a:lnTo>
                                      <a:pt x="102" y="238"/>
                                    </a:lnTo>
                                    <a:lnTo>
                                      <a:pt x="107" y="239"/>
                                    </a:lnTo>
                                    <a:lnTo>
                                      <a:pt x="111" y="239"/>
                                    </a:lnTo>
                                    <a:lnTo>
                                      <a:pt x="114" y="239"/>
                                    </a:lnTo>
                                    <a:lnTo>
                                      <a:pt x="118" y="239"/>
                                    </a:lnTo>
                                    <a:lnTo>
                                      <a:pt x="120" y="239"/>
                                    </a:lnTo>
                                    <a:lnTo>
                                      <a:pt x="124" y="239"/>
                                    </a:lnTo>
                                    <a:lnTo>
                                      <a:pt x="127" y="239"/>
                                    </a:lnTo>
                                    <a:lnTo>
                                      <a:pt x="132" y="239"/>
                                    </a:lnTo>
                                    <a:lnTo>
                                      <a:pt x="137" y="239"/>
                                    </a:lnTo>
                                    <a:lnTo>
                                      <a:pt x="142" y="239"/>
                                    </a:lnTo>
                                    <a:lnTo>
                                      <a:pt x="145" y="237"/>
                                    </a:lnTo>
                                    <a:lnTo>
                                      <a:pt x="150" y="235"/>
                                    </a:lnTo>
                                    <a:lnTo>
                                      <a:pt x="154" y="232"/>
                                    </a:lnTo>
                                    <a:lnTo>
                                      <a:pt x="157" y="228"/>
                                    </a:lnTo>
                                    <a:lnTo>
                                      <a:pt x="161" y="224"/>
                                    </a:lnTo>
                                    <a:lnTo>
                                      <a:pt x="164" y="221"/>
                                    </a:lnTo>
                                    <a:lnTo>
                                      <a:pt x="169" y="217"/>
                                    </a:lnTo>
                                    <a:lnTo>
                                      <a:pt x="167" y="216"/>
                                    </a:lnTo>
                                    <a:lnTo>
                                      <a:pt x="164" y="214"/>
                                    </a:lnTo>
                                    <a:lnTo>
                                      <a:pt x="163" y="213"/>
                                    </a:lnTo>
                                    <a:lnTo>
                                      <a:pt x="162" y="210"/>
                                    </a:lnTo>
                                    <a:lnTo>
                                      <a:pt x="160" y="209"/>
                                    </a:lnTo>
                                    <a:lnTo>
                                      <a:pt x="158" y="206"/>
                                    </a:lnTo>
                                    <a:lnTo>
                                      <a:pt x="157" y="203"/>
                                    </a:lnTo>
                                    <a:lnTo>
                                      <a:pt x="156" y="202"/>
                                    </a:lnTo>
                                    <a:lnTo>
                                      <a:pt x="154" y="200"/>
                                    </a:lnTo>
                                    <a:lnTo>
                                      <a:pt x="149" y="197"/>
                                    </a:lnTo>
                                    <a:lnTo>
                                      <a:pt x="142" y="192"/>
                                    </a:lnTo>
                                    <a:lnTo>
                                      <a:pt x="130" y="188"/>
                                    </a:lnTo>
                                    <a:lnTo>
                                      <a:pt x="117" y="183"/>
                                    </a:lnTo>
                                    <a:lnTo>
                                      <a:pt x="99" y="178"/>
                                    </a:lnTo>
                                    <a:lnTo>
                                      <a:pt x="79" y="176"/>
                                    </a:lnTo>
                                    <a:lnTo>
                                      <a:pt x="55" y="173"/>
                                    </a:lnTo>
                                    <a:lnTo>
                                      <a:pt x="52" y="173"/>
                                    </a:lnTo>
                                    <a:lnTo>
                                      <a:pt x="50" y="173"/>
                                    </a:lnTo>
                                    <a:lnTo>
                                      <a:pt x="49" y="173"/>
                                    </a:lnTo>
                                    <a:lnTo>
                                      <a:pt x="46" y="171"/>
                                    </a:lnTo>
                                    <a:lnTo>
                                      <a:pt x="45" y="170"/>
                                    </a:lnTo>
                                    <a:lnTo>
                                      <a:pt x="44" y="169"/>
                                    </a:lnTo>
                                    <a:lnTo>
                                      <a:pt x="43" y="164"/>
                                    </a:lnTo>
                                    <a:lnTo>
                                      <a:pt x="43" y="160"/>
                                    </a:lnTo>
                                    <a:lnTo>
                                      <a:pt x="39" y="162"/>
                                    </a:lnTo>
                                    <a:lnTo>
                                      <a:pt x="36" y="163"/>
                                    </a:lnTo>
                                    <a:lnTo>
                                      <a:pt x="33" y="163"/>
                                    </a:lnTo>
                                    <a:lnTo>
                                      <a:pt x="30" y="164"/>
                                    </a:lnTo>
                                    <a:lnTo>
                                      <a:pt x="26" y="166"/>
                                    </a:lnTo>
                                    <a:lnTo>
                                      <a:pt x="24" y="167"/>
                                    </a:lnTo>
                                    <a:lnTo>
                                      <a:pt x="20" y="169"/>
                                    </a:lnTo>
                                    <a:lnTo>
                                      <a:pt x="17" y="171"/>
                                    </a:lnTo>
                                    <a:lnTo>
                                      <a:pt x="15" y="171"/>
                                    </a:lnTo>
                                    <a:lnTo>
                                      <a:pt x="14" y="171"/>
                                    </a:lnTo>
                                    <a:lnTo>
                                      <a:pt x="13" y="173"/>
                                    </a:lnTo>
                                    <a:lnTo>
                                      <a:pt x="12" y="173"/>
                                    </a:lnTo>
                                    <a:lnTo>
                                      <a:pt x="11" y="174"/>
                                    </a:lnTo>
                                    <a:lnTo>
                                      <a:pt x="10" y="174"/>
                                    </a:lnTo>
                                    <a:lnTo>
                                      <a:pt x="8" y="174"/>
                                    </a:lnTo>
                                    <a:lnTo>
                                      <a:pt x="8" y="173"/>
                                    </a:lnTo>
                                    <a:lnTo>
                                      <a:pt x="0" y="188"/>
                                    </a:lnTo>
                                    <a:lnTo>
                                      <a:pt x="2" y="192"/>
                                    </a:lnTo>
                                    <a:lnTo>
                                      <a:pt x="6" y="197"/>
                                    </a:lnTo>
                                    <a:lnTo>
                                      <a:pt x="10" y="200"/>
                                    </a:lnTo>
                                    <a:lnTo>
                                      <a:pt x="13" y="202"/>
                                    </a:lnTo>
                                    <a:lnTo>
                                      <a:pt x="17" y="203"/>
                                    </a:lnTo>
                                    <a:lnTo>
                                      <a:pt x="19" y="204"/>
                                    </a:lnTo>
                                    <a:lnTo>
                                      <a:pt x="23" y="206"/>
                                    </a:lnTo>
                                    <a:lnTo>
                                      <a:pt x="25" y="207"/>
                                    </a:lnTo>
                                    <a:lnTo>
                                      <a:pt x="25" y="210"/>
                                    </a:lnTo>
                                    <a:lnTo>
                                      <a:pt x="23" y="213"/>
                                    </a:lnTo>
                                    <a:lnTo>
                                      <a:pt x="21" y="216"/>
                                    </a:lnTo>
                                    <a:lnTo>
                                      <a:pt x="20" y="218"/>
                                    </a:lnTo>
                                    <a:lnTo>
                                      <a:pt x="19" y="220"/>
                                    </a:lnTo>
                                    <a:lnTo>
                                      <a:pt x="18" y="223"/>
                                    </a:lnTo>
                                    <a:lnTo>
                                      <a:pt x="17" y="224"/>
                                    </a:lnTo>
                                    <a:lnTo>
                                      <a:pt x="17" y="227"/>
                                    </a:lnTo>
                                    <a:lnTo>
                                      <a:pt x="18" y="230"/>
                                    </a:lnTo>
                                    <a:lnTo>
                                      <a:pt x="19" y="234"/>
                                    </a:lnTo>
                                    <a:lnTo>
                                      <a:pt x="20" y="237"/>
                                    </a:lnTo>
                                    <a:lnTo>
                                      <a:pt x="23" y="239"/>
                                    </a:lnTo>
                                    <a:lnTo>
                                      <a:pt x="25" y="242"/>
                                    </a:lnTo>
                                    <a:lnTo>
                                      <a:pt x="26" y="245"/>
                                    </a:lnTo>
                                    <a:lnTo>
                                      <a:pt x="29" y="246"/>
                                    </a:lnTo>
                                    <a:lnTo>
                                      <a:pt x="30" y="246"/>
                                    </a:lnTo>
                                    <a:lnTo>
                                      <a:pt x="31" y="259"/>
                                    </a:lnTo>
                                    <a:lnTo>
                                      <a:pt x="33" y="269"/>
                                    </a:lnTo>
                                    <a:lnTo>
                                      <a:pt x="37" y="277"/>
                                    </a:lnTo>
                                    <a:lnTo>
                                      <a:pt x="43" y="283"/>
                                    </a:lnTo>
                                    <a:lnTo>
                                      <a:pt x="49" y="288"/>
                                    </a:lnTo>
                                    <a:lnTo>
                                      <a:pt x="55" y="292"/>
                                    </a:lnTo>
                                    <a:lnTo>
                                      <a:pt x="62" y="298"/>
                                    </a:lnTo>
                                    <a:lnTo>
                                      <a:pt x="68" y="302"/>
                                    </a:lnTo>
                                    <a:lnTo>
                                      <a:pt x="62" y="309"/>
                                    </a:lnTo>
                                    <a:lnTo>
                                      <a:pt x="57" y="316"/>
                                    </a:lnTo>
                                    <a:lnTo>
                                      <a:pt x="51" y="324"/>
                                    </a:lnTo>
                                    <a:lnTo>
                                      <a:pt x="44" y="333"/>
                                    </a:lnTo>
                                    <a:lnTo>
                                      <a:pt x="38" y="340"/>
                                    </a:lnTo>
                                    <a:lnTo>
                                      <a:pt x="32" y="347"/>
                                    </a:lnTo>
                                    <a:lnTo>
                                      <a:pt x="27" y="352"/>
                                    </a:lnTo>
                                    <a:lnTo>
                                      <a:pt x="21" y="356"/>
                                    </a:lnTo>
                                    <a:lnTo>
                                      <a:pt x="23" y="358"/>
                                    </a:lnTo>
                                    <a:lnTo>
                                      <a:pt x="24" y="361"/>
                                    </a:lnTo>
                                    <a:lnTo>
                                      <a:pt x="27" y="363"/>
                                    </a:lnTo>
                                    <a:lnTo>
                                      <a:pt x="30" y="366"/>
                                    </a:lnTo>
                                    <a:lnTo>
                                      <a:pt x="32" y="370"/>
                                    </a:lnTo>
                                    <a:lnTo>
                                      <a:pt x="35" y="373"/>
                                    </a:lnTo>
                                    <a:lnTo>
                                      <a:pt x="36" y="376"/>
                                    </a:lnTo>
                                    <a:lnTo>
                                      <a:pt x="36" y="377"/>
                                    </a:lnTo>
                                    <a:lnTo>
                                      <a:pt x="33" y="381"/>
                                    </a:lnTo>
                                    <a:lnTo>
                                      <a:pt x="33" y="386"/>
                                    </a:lnTo>
                                    <a:lnTo>
                                      <a:pt x="33" y="391"/>
                                    </a:lnTo>
                                    <a:lnTo>
                                      <a:pt x="35" y="395"/>
                                    </a:lnTo>
                                    <a:lnTo>
                                      <a:pt x="36" y="401"/>
                                    </a:lnTo>
                                    <a:lnTo>
                                      <a:pt x="37" y="407"/>
                                    </a:lnTo>
                                    <a:lnTo>
                                      <a:pt x="37" y="411"/>
                                    </a:lnTo>
                                    <a:lnTo>
                                      <a:pt x="36" y="416"/>
                                    </a:lnTo>
                                    <a:lnTo>
                                      <a:pt x="37" y="420"/>
                                    </a:lnTo>
                                    <a:lnTo>
                                      <a:pt x="37" y="425"/>
                                    </a:lnTo>
                                    <a:lnTo>
                                      <a:pt x="38" y="429"/>
                                    </a:lnTo>
                                    <a:lnTo>
                                      <a:pt x="39" y="433"/>
                                    </a:lnTo>
                                    <a:lnTo>
                                      <a:pt x="42" y="439"/>
                                    </a:lnTo>
                                    <a:lnTo>
                                      <a:pt x="43" y="443"/>
                                    </a:lnTo>
                                    <a:lnTo>
                                      <a:pt x="45" y="448"/>
                                    </a:lnTo>
                                    <a:lnTo>
                                      <a:pt x="46" y="451"/>
                                    </a:lnTo>
                                    <a:lnTo>
                                      <a:pt x="60" y="457"/>
                                    </a:lnTo>
                                    <a:lnTo>
                                      <a:pt x="70" y="457"/>
                                    </a:lnTo>
                                    <a:lnTo>
                                      <a:pt x="75" y="466"/>
                                    </a:lnTo>
                                    <a:lnTo>
                                      <a:pt x="86" y="462"/>
                                    </a:lnTo>
                                    <a:lnTo>
                                      <a:pt x="96" y="466"/>
                                    </a:lnTo>
                                    <a:lnTo>
                                      <a:pt x="98" y="487"/>
                                    </a:lnTo>
                                    <a:lnTo>
                                      <a:pt x="111" y="500"/>
                                    </a:lnTo>
                                    <a:lnTo>
                                      <a:pt x="121" y="510"/>
                                    </a:lnTo>
                                    <a:lnTo>
                                      <a:pt x="130" y="514"/>
                                    </a:lnTo>
                                    <a:lnTo>
                                      <a:pt x="121" y="522"/>
                                    </a:lnTo>
                                    <a:lnTo>
                                      <a:pt x="108" y="517"/>
                                    </a:lnTo>
                                    <a:lnTo>
                                      <a:pt x="111" y="526"/>
                                    </a:lnTo>
                                    <a:lnTo>
                                      <a:pt x="115" y="532"/>
                                    </a:lnTo>
                                    <a:lnTo>
                                      <a:pt x="115" y="544"/>
                                    </a:lnTo>
                                    <a:lnTo>
                                      <a:pt x="111" y="544"/>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sp>
                          <p:nvSpPr>
                            <p:cNvPr id="183" name="Freeform 411">
                              <a:extLst>
                                <a:ext uri="{FF2B5EF4-FFF2-40B4-BE49-F238E27FC236}">
                                  <a16:creationId xmlns:a16="http://schemas.microsoft.com/office/drawing/2014/main" id="{6311D8D1-B9C1-470C-A12D-5068EADA03A6}"/>
                                </a:ext>
                              </a:extLst>
                            </p:cNvPr>
                            <p:cNvSpPr>
                              <a:spLocks/>
                            </p:cNvSpPr>
                            <p:nvPr/>
                          </p:nvSpPr>
                          <p:spPr bwMode="gray">
                            <a:xfrm>
                              <a:off x="2946" y="1643"/>
                              <a:ext cx="32" cy="47"/>
                            </a:xfrm>
                            <a:custGeom>
                              <a:avLst/>
                              <a:gdLst>
                                <a:gd name="T0" fmla="*/ 11 w 32"/>
                                <a:gd name="T1" fmla="*/ 0 h 47"/>
                                <a:gd name="T2" fmla="*/ 16 w 32"/>
                                <a:gd name="T3" fmla="*/ 11 h 47"/>
                                <a:gd name="T4" fmla="*/ 23 w 32"/>
                                <a:gd name="T5" fmla="*/ 17 h 47"/>
                                <a:gd name="T6" fmla="*/ 32 w 32"/>
                                <a:gd name="T7" fmla="*/ 21 h 47"/>
                                <a:gd name="T8" fmla="*/ 28 w 32"/>
                                <a:gd name="T9" fmla="*/ 25 h 47"/>
                                <a:gd name="T10" fmla="*/ 27 w 32"/>
                                <a:gd name="T11" fmla="*/ 30 h 47"/>
                                <a:gd name="T12" fmla="*/ 19 w 32"/>
                                <a:gd name="T13" fmla="*/ 30 h 47"/>
                                <a:gd name="T14" fmla="*/ 17 w 32"/>
                                <a:gd name="T15" fmla="*/ 34 h 47"/>
                                <a:gd name="T16" fmla="*/ 15 w 32"/>
                                <a:gd name="T17" fmla="*/ 47 h 47"/>
                                <a:gd name="T18" fmla="*/ 0 w 32"/>
                                <a:gd name="T19" fmla="*/ 22 h 47"/>
                                <a:gd name="T20" fmla="*/ 1 w 32"/>
                                <a:gd name="T21" fmla="*/ 17 h 47"/>
                                <a:gd name="T22" fmla="*/ 2 w 32"/>
                                <a:gd name="T23" fmla="*/ 11 h 47"/>
                                <a:gd name="T24" fmla="*/ 5 w 32"/>
                                <a:gd name="T25" fmla="*/ 8 h 47"/>
                                <a:gd name="T26" fmla="*/ 7 w 32"/>
                                <a:gd name="T27" fmla="*/ 4 h 47"/>
                                <a:gd name="T28" fmla="*/ 12 w 32"/>
                                <a:gd name="T29" fmla="*/ 4 h 47"/>
                                <a:gd name="T30" fmla="*/ 11 w 32"/>
                                <a:gd name="T31" fmla="*/ 0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47"/>
                                <a:gd name="T50" fmla="*/ 32 w 32"/>
                                <a:gd name="T51" fmla="*/ 47 h 4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47">
                                  <a:moveTo>
                                    <a:pt x="11" y="0"/>
                                  </a:moveTo>
                                  <a:lnTo>
                                    <a:pt x="16" y="11"/>
                                  </a:lnTo>
                                  <a:lnTo>
                                    <a:pt x="23" y="17"/>
                                  </a:lnTo>
                                  <a:lnTo>
                                    <a:pt x="32" y="21"/>
                                  </a:lnTo>
                                  <a:lnTo>
                                    <a:pt x="28" y="25"/>
                                  </a:lnTo>
                                  <a:lnTo>
                                    <a:pt x="27" y="30"/>
                                  </a:lnTo>
                                  <a:lnTo>
                                    <a:pt x="19" y="30"/>
                                  </a:lnTo>
                                  <a:lnTo>
                                    <a:pt x="17" y="34"/>
                                  </a:lnTo>
                                  <a:lnTo>
                                    <a:pt x="15" y="47"/>
                                  </a:lnTo>
                                  <a:lnTo>
                                    <a:pt x="0" y="22"/>
                                  </a:lnTo>
                                  <a:lnTo>
                                    <a:pt x="1" y="17"/>
                                  </a:lnTo>
                                  <a:lnTo>
                                    <a:pt x="2" y="11"/>
                                  </a:lnTo>
                                  <a:lnTo>
                                    <a:pt x="5" y="8"/>
                                  </a:lnTo>
                                  <a:lnTo>
                                    <a:pt x="7" y="4"/>
                                  </a:lnTo>
                                  <a:lnTo>
                                    <a:pt x="12" y="4"/>
                                  </a:lnTo>
                                  <a:lnTo>
                                    <a:pt x="11" y="0"/>
                                  </a:lnTo>
                                  <a:close/>
                                </a:path>
                              </a:pathLst>
                            </a:custGeom>
                            <a:solidFill>
                              <a:srgbClr val="CCCCCC"/>
                            </a:solidFill>
                            <a:ln w="3175">
                              <a:solidFill>
                                <a:schemeClr val="bg1"/>
                              </a:solidFill>
                              <a:round/>
                              <a:headEnd/>
                              <a:tailEnd/>
                            </a:ln>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BentonSans Book" panose="02000503000000020004"/>
                              </a:endParaRPr>
                            </a:p>
                          </p:txBody>
                        </p:sp>
                      </p:grpSp>
                    </p:grpSp>
                  </p:grpSp>
                </p:grpSp>
              </p:grpSp>
            </p:grpSp>
          </p:grpSp>
        </p:grpSp>
      </p:grpSp>
      <p:sp>
        <p:nvSpPr>
          <p:cNvPr id="500" name="Rectangle: Rounded Corners 499">
            <a:extLst>
              <a:ext uri="{FF2B5EF4-FFF2-40B4-BE49-F238E27FC236}">
                <a16:creationId xmlns:a16="http://schemas.microsoft.com/office/drawing/2014/main" id="{28577647-4835-41D0-ADB3-B6080DE1A70F}"/>
              </a:ext>
            </a:extLst>
          </p:cNvPr>
          <p:cNvSpPr/>
          <p:nvPr/>
        </p:nvSpPr>
        <p:spPr bwMode="gray">
          <a:xfrm>
            <a:off x="7442624" y="3624130"/>
            <a:ext cx="2399709" cy="1128623"/>
          </a:xfrm>
          <a:prstGeom prst="roundRect">
            <a:avLst/>
          </a:prstGeom>
          <a:solidFill>
            <a:schemeClr val="bg1"/>
          </a:solidFill>
          <a:ln w="6350" algn="ctr">
            <a:solidFill>
              <a:schemeClr val="bg1">
                <a:lumMod val="50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900" b="1" i="0" u="none" strike="noStrike" kern="0" cap="none" spc="0" normalizeH="0" baseline="0" noProof="0">
              <a:ln>
                <a:noFill/>
              </a:ln>
              <a:solidFill>
                <a:srgbClr val="FFFFFF"/>
              </a:solidFill>
              <a:effectLst/>
              <a:uLnTx/>
              <a:uFillTx/>
              <a:latin typeface="BentonSans Book Italic" panose="02000503000000020004"/>
              <a:ea typeface="Arial Unicode MS" pitchFamily="34" charset="-128"/>
              <a:cs typeface="Arial Unicode MS" pitchFamily="34" charset="-128"/>
            </a:endParaRPr>
          </a:p>
        </p:txBody>
      </p:sp>
      <p:pic>
        <p:nvPicPr>
          <p:cNvPr id="26" name="Picture 25" descr="A close up of a logo&#10;&#10;Description generated with very high confidence">
            <a:extLst>
              <a:ext uri="{FF2B5EF4-FFF2-40B4-BE49-F238E27FC236}">
                <a16:creationId xmlns:a16="http://schemas.microsoft.com/office/drawing/2014/main" id="{CC1E5C7F-FD68-492E-BD70-05B7BEE5D1F3}"/>
              </a:ext>
            </a:extLst>
          </p:cNvPr>
          <p:cNvPicPr>
            <a:picLocks noChangeAspect="1"/>
          </p:cNvPicPr>
          <p:nvPr/>
        </p:nvPicPr>
        <p:blipFill>
          <a:blip r:embed="rId4"/>
          <a:stretch>
            <a:fillRect/>
          </a:stretch>
        </p:blipFill>
        <p:spPr>
          <a:xfrm>
            <a:off x="295282" y="1889415"/>
            <a:ext cx="536400" cy="536400"/>
          </a:xfrm>
          <a:prstGeom prst="rect">
            <a:avLst/>
          </a:prstGeom>
          <a:solidFill>
            <a:schemeClr val="bg1"/>
          </a:solidFill>
        </p:spPr>
      </p:pic>
      <p:pic>
        <p:nvPicPr>
          <p:cNvPr id="24" name="Picture 23" descr="A picture containing accessory&#10;&#10;Description generated with very high confidence">
            <a:extLst>
              <a:ext uri="{FF2B5EF4-FFF2-40B4-BE49-F238E27FC236}">
                <a16:creationId xmlns:a16="http://schemas.microsoft.com/office/drawing/2014/main" id="{235C438E-4A3A-41B8-B417-617FD0F356BD}"/>
              </a:ext>
            </a:extLst>
          </p:cNvPr>
          <p:cNvPicPr>
            <a:picLocks noChangeAspect="1"/>
          </p:cNvPicPr>
          <p:nvPr/>
        </p:nvPicPr>
        <p:blipFill>
          <a:blip r:embed="rId5"/>
          <a:stretch>
            <a:fillRect/>
          </a:stretch>
        </p:blipFill>
        <p:spPr>
          <a:xfrm>
            <a:off x="295281" y="4727501"/>
            <a:ext cx="536400" cy="536400"/>
          </a:xfrm>
          <a:prstGeom prst="rect">
            <a:avLst/>
          </a:prstGeom>
          <a:solidFill>
            <a:schemeClr val="bg1"/>
          </a:solidFill>
        </p:spPr>
      </p:pic>
      <p:pic>
        <p:nvPicPr>
          <p:cNvPr id="22" name="Picture 21" descr="A close up of a logo&#10;&#10;Description generated with very high confidence">
            <a:extLst>
              <a:ext uri="{FF2B5EF4-FFF2-40B4-BE49-F238E27FC236}">
                <a16:creationId xmlns:a16="http://schemas.microsoft.com/office/drawing/2014/main" id="{6ACCDCBD-5CA2-4F11-858E-9DFC3F36E7B8}"/>
              </a:ext>
            </a:extLst>
          </p:cNvPr>
          <p:cNvPicPr>
            <a:picLocks noChangeAspect="1"/>
          </p:cNvPicPr>
          <p:nvPr/>
        </p:nvPicPr>
        <p:blipFill>
          <a:blip r:embed="rId6"/>
          <a:stretch>
            <a:fillRect/>
          </a:stretch>
        </p:blipFill>
        <p:spPr>
          <a:xfrm>
            <a:off x="295281" y="3542001"/>
            <a:ext cx="536400" cy="536400"/>
          </a:xfrm>
          <a:prstGeom prst="rect">
            <a:avLst/>
          </a:prstGeom>
          <a:solidFill>
            <a:schemeClr val="bg1"/>
          </a:solidFill>
        </p:spPr>
      </p:pic>
      <p:sp>
        <p:nvSpPr>
          <p:cNvPr id="3" name="Title 2">
            <a:extLst>
              <a:ext uri="{FF2B5EF4-FFF2-40B4-BE49-F238E27FC236}">
                <a16:creationId xmlns:a16="http://schemas.microsoft.com/office/drawing/2014/main" id="{A0C9B690-BD51-49FB-B5E8-CAFFA893B336}"/>
              </a:ext>
            </a:extLst>
          </p:cNvPr>
          <p:cNvSpPr>
            <a:spLocks noGrp="1"/>
          </p:cNvSpPr>
          <p:nvPr>
            <p:ph type="title"/>
          </p:nvPr>
        </p:nvSpPr>
        <p:spPr>
          <a:xfrm>
            <a:off x="504001" y="504000"/>
            <a:ext cx="11186476" cy="369332"/>
          </a:xfrm>
        </p:spPr>
        <p:txBody>
          <a:bodyPr/>
          <a:lstStyle/>
          <a:p>
            <a:r>
              <a:rPr lang="en-US">
                <a:solidFill>
                  <a:schemeClr val="bg1"/>
                </a:solidFill>
                <a:latin typeface="BentonSans Book" panose="02000503000000020004"/>
              </a:rPr>
              <a:t>SAP DITA Landscape - </a:t>
            </a:r>
            <a:r>
              <a:rPr lang="en-US">
                <a:solidFill>
                  <a:schemeClr val="accent1"/>
                </a:solidFill>
                <a:latin typeface="BentonSans Book" panose="02000503000000020004"/>
              </a:rPr>
              <a:t>Executive summary</a:t>
            </a:r>
          </a:p>
        </p:txBody>
      </p:sp>
      <p:sp>
        <p:nvSpPr>
          <p:cNvPr id="57" name="Rectangle 56"/>
          <p:cNvSpPr/>
          <p:nvPr/>
        </p:nvSpPr>
        <p:spPr>
          <a:xfrm>
            <a:off x="292804" y="1265615"/>
            <a:ext cx="11759766" cy="325359"/>
          </a:xfrm>
          <a:prstGeom prst="rect">
            <a:avLst/>
          </a:prstGeom>
          <a:noFill/>
          <a:ln>
            <a:noFill/>
          </a:ln>
        </p:spPr>
        <p:txBody>
          <a:bodyPr wrap="square" lIns="108853" tIns="54426" rIns="108853" bIns="54426" anchor="t">
            <a:spAutoFit/>
          </a:bodyPr>
          <a:lstStyle/>
          <a:p>
            <a:pPr fontAlgn="base">
              <a:spcAft>
                <a:spcPct val="0"/>
              </a:spcAft>
              <a:buClr>
                <a:srgbClr val="F0AB00"/>
              </a:buClr>
              <a:buSzPct val="80000"/>
              <a:defRPr/>
            </a:pPr>
            <a:r>
              <a:rPr lang="en-US" sz="1400">
                <a:solidFill>
                  <a:schemeClr val="bg1"/>
                </a:solidFill>
                <a:latin typeface="BentonSans Book" panose="02000503000000020004"/>
              </a:rPr>
              <a:t>A </a:t>
            </a:r>
            <a:r>
              <a:rPr kumimoji="0" lang="en-US" sz="1400" b="0" i="0" u="none" strike="noStrike" kern="1200" cap="none" spc="0" normalizeH="0" baseline="0" noProof="0">
                <a:ln>
                  <a:noFill/>
                </a:ln>
                <a:solidFill>
                  <a:schemeClr val="bg1"/>
                </a:solidFill>
                <a:effectLst/>
                <a:uLnTx/>
                <a:uFillTx/>
                <a:latin typeface="BentonSans Book" panose="02000503000000020004"/>
              </a:rPr>
              <a:t>best-in-class Content Management landscape enabling User Assistance (UA)* teams to develop and deliver product documentation</a:t>
            </a:r>
            <a:r>
              <a:rPr lang="en-US" sz="1400">
                <a:solidFill>
                  <a:schemeClr val="bg1"/>
                </a:solidFill>
                <a:latin typeface="BentonSans Book" panose="02000503000000020004"/>
              </a:rPr>
              <a:t> </a:t>
            </a:r>
            <a:r>
              <a:rPr kumimoji="0" lang="en-US" sz="1400" b="0" i="0" u="none" strike="noStrike" kern="1200" cap="none" spc="0" normalizeH="0" baseline="0" noProof="0">
                <a:ln>
                  <a:noFill/>
                </a:ln>
                <a:solidFill>
                  <a:schemeClr val="bg1"/>
                </a:solidFill>
                <a:effectLst/>
                <a:uLnTx/>
                <a:uFillTx/>
                <a:latin typeface="BentonSans Book" panose="02000503000000020004"/>
              </a:rPr>
              <a:t>to customers</a:t>
            </a:r>
          </a:p>
        </p:txBody>
      </p:sp>
      <p:sp>
        <p:nvSpPr>
          <p:cNvPr id="5" name="Rectangle: Rounded Corners 4">
            <a:extLst>
              <a:ext uri="{FF2B5EF4-FFF2-40B4-BE49-F238E27FC236}">
                <a16:creationId xmlns:a16="http://schemas.microsoft.com/office/drawing/2014/main" id="{79BEC426-3016-49AD-AF09-0A534E6C7484}"/>
              </a:ext>
            </a:extLst>
          </p:cNvPr>
          <p:cNvSpPr/>
          <p:nvPr/>
        </p:nvSpPr>
        <p:spPr bwMode="gray">
          <a:xfrm>
            <a:off x="7484584" y="3838605"/>
            <a:ext cx="1066193" cy="881601"/>
          </a:xfrm>
          <a:prstGeom prst="round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200" b="1" i="0" u="none" strike="noStrike" kern="0" cap="none" spc="0" normalizeH="0" baseline="0" noProof="0">
              <a:ln>
                <a:noFill/>
              </a:ln>
              <a:effectLst/>
              <a:uLnTx/>
              <a:uFillTx/>
              <a:latin typeface="BentonSans Book Italic" panose="02000503000000020004"/>
              <a:ea typeface="Arial Unicode MS" pitchFamily="34" charset="-128"/>
              <a:cs typeface="Arial Unicode MS" pitchFamily="34" charset="-128"/>
            </a:endParaRPr>
          </a:p>
        </p:txBody>
      </p:sp>
      <p:sp>
        <p:nvSpPr>
          <p:cNvPr id="72" name="Rectangle: Rounded Corners 71">
            <a:extLst>
              <a:ext uri="{FF2B5EF4-FFF2-40B4-BE49-F238E27FC236}">
                <a16:creationId xmlns:a16="http://schemas.microsoft.com/office/drawing/2014/main" id="{8FA3FFB1-7E2D-4E32-BDD4-B10ACEA14D4A}"/>
              </a:ext>
            </a:extLst>
          </p:cNvPr>
          <p:cNvSpPr/>
          <p:nvPr/>
        </p:nvSpPr>
        <p:spPr bwMode="gray">
          <a:xfrm>
            <a:off x="9014115" y="3843143"/>
            <a:ext cx="754079" cy="877063"/>
          </a:xfrm>
          <a:prstGeom prst="round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900" b="1" i="0" u="none" strike="noStrike" kern="0" cap="none" spc="0" normalizeH="0" baseline="0" noProof="0">
              <a:ln>
                <a:noFill/>
              </a:ln>
              <a:effectLst/>
              <a:uLnTx/>
              <a:uFillTx/>
              <a:latin typeface="BentonSans Book Italic" panose="02000503000000020004"/>
              <a:ea typeface="Arial Unicode MS" pitchFamily="34" charset="-128"/>
              <a:cs typeface="Arial Unicode MS" pitchFamily="34" charset="-128"/>
            </a:endParaRPr>
          </a:p>
        </p:txBody>
      </p:sp>
      <p:sp>
        <p:nvSpPr>
          <p:cNvPr id="73" name="Rectangle: Rounded Corners 72">
            <a:extLst>
              <a:ext uri="{FF2B5EF4-FFF2-40B4-BE49-F238E27FC236}">
                <a16:creationId xmlns:a16="http://schemas.microsoft.com/office/drawing/2014/main" id="{0BDF85A8-37E8-4D20-A195-D5C3504CE076}"/>
              </a:ext>
            </a:extLst>
          </p:cNvPr>
          <p:cNvSpPr/>
          <p:nvPr/>
        </p:nvSpPr>
        <p:spPr bwMode="gray">
          <a:xfrm>
            <a:off x="7485899" y="5088568"/>
            <a:ext cx="1063974" cy="486226"/>
          </a:xfrm>
          <a:prstGeom prst="roundRect">
            <a:avLst/>
          </a:prstGeom>
          <a:solidFill>
            <a:schemeClr val="bg1"/>
          </a:solidFill>
          <a:ln w="6350" algn="ctr">
            <a:solidFill>
              <a:schemeClr val="bg1">
                <a:lumMod val="9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a:ln>
                  <a:noFill/>
                </a:ln>
                <a:effectLst/>
                <a:uLnTx/>
                <a:uFillTx/>
                <a:latin typeface="BentonSans Book Italic" panose="02000503000000020004"/>
                <a:ea typeface="Arial Unicode MS" pitchFamily="34" charset="-128"/>
                <a:cs typeface="Arial Unicode MS" pitchFamily="34" charset="-128"/>
              </a:rPr>
              <a:t>Translation environment</a:t>
            </a:r>
          </a:p>
        </p:txBody>
      </p:sp>
      <p:sp>
        <p:nvSpPr>
          <p:cNvPr id="16" name="Arrow: Right 15">
            <a:extLst>
              <a:ext uri="{FF2B5EF4-FFF2-40B4-BE49-F238E27FC236}">
                <a16:creationId xmlns:a16="http://schemas.microsoft.com/office/drawing/2014/main" id="{CF1CEBDB-47FC-4AFD-8261-65B40D2726B3}"/>
              </a:ext>
            </a:extLst>
          </p:cNvPr>
          <p:cNvSpPr/>
          <p:nvPr/>
        </p:nvSpPr>
        <p:spPr bwMode="gray">
          <a:xfrm>
            <a:off x="8615720" y="4085975"/>
            <a:ext cx="370681" cy="308142"/>
          </a:xfrm>
          <a:prstGeom prst="right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BentonSans Book" panose="02000503000000020004"/>
              <a:ea typeface="Arial Unicode MS" pitchFamily="34" charset="-128"/>
              <a:cs typeface="Arial Unicode MS" pitchFamily="34" charset="-128"/>
            </a:endParaRPr>
          </a:p>
        </p:txBody>
      </p:sp>
      <p:sp>
        <p:nvSpPr>
          <p:cNvPr id="76" name="Arrow: Right 75">
            <a:extLst>
              <a:ext uri="{FF2B5EF4-FFF2-40B4-BE49-F238E27FC236}">
                <a16:creationId xmlns:a16="http://schemas.microsoft.com/office/drawing/2014/main" id="{7DB56FC9-1713-4E40-A4AE-96C1D757409C}"/>
              </a:ext>
            </a:extLst>
          </p:cNvPr>
          <p:cNvSpPr/>
          <p:nvPr/>
        </p:nvSpPr>
        <p:spPr bwMode="gray">
          <a:xfrm rot="20295304">
            <a:off x="9882967" y="3773392"/>
            <a:ext cx="531511" cy="349799"/>
          </a:xfrm>
          <a:prstGeom prst="right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BentonSans Book" panose="02000503000000020004"/>
              <a:ea typeface="Arial Unicode MS" pitchFamily="34" charset="-128"/>
              <a:cs typeface="Arial Unicode MS" pitchFamily="34" charset="-128"/>
            </a:endParaRPr>
          </a:p>
        </p:txBody>
      </p:sp>
      <p:sp>
        <p:nvSpPr>
          <p:cNvPr id="4" name="Rectangle 3">
            <a:extLst>
              <a:ext uri="{FF2B5EF4-FFF2-40B4-BE49-F238E27FC236}">
                <a16:creationId xmlns:a16="http://schemas.microsoft.com/office/drawing/2014/main" id="{685430BE-343E-47E9-BBC8-0C80F0A22E25}"/>
              </a:ext>
            </a:extLst>
          </p:cNvPr>
          <p:cNvSpPr/>
          <p:nvPr/>
        </p:nvSpPr>
        <p:spPr>
          <a:xfrm>
            <a:off x="882368" y="1780086"/>
            <a:ext cx="5010695" cy="1092607"/>
          </a:xfrm>
          <a:prstGeom prst="rect">
            <a:avLst/>
          </a:prstGeom>
        </p:spPr>
        <p:txBody>
          <a:bodyPr wrap="square" lIns="91440" tIns="45720" rIns="91440" bIns="45720" anchor="t">
            <a:spAutoFit/>
          </a:bodyPr>
          <a:lstStyle/>
          <a:p>
            <a:pPr fontAlgn="base">
              <a:spcAft>
                <a:spcPct val="0"/>
              </a:spcAft>
              <a:buClr>
                <a:srgbClr val="F0AB00"/>
              </a:buClr>
              <a:buSzPct val="80000"/>
              <a:defRPr/>
            </a:pPr>
            <a:r>
              <a:rPr lang="en-US" sz="1300" b="1">
                <a:solidFill>
                  <a:schemeClr val="bg1"/>
                </a:solidFill>
                <a:latin typeface="BentonSans Book Italic" panose="020B0604020202020204" charset="0"/>
              </a:rPr>
              <a:t>L</a:t>
            </a:r>
            <a:r>
              <a:rPr kumimoji="0" lang="en-US" sz="1300" b="1" i="0" u="none" strike="noStrike" kern="1200" cap="none" spc="0" normalizeH="0" baseline="0" noProof="0">
                <a:ln>
                  <a:noFill/>
                </a:ln>
                <a:solidFill>
                  <a:schemeClr val="bg1"/>
                </a:solidFill>
                <a:effectLst/>
                <a:uLnTx/>
                <a:uFillTx/>
                <a:latin typeface="BentonSans Book Italic" panose="020B0604020202020204" charset="0"/>
              </a:rPr>
              <a:t>arge-scale and Integrated infrastructure </a:t>
            </a:r>
            <a:r>
              <a:rPr kumimoji="0" lang="en-US" sz="1300" b="0" i="0" u="none" strike="noStrike" kern="1200" cap="none" spc="0" normalizeH="0" baseline="0" noProof="0">
                <a:ln>
                  <a:noFill/>
                </a:ln>
                <a:solidFill>
                  <a:schemeClr val="bg1"/>
                </a:solidFill>
                <a:effectLst/>
                <a:uLnTx/>
                <a:uFillTx/>
                <a:latin typeface="BentonSans Book" panose="020B0604020202020204" charset="0"/>
              </a:rPr>
              <a:t>managing </a:t>
            </a:r>
            <a:r>
              <a:rPr lang="en-US" sz="1300">
                <a:solidFill>
                  <a:schemeClr val="bg1"/>
                </a:solidFill>
                <a:latin typeface="BentonSans Book" panose="020B0604020202020204" charset="0"/>
              </a:rPr>
              <a:t>source </a:t>
            </a:r>
            <a:r>
              <a:rPr kumimoji="0" lang="en-US" sz="1300" b="0" i="0" u="none" strike="noStrike" kern="1200" cap="none" spc="0" normalizeH="0" baseline="0" noProof="0">
                <a:ln>
                  <a:noFill/>
                </a:ln>
                <a:solidFill>
                  <a:schemeClr val="bg1"/>
                </a:solidFill>
                <a:effectLst/>
                <a:uLnTx/>
                <a:uFillTx/>
                <a:latin typeface="BentonSans Book" panose="020B0604020202020204" charset="0"/>
              </a:rPr>
              <a:t>and localized content in DITA </a:t>
            </a:r>
            <a:r>
              <a:rPr lang="en-US" sz="1300">
                <a:solidFill>
                  <a:schemeClr val="bg1"/>
                </a:solidFill>
                <a:latin typeface="BentonSans Book" panose="020B0604020202020204" charset="0"/>
              </a:rPr>
              <a:t>with Build and Publishing</a:t>
            </a:r>
            <a:endParaRPr kumimoji="0" lang="en-US" sz="1300" b="0" i="0" u="none" strike="noStrike" kern="1200" cap="none" spc="0" normalizeH="0" baseline="0" noProof="0">
              <a:ln>
                <a:noFill/>
              </a:ln>
              <a:solidFill>
                <a:schemeClr val="bg1"/>
              </a:solidFill>
              <a:effectLst/>
              <a:uLnTx/>
              <a:uFillTx/>
              <a:latin typeface="BentonSans Book" panose="020B0604020202020204" charset="0"/>
            </a:endParaRPr>
          </a:p>
          <a:p>
            <a:pPr marL="285750" lvl="0" indent="-285750" fontAlgn="base">
              <a:spcAft>
                <a:spcPct val="0"/>
              </a:spcAft>
              <a:buClr>
                <a:srgbClr val="F0AB00"/>
              </a:buClr>
              <a:buSzPct val="80000"/>
              <a:buFont typeface="Arial" panose="020B0604020202020204" pitchFamily="34" charset="0"/>
              <a:buChar char="•"/>
              <a:defRPr/>
            </a:pPr>
            <a:r>
              <a:rPr lang="en-US" sz="1300">
                <a:solidFill>
                  <a:schemeClr val="bg1"/>
                </a:solidFill>
                <a:latin typeface="BentonSans Book" panose="020B0604020202020204" charset="0"/>
              </a:rPr>
              <a:t>Integration with translation system</a:t>
            </a:r>
          </a:p>
          <a:p>
            <a:pPr marL="285750" marR="0" lvl="0" indent="-285750" defTabSz="1088776" rtl="0" eaLnBrk="1" fontAlgn="base" latinLnBrk="0" hangingPunct="1">
              <a:lnSpc>
                <a:spcPct val="100000"/>
              </a:lnSpc>
              <a:spcBef>
                <a:spcPts val="0"/>
              </a:spcBef>
              <a:spcAft>
                <a:spcPct val="0"/>
              </a:spcAft>
              <a:buClr>
                <a:srgbClr val="F0AB00"/>
              </a:buClr>
              <a:buSzPct val="80000"/>
              <a:buFont typeface="Arial" panose="020B0604020202020204" pitchFamily="34" charset="0"/>
              <a:buChar char="•"/>
              <a:tabLst/>
              <a:defRPr/>
            </a:pPr>
            <a:r>
              <a:rPr lang="en-US" sz="1300">
                <a:solidFill>
                  <a:schemeClr val="bg1"/>
                </a:solidFill>
                <a:latin typeface="BentonSans Book" panose="020B0604020202020204" charset="0"/>
              </a:rPr>
              <a:t>P</a:t>
            </a:r>
            <a:r>
              <a:rPr kumimoji="0" lang="en-US" sz="1300" b="0" i="0" u="none" strike="noStrike" kern="1200" cap="none" spc="0" normalizeH="0" baseline="0" noProof="0">
                <a:ln>
                  <a:noFill/>
                </a:ln>
                <a:solidFill>
                  <a:schemeClr val="bg1"/>
                </a:solidFill>
                <a:effectLst/>
                <a:uLnTx/>
                <a:uFillTx/>
                <a:latin typeface="BentonSans Book" panose="020B0604020202020204" charset="0"/>
              </a:rPr>
              <a:t>roduction of multi-format and multi-language deliverables</a:t>
            </a:r>
            <a:endParaRPr lang="en-US" sz="1300" b="0" i="0" u="none" strike="noStrike" kern="1200" cap="none" spc="0" normalizeH="0" baseline="0" noProof="0">
              <a:ln>
                <a:noFill/>
              </a:ln>
              <a:solidFill>
                <a:schemeClr val="bg1"/>
              </a:solidFill>
              <a:effectLst/>
              <a:uLnTx/>
              <a:uFillTx/>
              <a:latin typeface="BentonSans Book" panose="020B0604020202020204" charset="0"/>
            </a:endParaRPr>
          </a:p>
          <a:p>
            <a:pPr marL="285750" marR="0" lvl="0" indent="-285750" defTabSz="1088776" rtl="0" eaLnBrk="1" fontAlgn="base" latinLnBrk="0" hangingPunct="1">
              <a:lnSpc>
                <a:spcPct val="100000"/>
              </a:lnSpc>
              <a:spcBef>
                <a:spcPts val="0"/>
              </a:spcBef>
              <a:spcAft>
                <a:spcPct val="0"/>
              </a:spcAft>
              <a:buClr>
                <a:srgbClr val="F0AB00"/>
              </a:buClr>
              <a:buSzPct val="80000"/>
              <a:buFont typeface="Arial" panose="020B0604020202020204" pitchFamily="34" charset="0"/>
              <a:buChar char="•"/>
              <a:tabLst/>
              <a:defRPr/>
            </a:pPr>
            <a:r>
              <a:rPr lang="en-US" sz="1300">
                <a:solidFill>
                  <a:schemeClr val="bg1"/>
                </a:solidFill>
                <a:latin typeface="BentonSans Book" panose="020B0604020202020204" charset="0"/>
              </a:rPr>
              <a:t>Publishing to web </a:t>
            </a:r>
            <a:r>
              <a:rPr kumimoji="0" lang="en-US" sz="1300" b="0" i="0" u="none" strike="noStrike" kern="1200" cap="none" spc="0" normalizeH="0" baseline="0" noProof="0">
                <a:ln>
                  <a:noFill/>
                </a:ln>
                <a:solidFill>
                  <a:schemeClr val="bg1"/>
                </a:solidFill>
                <a:effectLst/>
                <a:uLnTx/>
                <a:uFillTx/>
                <a:latin typeface="BentonSans Book" panose="020B0604020202020204" charset="0"/>
              </a:rPr>
              <a:t>and Software embedded channels</a:t>
            </a:r>
            <a:endParaRPr lang="en-US" sz="1300" b="0" i="0" u="none" strike="noStrike" kern="1200" cap="none" spc="0" normalizeH="0" baseline="0" noProof="0">
              <a:ln>
                <a:noFill/>
              </a:ln>
              <a:solidFill>
                <a:schemeClr val="bg1"/>
              </a:solidFill>
              <a:effectLst/>
              <a:uLnTx/>
              <a:uFillTx/>
              <a:latin typeface="BentonSans Book" panose="020B0604020202020204" charset="0"/>
            </a:endParaRPr>
          </a:p>
        </p:txBody>
      </p:sp>
      <p:sp>
        <p:nvSpPr>
          <p:cNvPr id="6" name="Rectangle 5">
            <a:extLst>
              <a:ext uri="{FF2B5EF4-FFF2-40B4-BE49-F238E27FC236}">
                <a16:creationId xmlns:a16="http://schemas.microsoft.com/office/drawing/2014/main" id="{607B0310-7E40-4E7C-A70E-28B497C52E0E}"/>
              </a:ext>
            </a:extLst>
          </p:cNvPr>
          <p:cNvSpPr/>
          <p:nvPr/>
        </p:nvSpPr>
        <p:spPr>
          <a:xfrm>
            <a:off x="882369" y="3225422"/>
            <a:ext cx="5010695" cy="1292662"/>
          </a:xfrm>
          <a:prstGeom prst="rect">
            <a:avLst/>
          </a:prstGeom>
        </p:spPr>
        <p:txBody>
          <a:bodyPr wrap="square" lIns="91440" tIns="45720" rIns="91440" bIns="45720" anchor="t">
            <a:spAutoFit/>
          </a:bodyPr>
          <a:lstStyle/>
          <a:p>
            <a:pPr fontAlgn="base">
              <a:spcAft>
                <a:spcPct val="0"/>
              </a:spcAft>
              <a:buClr>
                <a:srgbClr val="F0AB00"/>
              </a:buClr>
              <a:buSzPct val="80000"/>
              <a:defRPr/>
            </a:pPr>
            <a:endParaRPr lang="en-US" sz="1300" b="1">
              <a:solidFill>
                <a:schemeClr val="bg1"/>
              </a:solidFill>
              <a:latin typeface="BentonSans Book Italic" panose="020B0604020202020204" charset="0"/>
            </a:endParaRPr>
          </a:p>
          <a:p>
            <a:pPr>
              <a:spcAft>
                <a:spcPct val="0"/>
              </a:spcAft>
              <a:defRPr/>
            </a:pPr>
            <a:r>
              <a:rPr kumimoji="0" lang="en-US" sz="1300" b="1" i="0" u="none" strike="noStrike" kern="1200" cap="none" spc="0" normalizeH="0" baseline="0" noProof="0">
                <a:ln>
                  <a:noFill/>
                </a:ln>
                <a:solidFill>
                  <a:schemeClr val="bg1"/>
                </a:solidFill>
                <a:effectLst/>
                <a:uLnTx/>
                <a:uFillTx/>
                <a:latin typeface="BentonSans Book Italic" panose="020B0604020202020204" charset="0"/>
              </a:rPr>
              <a:t>Innovation platform </a:t>
            </a:r>
            <a:r>
              <a:rPr kumimoji="0" lang="en-US" sz="1300" b="0" i="0" u="none" strike="noStrike" kern="1200" cap="none" spc="0" normalizeH="0" baseline="0" noProof="0">
                <a:ln>
                  <a:noFill/>
                </a:ln>
                <a:solidFill>
                  <a:schemeClr val="bg1"/>
                </a:solidFill>
                <a:effectLst/>
                <a:uLnTx/>
                <a:uFillTx/>
                <a:latin typeface="BentonSans Book" panose="020B0604020202020204" charset="0"/>
              </a:rPr>
              <a:t>enabling extensible content creation and reuse </a:t>
            </a:r>
            <a:r>
              <a:rPr lang="en-US" sz="1300">
                <a:solidFill>
                  <a:schemeClr val="bg1"/>
                </a:solidFill>
                <a:latin typeface="BentonSans Book" panose="020B0604020202020204" charset="0"/>
              </a:rPr>
              <a:t>based on </a:t>
            </a:r>
          </a:p>
          <a:p>
            <a:pPr marL="285750" indent="-285750" fontAlgn="base">
              <a:spcAft>
                <a:spcPct val="0"/>
              </a:spcAft>
              <a:buClr>
                <a:srgbClr val="F0AB00"/>
              </a:buClr>
              <a:buSzPct val="80000"/>
              <a:buFont typeface="Arial" panose="020B0604020202020204" pitchFamily="34" charset="0"/>
              <a:buChar char="•"/>
              <a:defRPr/>
            </a:pPr>
            <a:r>
              <a:rPr lang="en-US" sz="1300">
                <a:solidFill>
                  <a:schemeClr val="bg1"/>
                </a:solidFill>
                <a:latin typeface="BentonSans Book" panose="020B0604020202020204" charset="0"/>
              </a:rPr>
              <a:t>Industry-leading CMS (IXIASOFT), </a:t>
            </a:r>
          </a:p>
          <a:p>
            <a:pPr marL="285750" lvl="0" indent="-285750" fontAlgn="base">
              <a:spcAft>
                <a:spcPct val="0"/>
              </a:spcAft>
              <a:buClr>
                <a:srgbClr val="F0AB00"/>
              </a:buClr>
              <a:buSzPct val="80000"/>
              <a:buFont typeface="Arial" panose="020B0604020202020204" pitchFamily="34" charset="0"/>
              <a:buChar char="•"/>
              <a:defRPr/>
            </a:pPr>
            <a:r>
              <a:rPr lang="en-US" sz="1300">
                <a:solidFill>
                  <a:schemeClr val="bg1"/>
                </a:solidFill>
                <a:latin typeface="BentonSans Book" panose="020B0604020202020204" charset="0"/>
              </a:rPr>
              <a:t>Industry standards (DITA, DITA Open Toolkit), and open source components </a:t>
            </a:r>
            <a:endParaRPr kumimoji="0" lang="en-US" sz="1300" b="0" i="0" u="none" strike="noStrike" kern="1200" cap="none" spc="0" normalizeH="0" baseline="0" noProof="0">
              <a:ln>
                <a:noFill/>
              </a:ln>
              <a:solidFill>
                <a:schemeClr val="bg1"/>
              </a:solidFill>
              <a:effectLst/>
              <a:uLnTx/>
              <a:uFillTx/>
              <a:latin typeface="BentonSans Book" panose="020B0604020202020204" charset="0"/>
            </a:endParaRPr>
          </a:p>
        </p:txBody>
      </p:sp>
      <p:sp>
        <p:nvSpPr>
          <p:cNvPr id="491" name="Rectangle 490">
            <a:extLst>
              <a:ext uri="{FF2B5EF4-FFF2-40B4-BE49-F238E27FC236}">
                <a16:creationId xmlns:a16="http://schemas.microsoft.com/office/drawing/2014/main" id="{B25E66D5-8048-41C4-A961-1DAD48BD22A2}"/>
              </a:ext>
            </a:extLst>
          </p:cNvPr>
          <p:cNvSpPr/>
          <p:nvPr/>
        </p:nvSpPr>
        <p:spPr>
          <a:xfrm>
            <a:off x="882370" y="4592034"/>
            <a:ext cx="5009357" cy="1092607"/>
          </a:xfrm>
          <a:prstGeom prst="rect">
            <a:avLst/>
          </a:prstGeom>
        </p:spPr>
        <p:txBody>
          <a:bodyPr wrap="square">
            <a:spAutoFit/>
          </a:bodyPr>
          <a:lstStyle/>
          <a:p>
            <a:pPr marL="0" marR="0" lvl="0" indent="0"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300" b="1" i="0" u="none" strike="noStrike" kern="1200" cap="none" spc="0" normalizeH="0" baseline="0" noProof="0">
                <a:ln>
                  <a:noFill/>
                </a:ln>
                <a:solidFill>
                  <a:schemeClr val="bg1"/>
                </a:solidFill>
                <a:effectLst/>
                <a:uLnTx/>
                <a:uFillTx/>
                <a:latin typeface="BentonSans Book Italic" panose="020B0604020202020204" charset="0"/>
              </a:rPr>
              <a:t>Agile and automation with CI/CD processes </a:t>
            </a:r>
            <a:r>
              <a:rPr kumimoji="0" lang="en-US" sz="1300" i="0" u="none" strike="noStrike" kern="1200" cap="none" spc="0" normalizeH="0" baseline="0" noProof="0">
                <a:ln>
                  <a:noFill/>
                </a:ln>
                <a:solidFill>
                  <a:schemeClr val="bg1"/>
                </a:solidFill>
                <a:effectLst/>
                <a:uLnTx/>
                <a:uFillTx/>
                <a:latin typeface="BentonSans Book" panose="020B0604020202020204" charset="0"/>
              </a:rPr>
              <a:t>enabling products to ship multiple times a day, including translation</a:t>
            </a:r>
          </a:p>
          <a:p>
            <a:pPr marL="285750" lvl="0" indent="-285750" fontAlgn="base">
              <a:spcAft>
                <a:spcPct val="0"/>
              </a:spcAft>
              <a:buClr>
                <a:srgbClr val="F0AB00"/>
              </a:buClr>
              <a:buSzPct val="80000"/>
              <a:buFont typeface="Arial" panose="020B0604020202020204" pitchFamily="34" charset="0"/>
              <a:buChar char="•"/>
              <a:defRPr/>
            </a:pPr>
            <a:r>
              <a:rPr lang="en-US" sz="1300">
                <a:solidFill>
                  <a:schemeClr val="bg1"/>
                </a:solidFill>
                <a:latin typeface="BentonSans Book" panose="020B0604020202020204" charset="0"/>
              </a:rPr>
              <a:t>Fully automated production pipeline with high-quality service, allowing continuous production cycles 24/7</a:t>
            </a:r>
          </a:p>
          <a:p>
            <a:pPr marL="285750" lvl="0" indent="-285750" fontAlgn="base">
              <a:spcAft>
                <a:spcPct val="0"/>
              </a:spcAft>
              <a:buClr>
                <a:srgbClr val="F0AB00"/>
              </a:buClr>
              <a:buSzPct val="80000"/>
              <a:buFont typeface="Arial" panose="020B0604020202020204" pitchFamily="34" charset="0"/>
              <a:buChar char="•"/>
              <a:defRPr/>
            </a:pPr>
            <a:r>
              <a:rPr lang="en-US" sz="1300">
                <a:solidFill>
                  <a:schemeClr val="bg1"/>
                </a:solidFill>
                <a:latin typeface="BentonSans Book" panose="020B0604020202020204" charset="0"/>
              </a:rPr>
              <a:t>Multiple production cycles a day from source to publication</a:t>
            </a:r>
          </a:p>
        </p:txBody>
      </p:sp>
      <p:sp>
        <p:nvSpPr>
          <p:cNvPr id="497" name="Arrow: Right 496">
            <a:extLst>
              <a:ext uri="{FF2B5EF4-FFF2-40B4-BE49-F238E27FC236}">
                <a16:creationId xmlns:a16="http://schemas.microsoft.com/office/drawing/2014/main" id="{361E7E44-219D-4BFF-ACBB-08545A35BEAB}"/>
              </a:ext>
            </a:extLst>
          </p:cNvPr>
          <p:cNvSpPr/>
          <p:nvPr/>
        </p:nvSpPr>
        <p:spPr bwMode="gray">
          <a:xfrm rot="1918712">
            <a:off x="9889379" y="4402915"/>
            <a:ext cx="531511" cy="349799"/>
          </a:xfrm>
          <a:prstGeom prst="right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BentonSans Book" panose="02000503000000020004"/>
              <a:ea typeface="Arial Unicode MS" pitchFamily="34" charset="-128"/>
              <a:cs typeface="Arial Unicode MS" pitchFamily="34" charset="-128"/>
            </a:endParaRPr>
          </a:p>
        </p:txBody>
      </p:sp>
      <p:sp>
        <p:nvSpPr>
          <p:cNvPr id="31" name="Arrow: Up-Down 30">
            <a:extLst>
              <a:ext uri="{FF2B5EF4-FFF2-40B4-BE49-F238E27FC236}">
                <a16:creationId xmlns:a16="http://schemas.microsoft.com/office/drawing/2014/main" id="{454399BD-D962-4D0B-BBB5-1CF28718EF3D}"/>
              </a:ext>
            </a:extLst>
          </p:cNvPr>
          <p:cNvSpPr/>
          <p:nvPr/>
        </p:nvSpPr>
        <p:spPr bwMode="gray">
          <a:xfrm>
            <a:off x="7906013" y="4748590"/>
            <a:ext cx="226151" cy="344945"/>
          </a:xfrm>
          <a:prstGeom prst="upDown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BentonSans Book" panose="02000503000000020004"/>
              <a:ea typeface="Arial Unicode MS" pitchFamily="34" charset="-128"/>
              <a:cs typeface="Arial Unicode MS" pitchFamily="34" charset="-128"/>
            </a:endParaRPr>
          </a:p>
        </p:txBody>
      </p:sp>
      <p:sp>
        <p:nvSpPr>
          <p:cNvPr id="494" name="Arrow: Right 493">
            <a:extLst>
              <a:ext uri="{FF2B5EF4-FFF2-40B4-BE49-F238E27FC236}">
                <a16:creationId xmlns:a16="http://schemas.microsoft.com/office/drawing/2014/main" id="{AB826548-3902-4F60-9AD7-4AE402600215}"/>
              </a:ext>
            </a:extLst>
          </p:cNvPr>
          <p:cNvSpPr/>
          <p:nvPr/>
        </p:nvSpPr>
        <p:spPr bwMode="gray">
          <a:xfrm>
            <a:off x="7056310" y="4085975"/>
            <a:ext cx="370681" cy="308142"/>
          </a:xfrm>
          <a:prstGeom prst="right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BentonSans Book" panose="02000503000000020004"/>
              <a:ea typeface="Arial Unicode MS" pitchFamily="34" charset="-128"/>
              <a:cs typeface="Arial Unicode MS" pitchFamily="34" charset="-128"/>
            </a:endParaRPr>
          </a:p>
        </p:txBody>
      </p:sp>
      <p:cxnSp>
        <p:nvCxnSpPr>
          <p:cNvPr id="7" name="Straight Connector 6">
            <a:extLst>
              <a:ext uri="{FF2B5EF4-FFF2-40B4-BE49-F238E27FC236}">
                <a16:creationId xmlns:a16="http://schemas.microsoft.com/office/drawing/2014/main" id="{08866AEE-51E0-4AFB-BF72-B45CA5BA05D3}"/>
              </a:ext>
            </a:extLst>
          </p:cNvPr>
          <p:cNvCxnSpPr>
            <a:cxnSpLocks/>
          </p:cNvCxnSpPr>
          <p:nvPr/>
        </p:nvCxnSpPr>
        <p:spPr>
          <a:xfrm>
            <a:off x="5877085" y="1850367"/>
            <a:ext cx="5760" cy="4399146"/>
          </a:xfrm>
          <a:prstGeom prst="line">
            <a:avLst/>
          </a:prstGeom>
          <a:ln w="9525">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5" name="TextBox 494">
            <a:extLst>
              <a:ext uri="{FF2B5EF4-FFF2-40B4-BE49-F238E27FC236}">
                <a16:creationId xmlns:a16="http://schemas.microsoft.com/office/drawing/2014/main" id="{8B7BFB25-5922-4335-89B3-368DC514FDDF}"/>
              </a:ext>
            </a:extLst>
          </p:cNvPr>
          <p:cNvSpPr txBox="1"/>
          <p:nvPr/>
        </p:nvSpPr>
        <p:spPr>
          <a:xfrm>
            <a:off x="7501260" y="4405487"/>
            <a:ext cx="1021312"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a:ln>
                  <a:noFill/>
                </a:ln>
                <a:effectLst/>
                <a:uLnTx/>
                <a:uFillTx/>
                <a:latin typeface="BentonSans Book Italic" panose="02000503000000020004"/>
                <a:ea typeface="Arial Unicode MS" pitchFamily="34" charset="-128"/>
                <a:cs typeface="Arial Unicode MS" pitchFamily="34" charset="-128"/>
              </a:rPr>
              <a:t>Authoring | Localization | Versioning  | Delivery</a:t>
            </a:r>
          </a:p>
        </p:txBody>
      </p:sp>
      <p:sp>
        <p:nvSpPr>
          <p:cNvPr id="496" name="TextBox 495">
            <a:extLst>
              <a:ext uri="{FF2B5EF4-FFF2-40B4-BE49-F238E27FC236}">
                <a16:creationId xmlns:a16="http://schemas.microsoft.com/office/drawing/2014/main" id="{0501DE85-452A-4823-A7FE-3745FC744037}"/>
              </a:ext>
            </a:extLst>
          </p:cNvPr>
          <p:cNvSpPr txBox="1"/>
          <p:nvPr/>
        </p:nvSpPr>
        <p:spPr>
          <a:xfrm>
            <a:off x="8884653" y="4405487"/>
            <a:ext cx="1021312" cy="215444"/>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700" b="1" i="0" u="none" strike="noStrike" kern="0" cap="none" spc="0" normalizeH="0" baseline="0" noProof="0">
                <a:ln>
                  <a:noFill/>
                </a:ln>
                <a:effectLst/>
                <a:uLnTx/>
                <a:uFillTx/>
                <a:latin typeface="BentonSans Book Italic" panose="02000503000000020004"/>
                <a:ea typeface="Arial Unicode MS" pitchFamily="34" charset="-128"/>
                <a:cs typeface="Arial Unicode MS" pitchFamily="34" charset="-128"/>
              </a:rPr>
              <a:t>Multi-format </a:t>
            </a:r>
            <a:br>
              <a:rPr kumimoji="0" lang="en-US" sz="700" b="1" i="0" u="none" strike="noStrike" kern="0" cap="none" spc="0" normalizeH="0" baseline="0" noProof="0">
                <a:ln>
                  <a:noFill/>
                </a:ln>
                <a:effectLst/>
                <a:uLnTx/>
                <a:uFillTx/>
                <a:latin typeface="BentonSans Book Italic" panose="02000503000000020004"/>
                <a:ea typeface="Arial Unicode MS" pitchFamily="34" charset="-128"/>
                <a:cs typeface="Arial Unicode MS" pitchFamily="34" charset="-128"/>
              </a:rPr>
            </a:br>
            <a:r>
              <a:rPr kumimoji="0" lang="en-US" sz="700" b="1" i="0" u="none" strike="noStrike" kern="0" cap="none" spc="0" normalizeH="0" baseline="0" noProof="0">
                <a:ln>
                  <a:noFill/>
                </a:ln>
                <a:effectLst/>
                <a:uLnTx/>
                <a:uFillTx/>
                <a:latin typeface="BentonSans Book Italic" panose="02000503000000020004"/>
                <a:ea typeface="Arial Unicode MS" pitchFamily="34" charset="-128"/>
                <a:cs typeface="Arial Unicode MS" pitchFamily="34" charset="-128"/>
              </a:rPr>
              <a:t>| Multi-channel</a:t>
            </a:r>
          </a:p>
        </p:txBody>
      </p:sp>
      <p:sp>
        <p:nvSpPr>
          <p:cNvPr id="501" name="TextBox 500">
            <a:extLst>
              <a:ext uri="{FF2B5EF4-FFF2-40B4-BE49-F238E27FC236}">
                <a16:creationId xmlns:a16="http://schemas.microsoft.com/office/drawing/2014/main" id="{6E02DBA2-73B9-444A-AD7D-9BB747802F81}"/>
              </a:ext>
            </a:extLst>
          </p:cNvPr>
          <p:cNvSpPr txBox="1"/>
          <p:nvPr/>
        </p:nvSpPr>
        <p:spPr>
          <a:xfrm>
            <a:off x="8080047" y="3616475"/>
            <a:ext cx="1124863" cy="1384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a:ln>
                  <a:noFill/>
                </a:ln>
                <a:effectLst/>
                <a:uLnTx/>
                <a:uFillTx/>
                <a:latin typeface="BentonSans Book Italic" panose="02000503000000020004"/>
                <a:ea typeface="Arial Unicode MS" pitchFamily="34" charset="-128"/>
                <a:cs typeface="Arial Unicode MS" pitchFamily="34" charset="-128"/>
              </a:rPr>
              <a:t>DITA Landscape</a:t>
            </a:r>
          </a:p>
        </p:txBody>
      </p:sp>
      <p:sp>
        <p:nvSpPr>
          <p:cNvPr id="2" name="TextBox 1">
            <a:extLst>
              <a:ext uri="{FF2B5EF4-FFF2-40B4-BE49-F238E27FC236}">
                <a16:creationId xmlns:a16="http://schemas.microsoft.com/office/drawing/2014/main" id="{8B5E6BFD-621B-4A26-B820-BFD70788176A}"/>
              </a:ext>
            </a:extLst>
          </p:cNvPr>
          <p:cNvSpPr txBox="1"/>
          <p:nvPr/>
        </p:nvSpPr>
        <p:spPr>
          <a:xfrm>
            <a:off x="7488370" y="3974800"/>
            <a:ext cx="1047475"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b="1" kern="0">
                <a:latin typeface="BentonSans Book Italic" panose="02000503000000020004"/>
                <a:ea typeface="Arial Unicode MS" pitchFamily="34" charset="-128"/>
                <a:cs typeface="Arial Unicode MS" pitchFamily="34" charset="-128"/>
              </a:rPr>
              <a:t>DITA CMS System</a:t>
            </a:r>
          </a:p>
        </p:txBody>
      </p:sp>
      <p:sp>
        <p:nvSpPr>
          <p:cNvPr id="498" name="TextBox 497">
            <a:extLst>
              <a:ext uri="{FF2B5EF4-FFF2-40B4-BE49-F238E27FC236}">
                <a16:creationId xmlns:a16="http://schemas.microsoft.com/office/drawing/2014/main" id="{FADDDCC4-A937-4859-AB70-285CF043192C}"/>
              </a:ext>
            </a:extLst>
          </p:cNvPr>
          <p:cNvSpPr txBox="1"/>
          <p:nvPr/>
        </p:nvSpPr>
        <p:spPr>
          <a:xfrm>
            <a:off x="9019402" y="3942971"/>
            <a:ext cx="764960" cy="553998"/>
          </a:xfrm>
          <a:prstGeom prst="rect">
            <a:avLst/>
          </a:prstGeom>
          <a:noFill/>
        </p:spPr>
        <p:txBody>
          <a:bodyPr wrap="square" lIns="0" tIns="0" rIns="0" bIns="0" rtlCol="0">
            <a:spAutoFit/>
          </a:bodyPr>
          <a:lstStyle/>
          <a:p>
            <a:pPr lvl="0" algn="ctr" defTabSz="914400" fontAlgn="base">
              <a:spcBef>
                <a:spcPct val="50000"/>
              </a:spcBef>
              <a:spcAft>
                <a:spcPct val="0"/>
              </a:spcAft>
              <a:buClr>
                <a:srgbClr val="F0AB00"/>
              </a:buClr>
              <a:buSzPct val="80000"/>
              <a:defRPr/>
            </a:pPr>
            <a:r>
              <a:rPr lang="en-US" sz="1200" b="1" kern="0">
                <a:latin typeface="BentonSans Book Italic" panose="02000503000000020004"/>
                <a:ea typeface="Arial Unicode MS" pitchFamily="34" charset="-128"/>
                <a:cs typeface="Arial Unicode MS" pitchFamily="34" charset="-128"/>
              </a:rPr>
              <a:t>DITA </a:t>
            </a:r>
            <a:br>
              <a:rPr lang="en-US" sz="1200" b="1" kern="0">
                <a:latin typeface="BentonSans Book Italic" panose="02000503000000020004"/>
                <a:ea typeface="Arial Unicode MS" pitchFamily="34" charset="-128"/>
                <a:cs typeface="Arial Unicode MS" pitchFamily="34" charset="-128"/>
              </a:rPr>
            </a:br>
            <a:r>
              <a:rPr lang="en-US" sz="1200" b="1" kern="0">
                <a:latin typeface="BentonSans Book Italic" panose="02000503000000020004"/>
                <a:ea typeface="Arial Unicode MS" pitchFamily="34" charset="-128"/>
                <a:cs typeface="Arial Unicode MS" pitchFamily="34" charset="-128"/>
              </a:rPr>
              <a:t>Build</a:t>
            </a:r>
            <a:br>
              <a:rPr lang="en-US" sz="1200" b="1" kern="0">
                <a:latin typeface="BentonSans Book Italic" panose="02000503000000020004"/>
                <a:ea typeface="Arial Unicode MS" pitchFamily="34" charset="-128"/>
                <a:cs typeface="Arial Unicode MS" pitchFamily="34" charset="-128"/>
              </a:rPr>
            </a:br>
            <a:endParaRPr lang="en-US" sz="1200" b="1" kern="0">
              <a:latin typeface="BentonSans Book Italic" panose="02000503000000020004"/>
              <a:ea typeface="Arial Unicode MS" pitchFamily="34" charset="-128"/>
              <a:cs typeface="Arial Unicode MS" pitchFamily="34" charset="-128"/>
            </a:endParaRPr>
          </a:p>
        </p:txBody>
      </p:sp>
      <p:sp>
        <p:nvSpPr>
          <p:cNvPr id="505" name="TextBox 504">
            <a:extLst>
              <a:ext uri="{FF2B5EF4-FFF2-40B4-BE49-F238E27FC236}">
                <a16:creationId xmlns:a16="http://schemas.microsoft.com/office/drawing/2014/main" id="{DB001D22-DB3F-4958-9D56-3CFB58CD9464}"/>
              </a:ext>
            </a:extLst>
          </p:cNvPr>
          <p:cNvSpPr txBox="1"/>
          <p:nvPr/>
        </p:nvSpPr>
        <p:spPr>
          <a:xfrm>
            <a:off x="5695937" y="1889065"/>
            <a:ext cx="6271102" cy="184666"/>
          </a:xfrm>
          <a:prstGeom prst="rect">
            <a:avLst/>
          </a:prstGeom>
          <a:noFill/>
          <a:ln>
            <a:noFill/>
          </a:ln>
          <a:effectLst/>
        </p:spPr>
        <p:txBody>
          <a:bodyPr wrap="square" lIns="0" tIns="0" rIns="0" bIns="0" rtlCol="0">
            <a:spAutoFit/>
          </a:bodyPr>
          <a:lstStyle/>
          <a:p>
            <a:pPr marL="0" marR="0" lvl="0" indent="0" algn="ctr" defTabSz="1088776" rtl="0" eaLnBrk="1" fontAlgn="base" latinLnBrk="0" hangingPunct="1">
              <a:lnSpc>
                <a:spcPct val="100000"/>
              </a:lnSpc>
              <a:spcBef>
                <a:spcPts val="600"/>
              </a:spcBef>
              <a:spcAft>
                <a:spcPct val="0"/>
              </a:spcAft>
              <a:buClr>
                <a:srgbClr val="F0AB00"/>
              </a:buClr>
              <a:buSzPct val="80000"/>
              <a:buFontTx/>
              <a:buNone/>
              <a:tabLst/>
              <a:defRPr/>
            </a:pPr>
            <a:r>
              <a:rPr kumimoji="0" lang="en-US" sz="1200" b="1" i="0" u="none" strike="noStrike" kern="0" cap="none" spc="0" normalizeH="0" baseline="0" noProof="0">
                <a:ln>
                  <a:noFill/>
                </a:ln>
                <a:solidFill>
                  <a:srgbClr val="F0AB00"/>
                </a:solidFill>
                <a:effectLst/>
                <a:uLnTx/>
                <a:uFillTx/>
                <a:latin typeface="BentonSans Book Italic" panose="02000503000000020004"/>
                <a:ea typeface="Arial Unicode MS" pitchFamily="34" charset="-128"/>
                <a:cs typeface="Arial Unicode MS" pitchFamily="34" charset="-128"/>
              </a:rPr>
              <a:t>&gt;</a:t>
            </a:r>
            <a:r>
              <a:rPr lang="en-US" sz="1200" b="1" kern="0">
                <a:solidFill>
                  <a:srgbClr val="F0AB00"/>
                </a:solidFill>
                <a:latin typeface="BentonSans Book Italic" panose="02000503000000020004"/>
                <a:ea typeface="Arial Unicode MS" pitchFamily="34" charset="-128"/>
                <a:cs typeface="Arial Unicode MS" pitchFamily="34" charset="-128"/>
              </a:rPr>
              <a:t>2600</a:t>
            </a:r>
            <a:r>
              <a:rPr kumimoji="0" lang="en-US" sz="1200" b="0" i="0" u="none" strike="noStrike" kern="0" cap="none" spc="0" normalizeH="0" baseline="0" noProof="0">
                <a:ln>
                  <a:noFill/>
                </a:ln>
                <a:solidFill>
                  <a:srgbClr val="000000"/>
                </a:solidFill>
                <a:effectLst/>
                <a:uLnTx/>
                <a:uFillTx/>
                <a:latin typeface="BentonSans Book" panose="02000503000000020004"/>
                <a:ea typeface="Arial Unicode MS" pitchFamily="34" charset="-128"/>
                <a:cs typeface="Arial Unicode MS" pitchFamily="34" charset="-128"/>
              </a:rPr>
              <a:t> </a:t>
            </a:r>
            <a:r>
              <a:rPr kumimoji="0" lang="en-US" sz="1200" b="0" i="0" u="none" strike="noStrike" kern="0" cap="none" spc="0" normalizeH="0" baseline="0" noProof="0">
                <a:ln>
                  <a:noFill/>
                </a:ln>
                <a:solidFill>
                  <a:schemeClr val="bg1"/>
                </a:solidFill>
                <a:effectLst/>
                <a:uLnTx/>
                <a:uFillTx/>
                <a:latin typeface="BentonSans Book" panose="02000503000000020004"/>
                <a:ea typeface="Arial Unicode MS" pitchFamily="34" charset="-128"/>
                <a:cs typeface="Arial Unicode MS" pitchFamily="34" charset="-128"/>
              </a:rPr>
              <a:t>users |</a:t>
            </a:r>
            <a:r>
              <a:rPr kumimoji="0" lang="en-US" sz="1200" b="0" i="0" u="none" strike="noStrike" kern="0" cap="none" spc="0" normalizeH="0" baseline="0" noProof="0">
                <a:ln>
                  <a:noFill/>
                </a:ln>
                <a:solidFill>
                  <a:srgbClr val="666666"/>
                </a:solidFill>
                <a:effectLst/>
                <a:uLnTx/>
                <a:uFillTx/>
                <a:latin typeface="BentonSans Book" panose="02000503000000020004"/>
                <a:ea typeface="Arial Unicode MS" pitchFamily="34" charset="-128"/>
                <a:cs typeface="Arial Unicode MS" pitchFamily="34" charset="-128"/>
              </a:rPr>
              <a:t> </a:t>
            </a:r>
            <a:r>
              <a:rPr kumimoji="0" lang="en-US" sz="1200" b="0" i="0" u="none" strike="noStrike" kern="0" cap="none" spc="0" normalizeH="0" baseline="0" noProof="0">
                <a:ln>
                  <a:noFill/>
                </a:ln>
                <a:solidFill>
                  <a:schemeClr val="accent1"/>
                </a:solidFill>
                <a:effectLst/>
                <a:uLnTx/>
                <a:uFillTx/>
                <a:latin typeface="BentonSans Book" panose="02000503000000020004"/>
                <a:ea typeface="Arial Unicode MS" pitchFamily="34" charset="-128"/>
                <a:cs typeface="Arial Unicode MS" pitchFamily="34" charset="-128"/>
              </a:rPr>
              <a:t>&gt;</a:t>
            </a:r>
            <a:r>
              <a:rPr lang="en-US" sz="1200" b="1" kern="0">
                <a:solidFill>
                  <a:srgbClr val="F0AB00"/>
                </a:solidFill>
                <a:latin typeface="BentonSans Book Italic" panose="02000503000000020004"/>
                <a:ea typeface="Arial Unicode MS" pitchFamily="34" charset="-128"/>
                <a:cs typeface="Arial Unicode MS" pitchFamily="34" charset="-128"/>
              </a:rPr>
              <a:t>7.8</a:t>
            </a:r>
            <a:r>
              <a:rPr kumimoji="0" lang="en-US" sz="1200" b="1" i="0" u="none" strike="noStrike" kern="0" cap="none" spc="0" normalizeH="0" baseline="0" noProof="0">
                <a:ln>
                  <a:noFill/>
                </a:ln>
                <a:solidFill>
                  <a:srgbClr val="F0AB00"/>
                </a:solidFill>
                <a:effectLst/>
                <a:uLnTx/>
                <a:uFillTx/>
                <a:latin typeface="BentonSans Book Italic" panose="02000503000000020004"/>
                <a:ea typeface="Arial Unicode MS" pitchFamily="34" charset="-128"/>
                <a:cs typeface="Arial Unicode MS" pitchFamily="34" charset="-128"/>
              </a:rPr>
              <a:t> Million </a:t>
            </a:r>
            <a:r>
              <a:rPr kumimoji="0" lang="en-US" sz="1200" i="0" u="none" strike="noStrike" kern="0" cap="none" spc="0" normalizeH="0" baseline="0" noProof="0">
                <a:ln>
                  <a:noFill/>
                </a:ln>
                <a:solidFill>
                  <a:schemeClr val="bg1"/>
                </a:solidFill>
                <a:effectLst/>
                <a:uLnTx/>
                <a:uFillTx/>
                <a:latin typeface="BentonSans Book" panose="02000503000000020004"/>
                <a:ea typeface="Arial Unicode MS" pitchFamily="34" charset="-128"/>
                <a:cs typeface="Arial Unicode MS" pitchFamily="34" charset="-128"/>
              </a:rPr>
              <a:t>files in </a:t>
            </a:r>
            <a:r>
              <a:rPr kumimoji="0" lang="en-US" sz="1200" b="0" i="0" u="none" strike="noStrike" kern="0" cap="none" spc="0" normalizeH="0" baseline="0" noProof="0">
                <a:ln>
                  <a:noFill/>
                </a:ln>
                <a:solidFill>
                  <a:schemeClr val="bg1"/>
                </a:solidFill>
                <a:effectLst/>
                <a:uLnTx/>
                <a:uFillTx/>
                <a:latin typeface="BentonSans Book" panose="02000503000000020004"/>
                <a:ea typeface="Arial Unicode MS" pitchFamily="34" charset="-128"/>
                <a:cs typeface="Arial Unicode MS" pitchFamily="34" charset="-128"/>
              </a:rPr>
              <a:t>DITA CMS | </a:t>
            </a:r>
            <a:r>
              <a:rPr kumimoji="0" lang="en-US" sz="1200" b="1" i="0" u="none" strike="noStrike" kern="0" cap="none" spc="0" normalizeH="0" baseline="0" noProof="0">
                <a:ln>
                  <a:noFill/>
                </a:ln>
                <a:solidFill>
                  <a:srgbClr val="F0AB00"/>
                </a:solidFill>
                <a:effectLst/>
                <a:uLnTx/>
                <a:uFillTx/>
                <a:latin typeface="BentonSans Book Italic" panose="02000503000000020004"/>
                <a:ea typeface="Arial Unicode MS" pitchFamily="34" charset="-128"/>
                <a:cs typeface="Arial Unicode MS" pitchFamily="34" charset="-128"/>
              </a:rPr>
              <a:t>51 </a:t>
            </a:r>
            <a:r>
              <a:rPr kumimoji="0" lang="en-US" sz="1200" b="0" i="0" u="none" strike="noStrike" kern="0" cap="none" spc="0" normalizeH="0" baseline="0" noProof="0">
                <a:ln>
                  <a:noFill/>
                </a:ln>
                <a:solidFill>
                  <a:schemeClr val="bg1"/>
                </a:solidFill>
                <a:effectLst/>
                <a:uLnTx/>
                <a:uFillTx/>
                <a:latin typeface="BentonSans Book" panose="02000503000000020004"/>
                <a:ea typeface="Arial Unicode MS" pitchFamily="34" charset="-128"/>
                <a:cs typeface="Arial Unicode MS" pitchFamily="34" charset="-128"/>
              </a:rPr>
              <a:t>languages |</a:t>
            </a:r>
            <a:r>
              <a:rPr kumimoji="0" lang="en-US" sz="1200" b="0" i="0" u="none" strike="noStrike" kern="0" cap="none" spc="0" normalizeH="0" baseline="0" noProof="0">
                <a:ln>
                  <a:noFill/>
                </a:ln>
                <a:solidFill>
                  <a:srgbClr val="666666"/>
                </a:solidFill>
                <a:effectLst/>
                <a:uLnTx/>
                <a:uFillTx/>
                <a:latin typeface="BentonSans Book" panose="02000503000000020004"/>
                <a:ea typeface="Arial Unicode MS" pitchFamily="34" charset="-128"/>
                <a:cs typeface="Arial Unicode MS" pitchFamily="34" charset="-128"/>
              </a:rPr>
              <a:t> </a:t>
            </a:r>
            <a:r>
              <a:rPr lang="en-US" sz="1200" kern="0">
                <a:solidFill>
                  <a:schemeClr val="accent1"/>
                </a:solidFill>
                <a:latin typeface="BentonSans Book" panose="02000503000000020004"/>
                <a:ea typeface="Arial Unicode MS" pitchFamily="34" charset="-128"/>
                <a:cs typeface="Arial Unicode MS" pitchFamily="34" charset="-128"/>
              </a:rPr>
              <a:t>~</a:t>
            </a:r>
            <a:r>
              <a:rPr kumimoji="0" lang="en-US" sz="1200" b="1" i="0" u="none" strike="noStrike" kern="0" cap="none" spc="0" normalizeH="0" baseline="0" noProof="0">
                <a:ln>
                  <a:noFill/>
                </a:ln>
                <a:solidFill>
                  <a:srgbClr val="F0AB00"/>
                </a:solidFill>
                <a:effectLst/>
                <a:uLnTx/>
                <a:uFillTx/>
                <a:latin typeface="BentonSans Book Italic" panose="02000503000000020004"/>
                <a:ea typeface="Arial Unicode MS" pitchFamily="34" charset="-128"/>
                <a:cs typeface="Arial Unicode MS" pitchFamily="34" charset="-128"/>
              </a:rPr>
              <a:t>600 000 </a:t>
            </a:r>
            <a:r>
              <a:rPr kumimoji="0" lang="en-US" sz="1200" b="0" i="0" u="none" strike="noStrike" kern="0" cap="none" spc="0" normalizeH="0" baseline="0" noProof="0">
                <a:ln>
                  <a:noFill/>
                </a:ln>
                <a:solidFill>
                  <a:schemeClr val="bg1"/>
                </a:solidFill>
                <a:effectLst/>
                <a:uLnTx/>
                <a:uFillTx/>
                <a:latin typeface="BentonSans Book" panose="02000503000000020004"/>
                <a:ea typeface="Arial Unicode MS" pitchFamily="34" charset="-128"/>
                <a:cs typeface="Arial Unicode MS" pitchFamily="34" charset="-128"/>
              </a:rPr>
              <a:t>deliverables</a:t>
            </a:r>
          </a:p>
        </p:txBody>
      </p:sp>
      <p:pic>
        <p:nvPicPr>
          <p:cNvPr id="506" name="Picture 505">
            <a:extLst>
              <a:ext uri="{FF2B5EF4-FFF2-40B4-BE49-F238E27FC236}">
                <a16:creationId xmlns:a16="http://schemas.microsoft.com/office/drawing/2014/main" id="{11BFD67F-2365-4490-9F61-7D86DA65E052}"/>
              </a:ext>
            </a:extLst>
          </p:cNvPr>
          <p:cNvPicPr>
            <a:picLocks noChangeAspect="1"/>
          </p:cNvPicPr>
          <p:nvPr/>
        </p:nvPicPr>
        <p:blipFill>
          <a:blip r:embed="rId7"/>
          <a:stretch>
            <a:fillRect/>
          </a:stretch>
        </p:blipFill>
        <p:spPr>
          <a:xfrm>
            <a:off x="6025414" y="3737643"/>
            <a:ext cx="868379" cy="868379"/>
          </a:xfrm>
          <a:prstGeom prst="rect">
            <a:avLst/>
          </a:prstGeom>
          <a:solidFill>
            <a:schemeClr val="bg1"/>
          </a:solidFill>
        </p:spPr>
      </p:pic>
      <p:sp>
        <p:nvSpPr>
          <p:cNvPr id="507" name="TextBox 506">
            <a:extLst>
              <a:ext uri="{FF2B5EF4-FFF2-40B4-BE49-F238E27FC236}">
                <a16:creationId xmlns:a16="http://schemas.microsoft.com/office/drawing/2014/main" id="{DE71A65E-1D84-4D3C-BD23-2B15B0E08842}"/>
              </a:ext>
            </a:extLst>
          </p:cNvPr>
          <p:cNvSpPr txBox="1"/>
          <p:nvPr/>
        </p:nvSpPr>
        <p:spPr>
          <a:xfrm>
            <a:off x="6009161" y="4662266"/>
            <a:ext cx="907553" cy="161583"/>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a:ln>
                  <a:noFill/>
                </a:ln>
                <a:solidFill>
                  <a:schemeClr val="bg1"/>
                </a:solidFill>
                <a:effectLst/>
                <a:uLnTx/>
                <a:uFillTx/>
                <a:latin typeface="BentonSans Book Italic" panose="02000503000000020004"/>
                <a:ea typeface="Arial Unicode MS" pitchFamily="34" charset="-128"/>
                <a:cs typeface="Arial Unicode MS" pitchFamily="34" charset="-128"/>
              </a:rPr>
              <a:t>UA </a:t>
            </a:r>
            <a:r>
              <a:rPr lang="en-US" sz="1050" b="1" kern="0">
                <a:solidFill>
                  <a:schemeClr val="bg1"/>
                </a:solidFill>
                <a:latin typeface="BentonSans Book Italic" panose="02000503000000020004"/>
                <a:ea typeface="Arial Unicode MS" pitchFamily="34" charset="-128"/>
                <a:cs typeface="Arial Unicode MS" pitchFamily="34" charset="-128"/>
              </a:rPr>
              <a:t>Teams</a:t>
            </a:r>
            <a:r>
              <a:rPr kumimoji="0" lang="en-US" sz="1050" b="1" i="0" u="none" strike="noStrike" kern="0" cap="none" spc="0" normalizeH="0" baseline="0" noProof="0">
                <a:ln>
                  <a:noFill/>
                </a:ln>
                <a:solidFill>
                  <a:schemeClr val="bg1"/>
                </a:solidFill>
                <a:effectLst/>
                <a:uLnTx/>
                <a:uFillTx/>
                <a:latin typeface="BentonSans Book Italic" panose="02000503000000020004"/>
                <a:ea typeface="Arial Unicode MS" pitchFamily="34" charset="-128"/>
                <a:cs typeface="Arial Unicode MS" pitchFamily="34" charset="-128"/>
              </a:rPr>
              <a:t> (*)</a:t>
            </a:r>
          </a:p>
        </p:txBody>
      </p:sp>
      <p:sp>
        <p:nvSpPr>
          <p:cNvPr id="508" name="Rectangle 507">
            <a:extLst>
              <a:ext uri="{FF2B5EF4-FFF2-40B4-BE49-F238E27FC236}">
                <a16:creationId xmlns:a16="http://schemas.microsoft.com/office/drawing/2014/main" id="{5C05CB11-C93A-4FB9-9166-B49FA5AFFF3E}"/>
              </a:ext>
            </a:extLst>
          </p:cNvPr>
          <p:cNvSpPr/>
          <p:nvPr/>
        </p:nvSpPr>
        <p:spPr>
          <a:xfrm>
            <a:off x="6312331" y="5860981"/>
            <a:ext cx="3947023" cy="261610"/>
          </a:xfrm>
          <a:prstGeom prst="rect">
            <a:avLst/>
          </a:prstGeom>
        </p:spPr>
        <p:txBody>
          <a:bodyPr wrap="square">
            <a:spAutoFit/>
          </a:bodyPr>
          <a:lstStyle/>
          <a:p>
            <a:r>
              <a:rPr lang="en-US" sz="1100">
                <a:solidFill>
                  <a:schemeClr val="bg1"/>
                </a:solidFill>
                <a:latin typeface="BentonSans Book" panose="02000503000000020004"/>
              </a:rPr>
              <a:t>(*) Groups beyond UA also use the system: e.g. Learning Journeys</a:t>
            </a:r>
          </a:p>
        </p:txBody>
      </p:sp>
      <p:sp>
        <p:nvSpPr>
          <p:cNvPr id="509" name="Rectangle: Rounded Corners 508">
            <a:extLst>
              <a:ext uri="{FF2B5EF4-FFF2-40B4-BE49-F238E27FC236}">
                <a16:creationId xmlns:a16="http://schemas.microsoft.com/office/drawing/2014/main" id="{091A026C-52DD-4889-9A55-0761E3A93EEA}"/>
              </a:ext>
            </a:extLst>
          </p:cNvPr>
          <p:cNvSpPr/>
          <p:nvPr/>
        </p:nvSpPr>
        <p:spPr bwMode="gray">
          <a:xfrm>
            <a:off x="10472743" y="2467713"/>
            <a:ext cx="1380720" cy="1912066"/>
          </a:xfrm>
          <a:prstGeom prst="roundRect">
            <a:avLst/>
          </a:prstGeom>
          <a:solidFill>
            <a:schemeClr val="bg1"/>
          </a:solidFill>
          <a:ln w="6350" algn="ctr">
            <a:solidFill>
              <a:schemeClr val="tx1"/>
            </a:solidFill>
            <a:prstDash val="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BentonSans Book" panose="02000503000000020004"/>
              <a:ea typeface="Arial Unicode MS" pitchFamily="34" charset="-128"/>
              <a:cs typeface="Arial Unicode MS" pitchFamily="34" charset="-128"/>
            </a:endParaRPr>
          </a:p>
        </p:txBody>
      </p:sp>
      <p:sp>
        <p:nvSpPr>
          <p:cNvPr id="510" name="TextBox 509">
            <a:extLst>
              <a:ext uri="{FF2B5EF4-FFF2-40B4-BE49-F238E27FC236}">
                <a16:creationId xmlns:a16="http://schemas.microsoft.com/office/drawing/2014/main" id="{267F0DAB-73BE-4BCC-8CCE-5BF20AA14BEF}"/>
              </a:ext>
            </a:extLst>
          </p:cNvPr>
          <p:cNvSpPr txBox="1"/>
          <p:nvPr/>
        </p:nvSpPr>
        <p:spPr>
          <a:xfrm>
            <a:off x="10691373" y="2509128"/>
            <a:ext cx="943461" cy="138499"/>
          </a:xfrm>
          <a:prstGeom prst="rect">
            <a:avLst/>
          </a:prstGeom>
          <a:solidFill>
            <a:schemeClr val="bg1"/>
          </a:solid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a:ln>
                  <a:noFill/>
                </a:ln>
                <a:effectLst/>
                <a:uLnTx/>
                <a:uFillTx/>
                <a:latin typeface="BentonSans Book Italic" panose="02000503000000020004"/>
                <a:ea typeface="Arial Unicode MS" pitchFamily="34" charset="-128"/>
                <a:cs typeface="Arial Unicode MS" pitchFamily="34" charset="-128"/>
              </a:rPr>
              <a:t>Web channels</a:t>
            </a:r>
          </a:p>
        </p:txBody>
      </p:sp>
      <p:sp>
        <p:nvSpPr>
          <p:cNvPr id="512" name="Rectangle: Rounded Corners 511">
            <a:extLst>
              <a:ext uri="{FF2B5EF4-FFF2-40B4-BE49-F238E27FC236}">
                <a16:creationId xmlns:a16="http://schemas.microsoft.com/office/drawing/2014/main" id="{6671D523-F34C-4A6F-8FD9-02DAFDC6CAD8}"/>
              </a:ext>
            </a:extLst>
          </p:cNvPr>
          <p:cNvSpPr/>
          <p:nvPr/>
        </p:nvSpPr>
        <p:spPr bwMode="gray">
          <a:xfrm>
            <a:off x="10472743" y="4565021"/>
            <a:ext cx="1380717" cy="1218913"/>
          </a:xfrm>
          <a:prstGeom prst="roundRect">
            <a:avLst/>
          </a:prstGeom>
          <a:solidFill>
            <a:schemeClr val="bg1"/>
          </a:solidFill>
          <a:ln w="6350" algn="ctr">
            <a:solidFill>
              <a:schemeClr val="tx1"/>
            </a:solidFill>
            <a:prstDash val="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BentonSans Book" panose="02000503000000020004"/>
              <a:ea typeface="Arial Unicode MS" pitchFamily="34" charset="-128"/>
              <a:cs typeface="Arial Unicode MS" pitchFamily="34" charset="-128"/>
            </a:endParaRPr>
          </a:p>
        </p:txBody>
      </p:sp>
      <p:sp>
        <p:nvSpPr>
          <p:cNvPr id="513" name="TextBox 512">
            <a:extLst>
              <a:ext uri="{FF2B5EF4-FFF2-40B4-BE49-F238E27FC236}">
                <a16:creationId xmlns:a16="http://schemas.microsoft.com/office/drawing/2014/main" id="{AFA2E0BE-01CB-4D30-B4F1-EC1663DF2336}"/>
              </a:ext>
            </a:extLst>
          </p:cNvPr>
          <p:cNvSpPr txBox="1"/>
          <p:nvPr/>
        </p:nvSpPr>
        <p:spPr>
          <a:xfrm>
            <a:off x="10600670" y="4616594"/>
            <a:ext cx="1124863" cy="2769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a:ln>
                  <a:noFill/>
                </a:ln>
                <a:effectLst/>
                <a:uLnTx/>
                <a:uFillTx/>
                <a:latin typeface="BentonSans Book Italic" panose="02000503000000020004"/>
                <a:ea typeface="Arial Unicode MS" pitchFamily="34" charset="-128"/>
                <a:cs typeface="Arial Unicode MS" pitchFamily="34" charset="-128"/>
              </a:rPr>
              <a:t>Software embedded channels</a:t>
            </a:r>
          </a:p>
        </p:txBody>
      </p:sp>
      <p:grpSp>
        <p:nvGrpSpPr>
          <p:cNvPr id="514" name="Group 513">
            <a:extLst>
              <a:ext uri="{FF2B5EF4-FFF2-40B4-BE49-F238E27FC236}">
                <a16:creationId xmlns:a16="http://schemas.microsoft.com/office/drawing/2014/main" id="{EB139C65-0BEA-45AD-BB26-A0D7EB408A38}"/>
              </a:ext>
            </a:extLst>
          </p:cNvPr>
          <p:cNvGrpSpPr/>
          <p:nvPr/>
        </p:nvGrpSpPr>
        <p:grpSpPr>
          <a:xfrm>
            <a:off x="10592361" y="2676253"/>
            <a:ext cx="1165633" cy="1569182"/>
            <a:chOff x="8436277" y="4132191"/>
            <a:chExt cx="1243884" cy="1569182"/>
          </a:xfrm>
        </p:grpSpPr>
        <p:pic>
          <p:nvPicPr>
            <p:cNvPr id="515" name="Picture 514">
              <a:extLst>
                <a:ext uri="{FF2B5EF4-FFF2-40B4-BE49-F238E27FC236}">
                  <a16:creationId xmlns:a16="http://schemas.microsoft.com/office/drawing/2014/main" id="{15D21FD2-765E-44E9-9C78-72D312864461}"/>
                </a:ext>
              </a:extLst>
            </p:cNvPr>
            <p:cNvPicPr>
              <a:picLocks noChangeAspect="1"/>
            </p:cNvPicPr>
            <p:nvPr/>
          </p:nvPicPr>
          <p:blipFill>
            <a:blip r:embed="rId8"/>
            <a:stretch>
              <a:fillRect/>
            </a:stretch>
          </p:blipFill>
          <p:spPr>
            <a:xfrm>
              <a:off x="8450826" y="5117333"/>
              <a:ext cx="1229335" cy="584040"/>
            </a:xfrm>
            <a:prstGeom prst="rect">
              <a:avLst/>
            </a:prstGeom>
            <a:effectLst>
              <a:outerShdw blurRad="50800" dist="38100" dir="2700000" algn="tl" rotWithShape="0">
                <a:prstClr val="black">
                  <a:alpha val="40000"/>
                </a:prstClr>
              </a:outerShdw>
            </a:effectLst>
          </p:spPr>
        </p:pic>
        <p:sp>
          <p:nvSpPr>
            <p:cNvPr id="516" name="TextBox 515">
              <a:extLst>
                <a:ext uri="{FF2B5EF4-FFF2-40B4-BE49-F238E27FC236}">
                  <a16:creationId xmlns:a16="http://schemas.microsoft.com/office/drawing/2014/main" id="{2C2913D5-4F83-41B0-9570-9719BC925CBD}"/>
                </a:ext>
              </a:extLst>
            </p:cNvPr>
            <p:cNvSpPr txBox="1"/>
            <p:nvPr/>
          </p:nvSpPr>
          <p:spPr>
            <a:xfrm>
              <a:off x="8476751" y="4132191"/>
              <a:ext cx="1157373" cy="1384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solidFill>
                    <a:srgbClr val="000000"/>
                  </a:solidFill>
                  <a:effectLst/>
                  <a:uLnTx/>
                  <a:uFillTx/>
                  <a:latin typeface="BentonSans Book" panose="02000503000000020004"/>
                  <a:ea typeface="Arial Unicode MS" pitchFamily="34" charset="-128"/>
                  <a:cs typeface="Arial Unicode MS" pitchFamily="34" charset="-128"/>
                  <a:hlinkClick r:id="rId9"/>
                </a:rPr>
                <a:t>help.sap.com</a:t>
              </a:r>
              <a:endParaRPr kumimoji="0" lang="en-US" sz="900" b="0" i="0" u="none" strike="noStrike" kern="0" cap="none" spc="0" normalizeH="0" baseline="0" noProof="0">
                <a:ln>
                  <a:noFill/>
                </a:ln>
                <a:solidFill>
                  <a:srgbClr val="000000"/>
                </a:solidFill>
                <a:effectLst/>
                <a:uLnTx/>
                <a:uFillTx/>
                <a:latin typeface="BentonSans Book" panose="02000503000000020004"/>
                <a:ea typeface="Arial Unicode MS" pitchFamily="34" charset="-128"/>
                <a:cs typeface="Arial Unicode MS" pitchFamily="34" charset="-128"/>
              </a:endParaRPr>
            </a:p>
          </p:txBody>
        </p:sp>
        <p:pic>
          <p:nvPicPr>
            <p:cNvPr id="517" name="Picture 516">
              <a:extLst>
                <a:ext uri="{FF2B5EF4-FFF2-40B4-BE49-F238E27FC236}">
                  <a16:creationId xmlns:a16="http://schemas.microsoft.com/office/drawing/2014/main" id="{55DD34DD-9D10-464E-A888-C6CB016647B6}"/>
                </a:ext>
              </a:extLst>
            </p:cNvPr>
            <p:cNvPicPr>
              <a:picLocks noChangeAspect="1"/>
            </p:cNvPicPr>
            <p:nvPr/>
          </p:nvPicPr>
          <p:blipFill>
            <a:blip r:embed="rId10"/>
            <a:stretch>
              <a:fillRect/>
            </a:stretch>
          </p:blipFill>
          <p:spPr>
            <a:xfrm>
              <a:off x="8436277" y="4283157"/>
              <a:ext cx="1229336" cy="600451"/>
            </a:xfrm>
            <a:prstGeom prst="rect">
              <a:avLst/>
            </a:prstGeom>
            <a:effectLst>
              <a:outerShdw blurRad="50800" dist="38100" dir="2700000" algn="tl" rotWithShape="0">
                <a:prstClr val="black">
                  <a:alpha val="40000"/>
                </a:prstClr>
              </a:outerShdw>
            </a:effectLst>
          </p:spPr>
        </p:pic>
        <p:sp>
          <p:nvSpPr>
            <p:cNvPr id="518" name="TextBox 517">
              <a:extLst>
                <a:ext uri="{FF2B5EF4-FFF2-40B4-BE49-F238E27FC236}">
                  <a16:creationId xmlns:a16="http://schemas.microsoft.com/office/drawing/2014/main" id="{573D3490-C1C9-49A5-8CEE-4C1641EC4114}"/>
                </a:ext>
              </a:extLst>
            </p:cNvPr>
            <p:cNvSpPr txBox="1"/>
            <p:nvPr/>
          </p:nvSpPr>
          <p:spPr>
            <a:xfrm>
              <a:off x="8462561" y="4910832"/>
              <a:ext cx="1157373" cy="138499"/>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a:ln>
                    <a:noFill/>
                  </a:ln>
                  <a:effectLst/>
                  <a:uLnTx/>
                  <a:uFillTx/>
                  <a:latin typeface="BentonSans Book" panose="02000503000000020004"/>
                  <a:ea typeface="Arial Unicode MS" pitchFamily="34" charset="-128"/>
                  <a:cs typeface="Arial Unicode MS" pitchFamily="34" charset="-128"/>
                </a:rPr>
                <a:t>In-app help</a:t>
              </a:r>
            </a:p>
          </p:txBody>
        </p:sp>
      </p:grpSp>
      <p:pic>
        <p:nvPicPr>
          <p:cNvPr id="519" name="Picture 2" descr="Bildergebnis fÃ¼r nexus repository">
            <a:extLst>
              <a:ext uri="{FF2B5EF4-FFF2-40B4-BE49-F238E27FC236}">
                <a16:creationId xmlns:a16="http://schemas.microsoft.com/office/drawing/2014/main" id="{1F1F19C2-286D-40A2-BCDB-B0BB9139DC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03101" y="4953221"/>
            <a:ext cx="720000" cy="176297"/>
          </a:xfrm>
          <a:prstGeom prst="rect">
            <a:avLst/>
          </a:prstGeom>
          <a:noFill/>
          <a:extLst>
            <a:ext uri="{909E8E84-426E-40DD-AFC4-6F175D3DCCD1}">
              <a14:hiddenFill xmlns:a14="http://schemas.microsoft.com/office/drawing/2010/main">
                <a:solidFill>
                  <a:srgbClr val="FFFFFF"/>
                </a:solidFill>
              </a14:hiddenFill>
            </a:ext>
          </a:extLst>
        </p:spPr>
      </p:pic>
      <p:pic>
        <p:nvPicPr>
          <p:cNvPr id="520" name="Picture 8" descr="Bildergebnis fÃ¼r github logo">
            <a:extLst>
              <a:ext uri="{FF2B5EF4-FFF2-40B4-BE49-F238E27FC236}">
                <a16:creationId xmlns:a16="http://schemas.microsoft.com/office/drawing/2014/main" id="{82A1485A-AF31-45AA-9477-F0AE57B17D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67101" y="5168469"/>
            <a:ext cx="792000" cy="263312"/>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12" descr="Bildergebnis fÃ¼r perforce logo">
            <a:extLst>
              <a:ext uri="{FF2B5EF4-FFF2-40B4-BE49-F238E27FC236}">
                <a16:creationId xmlns:a16="http://schemas.microsoft.com/office/drawing/2014/main" id="{422E4E0A-0B7F-4515-88E2-68C5028D6A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7993" b="33343"/>
          <a:stretch/>
        </p:blipFill>
        <p:spPr bwMode="auto">
          <a:xfrm>
            <a:off x="10749101" y="5470732"/>
            <a:ext cx="828000" cy="224659"/>
          </a:xfrm>
          <a:prstGeom prst="rect">
            <a:avLst/>
          </a:prstGeom>
          <a:noFill/>
          <a:extLst>
            <a:ext uri="{909E8E84-426E-40DD-AFC4-6F175D3DCCD1}">
              <a14:hiddenFill xmlns:a14="http://schemas.microsoft.com/office/drawing/2010/main">
                <a:solidFill>
                  <a:srgbClr val="FFFFFF"/>
                </a:solidFill>
              </a14:hiddenFill>
            </a:ext>
          </a:extLst>
        </p:spPr>
      </p:pic>
      <p:sp>
        <p:nvSpPr>
          <p:cNvPr id="490" name="Rectangle: Rounded Corners 489">
            <a:hlinkClick r:id="rId14" action="ppaction://hlinksldjump"/>
            <a:extLst>
              <a:ext uri="{FF2B5EF4-FFF2-40B4-BE49-F238E27FC236}">
                <a16:creationId xmlns:a16="http://schemas.microsoft.com/office/drawing/2014/main" id="{7D34234E-5FA6-469B-9B80-9B1437AC01E0}"/>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1226645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fik 21">
            <a:extLst>
              <a:ext uri="{FF2B5EF4-FFF2-40B4-BE49-F238E27FC236}">
                <a16:creationId xmlns:a16="http://schemas.microsoft.com/office/drawing/2014/main" id="{71442D2E-4ABB-4106-B63C-864A217B2100}"/>
              </a:ext>
            </a:extLst>
          </p:cNvPr>
          <p:cNvPicPr>
            <a:picLocks noChangeAspect="1"/>
          </p:cNvPicPr>
          <p:nvPr/>
        </p:nvPicPr>
        <p:blipFill>
          <a:blip r:embed="rId3"/>
          <a:stretch>
            <a:fillRect/>
          </a:stretch>
        </p:blipFill>
        <p:spPr>
          <a:xfrm>
            <a:off x="0" y="0"/>
            <a:ext cx="12195175" cy="6859786"/>
          </a:xfrm>
          <a:prstGeom prst="rect">
            <a:avLst/>
          </a:prstGeom>
        </p:spPr>
      </p:pic>
      <p:graphicFrame>
        <p:nvGraphicFramePr>
          <p:cNvPr id="34" name="Chart 33">
            <a:extLst>
              <a:ext uri="{FF2B5EF4-FFF2-40B4-BE49-F238E27FC236}">
                <a16:creationId xmlns:a16="http://schemas.microsoft.com/office/drawing/2014/main" id="{7E4F7DDA-F03F-4391-819B-4AC3AD968C32}"/>
              </a:ext>
            </a:extLst>
          </p:cNvPr>
          <p:cNvGraphicFramePr>
            <a:graphicFrameLocks/>
          </p:cNvGraphicFramePr>
          <p:nvPr>
            <p:extLst>
              <p:ext uri="{D42A27DB-BD31-4B8C-83A1-F6EECF244321}">
                <p14:modId xmlns:p14="http://schemas.microsoft.com/office/powerpoint/2010/main" val="1446999663"/>
              </p:ext>
            </p:extLst>
          </p:nvPr>
        </p:nvGraphicFramePr>
        <p:xfrm>
          <a:off x="204256" y="1507703"/>
          <a:ext cx="6997068" cy="3838576"/>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Group 3"/>
          <p:cNvGrpSpPr/>
          <p:nvPr/>
        </p:nvGrpSpPr>
        <p:grpSpPr>
          <a:xfrm>
            <a:off x="7651233" y="2831210"/>
            <a:ext cx="1444724" cy="1244968"/>
            <a:chOff x="3755988" y="177736"/>
            <a:chExt cx="1355121" cy="1245256"/>
          </a:xfrm>
        </p:grpSpPr>
        <p:sp>
          <p:nvSpPr>
            <p:cNvPr id="5" name="Rectangle 4"/>
            <p:cNvSpPr/>
            <p:nvPr/>
          </p:nvSpPr>
          <p:spPr bwMode="gray">
            <a:xfrm>
              <a:off x="3755988" y="177736"/>
              <a:ext cx="1260000" cy="899433"/>
            </a:xfrm>
            <a:prstGeom prst="rect">
              <a:avLst/>
            </a:prstGeom>
            <a:noFill/>
            <a:ln w="28575"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800" kern="0">
                <a:latin typeface="BentonSans Book" panose="02000503000000020004" pitchFamily="2" charset="0"/>
                <a:ea typeface="Arial Unicode MS" pitchFamily="34" charset="-128"/>
                <a:cs typeface="Arial Unicode MS" pitchFamily="34" charset="-128"/>
              </a:endParaRPr>
            </a:p>
          </p:txBody>
        </p:sp>
        <p:sp>
          <p:nvSpPr>
            <p:cNvPr id="6" name="TextBox 5"/>
            <p:cNvSpPr txBox="1"/>
            <p:nvPr/>
          </p:nvSpPr>
          <p:spPr>
            <a:xfrm>
              <a:off x="3821300" y="237149"/>
              <a:ext cx="1004207" cy="43098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b="1" kern="0">
                  <a:solidFill>
                    <a:schemeClr val="accent1"/>
                  </a:solidFill>
                  <a:latin typeface="BentonSans Book Italic" panose="02000503000000020004" pitchFamily="2" charset="0"/>
                  <a:ea typeface="Arial Unicode MS" pitchFamily="34" charset="-128"/>
                  <a:cs typeface="Arial Unicode MS" pitchFamily="34" charset="-128"/>
                </a:rPr>
                <a:t>7.8</a:t>
              </a:r>
            </a:p>
          </p:txBody>
        </p:sp>
        <p:sp>
          <p:nvSpPr>
            <p:cNvPr id="7" name="TextBox 6"/>
            <p:cNvSpPr txBox="1"/>
            <p:nvPr/>
          </p:nvSpPr>
          <p:spPr>
            <a:xfrm>
              <a:off x="3829313" y="684157"/>
              <a:ext cx="1281796" cy="73883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a:solidFill>
                    <a:schemeClr val="bg1"/>
                  </a:solidFill>
                  <a:latin typeface="BentonSans Book" panose="02000503000000020004" pitchFamily="2" charset="0"/>
                  <a:ea typeface="Arial Unicode MS" pitchFamily="34" charset="-128"/>
                  <a:cs typeface="Arial Unicode MS" pitchFamily="34" charset="-128"/>
                </a:rPr>
                <a:t>million DITA files </a:t>
              </a:r>
              <a:r>
                <a:rPr lang="en-US" sz="1200" kern="0">
                  <a:solidFill>
                    <a:schemeClr val="bg1"/>
                  </a:solidFill>
                  <a:latin typeface="BentonSans Book" panose="02000503000000020004" pitchFamily="2" charset="0"/>
                  <a:ea typeface="Arial Unicode MS" pitchFamily="34" charset="-128"/>
                  <a:cs typeface="Arial Unicode MS" pitchFamily="34" charset="-128"/>
                </a:rPr>
                <a:t>(down from 9.1 after archiving)</a:t>
              </a:r>
              <a:endParaRPr lang="en-US" sz="1800" b="1" kern="0">
                <a:solidFill>
                  <a:schemeClr val="bg1"/>
                </a:solidFill>
                <a:latin typeface="BentonSans Book Italic" panose="02000503000000020004" pitchFamily="2" charset="0"/>
                <a:ea typeface="Arial Unicode MS" pitchFamily="34" charset="-128"/>
                <a:cs typeface="Arial Unicode MS" pitchFamily="34" charset="-128"/>
              </a:endParaRPr>
            </a:p>
          </p:txBody>
        </p:sp>
      </p:grpSp>
      <p:sp>
        <p:nvSpPr>
          <p:cNvPr id="24" name="Rectangle 4"/>
          <p:cNvSpPr/>
          <p:nvPr/>
        </p:nvSpPr>
        <p:spPr bwMode="gray">
          <a:xfrm>
            <a:off x="7651233" y="2831210"/>
            <a:ext cx="1343313" cy="899225"/>
          </a:xfrm>
          <a:prstGeom prst="rect">
            <a:avLst/>
          </a:prstGeom>
          <a:noFill/>
          <a:ln w="28575"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800" kern="0">
              <a:latin typeface="BentonSans Book" panose="02000503000000020004" pitchFamily="2" charset="0"/>
              <a:ea typeface="Arial Unicode MS" pitchFamily="34" charset="-128"/>
              <a:cs typeface="Arial Unicode MS" pitchFamily="34" charset="-128"/>
            </a:endParaRPr>
          </a:p>
        </p:txBody>
      </p:sp>
      <p:grpSp>
        <p:nvGrpSpPr>
          <p:cNvPr id="9" name="Group 8"/>
          <p:cNvGrpSpPr/>
          <p:nvPr/>
        </p:nvGrpSpPr>
        <p:grpSpPr>
          <a:xfrm>
            <a:off x="9681089" y="2820882"/>
            <a:ext cx="1544087" cy="1107963"/>
            <a:chOff x="7862550" y="183443"/>
            <a:chExt cx="1544445" cy="1108221"/>
          </a:xfrm>
        </p:grpSpPr>
        <p:sp>
          <p:nvSpPr>
            <p:cNvPr id="10" name="Rectangle 9"/>
            <p:cNvSpPr/>
            <p:nvPr/>
          </p:nvSpPr>
          <p:spPr bwMode="gray">
            <a:xfrm>
              <a:off x="7862550" y="183443"/>
              <a:ext cx="1260000" cy="899433"/>
            </a:xfrm>
            <a:prstGeom prst="rect">
              <a:avLst/>
            </a:prstGeom>
            <a:noFill/>
            <a:ln w="28575"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800" kern="0">
                <a:latin typeface="BentonSans Book" panose="02000503000000020004" pitchFamily="2" charset="0"/>
                <a:ea typeface="Arial Unicode MS" pitchFamily="34" charset="-128"/>
                <a:cs typeface="Arial Unicode MS" pitchFamily="34" charset="-128"/>
              </a:endParaRPr>
            </a:p>
          </p:txBody>
        </p:sp>
        <p:sp>
          <p:nvSpPr>
            <p:cNvPr id="11" name="TextBox 10"/>
            <p:cNvSpPr txBox="1"/>
            <p:nvPr/>
          </p:nvSpPr>
          <p:spPr>
            <a:xfrm>
              <a:off x="7927862" y="242856"/>
              <a:ext cx="1004207" cy="43098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b="1" kern="0">
                  <a:solidFill>
                    <a:schemeClr val="accent1"/>
                  </a:solidFill>
                  <a:latin typeface="BentonSans Book Italic" panose="02000503000000020004" pitchFamily="2" charset="0"/>
                  <a:ea typeface="Arial Unicode MS" pitchFamily="34" charset="-128"/>
                  <a:cs typeface="Arial Unicode MS" pitchFamily="34" charset="-128"/>
                </a:rPr>
                <a:t>4430</a:t>
              </a:r>
            </a:p>
          </p:txBody>
        </p:sp>
        <p:sp>
          <p:nvSpPr>
            <p:cNvPr id="12" name="TextBox 11"/>
            <p:cNvSpPr txBox="1"/>
            <p:nvPr/>
          </p:nvSpPr>
          <p:spPr>
            <a:xfrm>
              <a:off x="7927863" y="645183"/>
              <a:ext cx="1479132" cy="6464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a:solidFill>
                    <a:schemeClr val="bg1"/>
                  </a:solidFill>
                  <a:latin typeface="BentonSans Book" panose="02000503000000020004" pitchFamily="2" charset="0"/>
                  <a:ea typeface="Arial Unicode MS" pitchFamily="34" charset="-128"/>
                  <a:cs typeface="Arial Unicode MS" pitchFamily="34" charset="-128"/>
                </a:rPr>
                <a:t>projects </a:t>
              </a:r>
              <a:br>
                <a:rPr lang="en-US" sz="1800" kern="0">
                  <a:solidFill>
                    <a:schemeClr val="bg1"/>
                  </a:solidFill>
                  <a:latin typeface="BentonSans Book" panose="02000503000000020004" pitchFamily="2" charset="0"/>
                  <a:ea typeface="Arial Unicode MS" pitchFamily="34" charset="-128"/>
                  <a:cs typeface="Arial Unicode MS" pitchFamily="34" charset="-128"/>
                </a:rPr>
              </a:br>
              <a:r>
                <a:rPr lang="en-US" sz="1200" kern="0">
                  <a:solidFill>
                    <a:schemeClr val="bg1"/>
                  </a:solidFill>
                  <a:latin typeface="BentonSans Book" panose="02000503000000020004" pitchFamily="2" charset="0"/>
                  <a:ea typeface="Arial Unicode MS" pitchFamily="34" charset="-128"/>
                  <a:cs typeface="Arial Unicode MS" pitchFamily="34" charset="-128"/>
                </a:rPr>
                <a:t>(down from 11379 after archiving)</a:t>
              </a:r>
              <a:endParaRPr lang="en-US" sz="1800" b="1" kern="0">
                <a:solidFill>
                  <a:schemeClr val="bg1"/>
                </a:solidFill>
                <a:latin typeface="BentonSans Book Italic" panose="02000503000000020004" pitchFamily="2" charset="0"/>
                <a:ea typeface="Arial Unicode MS" pitchFamily="34" charset="-128"/>
                <a:cs typeface="Arial Unicode MS" pitchFamily="34" charset="-128"/>
              </a:endParaRPr>
            </a:p>
          </p:txBody>
        </p:sp>
      </p:grpSp>
      <p:grpSp>
        <p:nvGrpSpPr>
          <p:cNvPr id="19" name="Group 18"/>
          <p:cNvGrpSpPr/>
          <p:nvPr/>
        </p:nvGrpSpPr>
        <p:grpSpPr>
          <a:xfrm>
            <a:off x="9681089" y="4999902"/>
            <a:ext cx="1972315" cy="917330"/>
            <a:chOff x="6486831" y="183443"/>
            <a:chExt cx="1972772" cy="917544"/>
          </a:xfrm>
        </p:grpSpPr>
        <p:sp>
          <p:nvSpPr>
            <p:cNvPr id="20" name="Rectangle 19"/>
            <p:cNvSpPr/>
            <p:nvPr/>
          </p:nvSpPr>
          <p:spPr bwMode="gray">
            <a:xfrm>
              <a:off x="6486831" y="183443"/>
              <a:ext cx="1260000" cy="899433"/>
            </a:xfrm>
            <a:prstGeom prst="rect">
              <a:avLst/>
            </a:prstGeom>
            <a:noFill/>
            <a:ln w="28575"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800" kern="0">
                <a:latin typeface="BentonSans Book" panose="02000503000000020004" pitchFamily="2" charset="0"/>
                <a:ea typeface="Arial Unicode MS" pitchFamily="34" charset="-128"/>
                <a:cs typeface="Arial Unicode MS" pitchFamily="34" charset="-128"/>
              </a:endParaRPr>
            </a:p>
          </p:txBody>
        </p:sp>
        <p:sp>
          <p:nvSpPr>
            <p:cNvPr id="21" name="TextBox 20"/>
            <p:cNvSpPr txBox="1"/>
            <p:nvPr/>
          </p:nvSpPr>
          <p:spPr>
            <a:xfrm>
              <a:off x="6552143" y="432080"/>
              <a:ext cx="1004207" cy="43098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b="1" kern="0">
                  <a:solidFill>
                    <a:schemeClr val="accent1"/>
                  </a:solidFill>
                  <a:latin typeface="BentonSans Book Italic" panose="02000503000000020004" pitchFamily="2" charset="0"/>
                  <a:ea typeface="Arial Unicode MS" pitchFamily="34" charset="-128"/>
                  <a:cs typeface="Arial Unicode MS" pitchFamily="34" charset="-128"/>
                </a:rPr>
                <a:t>~600k</a:t>
              </a:r>
            </a:p>
          </p:txBody>
        </p:sp>
        <p:sp>
          <p:nvSpPr>
            <p:cNvPr id="22" name="TextBox 21"/>
            <p:cNvSpPr txBox="1"/>
            <p:nvPr/>
          </p:nvSpPr>
          <p:spPr>
            <a:xfrm>
              <a:off x="6543978" y="823923"/>
              <a:ext cx="1915625" cy="2770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a:solidFill>
                    <a:schemeClr val="bg1"/>
                  </a:solidFill>
                  <a:latin typeface="BentonSans Book" panose="02000503000000020004" pitchFamily="2" charset="0"/>
                  <a:ea typeface="Arial Unicode MS" pitchFamily="34" charset="-128"/>
                  <a:cs typeface="Arial Unicode MS" pitchFamily="34" charset="-128"/>
                </a:rPr>
                <a:t>deliverables</a:t>
              </a:r>
            </a:p>
          </p:txBody>
        </p:sp>
      </p:grpSp>
      <p:grpSp>
        <p:nvGrpSpPr>
          <p:cNvPr id="14" name="Group 13"/>
          <p:cNvGrpSpPr/>
          <p:nvPr/>
        </p:nvGrpSpPr>
        <p:grpSpPr>
          <a:xfrm>
            <a:off x="7800573" y="5205554"/>
            <a:ext cx="1332173" cy="899225"/>
            <a:chOff x="9230826" y="183443"/>
            <a:chExt cx="1332482" cy="899433"/>
          </a:xfrm>
        </p:grpSpPr>
        <p:sp>
          <p:nvSpPr>
            <p:cNvPr id="15" name="Rectangle 14"/>
            <p:cNvSpPr/>
            <p:nvPr/>
          </p:nvSpPr>
          <p:spPr bwMode="gray">
            <a:xfrm>
              <a:off x="9230826" y="183443"/>
              <a:ext cx="1260000" cy="899433"/>
            </a:xfrm>
            <a:prstGeom prst="rect">
              <a:avLst/>
            </a:prstGeom>
            <a:noFill/>
            <a:ln w="28575"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800" kern="0">
                <a:latin typeface="BentonSans Book" panose="02000503000000020004" pitchFamily="2" charset="0"/>
                <a:ea typeface="Arial Unicode MS" pitchFamily="34" charset="-128"/>
                <a:cs typeface="Arial Unicode MS" pitchFamily="34" charset="-128"/>
              </a:endParaRPr>
            </a:p>
          </p:txBody>
        </p:sp>
        <p:sp>
          <p:nvSpPr>
            <p:cNvPr id="16" name="TextBox 15"/>
            <p:cNvSpPr txBox="1"/>
            <p:nvPr/>
          </p:nvSpPr>
          <p:spPr>
            <a:xfrm>
              <a:off x="9296138" y="242856"/>
              <a:ext cx="1004207" cy="43098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b="1" kern="0">
                  <a:solidFill>
                    <a:schemeClr val="accent1"/>
                  </a:solidFill>
                  <a:latin typeface="BentonSans Book Italic" panose="02000503000000020004" pitchFamily="2" charset="0"/>
                  <a:ea typeface="Arial Unicode MS" pitchFamily="34" charset="-128"/>
                  <a:cs typeface="Arial Unicode MS" pitchFamily="34" charset="-128"/>
                </a:rPr>
                <a:t>50+</a:t>
              </a:r>
            </a:p>
          </p:txBody>
        </p:sp>
        <p:sp>
          <p:nvSpPr>
            <p:cNvPr id="17" name="TextBox 16"/>
            <p:cNvSpPr txBox="1"/>
            <p:nvPr/>
          </p:nvSpPr>
          <p:spPr>
            <a:xfrm>
              <a:off x="9303308" y="633159"/>
              <a:ext cx="1260000" cy="277063"/>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a:solidFill>
                    <a:schemeClr val="bg1"/>
                  </a:solidFill>
                  <a:latin typeface="BentonSans Book" panose="02000503000000020004" pitchFamily="2" charset="0"/>
                  <a:ea typeface="Arial Unicode MS" pitchFamily="34" charset="-128"/>
                  <a:cs typeface="Arial Unicode MS" pitchFamily="34" charset="-128"/>
                </a:rPr>
                <a:t>languages</a:t>
              </a:r>
              <a:endParaRPr lang="en-US" sz="1600" kern="0">
                <a:solidFill>
                  <a:schemeClr val="bg1"/>
                </a:solidFill>
                <a:latin typeface="BentonSans Book" panose="02000503000000020004" pitchFamily="2" charset="0"/>
                <a:ea typeface="Arial Unicode MS" pitchFamily="34" charset="-128"/>
                <a:cs typeface="Arial Unicode MS" pitchFamily="34" charset="-128"/>
              </a:endParaRPr>
            </a:p>
          </p:txBody>
        </p:sp>
      </p:grpSp>
      <p:pic>
        <p:nvPicPr>
          <p:cNvPr id="13" name="Picture 12">
            <a:extLst>
              <a:ext uri="{FF2B5EF4-FFF2-40B4-BE49-F238E27FC236}">
                <a16:creationId xmlns:a16="http://schemas.microsoft.com/office/drawing/2014/main" id="{0D31E1DC-3DA2-4E11-8E13-A0BEECCF72FC}"/>
              </a:ext>
            </a:extLst>
          </p:cNvPr>
          <p:cNvPicPr>
            <a:picLocks noChangeAspect="1"/>
          </p:cNvPicPr>
          <p:nvPr/>
        </p:nvPicPr>
        <p:blipFill>
          <a:blip r:embed="rId5"/>
          <a:stretch>
            <a:fillRect/>
          </a:stretch>
        </p:blipFill>
        <p:spPr>
          <a:xfrm>
            <a:off x="9681089" y="1974460"/>
            <a:ext cx="859706" cy="859706"/>
          </a:xfrm>
          <a:prstGeom prst="rect">
            <a:avLst/>
          </a:prstGeom>
        </p:spPr>
      </p:pic>
      <p:pic>
        <p:nvPicPr>
          <p:cNvPr id="23" name="Picture 22" descr="A close up of a logo&#10;&#10;Description automatically generated">
            <a:extLst>
              <a:ext uri="{FF2B5EF4-FFF2-40B4-BE49-F238E27FC236}">
                <a16:creationId xmlns:a16="http://schemas.microsoft.com/office/drawing/2014/main" id="{9516FDA9-7CDD-42C4-B5CE-73703F82C914}"/>
              </a:ext>
            </a:extLst>
          </p:cNvPr>
          <p:cNvPicPr>
            <a:picLocks noChangeAspect="1"/>
          </p:cNvPicPr>
          <p:nvPr/>
        </p:nvPicPr>
        <p:blipFill>
          <a:blip r:embed="rId6"/>
          <a:stretch>
            <a:fillRect/>
          </a:stretch>
        </p:blipFill>
        <p:spPr>
          <a:xfrm>
            <a:off x="9735532" y="4320598"/>
            <a:ext cx="1025681" cy="1025681"/>
          </a:xfrm>
          <a:prstGeom prst="rect">
            <a:avLst/>
          </a:prstGeom>
        </p:spPr>
      </p:pic>
      <p:sp>
        <p:nvSpPr>
          <p:cNvPr id="25" name="TextBox 24">
            <a:extLst>
              <a:ext uri="{FF2B5EF4-FFF2-40B4-BE49-F238E27FC236}">
                <a16:creationId xmlns:a16="http://schemas.microsoft.com/office/drawing/2014/main" id="{30D25982-13D6-44B9-B409-6477F4FDAC76}"/>
              </a:ext>
            </a:extLst>
          </p:cNvPr>
          <p:cNvSpPr txBox="1"/>
          <p:nvPr/>
        </p:nvSpPr>
        <p:spPr>
          <a:xfrm>
            <a:off x="515140" y="5212943"/>
            <a:ext cx="6802386"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a:solidFill>
                  <a:schemeClr val="bg1"/>
                </a:solidFill>
                <a:ea typeface="Arial Unicode MS" pitchFamily="34" charset="-128"/>
                <a:cs typeface="Arial Unicode MS" pitchFamily="34" charset="-128"/>
              </a:rPr>
              <a:t>Constant, aggressive content growth (brand-new or migrated) requires constant performance focus and large-scale rearchitecting</a:t>
            </a:r>
          </a:p>
        </p:txBody>
      </p:sp>
      <p:pic>
        <p:nvPicPr>
          <p:cNvPr id="26" name="Picture 25">
            <a:extLst>
              <a:ext uri="{FF2B5EF4-FFF2-40B4-BE49-F238E27FC236}">
                <a16:creationId xmlns:a16="http://schemas.microsoft.com/office/drawing/2014/main" id="{8407F641-C27C-48DD-8F10-7844A9C8D924}"/>
              </a:ext>
            </a:extLst>
          </p:cNvPr>
          <p:cNvPicPr>
            <a:picLocks noChangeAspect="1"/>
          </p:cNvPicPr>
          <p:nvPr/>
        </p:nvPicPr>
        <p:blipFill>
          <a:blip r:embed="rId7"/>
          <a:stretch>
            <a:fillRect/>
          </a:stretch>
        </p:blipFill>
        <p:spPr>
          <a:xfrm>
            <a:off x="7609353" y="4275672"/>
            <a:ext cx="1070607" cy="1070607"/>
          </a:xfrm>
          <a:prstGeom prst="rect">
            <a:avLst/>
          </a:prstGeom>
        </p:spPr>
      </p:pic>
      <p:pic>
        <p:nvPicPr>
          <p:cNvPr id="29" name="Picture 28" descr="A close up of a sign&#10;&#10;Description automatically generated">
            <a:extLst>
              <a:ext uri="{FF2B5EF4-FFF2-40B4-BE49-F238E27FC236}">
                <a16:creationId xmlns:a16="http://schemas.microsoft.com/office/drawing/2014/main" id="{599A9B04-D8F8-47B7-9BC9-A8B216A2E848}"/>
              </a:ext>
            </a:extLst>
          </p:cNvPr>
          <p:cNvPicPr>
            <a:picLocks noChangeAspect="1"/>
          </p:cNvPicPr>
          <p:nvPr/>
        </p:nvPicPr>
        <p:blipFill>
          <a:blip r:embed="rId8"/>
          <a:stretch>
            <a:fillRect/>
          </a:stretch>
        </p:blipFill>
        <p:spPr>
          <a:xfrm>
            <a:off x="7581645" y="1820001"/>
            <a:ext cx="1070607" cy="1070607"/>
          </a:xfrm>
          <a:prstGeom prst="rect">
            <a:avLst/>
          </a:prstGeom>
        </p:spPr>
      </p:pic>
      <p:pic>
        <p:nvPicPr>
          <p:cNvPr id="27" name="Picture 26" descr="A picture containing vector graphics&#10;&#10;Description automatically generated">
            <a:extLst>
              <a:ext uri="{FF2B5EF4-FFF2-40B4-BE49-F238E27FC236}">
                <a16:creationId xmlns:a16="http://schemas.microsoft.com/office/drawing/2014/main" id="{E40C71AF-6806-45E5-9E47-38415613B2C8}"/>
              </a:ext>
            </a:extLst>
          </p:cNvPr>
          <p:cNvPicPr>
            <a:picLocks noChangeAspect="1"/>
          </p:cNvPicPr>
          <p:nvPr/>
        </p:nvPicPr>
        <p:blipFill>
          <a:blip r:embed="rId9"/>
          <a:stretch>
            <a:fillRect/>
          </a:stretch>
        </p:blipFill>
        <p:spPr>
          <a:xfrm>
            <a:off x="7651233" y="429606"/>
            <a:ext cx="1030524" cy="1030524"/>
          </a:xfrm>
          <a:prstGeom prst="rect">
            <a:avLst/>
          </a:prstGeom>
        </p:spPr>
      </p:pic>
      <p:sp>
        <p:nvSpPr>
          <p:cNvPr id="31" name="Rectangle 30">
            <a:extLst>
              <a:ext uri="{FF2B5EF4-FFF2-40B4-BE49-F238E27FC236}">
                <a16:creationId xmlns:a16="http://schemas.microsoft.com/office/drawing/2014/main" id="{E934CA1D-A9D3-4DBA-91DD-60C4BA1A3B20}"/>
              </a:ext>
            </a:extLst>
          </p:cNvPr>
          <p:cNvSpPr/>
          <p:nvPr/>
        </p:nvSpPr>
        <p:spPr bwMode="gray">
          <a:xfrm>
            <a:off x="9735532" y="192840"/>
            <a:ext cx="1343313" cy="899225"/>
          </a:xfrm>
          <a:prstGeom prst="rect">
            <a:avLst/>
          </a:prstGeom>
          <a:noFill/>
          <a:ln w="28575"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800" kern="0">
              <a:latin typeface="BentonSans Book" panose="02000503000000020004" pitchFamily="2" charset="0"/>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1D1D3E10-1BC2-40F6-9810-4521F20DB41D}"/>
              </a:ext>
            </a:extLst>
          </p:cNvPr>
          <p:cNvSpPr txBox="1"/>
          <p:nvPr/>
        </p:nvSpPr>
        <p:spPr>
          <a:xfrm>
            <a:off x="8643711" y="538905"/>
            <a:ext cx="2324768"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b="1" kern="0">
                <a:solidFill>
                  <a:schemeClr val="accent1"/>
                </a:solidFill>
                <a:latin typeface="BentonSans Book Italic" panose="02000503000000020004" pitchFamily="2" charset="0"/>
                <a:ea typeface="Arial Unicode MS" pitchFamily="34" charset="-128"/>
                <a:cs typeface="Arial Unicode MS" pitchFamily="34" charset="-128"/>
              </a:rPr>
              <a:t>~2600</a:t>
            </a:r>
          </a:p>
        </p:txBody>
      </p:sp>
      <p:sp>
        <p:nvSpPr>
          <p:cNvPr id="33" name="TextBox 32">
            <a:extLst>
              <a:ext uri="{FF2B5EF4-FFF2-40B4-BE49-F238E27FC236}">
                <a16:creationId xmlns:a16="http://schemas.microsoft.com/office/drawing/2014/main" id="{5B1F7E7A-79FD-4710-87BC-6DF214FBB01C}"/>
              </a:ext>
            </a:extLst>
          </p:cNvPr>
          <p:cNvSpPr txBox="1"/>
          <p:nvPr/>
        </p:nvSpPr>
        <p:spPr>
          <a:xfrm>
            <a:off x="8652252" y="985810"/>
            <a:ext cx="2426593" cy="46166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a:solidFill>
                  <a:schemeClr val="bg1"/>
                </a:solidFill>
                <a:latin typeface="BentonSans Book" panose="02000503000000020004" pitchFamily="2" charset="0"/>
                <a:ea typeface="Arial Unicode MS" pitchFamily="34" charset="-128"/>
                <a:cs typeface="Arial Unicode MS" pitchFamily="34" charset="-128"/>
              </a:rPr>
              <a:t>registered CMS users </a:t>
            </a:r>
            <a:r>
              <a:rPr lang="en-US" sz="1200" kern="0">
                <a:solidFill>
                  <a:schemeClr val="bg1"/>
                </a:solidFill>
                <a:latin typeface="BentonSans Book" panose="02000503000000020004" pitchFamily="2" charset="0"/>
                <a:ea typeface="Arial Unicode MS" pitchFamily="34" charset="-128"/>
                <a:cs typeface="Arial Unicode MS" pitchFamily="34" charset="-128"/>
              </a:rPr>
              <a:t>(~1400 active</a:t>
            </a:r>
            <a:r>
              <a:rPr lang="en-US" sz="1200" kern="0">
                <a:latin typeface="BentonSans Book" panose="02000503000000020004" pitchFamily="2" charset="0"/>
                <a:ea typeface="Arial Unicode MS" pitchFamily="34" charset="-128"/>
                <a:cs typeface="Arial Unicode MS" pitchFamily="34" charset="-128"/>
              </a:rPr>
              <a:t>)</a:t>
            </a:r>
            <a:endParaRPr lang="fr-FR" sz="1800" b="1" kern="0">
              <a:latin typeface="BentonSans Book Italic" panose="02000503000000020004" pitchFamily="2" charset="0"/>
              <a:ea typeface="Arial Unicode MS" pitchFamily="34" charset="-128"/>
              <a:cs typeface="Arial Unicode MS" pitchFamily="34" charset="-128"/>
            </a:endParaRPr>
          </a:p>
        </p:txBody>
      </p:sp>
      <p:sp>
        <p:nvSpPr>
          <p:cNvPr id="37" name="Title 2">
            <a:extLst>
              <a:ext uri="{FF2B5EF4-FFF2-40B4-BE49-F238E27FC236}">
                <a16:creationId xmlns:a16="http://schemas.microsoft.com/office/drawing/2014/main" id="{3E1064A8-6FF3-4AD7-8A0F-7BCBE053B970}"/>
              </a:ext>
            </a:extLst>
          </p:cNvPr>
          <p:cNvSpPr>
            <a:spLocks noGrp="1"/>
          </p:cNvSpPr>
          <p:nvPr>
            <p:ph type="title"/>
          </p:nvPr>
        </p:nvSpPr>
        <p:spPr>
          <a:xfrm>
            <a:off x="503238" y="503238"/>
            <a:ext cx="11187112" cy="369887"/>
          </a:xfrm>
        </p:spPr>
        <p:txBody>
          <a:bodyPr/>
          <a:lstStyle/>
          <a:p>
            <a:r>
              <a:rPr lang="en-US">
                <a:solidFill>
                  <a:schemeClr val="bg1"/>
                </a:solidFill>
                <a:latin typeface="BentonSans Book" panose="02000503000000020004"/>
              </a:rPr>
              <a:t>SAP DITA Landscape - </a:t>
            </a:r>
            <a:r>
              <a:rPr lang="en-US">
                <a:solidFill>
                  <a:schemeClr val="accent1"/>
                </a:solidFill>
                <a:latin typeface="BentonSans Book" panose="02000503000000020004"/>
              </a:rPr>
              <a:t>Our situation today</a:t>
            </a:r>
          </a:p>
        </p:txBody>
      </p:sp>
      <p:sp>
        <p:nvSpPr>
          <p:cNvPr id="36" name="Rectangle: Rounded Corners 35">
            <a:hlinkClick r:id="rId10" action="ppaction://hlinksldjump"/>
            <a:extLst>
              <a:ext uri="{FF2B5EF4-FFF2-40B4-BE49-F238E27FC236}">
                <a16:creationId xmlns:a16="http://schemas.microsoft.com/office/drawing/2014/main" id="{3037255C-8AF9-478A-A123-29F918129E61}"/>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214254199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Grafik 21">
            <a:extLst>
              <a:ext uri="{FF2B5EF4-FFF2-40B4-BE49-F238E27FC236}">
                <a16:creationId xmlns:a16="http://schemas.microsoft.com/office/drawing/2014/main" id="{86E49D8C-6CE6-4C16-9A17-72E6058F724C}"/>
              </a:ext>
            </a:extLst>
          </p:cNvPr>
          <p:cNvPicPr>
            <a:picLocks noChangeAspect="1"/>
          </p:cNvPicPr>
          <p:nvPr/>
        </p:nvPicPr>
        <p:blipFill>
          <a:blip r:embed="rId3"/>
          <a:stretch>
            <a:fillRect/>
          </a:stretch>
        </p:blipFill>
        <p:spPr>
          <a:xfrm>
            <a:off x="-1" y="-1786"/>
            <a:ext cx="12195175" cy="6859786"/>
          </a:xfrm>
          <a:prstGeom prst="rect">
            <a:avLst/>
          </a:prstGeom>
        </p:spPr>
      </p:pic>
      <p:sp>
        <p:nvSpPr>
          <p:cNvPr id="65" name="Rectangle 64"/>
          <p:cNvSpPr/>
          <p:nvPr/>
        </p:nvSpPr>
        <p:spPr bwMode="gray">
          <a:xfrm>
            <a:off x="569691" y="1133234"/>
            <a:ext cx="9004505" cy="5293726"/>
          </a:xfrm>
          <a:prstGeom prst="rect">
            <a:avLst/>
          </a:prstGeom>
          <a:noFill/>
          <a:ln w="6350" algn="ctr">
            <a:solidFill>
              <a:schemeClr val="tx1">
                <a:lumMod val="50000"/>
                <a:lumOff val="50000"/>
              </a:schemeClr>
            </a:solidFill>
            <a:prstDash val="solid"/>
            <a:miter lim="800000"/>
            <a:headEnd/>
            <a:tailEnd/>
          </a:ln>
          <a:effectLst>
            <a:outerShdw blurRad="50800" dist="38100" dir="2700000" algn="tl" rotWithShape="0">
              <a:prstClr val="black">
                <a:alpha val="40000"/>
              </a:prstClr>
            </a:outerShdw>
          </a:effectLst>
        </p:spPr>
        <p:txBody>
          <a:bodyPr lIns="107138" tIns="85710" rIns="107138" bIns="85710" rtlCol="0" anchor="ctr"/>
          <a:lstStyle/>
          <a:p>
            <a:pPr algn="ctr"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51" name="Rectangle 50"/>
          <p:cNvSpPr/>
          <p:nvPr/>
        </p:nvSpPr>
        <p:spPr bwMode="gray">
          <a:xfrm>
            <a:off x="634748" y="5034601"/>
            <a:ext cx="8779264" cy="1280588"/>
          </a:xfrm>
          <a:prstGeom prst="rect">
            <a:avLst/>
          </a:prstGeom>
          <a:no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4" name="Rectangle 3"/>
          <p:cNvSpPr/>
          <p:nvPr/>
        </p:nvSpPr>
        <p:spPr bwMode="gray">
          <a:xfrm>
            <a:off x="737098" y="5523510"/>
            <a:ext cx="5350668" cy="294322"/>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TEXTML authoring</a:t>
            </a:r>
            <a:br>
              <a:rPr lang="en-US" sz="1000" kern="0">
                <a:solidFill>
                  <a:schemeClr val="bg1"/>
                </a:solidFill>
                <a:latin typeface="BentonSans Book" panose="02000503000000020004" pitchFamily="2" charset="0"/>
                <a:ea typeface="Arial Unicode MS" pitchFamily="34" charset="-128"/>
                <a:cs typeface="Arial Unicode MS" pitchFamily="34" charset="-128"/>
              </a:rPr>
            </a:br>
            <a:r>
              <a:rPr lang="en-US" sz="1000" kern="0">
                <a:solidFill>
                  <a:schemeClr val="bg1"/>
                </a:solidFill>
                <a:latin typeface="BentonSans Book" panose="02000503000000020004" pitchFamily="2" charset="0"/>
                <a:ea typeface="Arial Unicode MS" pitchFamily="34" charset="-128"/>
                <a:cs typeface="Arial Unicode MS" pitchFamily="34" charset="-128"/>
              </a:rPr>
              <a:t>Connection, replication, document base, configuration, DTD …</a:t>
            </a:r>
          </a:p>
        </p:txBody>
      </p:sp>
      <p:sp>
        <p:nvSpPr>
          <p:cNvPr id="27" name="Rectangle 26"/>
          <p:cNvSpPr/>
          <p:nvPr/>
        </p:nvSpPr>
        <p:spPr bwMode="gray">
          <a:xfrm>
            <a:off x="747076" y="5893258"/>
            <a:ext cx="8624425" cy="353030"/>
          </a:xfrm>
          <a:prstGeom prst="rect">
            <a:avLst/>
          </a:prstGeom>
          <a:solidFill>
            <a:srgbClr val="0070C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Back-end infrastructure </a:t>
            </a:r>
            <a:br>
              <a:rPr lang="en-US" sz="1000" kern="0">
                <a:solidFill>
                  <a:schemeClr val="bg1"/>
                </a:solidFill>
                <a:latin typeface="BentonSans Book" panose="02000503000000020004" pitchFamily="2" charset="0"/>
                <a:ea typeface="Arial Unicode MS" pitchFamily="34" charset="-128"/>
                <a:cs typeface="Arial Unicode MS" pitchFamily="34" charset="-128"/>
              </a:rPr>
            </a:br>
            <a:r>
              <a:rPr lang="en-US" sz="1000" kern="0">
                <a:solidFill>
                  <a:schemeClr val="bg1"/>
                </a:solidFill>
                <a:latin typeface="BentonSans Book" panose="02000503000000020004" pitchFamily="2" charset="0"/>
                <a:ea typeface="Arial Unicode MS" pitchFamily="34" charset="-128"/>
                <a:cs typeface="Arial Unicode MS" pitchFamily="34" charset="-128"/>
              </a:rPr>
              <a:t>(DC, Storage, cluster, servers, failover …)</a:t>
            </a:r>
          </a:p>
        </p:txBody>
      </p:sp>
      <p:sp>
        <p:nvSpPr>
          <p:cNvPr id="29" name="Rectangle 28"/>
          <p:cNvSpPr/>
          <p:nvPr/>
        </p:nvSpPr>
        <p:spPr bwMode="gray">
          <a:xfrm>
            <a:off x="1639332" y="1747367"/>
            <a:ext cx="3851012" cy="2488033"/>
          </a:xfrm>
          <a:prstGeom prst="rect">
            <a:avLst/>
          </a:prstGeom>
          <a:no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62" name="Rectangle 61"/>
          <p:cNvSpPr/>
          <p:nvPr/>
        </p:nvSpPr>
        <p:spPr bwMode="gray">
          <a:xfrm>
            <a:off x="2777105" y="3741717"/>
            <a:ext cx="2580104" cy="399009"/>
          </a:xfrm>
          <a:prstGeom prst="rect">
            <a:avLst/>
          </a:prstGeom>
          <a:solidFill>
            <a:srgbClr val="007AD6"/>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RDP Infrastructure</a:t>
            </a:r>
            <a:br>
              <a:rPr lang="en-US" sz="1000" kern="0">
                <a:solidFill>
                  <a:schemeClr val="bg1"/>
                </a:solidFill>
                <a:latin typeface="BentonSans Book" panose="02000503000000020004" pitchFamily="2" charset="0"/>
                <a:ea typeface="Arial Unicode MS" pitchFamily="34" charset="-128"/>
                <a:cs typeface="Arial Unicode MS" pitchFamily="34" charset="-128"/>
              </a:rPr>
            </a:br>
            <a:r>
              <a:rPr lang="en-US" sz="1000" kern="0">
                <a:solidFill>
                  <a:schemeClr val="bg1"/>
                </a:solidFill>
                <a:latin typeface="BentonSans Book" panose="02000503000000020004" pitchFamily="2" charset="0"/>
                <a:ea typeface="Arial Unicode MS" pitchFamily="34" charset="-128"/>
                <a:cs typeface="Arial Unicode MS" pitchFamily="34" charset="-128"/>
              </a:rPr>
              <a:t>(DC, storage, servers, remote access)</a:t>
            </a:r>
          </a:p>
        </p:txBody>
      </p:sp>
      <p:sp>
        <p:nvSpPr>
          <p:cNvPr id="69" name="Rectangle 68"/>
          <p:cNvSpPr/>
          <p:nvPr/>
        </p:nvSpPr>
        <p:spPr bwMode="gray">
          <a:xfrm>
            <a:off x="2777105" y="1878966"/>
            <a:ext cx="2616000" cy="1798803"/>
          </a:xfrm>
          <a:prstGeom prst="rect">
            <a:avLst/>
          </a:prstGeom>
          <a:noFill/>
          <a:ln w="6350" algn="ctr">
            <a:solidFill>
              <a:schemeClr val="bg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94" name="Rectangle 93"/>
          <p:cNvSpPr/>
          <p:nvPr/>
        </p:nvSpPr>
        <p:spPr bwMode="gray">
          <a:xfrm>
            <a:off x="1639333" y="1476824"/>
            <a:ext cx="3851013" cy="263791"/>
          </a:xfrm>
          <a:prstGeom prst="rect">
            <a:avLst/>
          </a:prstGeom>
          <a:no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107163" tIns="85730" rIns="107163" bIns="85730" rtlCol="0" anchor="ctr"/>
          <a:lstStyle/>
          <a:p>
            <a:pPr algn="ctr" fontAlgn="base">
              <a:spcBef>
                <a:spcPct val="50000"/>
              </a:spcBef>
              <a:spcAft>
                <a:spcPct val="0"/>
              </a:spcAft>
              <a:buClr>
                <a:srgbClr val="F0AB00"/>
              </a:buClr>
              <a:buSzPct val="80000"/>
            </a:pPr>
            <a:r>
              <a:rPr lang="en-US" sz="1200" b="1" kern="0">
                <a:solidFill>
                  <a:schemeClr val="bg1"/>
                </a:solidFill>
                <a:latin typeface="BentonSans Book Italic" panose="02000503000000020004" pitchFamily="2" charset="0"/>
                <a:ea typeface="Arial Unicode MS" pitchFamily="34" charset="-128"/>
                <a:cs typeface="Arial Unicode MS" pitchFamily="34" charset="-128"/>
              </a:rPr>
              <a:t>DITA CMS front ends</a:t>
            </a:r>
          </a:p>
        </p:txBody>
      </p:sp>
      <p:sp>
        <p:nvSpPr>
          <p:cNvPr id="101" name="Rectangle 100"/>
          <p:cNvSpPr/>
          <p:nvPr/>
        </p:nvSpPr>
        <p:spPr bwMode="gray">
          <a:xfrm>
            <a:off x="634747" y="4700801"/>
            <a:ext cx="8779264" cy="334349"/>
          </a:xfrm>
          <a:prstGeom prst="rect">
            <a:avLst/>
          </a:prstGeom>
          <a:no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107163" tIns="85730" rIns="107163" bIns="85730" rtlCol="0" anchor="ctr"/>
          <a:lstStyle/>
          <a:p>
            <a:pPr algn="ctr" fontAlgn="base">
              <a:spcBef>
                <a:spcPct val="50000"/>
              </a:spcBef>
              <a:spcAft>
                <a:spcPct val="0"/>
              </a:spcAft>
              <a:buClr>
                <a:srgbClr val="F0AB00"/>
              </a:buClr>
              <a:buSzPct val="80000"/>
            </a:pPr>
            <a:r>
              <a:rPr lang="en-US" sz="1200" b="1" kern="0">
                <a:solidFill>
                  <a:schemeClr val="bg1"/>
                </a:solidFill>
                <a:latin typeface="BentonSans Book Italic" panose="02000503000000020004" pitchFamily="2" charset="0"/>
                <a:ea typeface="Arial Unicode MS" pitchFamily="34" charset="-128"/>
                <a:cs typeface="Arial Unicode MS" pitchFamily="34" charset="-128"/>
              </a:rPr>
              <a:t>DITA CMS back-end</a:t>
            </a:r>
          </a:p>
        </p:txBody>
      </p:sp>
      <p:grpSp>
        <p:nvGrpSpPr>
          <p:cNvPr id="8" name="Group 7"/>
          <p:cNvGrpSpPr/>
          <p:nvPr/>
        </p:nvGrpSpPr>
        <p:grpSpPr>
          <a:xfrm>
            <a:off x="737097" y="5130489"/>
            <a:ext cx="5330131" cy="310794"/>
            <a:chOff x="735856" y="5281141"/>
            <a:chExt cx="5331365" cy="310866"/>
          </a:xfrm>
        </p:grpSpPr>
        <p:sp>
          <p:nvSpPr>
            <p:cNvPr id="103" name="Rectangle 102"/>
            <p:cNvSpPr/>
            <p:nvPr/>
          </p:nvSpPr>
          <p:spPr bwMode="gray">
            <a:xfrm>
              <a:off x="2103382" y="5297617"/>
              <a:ext cx="1592154" cy="294390"/>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Output Generator server</a:t>
              </a:r>
            </a:p>
          </p:txBody>
        </p:sp>
        <p:sp>
          <p:nvSpPr>
            <p:cNvPr id="106" name="Rectangle 105"/>
            <p:cNvSpPr/>
            <p:nvPr/>
          </p:nvSpPr>
          <p:spPr bwMode="gray">
            <a:xfrm>
              <a:off x="5115338" y="5297617"/>
              <a:ext cx="951883" cy="294390"/>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PNG creation</a:t>
              </a:r>
            </a:p>
          </p:txBody>
        </p:sp>
        <p:grpSp>
          <p:nvGrpSpPr>
            <p:cNvPr id="3" name="Group 2"/>
            <p:cNvGrpSpPr/>
            <p:nvPr/>
          </p:nvGrpSpPr>
          <p:grpSpPr>
            <a:xfrm>
              <a:off x="735856" y="5281141"/>
              <a:ext cx="4279091" cy="310866"/>
              <a:chOff x="735856" y="5281141"/>
              <a:chExt cx="4279091" cy="310866"/>
            </a:xfrm>
          </p:grpSpPr>
          <p:sp>
            <p:nvSpPr>
              <p:cNvPr id="105" name="Rectangle 104"/>
              <p:cNvSpPr/>
              <p:nvPr/>
            </p:nvSpPr>
            <p:spPr bwMode="gray">
              <a:xfrm>
                <a:off x="3779472" y="5297617"/>
                <a:ext cx="1235475" cy="294390"/>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Cloning scheduler</a:t>
                </a:r>
              </a:p>
            </p:txBody>
          </p:sp>
          <p:sp>
            <p:nvSpPr>
              <p:cNvPr id="102" name="Rectangle 101"/>
              <p:cNvSpPr/>
              <p:nvPr/>
            </p:nvSpPr>
            <p:spPr bwMode="gray">
              <a:xfrm>
                <a:off x="735856" y="5281141"/>
                <a:ext cx="1290255" cy="294390"/>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IXIASOFT CCMS Web server</a:t>
                </a:r>
              </a:p>
            </p:txBody>
          </p:sp>
        </p:grpSp>
      </p:grpSp>
      <p:sp>
        <p:nvSpPr>
          <p:cNvPr id="166" name="Up-Down Arrow 165"/>
          <p:cNvSpPr/>
          <p:nvPr/>
        </p:nvSpPr>
        <p:spPr bwMode="gray">
          <a:xfrm>
            <a:off x="3813548" y="4250425"/>
            <a:ext cx="221809" cy="438579"/>
          </a:xfrm>
          <a:prstGeom prst="upDownArrow">
            <a:avLst/>
          </a:prstGeom>
          <a:solidFill>
            <a:srgbClr val="00B050"/>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grpSp>
        <p:nvGrpSpPr>
          <p:cNvPr id="232" name="Group 231"/>
          <p:cNvGrpSpPr/>
          <p:nvPr/>
        </p:nvGrpSpPr>
        <p:grpSpPr>
          <a:xfrm>
            <a:off x="2845809" y="1471598"/>
            <a:ext cx="6568204" cy="3969685"/>
            <a:chOff x="3314622" y="1790284"/>
            <a:chExt cx="6569724" cy="3970605"/>
          </a:xfrm>
        </p:grpSpPr>
        <p:sp>
          <p:nvSpPr>
            <p:cNvPr id="41" name="Rectangle 40"/>
            <p:cNvSpPr/>
            <p:nvPr/>
          </p:nvSpPr>
          <p:spPr bwMode="gray">
            <a:xfrm>
              <a:off x="6774690" y="2065936"/>
              <a:ext cx="3109656" cy="2488793"/>
            </a:xfrm>
            <a:prstGeom prst="rect">
              <a:avLst/>
            </a:prstGeom>
            <a:no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30" name="Rectangle 29"/>
            <p:cNvSpPr/>
            <p:nvPr/>
          </p:nvSpPr>
          <p:spPr bwMode="gray">
            <a:xfrm>
              <a:off x="3314622" y="2441883"/>
              <a:ext cx="2496509" cy="341532"/>
            </a:xfrm>
            <a:prstGeom prst="rect">
              <a:avLst/>
            </a:prstGeom>
            <a:solidFill>
              <a:srgbClr val="007AD6"/>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Production plugins: production center, build dashboard, project map editor …</a:t>
              </a:r>
            </a:p>
          </p:txBody>
        </p:sp>
        <p:sp>
          <p:nvSpPr>
            <p:cNvPr id="60" name="Left-Right Arrow 59"/>
            <p:cNvSpPr/>
            <p:nvPr/>
          </p:nvSpPr>
          <p:spPr bwMode="gray">
            <a:xfrm>
              <a:off x="5835405" y="2442981"/>
              <a:ext cx="939285" cy="290505"/>
            </a:xfrm>
            <a:prstGeom prst="leftRightArrow">
              <a:avLst/>
            </a:prstGeom>
            <a:solidFill>
              <a:srgbClr val="0070C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97" name="Rectangle 96"/>
            <p:cNvSpPr/>
            <p:nvPr/>
          </p:nvSpPr>
          <p:spPr bwMode="gray">
            <a:xfrm>
              <a:off x="6774690" y="1790284"/>
              <a:ext cx="3109656" cy="263851"/>
            </a:xfrm>
            <a:prstGeom prst="rect">
              <a:avLst/>
            </a:prstGeom>
            <a:no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107163" tIns="85730" rIns="107163" bIns="85730" rtlCol="0" anchor="ctr"/>
            <a:lstStyle/>
            <a:p>
              <a:pPr algn="ctr" fontAlgn="base">
                <a:spcBef>
                  <a:spcPct val="50000"/>
                </a:spcBef>
                <a:spcAft>
                  <a:spcPct val="0"/>
                </a:spcAft>
                <a:buClr>
                  <a:srgbClr val="F0AB00"/>
                </a:buClr>
                <a:buSzPct val="80000"/>
              </a:pPr>
              <a:r>
                <a:rPr lang="en-US" sz="1200" b="1" kern="0">
                  <a:solidFill>
                    <a:schemeClr val="bg1"/>
                  </a:solidFill>
                  <a:latin typeface="BentonSans Book Italic" panose="02000503000000020004" pitchFamily="2" charset="0"/>
                  <a:ea typeface="Arial Unicode MS" pitchFamily="34" charset="-128"/>
                  <a:cs typeface="Arial Unicode MS" pitchFamily="34" charset="-128"/>
                </a:rPr>
                <a:t>DITA Build</a:t>
              </a:r>
            </a:p>
          </p:txBody>
        </p:sp>
        <p:sp>
          <p:nvSpPr>
            <p:cNvPr id="108" name="Rectangle 107"/>
            <p:cNvSpPr/>
            <p:nvPr/>
          </p:nvSpPr>
          <p:spPr bwMode="gray">
            <a:xfrm>
              <a:off x="7562033" y="5466499"/>
              <a:ext cx="821689" cy="294390"/>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Delta fetch</a:t>
              </a:r>
            </a:p>
          </p:txBody>
        </p:sp>
        <p:sp>
          <p:nvSpPr>
            <p:cNvPr id="167" name="Up-Down Arrow 166"/>
            <p:cNvSpPr/>
            <p:nvPr/>
          </p:nvSpPr>
          <p:spPr bwMode="gray">
            <a:xfrm>
              <a:off x="8241981" y="4569754"/>
              <a:ext cx="221860" cy="438681"/>
            </a:xfrm>
            <a:prstGeom prst="upDownArrow">
              <a:avLst/>
            </a:prstGeom>
            <a:solidFill>
              <a:srgbClr val="00B050"/>
            </a:solidFill>
            <a:ln w="635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grpSp>
      <p:grpSp>
        <p:nvGrpSpPr>
          <p:cNvPr id="9" name="Group 8"/>
          <p:cNvGrpSpPr/>
          <p:nvPr/>
        </p:nvGrpSpPr>
        <p:grpSpPr>
          <a:xfrm>
            <a:off x="2845810" y="2499791"/>
            <a:ext cx="2496560" cy="565930"/>
            <a:chOff x="2845057" y="2611733"/>
            <a:chExt cx="2497138" cy="566061"/>
          </a:xfrm>
          <a:solidFill>
            <a:srgbClr val="00B050"/>
          </a:solidFill>
        </p:grpSpPr>
        <p:sp>
          <p:nvSpPr>
            <p:cNvPr id="59" name="Rectangle 58"/>
            <p:cNvSpPr/>
            <p:nvPr/>
          </p:nvSpPr>
          <p:spPr bwMode="gray">
            <a:xfrm>
              <a:off x="2845058" y="2825238"/>
              <a:ext cx="835409" cy="352226"/>
            </a:xfrm>
            <a:prstGeom prst="rect">
              <a:avLst/>
            </a:prstGeom>
            <a:grp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IXIASOFT extensions</a:t>
              </a:r>
            </a:p>
          </p:txBody>
        </p:sp>
        <p:sp>
          <p:nvSpPr>
            <p:cNvPr id="98" name="Rectangle 97"/>
            <p:cNvSpPr/>
            <p:nvPr/>
          </p:nvSpPr>
          <p:spPr bwMode="gray">
            <a:xfrm>
              <a:off x="3749189" y="3031496"/>
              <a:ext cx="1592376" cy="146298"/>
            </a:xfrm>
            <a:prstGeom prst="rect">
              <a:avLst/>
            </a:prstGeom>
            <a:grp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Acrolinx</a:t>
              </a:r>
            </a:p>
          </p:txBody>
        </p:sp>
        <p:sp>
          <p:nvSpPr>
            <p:cNvPr id="99" name="Rectangle 98"/>
            <p:cNvSpPr/>
            <p:nvPr/>
          </p:nvSpPr>
          <p:spPr bwMode="gray">
            <a:xfrm>
              <a:off x="3749190" y="2825238"/>
              <a:ext cx="1592376" cy="180000"/>
            </a:xfrm>
            <a:prstGeom prst="rect">
              <a:avLst/>
            </a:prstGeom>
            <a:grp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Schematron</a:t>
              </a:r>
            </a:p>
          </p:txBody>
        </p:sp>
        <p:sp>
          <p:nvSpPr>
            <p:cNvPr id="229" name="Rectangle 228"/>
            <p:cNvSpPr/>
            <p:nvPr/>
          </p:nvSpPr>
          <p:spPr bwMode="gray">
            <a:xfrm>
              <a:off x="2845057" y="2611733"/>
              <a:ext cx="2497138" cy="170045"/>
            </a:xfrm>
            <a:prstGeom prst="rect">
              <a:avLst/>
            </a:prstGeom>
            <a:grp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Oxygen customizations</a:t>
              </a:r>
            </a:p>
          </p:txBody>
        </p:sp>
      </p:grpSp>
      <p:sp>
        <p:nvSpPr>
          <p:cNvPr id="26" name="Rectangle 25"/>
          <p:cNvSpPr/>
          <p:nvPr/>
        </p:nvSpPr>
        <p:spPr bwMode="gray">
          <a:xfrm>
            <a:off x="2829338" y="3388057"/>
            <a:ext cx="2505894" cy="210252"/>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IXIASOFT DITA Eclipse</a:t>
            </a:r>
          </a:p>
        </p:txBody>
      </p:sp>
      <p:sp>
        <p:nvSpPr>
          <p:cNvPr id="25" name="Rectangle 24"/>
          <p:cNvSpPr/>
          <p:nvPr/>
        </p:nvSpPr>
        <p:spPr bwMode="gray">
          <a:xfrm>
            <a:off x="2829338" y="3143888"/>
            <a:ext cx="2513032" cy="198469"/>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Oxygen editor</a:t>
            </a:r>
          </a:p>
        </p:txBody>
      </p:sp>
      <p:grpSp>
        <p:nvGrpSpPr>
          <p:cNvPr id="53" name="Group 52"/>
          <p:cNvGrpSpPr/>
          <p:nvPr/>
        </p:nvGrpSpPr>
        <p:grpSpPr>
          <a:xfrm>
            <a:off x="6532491" y="2129704"/>
            <a:ext cx="2700883" cy="806282"/>
            <a:chOff x="7002158" y="2699458"/>
            <a:chExt cx="2701508" cy="806468"/>
          </a:xfrm>
        </p:grpSpPr>
        <p:sp>
          <p:nvSpPr>
            <p:cNvPr id="6" name="Rectangle 5"/>
            <p:cNvSpPr/>
            <p:nvPr/>
          </p:nvSpPr>
          <p:spPr bwMode="gray">
            <a:xfrm>
              <a:off x="7076104" y="3162850"/>
              <a:ext cx="1412776" cy="246956"/>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DITA Open Toolkit</a:t>
              </a:r>
            </a:p>
          </p:txBody>
        </p:sp>
        <p:sp>
          <p:nvSpPr>
            <p:cNvPr id="7" name="Rectangle 6"/>
            <p:cNvSpPr/>
            <p:nvPr/>
          </p:nvSpPr>
          <p:spPr bwMode="gray">
            <a:xfrm>
              <a:off x="7076104" y="2899899"/>
              <a:ext cx="2522717" cy="223529"/>
            </a:xfrm>
            <a:prstGeom prst="rect">
              <a:avLst/>
            </a:prstGeom>
            <a:solidFill>
              <a:srgbClr val="0070C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DITA OT customization</a:t>
              </a:r>
            </a:p>
          </p:txBody>
        </p:sp>
        <p:sp>
          <p:nvSpPr>
            <p:cNvPr id="20" name="Rectangle 19"/>
            <p:cNvSpPr/>
            <p:nvPr/>
          </p:nvSpPr>
          <p:spPr bwMode="gray">
            <a:xfrm>
              <a:off x="8547018" y="3160117"/>
              <a:ext cx="1051803" cy="249690"/>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Antenna House</a:t>
              </a:r>
            </a:p>
          </p:txBody>
        </p:sp>
        <p:sp>
          <p:nvSpPr>
            <p:cNvPr id="36" name="Rectangle 35"/>
            <p:cNvSpPr/>
            <p:nvPr/>
          </p:nvSpPr>
          <p:spPr bwMode="gray">
            <a:xfrm>
              <a:off x="7002158" y="2699458"/>
              <a:ext cx="2701508" cy="806468"/>
            </a:xfrm>
            <a:prstGeom prst="rect">
              <a:avLst/>
            </a:prstGeom>
            <a:noFill/>
            <a:ln w="6350" algn="ctr">
              <a:solidFill>
                <a:schemeClr val="bg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63" name="TextBox 62"/>
            <p:cNvSpPr txBox="1"/>
            <p:nvPr/>
          </p:nvSpPr>
          <p:spPr>
            <a:xfrm>
              <a:off x="7589611" y="2722454"/>
              <a:ext cx="1343883" cy="123111"/>
            </a:xfrm>
            <a:prstGeom prst="rect">
              <a:avLst/>
            </a:prstGeom>
            <a:noFill/>
            <a:ln>
              <a:noFill/>
            </a:ln>
          </p:spPr>
          <p:txBody>
            <a:bodyPr wrap="square" lIns="0" tIns="0" rIns="0" bIns="0" rtlCol="0">
              <a:spAutoFit/>
            </a:bodyPr>
            <a:lstStyle/>
            <a:p>
              <a:pPr algn="ctr" fontAlgn="base">
                <a:spcAft>
                  <a:spcPct val="0"/>
                </a:spcAft>
                <a:buClr>
                  <a:srgbClr val="F0AB00"/>
                </a:buClr>
                <a:buSzPct val="80000"/>
              </a:pPr>
              <a:r>
                <a:rPr lang="en-US" sz="800" b="1" kern="0">
                  <a:solidFill>
                    <a:schemeClr val="bg1"/>
                  </a:solidFill>
                  <a:latin typeface="BentonSans Book Italic" panose="02000503000000020004" pitchFamily="2" charset="0"/>
                  <a:ea typeface="Arial Unicode MS" pitchFamily="34" charset="-128"/>
                  <a:cs typeface="Arial Unicode MS" pitchFamily="34" charset="-128"/>
                </a:rPr>
                <a:t>DITA Output framework</a:t>
              </a:r>
            </a:p>
          </p:txBody>
        </p:sp>
      </p:grpSp>
      <p:sp>
        <p:nvSpPr>
          <p:cNvPr id="141" name="Rectangle 140"/>
          <p:cNvSpPr/>
          <p:nvPr/>
        </p:nvSpPr>
        <p:spPr bwMode="gray">
          <a:xfrm>
            <a:off x="7092237" y="5527625"/>
            <a:ext cx="2273438" cy="294322"/>
          </a:xfrm>
          <a:prstGeom prst="rect">
            <a:avLst/>
          </a:prstGeom>
          <a:solidFill>
            <a:srgbClr val="00B05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TEXTML Localization</a:t>
            </a:r>
            <a:br>
              <a:rPr lang="en-US" sz="1000" kern="0">
                <a:solidFill>
                  <a:schemeClr val="bg1"/>
                </a:solidFill>
                <a:latin typeface="BentonSans Book" panose="02000503000000020004" pitchFamily="2" charset="0"/>
                <a:ea typeface="Arial Unicode MS" pitchFamily="34" charset="-128"/>
                <a:cs typeface="Arial Unicode MS" pitchFamily="34" charset="-128"/>
              </a:rPr>
            </a:br>
            <a:r>
              <a:rPr lang="en-US" sz="1000" kern="0">
                <a:solidFill>
                  <a:schemeClr val="bg1"/>
                </a:solidFill>
                <a:latin typeface="BentonSans Book" panose="02000503000000020004" pitchFamily="2" charset="0"/>
                <a:ea typeface="Arial Unicode MS" pitchFamily="34" charset="-128"/>
                <a:cs typeface="Arial Unicode MS" pitchFamily="34" charset="-128"/>
              </a:rPr>
              <a:t>translation, build, backup …</a:t>
            </a:r>
          </a:p>
        </p:txBody>
      </p:sp>
      <p:sp>
        <p:nvSpPr>
          <p:cNvPr id="142" name="TextBox 141"/>
          <p:cNvSpPr txBox="1"/>
          <p:nvPr/>
        </p:nvSpPr>
        <p:spPr>
          <a:xfrm>
            <a:off x="6229931" y="5541527"/>
            <a:ext cx="575479"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i="1" kern="0">
                <a:solidFill>
                  <a:schemeClr val="bg1"/>
                </a:solidFill>
                <a:latin typeface="BentonSans Book Italic" panose="02000503000000020004" pitchFamily="2" charset="0"/>
                <a:ea typeface="Arial Unicode MS" pitchFamily="34" charset="-128"/>
                <a:cs typeface="Arial Unicode MS" pitchFamily="34" charset="-128"/>
              </a:rPr>
              <a:t>Replication</a:t>
            </a:r>
          </a:p>
        </p:txBody>
      </p:sp>
      <p:cxnSp>
        <p:nvCxnSpPr>
          <p:cNvPr id="19" name="Straight Arrow Connector 18"/>
          <p:cNvCxnSpPr/>
          <p:nvPr/>
        </p:nvCxnSpPr>
        <p:spPr>
          <a:xfrm flipV="1">
            <a:off x="6175069" y="5703951"/>
            <a:ext cx="864101" cy="16790"/>
          </a:xfrm>
          <a:prstGeom prst="straightConnector1">
            <a:avLst/>
          </a:prstGeom>
          <a:ln w="508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7972942" y="5085496"/>
            <a:ext cx="3929402" cy="868114"/>
            <a:chOff x="7973376" y="5232030"/>
            <a:chExt cx="3930312" cy="868317"/>
          </a:xfrm>
        </p:grpSpPr>
        <p:sp>
          <p:nvSpPr>
            <p:cNvPr id="173" name="Rectangle 172"/>
            <p:cNvSpPr/>
            <p:nvPr/>
          </p:nvSpPr>
          <p:spPr bwMode="gray">
            <a:xfrm>
              <a:off x="7973376" y="5285441"/>
              <a:ext cx="1398012" cy="294390"/>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Translation exchange</a:t>
              </a:r>
            </a:p>
          </p:txBody>
        </p:sp>
        <p:grpSp>
          <p:nvGrpSpPr>
            <p:cNvPr id="24" name="Group 23"/>
            <p:cNvGrpSpPr/>
            <p:nvPr/>
          </p:nvGrpSpPr>
          <p:grpSpPr>
            <a:xfrm>
              <a:off x="9610748" y="5232030"/>
              <a:ext cx="2292940" cy="868317"/>
              <a:chOff x="9610748" y="6117855"/>
              <a:chExt cx="2292940" cy="868317"/>
            </a:xfrm>
          </p:grpSpPr>
          <p:sp>
            <p:nvSpPr>
              <p:cNvPr id="132" name="Rectangle 131"/>
              <p:cNvSpPr/>
              <p:nvPr/>
            </p:nvSpPr>
            <p:spPr bwMode="gray">
              <a:xfrm>
                <a:off x="10821897" y="6173019"/>
                <a:ext cx="1081791" cy="813153"/>
              </a:xfrm>
              <a:prstGeom prst="rect">
                <a:avLst/>
              </a:prstGeom>
              <a:no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133" name="Rectangle 132"/>
              <p:cNvSpPr/>
              <p:nvPr/>
            </p:nvSpPr>
            <p:spPr bwMode="gray">
              <a:xfrm>
                <a:off x="10821897" y="6157386"/>
                <a:ext cx="1081791" cy="394722"/>
              </a:xfrm>
              <a:prstGeom prst="rect">
                <a:avLst/>
              </a:prstGeom>
              <a:solidFill>
                <a:schemeClr val="tx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107163" tIns="85730" rIns="107163" bIns="85730" rtlCol="0" anchor="ctr"/>
              <a:lstStyle/>
              <a:p>
                <a:pPr algn="ctr" fontAlgn="base">
                  <a:spcBef>
                    <a:spcPct val="50000"/>
                  </a:spcBef>
                  <a:spcAft>
                    <a:spcPct val="0"/>
                  </a:spcAft>
                  <a:buClr>
                    <a:srgbClr val="F0AB00"/>
                  </a:buClr>
                  <a:buSzPct val="80000"/>
                </a:pPr>
                <a:r>
                  <a:rPr lang="en-US" sz="1200" b="1" kern="0">
                    <a:solidFill>
                      <a:schemeClr val="bg1"/>
                    </a:solidFill>
                    <a:latin typeface="BentonSans Book Italic" panose="02000503000000020004" pitchFamily="2" charset="0"/>
                    <a:ea typeface="Arial Unicode MS" pitchFamily="34" charset="-128"/>
                    <a:cs typeface="Arial Unicode MS" pitchFamily="34" charset="-128"/>
                  </a:rPr>
                  <a:t>Translation system</a:t>
                </a:r>
              </a:p>
            </p:txBody>
          </p:sp>
          <p:sp>
            <p:nvSpPr>
              <p:cNvPr id="148" name="TextBox 147"/>
              <p:cNvSpPr txBox="1"/>
              <p:nvPr/>
            </p:nvSpPr>
            <p:spPr>
              <a:xfrm>
                <a:off x="9979438" y="6326394"/>
                <a:ext cx="399240" cy="15392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i="1" kern="0">
                    <a:solidFill>
                      <a:schemeClr val="bg1"/>
                    </a:solidFill>
                    <a:latin typeface="BentonSans Book Italic" panose="02000503000000020004" pitchFamily="2" charset="0"/>
                    <a:ea typeface="Arial Unicode MS" pitchFamily="34" charset="-128"/>
                    <a:cs typeface="Arial Unicode MS" pitchFamily="34" charset="-128"/>
                  </a:rPr>
                  <a:t>  Hourly</a:t>
                </a:r>
              </a:p>
            </p:txBody>
          </p:sp>
          <p:sp>
            <p:nvSpPr>
              <p:cNvPr id="44" name="Left-Right Arrow 43"/>
              <p:cNvSpPr/>
              <p:nvPr/>
            </p:nvSpPr>
            <p:spPr bwMode="gray">
              <a:xfrm>
                <a:off x="9610748" y="6117855"/>
                <a:ext cx="1219135" cy="248622"/>
              </a:xfrm>
              <a:prstGeom prst="leftRightArrow">
                <a:avLst/>
              </a:prstGeom>
              <a:solidFill>
                <a:srgbClr val="0070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latin typeface="BentonSans Book" panose="02000503000000020004" pitchFamily="2" charset="0"/>
                  <a:ea typeface="Arial Unicode MS" pitchFamily="34" charset="-128"/>
                  <a:cs typeface="Arial Unicode MS" pitchFamily="34" charset="-128"/>
                </a:endParaRPr>
              </a:p>
            </p:txBody>
          </p:sp>
          <p:sp>
            <p:nvSpPr>
              <p:cNvPr id="149" name="TextBox 148"/>
              <p:cNvSpPr txBox="1"/>
              <p:nvPr/>
            </p:nvSpPr>
            <p:spPr>
              <a:xfrm>
                <a:off x="9931428" y="6163520"/>
                <a:ext cx="412067" cy="15392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i="1" kern="0">
                    <a:solidFill>
                      <a:schemeClr val="bg1"/>
                    </a:solidFill>
                    <a:latin typeface="BentonSans Book Italic" panose="02000503000000020004" pitchFamily="2" charset="0"/>
                    <a:ea typeface="Arial Unicode MS" pitchFamily="34" charset="-128"/>
                    <a:cs typeface="Arial Unicode MS" pitchFamily="34" charset="-128"/>
                  </a:rPr>
                  <a:t>Content</a:t>
                </a:r>
              </a:p>
            </p:txBody>
          </p:sp>
          <p:sp>
            <p:nvSpPr>
              <p:cNvPr id="169" name="TextBox 168"/>
              <p:cNvSpPr txBox="1"/>
              <p:nvPr/>
            </p:nvSpPr>
            <p:spPr>
              <a:xfrm>
                <a:off x="9808105" y="6760393"/>
                <a:ext cx="755190" cy="153924"/>
              </a:xfrm>
              <a:prstGeom prst="rect">
                <a:avLst/>
              </a:prstGeom>
              <a:noFill/>
            </p:spPr>
            <p:txBody>
              <a:bodyPr wrap="none" lIns="0" tIns="0" rIns="0" bIns="0" rtlCol="0">
                <a:spAutoFit/>
              </a:bodyPr>
              <a:lstStyle/>
              <a:p>
                <a:pPr fontAlgn="base">
                  <a:spcAft>
                    <a:spcPct val="0"/>
                  </a:spcAft>
                  <a:buClr>
                    <a:srgbClr val="F0AB00"/>
                  </a:buClr>
                  <a:buSzPct val="80000"/>
                </a:pPr>
                <a:r>
                  <a:rPr lang="en-US" sz="1000" i="1" kern="0">
                    <a:solidFill>
                      <a:schemeClr val="bg1"/>
                    </a:solidFill>
                    <a:latin typeface="BentonSans Book Italic" panose="02000503000000020004" pitchFamily="2" charset="0"/>
                    <a:ea typeface="Arial Unicode MS" pitchFamily="34" charset="-128"/>
                    <a:cs typeface="Arial Unicode MS" pitchFamily="34" charset="-128"/>
                  </a:rPr>
                  <a:t>~4 times a day</a:t>
                </a:r>
              </a:p>
            </p:txBody>
          </p:sp>
          <p:sp>
            <p:nvSpPr>
              <p:cNvPr id="171" name="Left-Right Arrow 170"/>
              <p:cNvSpPr/>
              <p:nvPr/>
            </p:nvSpPr>
            <p:spPr bwMode="gray">
              <a:xfrm>
                <a:off x="9611604" y="6568026"/>
                <a:ext cx="1218279" cy="248622"/>
              </a:xfrm>
              <a:prstGeom prst="leftRightArrow">
                <a:avLst/>
              </a:prstGeom>
              <a:solidFill>
                <a:srgbClr val="0070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latin typeface="BentonSans Book" panose="02000503000000020004" pitchFamily="2" charset="0"/>
                  <a:ea typeface="Arial Unicode MS" pitchFamily="34" charset="-128"/>
                  <a:cs typeface="Arial Unicode MS" pitchFamily="34" charset="-128"/>
                </a:endParaRPr>
              </a:p>
            </p:txBody>
          </p:sp>
          <p:sp>
            <p:nvSpPr>
              <p:cNvPr id="172" name="TextBox 171"/>
              <p:cNvSpPr txBox="1"/>
              <p:nvPr/>
            </p:nvSpPr>
            <p:spPr>
              <a:xfrm>
                <a:off x="9931428" y="6613690"/>
                <a:ext cx="476202" cy="15392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i="1" kern="0">
                    <a:solidFill>
                      <a:schemeClr val="bg1"/>
                    </a:solidFill>
                    <a:latin typeface="BentonSans Book Italic" panose="02000503000000020004" pitchFamily="2" charset="0"/>
                    <a:ea typeface="Arial Unicode MS" pitchFamily="34" charset="-128"/>
                    <a:cs typeface="Arial Unicode MS" pitchFamily="34" charset="-128"/>
                  </a:rPr>
                  <a:t>Structure</a:t>
                </a:r>
              </a:p>
            </p:txBody>
          </p:sp>
        </p:grpSp>
      </p:grpSp>
      <p:grpSp>
        <p:nvGrpSpPr>
          <p:cNvPr id="2" name="Group 1">
            <a:extLst>
              <a:ext uri="{FF2B5EF4-FFF2-40B4-BE49-F238E27FC236}">
                <a16:creationId xmlns:a16="http://schemas.microsoft.com/office/drawing/2014/main" id="{2421C8B9-C6D6-4539-8430-E7461EF0E155}"/>
              </a:ext>
            </a:extLst>
          </p:cNvPr>
          <p:cNvGrpSpPr/>
          <p:nvPr/>
        </p:nvGrpSpPr>
        <p:grpSpPr>
          <a:xfrm>
            <a:off x="9633707" y="1452902"/>
            <a:ext cx="2253054" cy="2782499"/>
            <a:chOff x="9633707" y="1452902"/>
            <a:chExt cx="2253054" cy="2782499"/>
          </a:xfrm>
        </p:grpSpPr>
        <p:sp>
          <p:nvSpPr>
            <p:cNvPr id="67" name="Rectangle 66"/>
            <p:cNvSpPr/>
            <p:nvPr/>
          </p:nvSpPr>
          <p:spPr bwMode="gray">
            <a:xfrm>
              <a:off x="10864323" y="1467349"/>
              <a:ext cx="1012584" cy="2768052"/>
            </a:xfrm>
            <a:prstGeom prst="rect">
              <a:avLst/>
            </a:prstGeom>
            <a:no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68" name="Rectangle 67"/>
            <p:cNvSpPr/>
            <p:nvPr/>
          </p:nvSpPr>
          <p:spPr bwMode="gray">
            <a:xfrm>
              <a:off x="10874178" y="1452902"/>
              <a:ext cx="1012583" cy="394631"/>
            </a:xfrm>
            <a:prstGeom prst="rect">
              <a:avLst/>
            </a:prstGeom>
            <a:no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107163" tIns="85730" rIns="107163" bIns="85730" rtlCol="0" anchor="ctr"/>
            <a:lstStyle/>
            <a:p>
              <a:pPr algn="ctr" fontAlgn="base">
                <a:spcBef>
                  <a:spcPct val="50000"/>
                </a:spcBef>
                <a:spcAft>
                  <a:spcPct val="0"/>
                </a:spcAft>
                <a:buClr>
                  <a:srgbClr val="F0AB00"/>
                </a:buClr>
                <a:buSzPct val="80000"/>
              </a:pPr>
              <a:r>
                <a:rPr lang="en-US" sz="1200" b="1" kern="0">
                  <a:solidFill>
                    <a:schemeClr val="bg1"/>
                  </a:solidFill>
                  <a:latin typeface="BentonSans Book Italic" panose="02000503000000020004" pitchFamily="2" charset="0"/>
                  <a:ea typeface="Arial Unicode MS" pitchFamily="34" charset="-128"/>
                  <a:cs typeface="Arial Unicode MS" pitchFamily="34" charset="-128"/>
                </a:rPr>
                <a:t>Delivery channels</a:t>
              </a:r>
            </a:p>
          </p:txBody>
        </p:sp>
        <p:sp>
          <p:nvSpPr>
            <p:cNvPr id="71" name="Right Arrow 70"/>
            <p:cNvSpPr/>
            <p:nvPr/>
          </p:nvSpPr>
          <p:spPr bwMode="gray">
            <a:xfrm>
              <a:off x="9633707" y="2561391"/>
              <a:ext cx="1230616" cy="245677"/>
            </a:xfrm>
            <a:prstGeom prst="rightArrow">
              <a:avLst/>
            </a:prstGeom>
            <a:solidFill>
              <a:srgbClr val="0070C0"/>
            </a:solidFill>
            <a:ln w="6350" algn="ctr">
              <a:noFill/>
              <a:miter lim="800000"/>
              <a:headEnd/>
              <a:tailEnd/>
            </a:ln>
          </p:spPr>
          <p:txBody>
            <a:bodyPr lIns="89979" tIns="71983" rIns="89979" bIns="71983" rtlCol="0" anchor="ctr"/>
            <a:lstStyle/>
            <a:p>
              <a:pPr algn="ctr"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72" name="TextBox 71"/>
            <p:cNvSpPr txBox="1"/>
            <p:nvPr/>
          </p:nvSpPr>
          <p:spPr>
            <a:xfrm>
              <a:off x="9658834" y="2766891"/>
              <a:ext cx="928139" cy="307777"/>
            </a:xfrm>
            <a:prstGeom prst="rect">
              <a:avLst/>
            </a:prstGeom>
            <a:noFill/>
          </p:spPr>
          <p:txBody>
            <a:bodyPr wrap="none" lIns="0" tIns="0" rIns="0" bIns="0" rtlCol="0">
              <a:spAutoFit/>
            </a:bodyPr>
            <a:lstStyle/>
            <a:p>
              <a:pPr marL="171450" indent="-171450" fontAlgn="base">
                <a:spcAft>
                  <a:spcPct val="0"/>
                </a:spcAft>
                <a:buClr>
                  <a:srgbClr val="F0AB00"/>
                </a:buClr>
                <a:buSzPct val="80000"/>
                <a:buFont typeface="Arial" panose="020B0604020202020204" pitchFamily="34" charset="0"/>
                <a:buChar char="•"/>
              </a:pPr>
              <a:r>
                <a:rPr lang="en-US" sz="1000" i="1" kern="0">
                  <a:solidFill>
                    <a:schemeClr val="bg1"/>
                  </a:solidFill>
                  <a:latin typeface="BentonSans Book Italic" panose="02000503000000020004" pitchFamily="2" charset="0"/>
                  <a:ea typeface="Arial Unicode MS" pitchFamily="34" charset="-128"/>
                  <a:cs typeface="Arial Unicode MS" pitchFamily="34" charset="-128"/>
                </a:rPr>
                <a:t>~4 times a day</a:t>
              </a:r>
            </a:p>
            <a:p>
              <a:pPr marL="171450" indent="-171450" fontAlgn="base">
                <a:spcAft>
                  <a:spcPct val="0"/>
                </a:spcAft>
                <a:buClr>
                  <a:srgbClr val="F0AB00"/>
                </a:buClr>
                <a:buSzPct val="80000"/>
                <a:buFont typeface="Arial" panose="020B0604020202020204" pitchFamily="34" charset="0"/>
                <a:buChar char="•"/>
              </a:pPr>
              <a:r>
                <a:rPr lang="en-US" sz="1000" i="1" kern="0">
                  <a:solidFill>
                    <a:schemeClr val="bg1"/>
                  </a:solidFill>
                  <a:latin typeface="BentonSans Book Italic" panose="02000503000000020004" pitchFamily="2" charset="0"/>
                  <a:ea typeface="Arial Unicode MS" pitchFamily="34" charset="-128"/>
                  <a:cs typeface="Arial Unicode MS" pitchFamily="34" charset="-128"/>
                </a:rPr>
                <a:t> on demand</a:t>
              </a:r>
            </a:p>
          </p:txBody>
        </p:sp>
        <p:sp>
          <p:nvSpPr>
            <p:cNvPr id="107" name="Rectangle 106"/>
            <p:cNvSpPr/>
            <p:nvPr/>
          </p:nvSpPr>
          <p:spPr bwMode="gray">
            <a:xfrm>
              <a:off x="10980047" y="3632388"/>
              <a:ext cx="817831" cy="480260"/>
            </a:xfrm>
            <a:prstGeom prst="rect">
              <a:avLst/>
            </a:prstGeom>
            <a:noFill/>
            <a:ln w="6350" algn="ctr">
              <a:solidFill>
                <a:schemeClr val="bg2"/>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fontAlgn="base">
                <a:spcBef>
                  <a:spcPct val="50000"/>
                </a:spcBef>
                <a:spcAft>
                  <a:spcPct val="0"/>
                </a:spcAft>
                <a:buClr>
                  <a:srgbClr val="F0AB00"/>
                </a:buClr>
                <a:buSzPct val="80000"/>
              </a:pPr>
              <a:endParaRPr lang="en-US" sz="1400" kern="0">
                <a:solidFill>
                  <a:schemeClr val="bg1"/>
                </a:solidFill>
                <a:latin typeface="BentonSans Book" panose="02000503000000020004" pitchFamily="2" charset="0"/>
                <a:ea typeface="Arial Unicode MS" pitchFamily="34" charset="-128"/>
                <a:cs typeface="Arial Unicode MS" pitchFamily="34" charset="-128"/>
              </a:endParaRPr>
            </a:p>
          </p:txBody>
        </p:sp>
        <p:grpSp>
          <p:nvGrpSpPr>
            <p:cNvPr id="83" name="Group 82"/>
            <p:cNvGrpSpPr/>
            <p:nvPr/>
          </p:nvGrpSpPr>
          <p:grpSpPr>
            <a:xfrm>
              <a:off x="10980046" y="3064227"/>
              <a:ext cx="817831" cy="453773"/>
              <a:chOff x="8254782" y="4055253"/>
              <a:chExt cx="607314" cy="453773"/>
            </a:xfrm>
          </p:grpSpPr>
          <p:pic>
            <p:nvPicPr>
              <p:cNvPr id="9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9127" y="4165524"/>
                <a:ext cx="470143" cy="270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Rectangle 92"/>
              <p:cNvSpPr/>
              <p:nvPr/>
            </p:nvSpPr>
            <p:spPr bwMode="gray">
              <a:xfrm>
                <a:off x="8254782" y="4055253"/>
                <a:ext cx="607314" cy="453773"/>
              </a:xfrm>
              <a:prstGeom prst="rect">
                <a:avLst/>
              </a:prstGeom>
              <a:noFill/>
              <a:ln w="6350" algn="ctr">
                <a:solidFill>
                  <a:schemeClr val="bg2"/>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fontAlgn="base">
                  <a:spcBef>
                    <a:spcPct val="50000"/>
                  </a:spcBef>
                  <a:spcAft>
                    <a:spcPct val="0"/>
                  </a:spcAft>
                  <a:buClr>
                    <a:srgbClr val="F0AB00"/>
                  </a:buClr>
                  <a:buSzPct val="80000"/>
                </a:pPr>
                <a:endParaRPr lang="en-US" sz="1400" kern="0">
                  <a:solidFill>
                    <a:schemeClr val="bg1"/>
                  </a:solidFill>
                  <a:latin typeface="BentonSans Book" panose="02000503000000020004" pitchFamily="2" charset="0"/>
                  <a:ea typeface="Arial Unicode MS" pitchFamily="34" charset="-128"/>
                  <a:cs typeface="Arial Unicode MS" pitchFamily="34" charset="-128"/>
                </a:endParaRPr>
              </a:p>
            </p:txBody>
          </p:sp>
        </p:grpSp>
        <p:sp>
          <p:nvSpPr>
            <p:cNvPr id="86" name="TextBox 85"/>
            <p:cNvSpPr txBox="1"/>
            <p:nvPr/>
          </p:nvSpPr>
          <p:spPr>
            <a:xfrm>
              <a:off x="9829295" y="2604271"/>
              <a:ext cx="778591" cy="15385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kern="0">
                  <a:solidFill>
                    <a:schemeClr val="bg1"/>
                  </a:solidFill>
                  <a:latin typeface="BentonSans Book Italic" panose="02000503000000020004" pitchFamily="2" charset="0"/>
                  <a:ea typeface="Arial Unicode MS" pitchFamily="34" charset="-128"/>
                  <a:cs typeface="Arial Unicode MS" pitchFamily="34" charset="-128"/>
                </a:rPr>
                <a:t>Deliverables</a:t>
              </a:r>
            </a:p>
          </p:txBody>
        </p:sp>
        <p:grpSp>
          <p:nvGrpSpPr>
            <p:cNvPr id="110" name="Group 109"/>
            <p:cNvGrpSpPr/>
            <p:nvPr/>
          </p:nvGrpSpPr>
          <p:grpSpPr>
            <a:xfrm>
              <a:off x="10974036" y="2178949"/>
              <a:ext cx="850041" cy="1822689"/>
              <a:chOff x="7540118" y="3778456"/>
              <a:chExt cx="644620" cy="1822689"/>
            </a:xfrm>
          </p:grpSpPr>
          <p:sp>
            <p:nvSpPr>
              <p:cNvPr id="112" name="Rectangle 111"/>
              <p:cNvSpPr/>
              <p:nvPr/>
            </p:nvSpPr>
            <p:spPr bwMode="gray">
              <a:xfrm>
                <a:off x="7540118" y="3778456"/>
                <a:ext cx="607314" cy="651514"/>
              </a:xfrm>
              <a:prstGeom prst="rect">
                <a:avLst/>
              </a:prstGeom>
              <a:noFill/>
              <a:ln w="6350" algn="ctr">
                <a:solidFill>
                  <a:schemeClr val="bg2"/>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fontAlgn="base">
                  <a:spcBef>
                    <a:spcPct val="50000"/>
                  </a:spcBef>
                  <a:spcAft>
                    <a:spcPct val="0"/>
                  </a:spcAft>
                  <a:buClr>
                    <a:srgbClr val="F0AB00"/>
                  </a:buClr>
                  <a:buSzPct val="80000"/>
                </a:pPr>
                <a:endParaRPr lang="en-US" sz="1400"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113" name="TextBox 112"/>
              <p:cNvSpPr txBox="1"/>
              <p:nvPr/>
            </p:nvSpPr>
            <p:spPr>
              <a:xfrm>
                <a:off x="7552997" y="3862619"/>
                <a:ext cx="607315" cy="33847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b="1" i="1" kern="0">
                    <a:solidFill>
                      <a:schemeClr val="bg1"/>
                    </a:solidFill>
                    <a:latin typeface="BentonSans Book Italic" panose="02000503000000020004" pitchFamily="2" charset="0"/>
                    <a:ea typeface="Arial Unicode MS" pitchFamily="34" charset="-128"/>
                    <a:cs typeface="Arial Unicode MS" pitchFamily="34" charset="-128"/>
                  </a:rPr>
                  <a:t>Internal Help Portal</a:t>
                </a:r>
              </a:p>
            </p:txBody>
          </p:sp>
          <p:sp>
            <p:nvSpPr>
              <p:cNvPr id="109" name="TextBox 108"/>
              <p:cNvSpPr txBox="1"/>
              <p:nvPr/>
            </p:nvSpPr>
            <p:spPr>
              <a:xfrm>
                <a:off x="7577423" y="5354981"/>
                <a:ext cx="607315" cy="24616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b="1" i="1" kern="0">
                    <a:solidFill>
                      <a:schemeClr val="bg1"/>
                    </a:solidFill>
                    <a:latin typeface="BentonSans Book Italic" panose="02000503000000020004" pitchFamily="2" charset="0"/>
                    <a:ea typeface="Arial Unicode MS" pitchFamily="34" charset="-128"/>
                    <a:cs typeface="Arial Unicode MS" pitchFamily="34" charset="-128"/>
                  </a:rPr>
                  <a:t>…</a:t>
                </a:r>
              </a:p>
            </p:txBody>
          </p:sp>
        </p:grpSp>
      </p:grpSp>
      <p:grpSp>
        <p:nvGrpSpPr>
          <p:cNvPr id="16" name="Group 15"/>
          <p:cNvGrpSpPr/>
          <p:nvPr/>
        </p:nvGrpSpPr>
        <p:grpSpPr>
          <a:xfrm>
            <a:off x="6460194" y="1907905"/>
            <a:ext cx="2927445" cy="2245862"/>
            <a:chOff x="6460277" y="1896266"/>
            <a:chExt cx="2928123" cy="2246382"/>
          </a:xfrm>
        </p:grpSpPr>
        <p:grpSp>
          <p:nvGrpSpPr>
            <p:cNvPr id="233" name="Group 232"/>
            <p:cNvGrpSpPr/>
            <p:nvPr/>
          </p:nvGrpSpPr>
          <p:grpSpPr>
            <a:xfrm>
              <a:off x="6460277" y="1896266"/>
              <a:ext cx="2928123" cy="2246382"/>
              <a:chOff x="6929843" y="2217548"/>
              <a:chExt cx="2928123" cy="2246382"/>
            </a:xfrm>
          </p:grpSpPr>
          <p:sp>
            <p:nvSpPr>
              <p:cNvPr id="5" name="Rectangle 4"/>
              <p:cNvSpPr/>
              <p:nvPr/>
            </p:nvSpPr>
            <p:spPr bwMode="gray">
              <a:xfrm>
                <a:off x="7002158" y="3393414"/>
                <a:ext cx="2701508" cy="527373"/>
              </a:xfrm>
              <a:prstGeom prst="rect">
                <a:avLst/>
              </a:prstGeom>
              <a:solidFill>
                <a:srgbClr val="0070C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DITA Build system</a:t>
                </a:r>
              </a:p>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&amp; scheduling</a:t>
                </a:r>
              </a:p>
            </p:txBody>
          </p:sp>
          <p:sp>
            <p:nvSpPr>
              <p:cNvPr id="57" name="Rectangle 56"/>
              <p:cNvSpPr/>
              <p:nvPr/>
            </p:nvSpPr>
            <p:spPr bwMode="gray">
              <a:xfrm>
                <a:off x="6929843" y="4060929"/>
                <a:ext cx="2928123" cy="403001"/>
              </a:xfrm>
              <a:prstGeom prst="rect">
                <a:avLst/>
              </a:prstGeom>
              <a:solidFill>
                <a:srgbClr val="0070C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Build Infrastructure </a:t>
                </a:r>
                <a:br>
                  <a:rPr lang="en-US" sz="1000" kern="0">
                    <a:solidFill>
                      <a:schemeClr val="bg1"/>
                    </a:solidFill>
                    <a:latin typeface="BentonSans Book" panose="02000503000000020004" pitchFamily="2" charset="0"/>
                    <a:ea typeface="Arial Unicode MS" pitchFamily="34" charset="-128"/>
                    <a:cs typeface="Arial Unicode MS" pitchFamily="34" charset="-128"/>
                  </a:rPr>
                </a:br>
                <a:r>
                  <a:rPr lang="en-US" sz="1000" kern="0">
                    <a:solidFill>
                      <a:schemeClr val="bg1"/>
                    </a:solidFill>
                    <a:latin typeface="BentonSans Book" panose="02000503000000020004" pitchFamily="2" charset="0"/>
                    <a:ea typeface="Arial Unicode MS" pitchFamily="34" charset="-128"/>
                    <a:cs typeface="Arial Unicode MS" pitchFamily="34" charset="-128"/>
                  </a:rPr>
                  <a:t>(DC, build servers, logistic servers)</a:t>
                </a:r>
              </a:p>
            </p:txBody>
          </p:sp>
          <p:sp>
            <p:nvSpPr>
              <p:cNvPr id="64" name="Rectangle 63"/>
              <p:cNvSpPr/>
              <p:nvPr/>
            </p:nvSpPr>
            <p:spPr bwMode="gray">
              <a:xfrm>
                <a:off x="6929843" y="2217548"/>
                <a:ext cx="2911982" cy="1785761"/>
              </a:xfrm>
              <a:prstGeom prst="rect">
                <a:avLst/>
              </a:prstGeom>
              <a:noFill/>
              <a:ln w="6350" algn="ctr">
                <a:solidFill>
                  <a:schemeClr val="bg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grpSp>
        <p:sp>
          <p:nvSpPr>
            <p:cNvPr id="145" name="TextBox 144"/>
            <p:cNvSpPr txBox="1"/>
            <p:nvPr/>
          </p:nvSpPr>
          <p:spPr>
            <a:xfrm>
              <a:off x="7039387" y="1922863"/>
              <a:ext cx="1554107" cy="123111"/>
            </a:xfrm>
            <a:prstGeom prst="rect">
              <a:avLst/>
            </a:prstGeom>
            <a:noFill/>
            <a:ln>
              <a:noFill/>
            </a:ln>
          </p:spPr>
          <p:txBody>
            <a:bodyPr wrap="square" lIns="0" tIns="0" rIns="0" bIns="0" rtlCol="0">
              <a:spAutoFit/>
            </a:bodyPr>
            <a:lstStyle/>
            <a:p>
              <a:pPr algn="ctr" fontAlgn="base">
                <a:spcAft>
                  <a:spcPct val="0"/>
                </a:spcAft>
                <a:buClr>
                  <a:srgbClr val="F0AB00"/>
                </a:buClr>
                <a:buSzPct val="80000"/>
              </a:pPr>
              <a:r>
                <a:rPr lang="en-US" sz="800" b="1" kern="0">
                  <a:solidFill>
                    <a:schemeClr val="bg1"/>
                  </a:solidFill>
                  <a:latin typeface="BentonSans Book Italic" panose="02000503000000020004" pitchFamily="2" charset="0"/>
                  <a:ea typeface="Arial Unicode MS" pitchFamily="34" charset="-128"/>
                  <a:cs typeface="Arial Unicode MS" pitchFamily="34" charset="-128"/>
                </a:rPr>
                <a:t>SAP DITA Build Framework</a:t>
              </a:r>
            </a:p>
          </p:txBody>
        </p:sp>
      </p:grpSp>
      <p:sp>
        <p:nvSpPr>
          <p:cNvPr id="143" name="Rectangle 142"/>
          <p:cNvSpPr/>
          <p:nvPr/>
        </p:nvSpPr>
        <p:spPr bwMode="gray">
          <a:xfrm>
            <a:off x="9097574" y="844711"/>
            <a:ext cx="1203917" cy="226332"/>
          </a:xfrm>
          <a:prstGeom prst="rect">
            <a:avLst/>
          </a:prstGeom>
          <a:solidFill>
            <a:srgbClr val="0070C0"/>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a:solidFill>
                  <a:schemeClr val="bg1"/>
                </a:solidFill>
                <a:latin typeface="BentonSans Book" panose="02000503000000020004" pitchFamily="2" charset="0"/>
                <a:ea typeface="Arial Unicode MS" pitchFamily="34" charset="-128"/>
                <a:cs typeface="Arial Unicode MS" pitchFamily="34" charset="-128"/>
              </a:rPr>
              <a:t>Exclusively SAP</a:t>
            </a:r>
          </a:p>
        </p:txBody>
      </p:sp>
      <p:sp>
        <p:nvSpPr>
          <p:cNvPr id="153" name="Rectangle 152"/>
          <p:cNvSpPr/>
          <p:nvPr/>
        </p:nvSpPr>
        <p:spPr bwMode="gray">
          <a:xfrm>
            <a:off x="9087762" y="562973"/>
            <a:ext cx="1210470" cy="213275"/>
          </a:xfrm>
          <a:prstGeom prst="rect">
            <a:avLst/>
          </a:prstGeom>
          <a:solidFill>
            <a:srgbClr val="00B050"/>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kern="0">
                <a:solidFill>
                  <a:schemeClr val="bg1"/>
                </a:solidFill>
                <a:latin typeface="BentonSans Book" panose="02000503000000020004" pitchFamily="2" charset="0"/>
                <a:ea typeface="Arial Unicode MS" pitchFamily="34" charset="-128"/>
                <a:cs typeface="Arial Unicode MS" pitchFamily="34" charset="-128"/>
              </a:rPr>
              <a:t>SAP + Non-SAP</a:t>
            </a:r>
          </a:p>
        </p:txBody>
      </p:sp>
      <p:grpSp>
        <p:nvGrpSpPr>
          <p:cNvPr id="85" name="Group 84"/>
          <p:cNvGrpSpPr/>
          <p:nvPr/>
        </p:nvGrpSpPr>
        <p:grpSpPr>
          <a:xfrm>
            <a:off x="1725625" y="762406"/>
            <a:ext cx="7689417" cy="5414849"/>
            <a:chOff x="1724612" y="762583"/>
            <a:chExt cx="7691197" cy="5416102"/>
          </a:xfrm>
        </p:grpSpPr>
        <p:sp>
          <p:nvSpPr>
            <p:cNvPr id="88" name="Oval 87"/>
            <p:cNvSpPr/>
            <p:nvPr/>
          </p:nvSpPr>
          <p:spPr bwMode="gray">
            <a:xfrm>
              <a:off x="9098268" y="3837030"/>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nvGrpSpPr>
            <p:cNvPr id="89" name="Group 88"/>
            <p:cNvGrpSpPr/>
            <p:nvPr/>
          </p:nvGrpSpPr>
          <p:grpSpPr>
            <a:xfrm>
              <a:off x="7606147" y="4940856"/>
              <a:ext cx="356230" cy="338576"/>
              <a:chOff x="8668823" y="5064762"/>
              <a:chExt cx="356230" cy="338576"/>
            </a:xfrm>
          </p:grpSpPr>
          <p:sp>
            <p:nvSpPr>
              <p:cNvPr id="161" name="Rectangle 160"/>
              <p:cNvSpPr/>
              <p:nvPr/>
            </p:nvSpPr>
            <p:spPr>
              <a:xfrm>
                <a:off x="8668823" y="5064762"/>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62" name="Oval 161"/>
              <p:cNvSpPr/>
              <p:nvPr/>
            </p:nvSpPr>
            <p:spPr bwMode="gray">
              <a:xfrm>
                <a:off x="8707512" y="5106324"/>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nvGrpSpPr>
            <p:cNvPr id="90" name="Group 89"/>
            <p:cNvGrpSpPr/>
            <p:nvPr/>
          </p:nvGrpSpPr>
          <p:grpSpPr>
            <a:xfrm>
              <a:off x="1724612" y="762583"/>
              <a:ext cx="7691197" cy="5416102"/>
              <a:chOff x="1724612" y="762583"/>
              <a:chExt cx="7691197" cy="5416102"/>
            </a:xfrm>
          </p:grpSpPr>
          <p:sp>
            <p:nvSpPr>
              <p:cNvPr id="114" name="Rectangle 113"/>
              <p:cNvSpPr/>
              <p:nvPr/>
            </p:nvSpPr>
            <p:spPr>
              <a:xfrm>
                <a:off x="7988515" y="784293"/>
                <a:ext cx="1123131" cy="277063"/>
              </a:xfrm>
              <a:prstGeom prst="rect">
                <a:avLst/>
              </a:prstGeom>
              <a:noFill/>
            </p:spPr>
            <p:txBody>
              <a:bodyPr wrap="none" lIns="91440" tIns="45720" rIns="91440" bIns="45720">
                <a:spAutoFit/>
              </a:bodyPr>
              <a:lstStyle/>
              <a:p>
                <a:pPr algn="ctr"/>
                <a:r>
                  <a:rPr lang="en-US" sz="12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Monitored</a:t>
                </a:r>
              </a:p>
            </p:txBody>
          </p:sp>
          <p:grpSp>
            <p:nvGrpSpPr>
              <p:cNvPr id="115" name="Group 114"/>
              <p:cNvGrpSpPr/>
              <p:nvPr/>
            </p:nvGrpSpPr>
            <p:grpSpPr>
              <a:xfrm>
                <a:off x="7748964" y="762583"/>
                <a:ext cx="356230" cy="338576"/>
                <a:chOff x="6051337" y="984118"/>
                <a:chExt cx="356230" cy="338576"/>
              </a:xfrm>
            </p:grpSpPr>
            <p:sp>
              <p:nvSpPr>
                <p:cNvPr id="159" name="Rectangle 158"/>
                <p:cNvSpPr/>
                <p:nvPr/>
              </p:nvSpPr>
              <p:spPr>
                <a:xfrm>
                  <a:off x="6051337" y="984118"/>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60" name="Oval 159"/>
                <p:cNvSpPr/>
                <p:nvPr/>
              </p:nvSpPr>
              <p:spPr bwMode="gray">
                <a:xfrm>
                  <a:off x="6090026" y="1016455"/>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sp>
            <p:nvSpPr>
              <p:cNvPr id="116" name="Rectangle 115"/>
              <p:cNvSpPr/>
              <p:nvPr/>
            </p:nvSpPr>
            <p:spPr>
              <a:xfrm>
                <a:off x="9059579" y="3795168"/>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grpSp>
            <p:nvGrpSpPr>
              <p:cNvPr id="117" name="Group 116"/>
              <p:cNvGrpSpPr/>
              <p:nvPr/>
            </p:nvGrpSpPr>
            <p:grpSpPr>
              <a:xfrm>
                <a:off x="5067452" y="3826933"/>
                <a:ext cx="356230" cy="338576"/>
                <a:chOff x="6727612" y="669793"/>
                <a:chExt cx="356230" cy="338576"/>
              </a:xfrm>
            </p:grpSpPr>
            <p:sp>
              <p:nvSpPr>
                <p:cNvPr id="157" name="Rectangle 156"/>
                <p:cNvSpPr/>
                <p:nvPr/>
              </p:nvSpPr>
              <p:spPr>
                <a:xfrm>
                  <a:off x="6727612" y="669793"/>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58" name="Oval 157"/>
                <p:cNvSpPr/>
                <p:nvPr/>
              </p:nvSpPr>
              <p:spPr bwMode="gray">
                <a:xfrm>
                  <a:off x="6766301" y="711655"/>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nvGrpSpPr>
              <p:cNvPr id="118" name="Group 117"/>
              <p:cNvGrpSpPr/>
              <p:nvPr/>
            </p:nvGrpSpPr>
            <p:grpSpPr>
              <a:xfrm>
                <a:off x="4717994" y="4932955"/>
                <a:ext cx="356230" cy="338576"/>
                <a:chOff x="7617708" y="5064762"/>
                <a:chExt cx="356230" cy="338576"/>
              </a:xfrm>
            </p:grpSpPr>
            <p:sp>
              <p:nvSpPr>
                <p:cNvPr id="155" name="Rectangle 154"/>
                <p:cNvSpPr/>
                <p:nvPr/>
              </p:nvSpPr>
              <p:spPr>
                <a:xfrm>
                  <a:off x="7617708" y="5064762"/>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56" name="Oval 155"/>
                <p:cNvSpPr/>
                <p:nvPr/>
              </p:nvSpPr>
              <p:spPr bwMode="gray">
                <a:xfrm>
                  <a:off x="7656397" y="5131211"/>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nvGrpSpPr>
              <p:cNvPr id="119" name="Group 118"/>
              <p:cNvGrpSpPr/>
              <p:nvPr/>
            </p:nvGrpSpPr>
            <p:grpSpPr>
              <a:xfrm>
                <a:off x="5767471" y="4940856"/>
                <a:ext cx="356230" cy="338576"/>
                <a:chOff x="6311165" y="5064762"/>
                <a:chExt cx="356230" cy="338576"/>
              </a:xfrm>
            </p:grpSpPr>
            <p:sp>
              <p:nvSpPr>
                <p:cNvPr id="151" name="Rectangle 150"/>
                <p:cNvSpPr/>
                <p:nvPr/>
              </p:nvSpPr>
              <p:spPr>
                <a:xfrm>
                  <a:off x="6311165" y="5064762"/>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54" name="Oval 153"/>
                <p:cNvSpPr/>
                <p:nvPr/>
              </p:nvSpPr>
              <p:spPr bwMode="gray">
                <a:xfrm>
                  <a:off x="6349854" y="5116348"/>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nvGrpSpPr>
              <p:cNvPr id="120" name="Group 119"/>
              <p:cNvGrpSpPr/>
              <p:nvPr/>
            </p:nvGrpSpPr>
            <p:grpSpPr>
              <a:xfrm>
                <a:off x="3398323" y="4939078"/>
                <a:ext cx="356230" cy="338576"/>
                <a:chOff x="4675185" y="5064762"/>
                <a:chExt cx="356230" cy="338576"/>
              </a:xfrm>
            </p:grpSpPr>
            <p:sp>
              <p:nvSpPr>
                <p:cNvPr id="146" name="Rectangle 145"/>
                <p:cNvSpPr/>
                <p:nvPr/>
              </p:nvSpPr>
              <p:spPr>
                <a:xfrm>
                  <a:off x="4675185" y="5064762"/>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50" name="Oval 149"/>
                <p:cNvSpPr/>
                <p:nvPr/>
              </p:nvSpPr>
              <p:spPr bwMode="gray">
                <a:xfrm>
                  <a:off x="4713874" y="5125088"/>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nvGrpSpPr>
              <p:cNvPr id="121" name="Group 120"/>
              <p:cNvGrpSpPr/>
              <p:nvPr/>
            </p:nvGrpSpPr>
            <p:grpSpPr>
              <a:xfrm>
                <a:off x="1724612" y="4940856"/>
                <a:ext cx="356230" cy="338576"/>
                <a:chOff x="3322750" y="5022817"/>
                <a:chExt cx="356230" cy="338576"/>
              </a:xfrm>
            </p:grpSpPr>
            <p:sp>
              <p:nvSpPr>
                <p:cNvPr id="139" name="Rectangle 138"/>
                <p:cNvSpPr/>
                <p:nvPr/>
              </p:nvSpPr>
              <p:spPr>
                <a:xfrm>
                  <a:off x="3322750" y="5022817"/>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40" name="Oval 139"/>
                <p:cNvSpPr/>
                <p:nvPr/>
              </p:nvSpPr>
              <p:spPr bwMode="gray">
                <a:xfrm>
                  <a:off x="3361439" y="5055970"/>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nvGrpSpPr>
              <p:cNvPr id="122" name="Group 121"/>
              <p:cNvGrpSpPr/>
              <p:nvPr/>
            </p:nvGrpSpPr>
            <p:grpSpPr>
              <a:xfrm>
                <a:off x="9059579" y="3279377"/>
                <a:ext cx="356230" cy="338576"/>
                <a:chOff x="9553843" y="3846182"/>
                <a:chExt cx="356230" cy="338576"/>
              </a:xfrm>
            </p:grpSpPr>
            <p:sp>
              <p:nvSpPr>
                <p:cNvPr id="137" name="Rectangle 136"/>
                <p:cNvSpPr/>
                <p:nvPr/>
              </p:nvSpPr>
              <p:spPr>
                <a:xfrm>
                  <a:off x="9553843" y="3846182"/>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38" name="Oval 137"/>
                <p:cNvSpPr/>
                <p:nvPr/>
              </p:nvSpPr>
              <p:spPr bwMode="gray">
                <a:xfrm>
                  <a:off x="9592532" y="3888044"/>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nvGrpSpPr>
              <p:cNvPr id="123" name="Group 122"/>
              <p:cNvGrpSpPr/>
              <p:nvPr/>
            </p:nvGrpSpPr>
            <p:grpSpPr>
              <a:xfrm>
                <a:off x="9059579" y="5840109"/>
                <a:ext cx="356230" cy="338576"/>
                <a:chOff x="9485594" y="6070772"/>
                <a:chExt cx="356230" cy="338576"/>
              </a:xfrm>
            </p:grpSpPr>
            <p:sp>
              <p:nvSpPr>
                <p:cNvPr id="135" name="Rectangle 134"/>
                <p:cNvSpPr/>
                <p:nvPr/>
              </p:nvSpPr>
              <p:spPr>
                <a:xfrm>
                  <a:off x="9485594" y="6070772"/>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36" name="Oval 135"/>
                <p:cNvSpPr/>
                <p:nvPr/>
              </p:nvSpPr>
              <p:spPr bwMode="gray">
                <a:xfrm>
                  <a:off x="9524283" y="6103842"/>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nvGrpSpPr>
              <p:cNvPr id="124" name="Group 123"/>
              <p:cNvGrpSpPr/>
              <p:nvPr/>
            </p:nvGrpSpPr>
            <p:grpSpPr>
              <a:xfrm>
                <a:off x="9059579" y="5469794"/>
                <a:ext cx="356230" cy="338576"/>
                <a:chOff x="9495023" y="5683981"/>
                <a:chExt cx="356230" cy="338576"/>
              </a:xfrm>
            </p:grpSpPr>
            <p:sp>
              <p:nvSpPr>
                <p:cNvPr id="131" name="Rectangle 130"/>
                <p:cNvSpPr/>
                <p:nvPr/>
              </p:nvSpPr>
              <p:spPr>
                <a:xfrm>
                  <a:off x="9495023" y="5683981"/>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34" name="Oval 133"/>
                <p:cNvSpPr/>
                <p:nvPr/>
              </p:nvSpPr>
              <p:spPr bwMode="gray">
                <a:xfrm>
                  <a:off x="9533712" y="5717051"/>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nvGrpSpPr>
              <p:cNvPr id="125" name="Group 124"/>
              <p:cNvGrpSpPr/>
              <p:nvPr/>
            </p:nvGrpSpPr>
            <p:grpSpPr>
              <a:xfrm>
                <a:off x="5772750" y="5496170"/>
                <a:ext cx="356230" cy="338576"/>
                <a:chOff x="9495023" y="5710357"/>
                <a:chExt cx="356230" cy="338576"/>
              </a:xfrm>
            </p:grpSpPr>
            <p:sp>
              <p:nvSpPr>
                <p:cNvPr id="129" name="Rectangle 128"/>
                <p:cNvSpPr/>
                <p:nvPr/>
              </p:nvSpPr>
              <p:spPr>
                <a:xfrm>
                  <a:off x="9495023" y="5710357"/>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30" name="Oval 129"/>
                <p:cNvSpPr/>
                <p:nvPr/>
              </p:nvSpPr>
              <p:spPr bwMode="gray">
                <a:xfrm>
                  <a:off x="9533712" y="5752219"/>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nvGrpSpPr>
              <p:cNvPr id="126" name="Group 125"/>
              <p:cNvGrpSpPr/>
              <p:nvPr/>
            </p:nvGrpSpPr>
            <p:grpSpPr>
              <a:xfrm>
                <a:off x="9059579" y="4932064"/>
                <a:ext cx="356230" cy="338576"/>
                <a:chOff x="9553843" y="5055970"/>
                <a:chExt cx="356230" cy="338576"/>
              </a:xfrm>
            </p:grpSpPr>
            <p:sp>
              <p:nvSpPr>
                <p:cNvPr id="127" name="Rectangle 126"/>
                <p:cNvSpPr/>
                <p:nvPr/>
              </p:nvSpPr>
              <p:spPr>
                <a:xfrm>
                  <a:off x="9553843" y="5055970"/>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28" name="Oval 127"/>
                <p:cNvSpPr/>
                <p:nvPr/>
              </p:nvSpPr>
              <p:spPr bwMode="gray">
                <a:xfrm>
                  <a:off x="9592532" y="5123151"/>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grpSp>
          <p:nvGrpSpPr>
            <p:cNvPr id="95" name="Group 94"/>
            <p:cNvGrpSpPr/>
            <p:nvPr/>
          </p:nvGrpSpPr>
          <p:grpSpPr>
            <a:xfrm>
              <a:off x="6402152" y="5245245"/>
              <a:ext cx="356230" cy="338576"/>
              <a:chOff x="8668823" y="5055970"/>
              <a:chExt cx="356230" cy="338576"/>
            </a:xfrm>
          </p:grpSpPr>
          <p:sp>
            <p:nvSpPr>
              <p:cNvPr id="100" name="Rectangle 99"/>
              <p:cNvSpPr/>
              <p:nvPr/>
            </p:nvSpPr>
            <p:spPr>
              <a:xfrm>
                <a:off x="8668823" y="5055970"/>
                <a:ext cx="356230" cy="338576"/>
              </a:xfrm>
              <a:prstGeom prst="rect">
                <a:avLst/>
              </a:prstGeom>
              <a:noFill/>
            </p:spPr>
            <p:txBody>
              <a:bodyPr wrap="none" lIns="91440" tIns="45720" rIns="91440" bIns="45720">
                <a:spAutoFit/>
              </a:bodyPr>
              <a:lstStyle/>
              <a:p>
                <a:pPr algn="ctr"/>
                <a:r>
                  <a:rPr lang="en-US" sz="1600" b="1" cap="all">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rPr>
                  <a:t>M</a:t>
                </a:r>
              </a:p>
            </p:txBody>
          </p:sp>
          <p:sp>
            <p:nvSpPr>
              <p:cNvPr id="104" name="Oval 103"/>
              <p:cNvSpPr/>
              <p:nvPr/>
            </p:nvSpPr>
            <p:spPr bwMode="gray">
              <a:xfrm>
                <a:off x="8707512" y="5106324"/>
                <a:ext cx="259698" cy="271236"/>
              </a:xfrm>
              <a:prstGeom prst="ellipse">
                <a:avLst/>
              </a:prstGeom>
              <a:noFill/>
              <a:ln w="6350" algn="ctr">
                <a:solidFill>
                  <a:srgbClr val="C00000"/>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solidFill>
                    <a:schemeClr val="bg1"/>
                  </a:solidFill>
                  <a:ea typeface="Arial Unicode MS" pitchFamily="34" charset="-128"/>
                  <a:cs typeface="Arial Unicode MS" pitchFamily="34" charset="-128"/>
                </a:endParaRPr>
              </a:p>
            </p:txBody>
          </p:sp>
        </p:grpSp>
      </p:grpSp>
      <p:sp>
        <p:nvSpPr>
          <p:cNvPr id="163" name="Rectangle 162"/>
          <p:cNvSpPr/>
          <p:nvPr/>
        </p:nvSpPr>
        <p:spPr bwMode="gray">
          <a:xfrm>
            <a:off x="1774936" y="2626103"/>
            <a:ext cx="852127" cy="606989"/>
          </a:xfrm>
          <a:prstGeom prst="rect">
            <a:avLst/>
          </a:prstGeom>
          <a:solidFill>
            <a:srgbClr val="00B050"/>
          </a:solidFill>
          <a:ln w="6350" algn="ctr">
            <a:solidFill>
              <a:schemeClr val="tx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r>
              <a:rPr lang="en-US" sz="1000" kern="0">
                <a:solidFill>
                  <a:schemeClr val="bg1"/>
                </a:solidFill>
                <a:latin typeface="BentonSans Book" panose="02000503000000020004" pitchFamily="2" charset="0"/>
                <a:ea typeface="Arial Unicode MS" pitchFamily="34" charset="-128"/>
                <a:cs typeface="Arial Unicode MS" pitchFamily="34" charset="-128"/>
              </a:rPr>
              <a:t>IXIASOFT CCMS Web</a:t>
            </a:r>
          </a:p>
        </p:txBody>
      </p:sp>
      <p:sp>
        <p:nvSpPr>
          <p:cNvPr id="144" name="TextBox 143"/>
          <p:cNvSpPr txBox="1"/>
          <p:nvPr/>
        </p:nvSpPr>
        <p:spPr>
          <a:xfrm>
            <a:off x="3696092" y="1917736"/>
            <a:ext cx="752465" cy="123083"/>
          </a:xfrm>
          <a:prstGeom prst="rect">
            <a:avLst/>
          </a:prstGeom>
          <a:noFill/>
          <a:ln>
            <a:noFill/>
          </a:ln>
        </p:spPr>
        <p:txBody>
          <a:bodyPr wrap="square" lIns="0" tIns="0" rIns="0" bIns="0" rtlCol="0">
            <a:spAutoFit/>
          </a:bodyPr>
          <a:lstStyle/>
          <a:p>
            <a:pPr algn="ctr" fontAlgn="base">
              <a:spcAft>
                <a:spcPct val="0"/>
              </a:spcAft>
              <a:buClr>
                <a:srgbClr val="F0AB00"/>
              </a:buClr>
              <a:buSzPct val="80000"/>
            </a:pPr>
            <a:r>
              <a:rPr lang="en-US" sz="800" b="1" kern="0">
                <a:solidFill>
                  <a:schemeClr val="bg1"/>
                </a:solidFill>
                <a:latin typeface="BentonSans Book Italic" panose="02000503000000020004" pitchFamily="2" charset="0"/>
                <a:ea typeface="Arial Unicode MS" pitchFamily="34" charset="-128"/>
                <a:cs typeface="Arial Unicode MS" pitchFamily="34" charset="-128"/>
              </a:rPr>
              <a:t>Eclipse RDP</a:t>
            </a:r>
          </a:p>
        </p:txBody>
      </p:sp>
      <p:sp>
        <p:nvSpPr>
          <p:cNvPr id="164" name="Rectangle 163"/>
          <p:cNvSpPr/>
          <p:nvPr/>
        </p:nvSpPr>
        <p:spPr bwMode="gray">
          <a:xfrm>
            <a:off x="1725624" y="1878966"/>
            <a:ext cx="979876" cy="1798803"/>
          </a:xfrm>
          <a:prstGeom prst="rect">
            <a:avLst/>
          </a:prstGeom>
          <a:noFill/>
          <a:ln w="6350" algn="ctr">
            <a:solidFill>
              <a:schemeClr val="bg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a:solidFill>
                <a:schemeClr val="bg1"/>
              </a:solidFill>
              <a:latin typeface="BentonSans Book" panose="02000503000000020004" pitchFamily="2" charset="0"/>
              <a:ea typeface="Arial Unicode MS" pitchFamily="34" charset="-128"/>
              <a:cs typeface="Arial Unicode MS" pitchFamily="34" charset="-128"/>
            </a:endParaRPr>
          </a:p>
        </p:txBody>
      </p:sp>
      <p:sp>
        <p:nvSpPr>
          <p:cNvPr id="165" name="TextBox 164"/>
          <p:cNvSpPr txBox="1"/>
          <p:nvPr/>
        </p:nvSpPr>
        <p:spPr>
          <a:xfrm>
            <a:off x="1956009" y="1936657"/>
            <a:ext cx="493475" cy="123083"/>
          </a:xfrm>
          <a:prstGeom prst="rect">
            <a:avLst/>
          </a:prstGeom>
          <a:noFill/>
          <a:ln>
            <a:noFill/>
          </a:ln>
        </p:spPr>
        <p:txBody>
          <a:bodyPr wrap="square" lIns="0" tIns="0" rIns="0" bIns="0" rtlCol="0">
            <a:spAutoFit/>
          </a:bodyPr>
          <a:lstStyle/>
          <a:p>
            <a:pPr algn="ctr" fontAlgn="base">
              <a:spcAft>
                <a:spcPct val="0"/>
              </a:spcAft>
              <a:buClr>
                <a:srgbClr val="F0AB00"/>
              </a:buClr>
              <a:buSzPct val="80000"/>
            </a:pPr>
            <a:r>
              <a:rPr lang="en-US" sz="800" b="1" kern="0">
                <a:solidFill>
                  <a:schemeClr val="bg1"/>
                </a:solidFill>
                <a:latin typeface="BentonSans Book Italic" panose="02000503000000020004" pitchFamily="2" charset="0"/>
                <a:ea typeface="Arial Unicode MS" pitchFamily="34" charset="-128"/>
                <a:cs typeface="Arial Unicode MS" pitchFamily="34" charset="-128"/>
              </a:rPr>
              <a:t>Browser</a:t>
            </a:r>
          </a:p>
        </p:txBody>
      </p:sp>
      <p:sp>
        <p:nvSpPr>
          <p:cNvPr id="11" name="Title 10">
            <a:extLst>
              <a:ext uri="{FF2B5EF4-FFF2-40B4-BE49-F238E27FC236}">
                <a16:creationId xmlns:a16="http://schemas.microsoft.com/office/drawing/2014/main" id="{A7EF8130-DCF6-4712-8517-72137F8540AF}"/>
              </a:ext>
            </a:extLst>
          </p:cNvPr>
          <p:cNvSpPr>
            <a:spLocks noGrp="1"/>
          </p:cNvSpPr>
          <p:nvPr>
            <p:ph type="title"/>
          </p:nvPr>
        </p:nvSpPr>
        <p:spPr/>
        <p:txBody>
          <a:bodyPr/>
          <a:lstStyle/>
          <a:p>
            <a:r>
              <a:rPr lang="en-US">
                <a:solidFill>
                  <a:schemeClr val="bg1"/>
                </a:solidFill>
                <a:latin typeface="BentonSans Book" panose="02000503000000020004"/>
              </a:rPr>
              <a:t> SAP DITA landscape - </a:t>
            </a:r>
            <a:r>
              <a:rPr lang="en-US">
                <a:solidFill>
                  <a:schemeClr val="accent1"/>
                </a:solidFill>
                <a:latin typeface="BentonSans Book" panose="02000503000000020004"/>
              </a:rPr>
              <a:t>Functional components</a:t>
            </a:r>
          </a:p>
        </p:txBody>
      </p:sp>
      <p:sp>
        <p:nvSpPr>
          <p:cNvPr id="170" name="TextBox 169">
            <a:extLst>
              <a:ext uri="{FF2B5EF4-FFF2-40B4-BE49-F238E27FC236}">
                <a16:creationId xmlns:a16="http://schemas.microsoft.com/office/drawing/2014/main" id="{A2165CCB-9F7B-4CFC-AAB2-7808A23E8115}"/>
              </a:ext>
            </a:extLst>
          </p:cNvPr>
          <p:cNvSpPr txBox="1"/>
          <p:nvPr/>
        </p:nvSpPr>
        <p:spPr>
          <a:xfrm>
            <a:off x="4261183" y="1136568"/>
            <a:ext cx="188371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b="1" kern="0">
                <a:solidFill>
                  <a:schemeClr val="bg1"/>
                </a:solidFill>
                <a:latin typeface="BentonSans Book Italic" panose="02000503000000020004" pitchFamily="2" charset="0"/>
                <a:ea typeface="Arial Unicode MS" pitchFamily="34" charset="-128"/>
                <a:cs typeface="Arial Unicode MS" pitchFamily="34" charset="-128"/>
              </a:rPr>
              <a:t>DITA Landscape</a:t>
            </a:r>
          </a:p>
        </p:txBody>
      </p:sp>
      <p:sp>
        <p:nvSpPr>
          <p:cNvPr id="152" name="Rectangle: Rounded Corners 151">
            <a:hlinkClick r:id="rId5" action="ppaction://hlinksldjump"/>
            <a:extLst>
              <a:ext uri="{FF2B5EF4-FFF2-40B4-BE49-F238E27FC236}">
                <a16:creationId xmlns:a16="http://schemas.microsoft.com/office/drawing/2014/main" id="{BA6A3142-6CD8-4945-8081-92F823D422FD}"/>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2044041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2"/>
                                        </p:tgtEl>
                                        <p:attrNameLst>
                                          <p:attrName>style.visibility</p:attrName>
                                        </p:attrNameLst>
                                      </p:cBhvr>
                                      <p:to>
                                        <p:strVal val="visible"/>
                                      </p:to>
                                    </p:set>
                                    <p:animEffect transition="in" filter="fade">
                                      <p:cBhvr>
                                        <p:cTn id="21" dur="1000"/>
                                        <p:tgtEl>
                                          <p:spTgt spid="232"/>
                                        </p:tgtEl>
                                      </p:cBhvr>
                                    </p:animEffect>
                                    <p:anim calcmode="lin" valueType="num">
                                      <p:cBhvr>
                                        <p:cTn id="22" dur="1000" fill="hold"/>
                                        <p:tgtEl>
                                          <p:spTgt spid="232"/>
                                        </p:tgtEl>
                                        <p:attrNameLst>
                                          <p:attrName>ppt_x</p:attrName>
                                        </p:attrNameLst>
                                      </p:cBhvr>
                                      <p:tavLst>
                                        <p:tav tm="0">
                                          <p:val>
                                            <p:strVal val="#ppt_x"/>
                                          </p:val>
                                        </p:tav>
                                        <p:tav tm="100000">
                                          <p:val>
                                            <p:strVal val="#ppt_x"/>
                                          </p:val>
                                        </p:tav>
                                      </p:tavLst>
                                    </p:anim>
                                    <p:anim calcmode="lin" valueType="num">
                                      <p:cBhvr>
                                        <p:cTn id="23" dur="1000" fill="hold"/>
                                        <p:tgtEl>
                                          <p:spTgt spid="2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1000"/>
                                        <p:tgtEl>
                                          <p:spTgt spid="53"/>
                                        </p:tgtEl>
                                      </p:cBhvr>
                                    </p:animEffect>
                                    <p:anim calcmode="lin" valueType="num">
                                      <p:cBhvr>
                                        <p:cTn id="36" dur="1000" fill="hold"/>
                                        <p:tgtEl>
                                          <p:spTgt spid="53"/>
                                        </p:tgtEl>
                                        <p:attrNameLst>
                                          <p:attrName>ppt_x</p:attrName>
                                        </p:attrNameLst>
                                      </p:cBhvr>
                                      <p:tavLst>
                                        <p:tav tm="0">
                                          <p:val>
                                            <p:strVal val="#ppt_x"/>
                                          </p:val>
                                        </p:tav>
                                        <p:tav tm="100000">
                                          <p:val>
                                            <p:strVal val="#ppt_x"/>
                                          </p:val>
                                        </p:tav>
                                      </p:tavLst>
                                    </p:anim>
                                    <p:anim calcmode="lin" valueType="num">
                                      <p:cBhvr>
                                        <p:cTn id="3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1000"/>
                                        <p:tgtEl>
                                          <p:spTgt spid="85"/>
                                        </p:tgtEl>
                                      </p:cBhvr>
                                    </p:animEffect>
                                    <p:anim calcmode="lin" valueType="num">
                                      <p:cBhvr>
                                        <p:cTn id="57" dur="1000" fill="hold"/>
                                        <p:tgtEl>
                                          <p:spTgt spid="85"/>
                                        </p:tgtEl>
                                        <p:attrNameLst>
                                          <p:attrName>ppt_x</p:attrName>
                                        </p:attrNameLst>
                                      </p:cBhvr>
                                      <p:tavLst>
                                        <p:tav tm="0">
                                          <p:val>
                                            <p:strVal val="#ppt_x"/>
                                          </p:val>
                                        </p:tav>
                                        <p:tav tm="100000">
                                          <p:val>
                                            <p:strVal val="#ppt_x"/>
                                          </p:val>
                                        </p:tav>
                                      </p:tavLst>
                                    </p:anim>
                                    <p:anim calcmode="lin" valueType="num">
                                      <p:cBhvr>
                                        <p:cTn id="58"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21">
            <a:extLst>
              <a:ext uri="{FF2B5EF4-FFF2-40B4-BE49-F238E27FC236}">
                <a16:creationId xmlns:a16="http://schemas.microsoft.com/office/drawing/2014/main" id="{0F9AA65B-FA95-4E56-8202-45C76A855678}"/>
              </a:ext>
            </a:extLst>
          </p:cNvPr>
          <p:cNvPicPr>
            <a:picLocks noChangeAspect="1"/>
          </p:cNvPicPr>
          <p:nvPr/>
        </p:nvPicPr>
        <p:blipFill>
          <a:blip r:embed="rId3"/>
          <a:stretch>
            <a:fillRect/>
          </a:stretch>
        </p:blipFill>
        <p:spPr>
          <a:xfrm>
            <a:off x="-1" y="-1786"/>
            <a:ext cx="12195175" cy="6859786"/>
          </a:xfrm>
          <a:prstGeom prst="rect">
            <a:avLst/>
          </a:prstGeom>
        </p:spPr>
      </p:pic>
      <p:pic>
        <p:nvPicPr>
          <p:cNvPr id="1026" name="Picture 2" descr="https://wiki.wdf.sap.corp/wiki/download/attachments/1837302371/Prod-landscape-architecture-overview.PNG?version=8&amp;modificationDate=1518170231000&amp;api=v2">
            <a:extLst>
              <a:ext uri="{FF2B5EF4-FFF2-40B4-BE49-F238E27FC236}">
                <a16:creationId xmlns:a16="http://schemas.microsoft.com/office/drawing/2014/main" id="{3778305D-FA49-4182-841E-6971D5E4E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098" y="1294451"/>
            <a:ext cx="9115513" cy="517176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9F92653-E903-4A78-9836-5A1513CDF7E4}"/>
              </a:ext>
            </a:extLst>
          </p:cNvPr>
          <p:cNvSpPr>
            <a:spLocks noGrp="1"/>
          </p:cNvSpPr>
          <p:nvPr>
            <p:ph type="title"/>
          </p:nvPr>
        </p:nvSpPr>
        <p:spPr/>
        <p:txBody>
          <a:bodyPr/>
          <a:lstStyle/>
          <a:p>
            <a:r>
              <a:rPr lang="en-US">
                <a:latin typeface="BentonSans Book" panose="02000503000000020004"/>
              </a:rPr>
              <a:t> </a:t>
            </a:r>
            <a:r>
              <a:rPr lang="en-US">
                <a:solidFill>
                  <a:schemeClr val="bg1"/>
                </a:solidFill>
                <a:latin typeface="BentonSans Book" panose="02000503000000020004"/>
              </a:rPr>
              <a:t>SAP DITA Landscape - </a:t>
            </a:r>
            <a:r>
              <a:rPr lang="en-US">
                <a:solidFill>
                  <a:schemeClr val="accent1"/>
                </a:solidFill>
                <a:latin typeface="BentonSans Book" panose="02000503000000020004"/>
              </a:rPr>
              <a:t>Architecture</a:t>
            </a:r>
          </a:p>
        </p:txBody>
      </p:sp>
      <p:sp>
        <p:nvSpPr>
          <p:cNvPr id="7" name="Rectangle: Rounded Corners 6">
            <a:hlinkClick r:id="rId5" action="ppaction://hlinksldjump"/>
            <a:extLst>
              <a:ext uri="{FF2B5EF4-FFF2-40B4-BE49-F238E27FC236}">
                <a16:creationId xmlns:a16="http://schemas.microsoft.com/office/drawing/2014/main" id="{C4846AC1-4B1F-4C2B-8D1E-1004618E659A}"/>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3053921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Grafik 21">
            <a:extLst>
              <a:ext uri="{FF2B5EF4-FFF2-40B4-BE49-F238E27FC236}">
                <a16:creationId xmlns:a16="http://schemas.microsoft.com/office/drawing/2014/main" id="{C686330C-3534-4CE2-A9F2-7834797AF0F7}"/>
              </a:ext>
            </a:extLst>
          </p:cNvPr>
          <p:cNvPicPr>
            <a:picLocks noChangeAspect="1"/>
          </p:cNvPicPr>
          <p:nvPr/>
        </p:nvPicPr>
        <p:blipFill>
          <a:blip r:embed="rId3"/>
          <a:stretch>
            <a:fillRect/>
          </a:stretch>
        </p:blipFill>
        <p:spPr>
          <a:xfrm>
            <a:off x="-1" y="-1786"/>
            <a:ext cx="12195175" cy="6859786"/>
          </a:xfrm>
          <a:prstGeom prst="rect">
            <a:avLst/>
          </a:prstGeom>
        </p:spPr>
      </p:pic>
      <p:sp>
        <p:nvSpPr>
          <p:cNvPr id="6" name="Text Placeholder 5">
            <a:extLst>
              <a:ext uri="{FF2B5EF4-FFF2-40B4-BE49-F238E27FC236}">
                <a16:creationId xmlns:a16="http://schemas.microsoft.com/office/drawing/2014/main" id="{626713A9-688A-4115-AFCE-89FC11977ED9}"/>
              </a:ext>
            </a:extLst>
          </p:cNvPr>
          <p:cNvSpPr>
            <a:spLocks noGrp="1"/>
          </p:cNvSpPr>
          <p:nvPr>
            <p:ph type="body" sz="quarter" idx="13"/>
          </p:nvPr>
        </p:nvSpPr>
        <p:spPr>
          <a:xfrm>
            <a:off x="8126477" y="1386320"/>
            <a:ext cx="3564000" cy="1391442"/>
          </a:xfrm>
        </p:spPr>
        <p:txBody>
          <a:bodyPr>
            <a:normAutofit/>
          </a:bodyPr>
          <a:lstStyle/>
          <a:p>
            <a:pPr algn="ctr">
              <a:spcBef>
                <a:spcPts val="0"/>
              </a:spcBef>
            </a:pPr>
            <a:r>
              <a:rPr lang="en-US" sz="1200" b="1">
                <a:solidFill>
                  <a:schemeClr val="accent1"/>
                </a:solidFill>
              </a:rPr>
              <a:t>Key output capabilities</a:t>
            </a:r>
          </a:p>
          <a:p>
            <a:pPr marL="342900" indent="-342900">
              <a:spcBef>
                <a:spcPts val="0"/>
              </a:spcBef>
              <a:buFont typeface="Arial" panose="020B0604020202020204" pitchFamily="34" charset="0"/>
              <a:buChar char="•"/>
            </a:pPr>
            <a:r>
              <a:rPr lang="en-US" sz="1200">
                <a:solidFill>
                  <a:schemeClr val="bg1"/>
                </a:solidFill>
              </a:rPr>
              <a:t>SAP-branded outputs (~20 formats)</a:t>
            </a:r>
          </a:p>
          <a:p>
            <a:pPr marL="342900" indent="-342900">
              <a:spcBef>
                <a:spcPts val="0"/>
              </a:spcBef>
              <a:buFont typeface="Arial" panose="020B0604020202020204" pitchFamily="34" charset="0"/>
              <a:buChar char="•"/>
            </a:pPr>
            <a:r>
              <a:rPr lang="en-US" sz="1200">
                <a:solidFill>
                  <a:schemeClr val="bg1"/>
                </a:solidFill>
              </a:rPr>
              <a:t>Sophisticated linking required for Intelligent Enterprise integration</a:t>
            </a:r>
          </a:p>
          <a:p>
            <a:pPr marL="342900" indent="-342900">
              <a:spcBef>
                <a:spcPts val="0"/>
              </a:spcBef>
              <a:buFont typeface="Arial" panose="020B0604020202020204" pitchFamily="34" charset="0"/>
              <a:buChar char="•"/>
            </a:pPr>
            <a:r>
              <a:rPr lang="en-US" sz="1200">
                <a:solidFill>
                  <a:schemeClr val="bg1"/>
                </a:solidFill>
              </a:rPr>
              <a:t>Outputs adapted for consumption by software products (e.g. Web Assistant)</a:t>
            </a:r>
          </a:p>
          <a:p>
            <a:pPr marL="342900" indent="-342900">
              <a:spcBef>
                <a:spcPts val="0"/>
              </a:spcBef>
              <a:buFont typeface="Arial" panose="020B0604020202020204" pitchFamily="34" charset="0"/>
              <a:buChar char="•"/>
            </a:pPr>
            <a:endParaRPr lang="fr-FR" sz="1200"/>
          </a:p>
        </p:txBody>
      </p:sp>
      <p:sp>
        <p:nvSpPr>
          <p:cNvPr id="5" name="Text Placeholder 4">
            <a:extLst>
              <a:ext uri="{FF2B5EF4-FFF2-40B4-BE49-F238E27FC236}">
                <a16:creationId xmlns:a16="http://schemas.microsoft.com/office/drawing/2014/main" id="{7FCDDE38-CD8C-4BB1-8AE0-F3277218A482}"/>
              </a:ext>
            </a:extLst>
          </p:cNvPr>
          <p:cNvSpPr>
            <a:spLocks noGrp="1"/>
          </p:cNvSpPr>
          <p:nvPr>
            <p:ph type="body" sz="quarter" idx="12"/>
          </p:nvPr>
        </p:nvSpPr>
        <p:spPr>
          <a:xfrm>
            <a:off x="4315238" y="1386320"/>
            <a:ext cx="3564000" cy="1391442"/>
          </a:xfrm>
        </p:spPr>
        <p:txBody>
          <a:bodyPr>
            <a:normAutofit/>
          </a:bodyPr>
          <a:lstStyle/>
          <a:p>
            <a:pPr algn="ctr">
              <a:spcBef>
                <a:spcPts val="0"/>
              </a:spcBef>
            </a:pPr>
            <a:r>
              <a:rPr lang="en-US" sz="1200" b="1">
                <a:solidFill>
                  <a:schemeClr val="accent1"/>
                </a:solidFill>
              </a:rPr>
              <a:t>Key build capabilities</a:t>
            </a:r>
          </a:p>
          <a:p>
            <a:pPr marL="342900" indent="-342900">
              <a:spcBef>
                <a:spcPts val="0"/>
              </a:spcBef>
              <a:buFont typeface="Arial" panose="020B0604020202020204" pitchFamily="34" charset="0"/>
              <a:buChar char="•"/>
            </a:pPr>
            <a:r>
              <a:rPr lang="en-US" sz="1200">
                <a:solidFill>
                  <a:schemeClr val="bg1"/>
                </a:solidFill>
              </a:rPr>
              <a:t>Single source, multiple formats, multi-language</a:t>
            </a:r>
          </a:p>
          <a:p>
            <a:pPr marL="342900" indent="-342900">
              <a:spcBef>
                <a:spcPts val="0"/>
              </a:spcBef>
              <a:buFont typeface="Arial" panose="020B0604020202020204" pitchFamily="34" charset="0"/>
              <a:buChar char="•"/>
            </a:pPr>
            <a:r>
              <a:rPr lang="en-US" sz="1200">
                <a:solidFill>
                  <a:schemeClr val="bg1"/>
                </a:solidFill>
              </a:rPr>
              <a:t>High volume / scalability production</a:t>
            </a:r>
          </a:p>
          <a:p>
            <a:pPr marL="342900" indent="-342900">
              <a:spcBef>
                <a:spcPts val="0"/>
              </a:spcBef>
              <a:buFont typeface="Arial" panose="020B0604020202020204" pitchFamily="34" charset="0"/>
              <a:buChar char="•"/>
            </a:pPr>
            <a:r>
              <a:rPr lang="en-US" sz="1200">
                <a:solidFill>
                  <a:schemeClr val="bg1"/>
                </a:solidFill>
              </a:rPr>
              <a:t>Delta build architecture (rolling build cycles)</a:t>
            </a:r>
          </a:p>
          <a:p>
            <a:pPr marL="342900" indent="-342900">
              <a:spcBef>
                <a:spcPts val="0"/>
              </a:spcBef>
              <a:buFont typeface="Arial" panose="020B0604020202020204" pitchFamily="34" charset="0"/>
              <a:buChar char="•"/>
            </a:pPr>
            <a:r>
              <a:rPr lang="en-US" sz="1200">
                <a:solidFill>
                  <a:schemeClr val="bg1"/>
                </a:solidFill>
              </a:rPr>
              <a:t>Profiling and feature flags support</a:t>
            </a:r>
          </a:p>
          <a:p>
            <a:pPr marL="342900" indent="-342900">
              <a:spcBef>
                <a:spcPts val="0"/>
              </a:spcBef>
              <a:buFont typeface="Arial" panose="020B0604020202020204" pitchFamily="34" charset="0"/>
              <a:buChar char="•"/>
            </a:pPr>
            <a:r>
              <a:rPr lang="en-US" sz="1200">
                <a:solidFill>
                  <a:schemeClr val="bg1"/>
                </a:solidFill>
              </a:rPr>
              <a:t>Dynamic content injection from other internal systems (data merge)</a:t>
            </a:r>
          </a:p>
        </p:txBody>
      </p:sp>
      <p:sp>
        <p:nvSpPr>
          <p:cNvPr id="4" name="Text Placeholder 3">
            <a:extLst>
              <a:ext uri="{FF2B5EF4-FFF2-40B4-BE49-F238E27FC236}">
                <a16:creationId xmlns:a16="http://schemas.microsoft.com/office/drawing/2014/main" id="{5D65218D-3900-4CCD-BC2B-FD49EA486C28}"/>
              </a:ext>
            </a:extLst>
          </p:cNvPr>
          <p:cNvSpPr>
            <a:spLocks noGrp="1"/>
          </p:cNvSpPr>
          <p:nvPr>
            <p:ph type="body" sz="quarter" idx="10"/>
          </p:nvPr>
        </p:nvSpPr>
        <p:spPr>
          <a:xfrm>
            <a:off x="504000" y="1386320"/>
            <a:ext cx="3564000" cy="1391442"/>
          </a:xfrm>
        </p:spPr>
        <p:txBody>
          <a:bodyPr vert="horz" lIns="0" tIns="0" rIns="0" bIns="0" rtlCol="0" anchor="t">
            <a:normAutofit/>
          </a:bodyPr>
          <a:lstStyle/>
          <a:p>
            <a:pPr algn="ctr" fontAlgn="base">
              <a:spcBef>
                <a:spcPts val="0"/>
              </a:spcBef>
              <a:spcAft>
                <a:spcPct val="0"/>
              </a:spcAft>
              <a:buClr>
                <a:srgbClr val="F0AB00"/>
              </a:buClr>
            </a:pPr>
            <a:r>
              <a:rPr lang="en-US" sz="1200" b="1" kern="0">
                <a:solidFill>
                  <a:schemeClr val="accent1"/>
                </a:solidFill>
                <a:ea typeface="Arial Unicode MS"/>
                <a:cs typeface="Arial Unicode MS"/>
              </a:rPr>
              <a:t>Build process overview</a:t>
            </a:r>
          </a:p>
          <a:p>
            <a:pPr marL="171450" indent="-171450" fontAlgn="base">
              <a:spcBef>
                <a:spcPts val="0"/>
              </a:spcBef>
              <a:spcAft>
                <a:spcPct val="0"/>
              </a:spcAft>
              <a:buClr>
                <a:srgbClr val="F0AB00"/>
              </a:buClr>
              <a:buFont typeface="Arial" panose="020B0604020202020204" pitchFamily="34" charset="0"/>
              <a:buChar char="•"/>
            </a:pPr>
            <a:r>
              <a:rPr lang="en-US" sz="1200" kern="0">
                <a:solidFill>
                  <a:schemeClr val="bg1"/>
                </a:solidFill>
                <a:ea typeface="Arial Unicode MS"/>
                <a:cs typeface="Arial Unicode MS"/>
              </a:rPr>
              <a:t>Builds are triggered automatically (~4 times a day) when content is changed in the CMS </a:t>
            </a:r>
            <a:br>
              <a:rPr lang="en-US" sz="1200" kern="0">
                <a:solidFill>
                  <a:schemeClr val="bg1"/>
                </a:solidFill>
                <a:ea typeface="Arial Unicode MS" pitchFamily="34" charset="-128"/>
                <a:cs typeface="Arial Unicode MS" pitchFamily="34" charset="-128"/>
              </a:rPr>
            </a:br>
            <a:r>
              <a:rPr lang="en-US" sz="1200" kern="0">
                <a:solidFill>
                  <a:schemeClr val="bg1"/>
                </a:solidFill>
                <a:ea typeface="Arial Unicode MS"/>
                <a:cs typeface="Arial Unicode MS"/>
              </a:rPr>
              <a:t>(rolling delta builds)</a:t>
            </a:r>
          </a:p>
          <a:p>
            <a:pPr marL="171450" indent="-171450" fontAlgn="base">
              <a:spcBef>
                <a:spcPts val="0"/>
              </a:spcBef>
              <a:spcAft>
                <a:spcPct val="0"/>
              </a:spcAft>
              <a:buClr>
                <a:srgbClr val="F0AB00"/>
              </a:buClr>
              <a:buFont typeface="Arial" panose="020B0604020202020204" pitchFamily="34" charset="0"/>
              <a:buChar char="•"/>
            </a:pPr>
            <a:r>
              <a:rPr lang="en-US" sz="1200" kern="0">
                <a:solidFill>
                  <a:schemeClr val="bg1"/>
                </a:solidFill>
                <a:ea typeface="Arial Unicode MS"/>
                <a:cs typeface="Arial Unicode MS"/>
              </a:rPr>
              <a:t>Authors can also trigger builds manually </a:t>
            </a:r>
            <a:br>
              <a:rPr lang="en-US" sz="1200" kern="0">
                <a:solidFill>
                  <a:schemeClr val="bg1"/>
                </a:solidFill>
                <a:ea typeface="Arial Unicode MS" pitchFamily="34" charset="-128"/>
                <a:cs typeface="Arial Unicode MS" pitchFamily="34" charset="-128"/>
              </a:rPr>
            </a:br>
            <a:r>
              <a:rPr lang="en-US" sz="1200" kern="0">
                <a:solidFill>
                  <a:schemeClr val="bg1"/>
                </a:solidFill>
                <a:ea typeface="Arial Unicode MS"/>
                <a:cs typeface="Arial Unicode MS"/>
              </a:rPr>
              <a:t>(on demand builds)</a:t>
            </a:r>
          </a:p>
        </p:txBody>
      </p:sp>
      <p:sp>
        <p:nvSpPr>
          <p:cNvPr id="3" name="Title 2">
            <a:extLst>
              <a:ext uri="{FF2B5EF4-FFF2-40B4-BE49-F238E27FC236}">
                <a16:creationId xmlns:a16="http://schemas.microsoft.com/office/drawing/2014/main" id="{E04A0B6C-81F1-416A-B16C-4E522BFBA39B}"/>
              </a:ext>
            </a:extLst>
          </p:cNvPr>
          <p:cNvSpPr>
            <a:spLocks noGrp="1"/>
          </p:cNvSpPr>
          <p:nvPr>
            <p:ph type="title"/>
          </p:nvPr>
        </p:nvSpPr>
        <p:spPr/>
        <p:txBody>
          <a:bodyPr/>
          <a:lstStyle/>
          <a:p>
            <a:r>
              <a:rPr lang="en-US">
                <a:solidFill>
                  <a:schemeClr val="bg1"/>
                </a:solidFill>
                <a:latin typeface="BentonSans Book" panose="02000503000000020004"/>
              </a:rPr>
              <a:t>SAP DITA landscape - </a:t>
            </a:r>
            <a:r>
              <a:rPr lang="en-US">
                <a:solidFill>
                  <a:schemeClr val="accent1"/>
                </a:solidFill>
                <a:latin typeface="BentonSans Book" panose="02000503000000020004"/>
              </a:rPr>
              <a:t>DITA build process</a:t>
            </a:r>
          </a:p>
        </p:txBody>
      </p:sp>
      <p:sp>
        <p:nvSpPr>
          <p:cNvPr id="70" name="Rectangle 69">
            <a:extLst>
              <a:ext uri="{FF2B5EF4-FFF2-40B4-BE49-F238E27FC236}">
                <a16:creationId xmlns:a16="http://schemas.microsoft.com/office/drawing/2014/main" id="{61388345-28CA-46E1-8887-8B07DBA9DA7A}"/>
              </a:ext>
            </a:extLst>
          </p:cNvPr>
          <p:cNvSpPr/>
          <p:nvPr/>
        </p:nvSpPr>
        <p:spPr bwMode="gray">
          <a:xfrm>
            <a:off x="1702702" y="2777762"/>
            <a:ext cx="8708312" cy="3315694"/>
          </a:xfrm>
          <a:prstGeom prst="rect">
            <a:avLst/>
          </a:prstGeom>
          <a:solidFill>
            <a:schemeClr val="bg1">
              <a:lumMod val="95000"/>
            </a:schemeClr>
          </a:solidFill>
          <a:ln w="6350" algn="ctr">
            <a:solidFill>
              <a:schemeClr val="bg1">
                <a:lumMod val="75000"/>
              </a:schemeClr>
            </a:solidFill>
            <a:prstDash val="solid"/>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71" name="Rectangle 70">
            <a:extLst>
              <a:ext uri="{FF2B5EF4-FFF2-40B4-BE49-F238E27FC236}">
                <a16:creationId xmlns:a16="http://schemas.microsoft.com/office/drawing/2014/main" id="{E964EE35-B72F-470E-8F83-3AAD7E46D8FD}"/>
              </a:ext>
            </a:extLst>
          </p:cNvPr>
          <p:cNvSpPr/>
          <p:nvPr/>
        </p:nvSpPr>
        <p:spPr bwMode="gray">
          <a:xfrm>
            <a:off x="4914767" y="2951149"/>
            <a:ext cx="4800080" cy="3055919"/>
          </a:xfrm>
          <a:prstGeom prst="rect">
            <a:avLst/>
          </a:prstGeom>
          <a:solidFill>
            <a:schemeClr val="accent1">
              <a:lumMod val="20000"/>
              <a:lumOff val="80000"/>
            </a:schemeClr>
          </a:solidFill>
          <a:ln w="6350" algn="ctr">
            <a:solidFill>
              <a:schemeClr val="bg1">
                <a:lumMod val="75000"/>
              </a:schemeClr>
            </a:solidFill>
            <a:prstDash val="solid"/>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72" name="Rectangle 71">
            <a:extLst>
              <a:ext uri="{FF2B5EF4-FFF2-40B4-BE49-F238E27FC236}">
                <a16:creationId xmlns:a16="http://schemas.microsoft.com/office/drawing/2014/main" id="{7CB22CB6-2951-499B-AC5B-4F12E8A3C6D1}"/>
              </a:ext>
            </a:extLst>
          </p:cNvPr>
          <p:cNvSpPr/>
          <p:nvPr/>
        </p:nvSpPr>
        <p:spPr bwMode="gray">
          <a:xfrm>
            <a:off x="1887536" y="2947160"/>
            <a:ext cx="2939554" cy="3055919"/>
          </a:xfrm>
          <a:prstGeom prst="rect">
            <a:avLst/>
          </a:prstGeom>
          <a:solidFill>
            <a:schemeClr val="accent1">
              <a:lumMod val="20000"/>
              <a:lumOff val="80000"/>
            </a:schemeClr>
          </a:solidFill>
          <a:ln w="3175" algn="ctr">
            <a:solidFill>
              <a:schemeClr val="bg1">
                <a:lumMod val="75000"/>
              </a:schemeClr>
            </a:solidFill>
            <a:prstDash val="solid"/>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74" name="Rectangle 73">
            <a:extLst>
              <a:ext uri="{FF2B5EF4-FFF2-40B4-BE49-F238E27FC236}">
                <a16:creationId xmlns:a16="http://schemas.microsoft.com/office/drawing/2014/main" id="{4F5A0EF4-8E61-410E-A2AA-CE182230C5A0}"/>
              </a:ext>
            </a:extLst>
          </p:cNvPr>
          <p:cNvSpPr/>
          <p:nvPr/>
        </p:nvSpPr>
        <p:spPr bwMode="gray">
          <a:xfrm>
            <a:off x="7629974" y="3610863"/>
            <a:ext cx="1725432" cy="1623428"/>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75" name="Rectangle 74">
            <a:extLst>
              <a:ext uri="{FF2B5EF4-FFF2-40B4-BE49-F238E27FC236}">
                <a16:creationId xmlns:a16="http://schemas.microsoft.com/office/drawing/2014/main" id="{DF75D3A9-EDC7-4C88-B1BB-4F110424D491}"/>
              </a:ext>
            </a:extLst>
          </p:cNvPr>
          <p:cNvSpPr/>
          <p:nvPr/>
        </p:nvSpPr>
        <p:spPr bwMode="gray">
          <a:xfrm>
            <a:off x="2020002" y="3901254"/>
            <a:ext cx="614224" cy="1007767"/>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76" name="Rectangle 75">
            <a:extLst>
              <a:ext uri="{FF2B5EF4-FFF2-40B4-BE49-F238E27FC236}">
                <a16:creationId xmlns:a16="http://schemas.microsoft.com/office/drawing/2014/main" id="{17676540-16AA-41DA-82D1-A5196A463CD6}"/>
              </a:ext>
            </a:extLst>
          </p:cNvPr>
          <p:cNvSpPr/>
          <p:nvPr/>
        </p:nvSpPr>
        <p:spPr bwMode="gray">
          <a:xfrm>
            <a:off x="7719368" y="3730666"/>
            <a:ext cx="1725432" cy="1598486"/>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pic>
        <p:nvPicPr>
          <p:cNvPr id="77" name="Picture 76">
            <a:extLst>
              <a:ext uri="{FF2B5EF4-FFF2-40B4-BE49-F238E27FC236}">
                <a16:creationId xmlns:a16="http://schemas.microsoft.com/office/drawing/2014/main" id="{B6462A94-CD07-4BFD-B621-8CE917B32C19}"/>
              </a:ext>
            </a:extLst>
          </p:cNvPr>
          <p:cNvPicPr>
            <a:picLocks noChangeAspect="1"/>
          </p:cNvPicPr>
          <p:nvPr/>
        </p:nvPicPr>
        <p:blipFill>
          <a:blip r:embed="rId4"/>
          <a:stretch>
            <a:fillRect/>
          </a:stretch>
        </p:blipFill>
        <p:spPr>
          <a:xfrm>
            <a:off x="252073" y="4329154"/>
            <a:ext cx="467483" cy="390682"/>
          </a:xfrm>
          <a:prstGeom prst="rect">
            <a:avLst/>
          </a:prstGeom>
        </p:spPr>
      </p:pic>
      <p:graphicFrame>
        <p:nvGraphicFramePr>
          <p:cNvPr id="78" name="Diagram 77">
            <a:extLst>
              <a:ext uri="{FF2B5EF4-FFF2-40B4-BE49-F238E27FC236}">
                <a16:creationId xmlns:a16="http://schemas.microsoft.com/office/drawing/2014/main" id="{271D8456-D1FF-4A73-83B4-E2B89E20A80B}"/>
              </a:ext>
            </a:extLst>
          </p:cNvPr>
          <p:cNvGraphicFramePr/>
          <p:nvPr/>
        </p:nvGraphicFramePr>
        <p:xfrm>
          <a:off x="7844030" y="4021487"/>
          <a:ext cx="1599936" cy="12382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0" name="TextBox 79">
            <a:extLst>
              <a:ext uri="{FF2B5EF4-FFF2-40B4-BE49-F238E27FC236}">
                <a16:creationId xmlns:a16="http://schemas.microsoft.com/office/drawing/2014/main" id="{D8C92588-F12F-4443-894F-641FEB3BE421}"/>
              </a:ext>
            </a:extLst>
          </p:cNvPr>
          <p:cNvSpPr txBox="1"/>
          <p:nvPr/>
        </p:nvSpPr>
        <p:spPr>
          <a:xfrm>
            <a:off x="8372472" y="4567853"/>
            <a:ext cx="552712" cy="24622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Rolling </a:t>
            </a:r>
            <a:br>
              <a:rPr lang="en-US" sz="800" b="1" kern="0">
                <a:solidFill>
                  <a:schemeClr val="tx1">
                    <a:lumMod val="75000"/>
                    <a:lumOff val="25000"/>
                  </a:schemeClr>
                </a:solidFill>
                <a:ea typeface="Arial Unicode MS" pitchFamily="34" charset="-128"/>
                <a:cs typeface="Arial Unicode MS" pitchFamily="34" charset="-128"/>
              </a:rPr>
            </a:br>
            <a:r>
              <a:rPr lang="en-US" sz="800" b="1" kern="0">
                <a:solidFill>
                  <a:schemeClr val="tx1">
                    <a:lumMod val="75000"/>
                    <a:lumOff val="25000"/>
                  </a:schemeClr>
                </a:solidFill>
                <a:ea typeface="Arial Unicode MS" pitchFamily="34" charset="-128"/>
                <a:cs typeface="Arial Unicode MS" pitchFamily="34" charset="-128"/>
              </a:rPr>
              <a:t>Build cycle</a:t>
            </a:r>
          </a:p>
        </p:txBody>
      </p:sp>
      <p:sp>
        <p:nvSpPr>
          <p:cNvPr id="81" name="TextBox 80">
            <a:extLst>
              <a:ext uri="{FF2B5EF4-FFF2-40B4-BE49-F238E27FC236}">
                <a16:creationId xmlns:a16="http://schemas.microsoft.com/office/drawing/2014/main" id="{E5CA170F-BD42-4BB8-9825-7643DF50F7FF}"/>
              </a:ext>
            </a:extLst>
          </p:cNvPr>
          <p:cNvSpPr txBox="1"/>
          <p:nvPr/>
        </p:nvSpPr>
        <p:spPr>
          <a:xfrm>
            <a:off x="7872751" y="3798183"/>
            <a:ext cx="1439667" cy="123083"/>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1"/>
                </a:solidFill>
                <a:ea typeface="Arial Unicode MS" pitchFamily="34" charset="-128"/>
                <a:cs typeface="Arial Unicode MS" pitchFamily="34" charset="-128"/>
              </a:rPr>
              <a:t>Rolling Delta </a:t>
            </a:r>
            <a:r>
              <a:rPr lang="en-US" sz="800" b="1" kern="0">
                <a:ea typeface="Arial Unicode MS" pitchFamily="34" charset="-128"/>
                <a:cs typeface="Arial Unicode MS" pitchFamily="34" charset="-128"/>
              </a:rPr>
              <a:t>Builds</a:t>
            </a:r>
          </a:p>
        </p:txBody>
      </p:sp>
      <p:sp>
        <p:nvSpPr>
          <p:cNvPr id="82" name="TextBox 81">
            <a:extLst>
              <a:ext uri="{FF2B5EF4-FFF2-40B4-BE49-F238E27FC236}">
                <a16:creationId xmlns:a16="http://schemas.microsoft.com/office/drawing/2014/main" id="{AC29F097-03CD-4D3D-B9A9-63A86D2423B0}"/>
              </a:ext>
            </a:extLst>
          </p:cNvPr>
          <p:cNvSpPr txBox="1"/>
          <p:nvPr/>
        </p:nvSpPr>
        <p:spPr>
          <a:xfrm>
            <a:off x="721496" y="4362637"/>
            <a:ext cx="914113" cy="12308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bg1"/>
                </a:solidFill>
                <a:ea typeface="Arial Unicode MS" pitchFamily="34" charset="-128"/>
                <a:cs typeface="Arial Unicode MS" pitchFamily="34" charset="-128"/>
              </a:rPr>
              <a:t>Authoring update</a:t>
            </a:r>
          </a:p>
        </p:txBody>
      </p:sp>
      <p:sp>
        <p:nvSpPr>
          <p:cNvPr id="83" name="Rectangle 82">
            <a:extLst>
              <a:ext uri="{FF2B5EF4-FFF2-40B4-BE49-F238E27FC236}">
                <a16:creationId xmlns:a16="http://schemas.microsoft.com/office/drawing/2014/main" id="{8FCA3E51-6349-4F82-AC5A-EF3D8C3A0305}"/>
              </a:ext>
            </a:extLst>
          </p:cNvPr>
          <p:cNvSpPr/>
          <p:nvPr/>
        </p:nvSpPr>
        <p:spPr bwMode="gray">
          <a:xfrm>
            <a:off x="7629974" y="3004019"/>
            <a:ext cx="1813992" cy="472494"/>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86" name="TextBox 85">
            <a:extLst>
              <a:ext uri="{FF2B5EF4-FFF2-40B4-BE49-F238E27FC236}">
                <a16:creationId xmlns:a16="http://schemas.microsoft.com/office/drawing/2014/main" id="{68738953-7F7C-45DB-AA90-65FC53FD8EEC}"/>
              </a:ext>
            </a:extLst>
          </p:cNvPr>
          <p:cNvSpPr txBox="1"/>
          <p:nvPr/>
        </p:nvSpPr>
        <p:spPr>
          <a:xfrm>
            <a:off x="7872751" y="3045204"/>
            <a:ext cx="1439667" cy="123083"/>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1"/>
                </a:solidFill>
                <a:ea typeface="Arial Unicode MS" pitchFamily="34" charset="-128"/>
                <a:cs typeface="Arial Unicode MS" pitchFamily="34" charset="-128"/>
              </a:rPr>
              <a:t>On Demand </a:t>
            </a:r>
            <a:r>
              <a:rPr lang="en-US" sz="800" b="1" kern="0">
                <a:solidFill>
                  <a:schemeClr val="tx1">
                    <a:lumMod val="50000"/>
                    <a:lumOff val="50000"/>
                  </a:schemeClr>
                </a:solidFill>
                <a:ea typeface="Arial Unicode MS" pitchFamily="34" charset="-128"/>
                <a:cs typeface="Arial Unicode MS" pitchFamily="34" charset="-128"/>
              </a:rPr>
              <a:t>Builds</a:t>
            </a:r>
          </a:p>
        </p:txBody>
      </p:sp>
      <p:sp>
        <p:nvSpPr>
          <p:cNvPr id="87" name="Rectangle: Rounded Corners 86">
            <a:extLst>
              <a:ext uri="{FF2B5EF4-FFF2-40B4-BE49-F238E27FC236}">
                <a16:creationId xmlns:a16="http://schemas.microsoft.com/office/drawing/2014/main" id="{272A18EC-14A9-499F-B9D4-D210A88515CE}"/>
              </a:ext>
            </a:extLst>
          </p:cNvPr>
          <p:cNvSpPr/>
          <p:nvPr/>
        </p:nvSpPr>
        <p:spPr bwMode="gray">
          <a:xfrm>
            <a:off x="7826626" y="3211342"/>
            <a:ext cx="550949" cy="179958"/>
          </a:xfrm>
          <a:prstGeom prst="roundRect">
            <a:avLst/>
          </a:prstGeom>
          <a:solidFill>
            <a:srgbClr val="0070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700" kern="0">
                <a:solidFill>
                  <a:schemeClr val="bg1"/>
                </a:solidFill>
                <a:ea typeface="Arial Unicode MS" pitchFamily="34" charset="-128"/>
                <a:cs typeface="Arial Unicode MS" pitchFamily="34" charset="-128"/>
              </a:rPr>
              <a:t>Full build</a:t>
            </a:r>
          </a:p>
        </p:txBody>
      </p:sp>
      <p:sp>
        <p:nvSpPr>
          <p:cNvPr id="90" name="Rectangle: Rounded Corners 89">
            <a:extLst>
              <a:ext uri="{FF2B5EF4-FFF2-40B4-BE49-F238E27FC236}">
                <a16:creationId xmlns:a16="http://schemas.microsoft.com/office/drawing/2014/main" id="{84D9F1F1-D190-4B35-833D-6A7F1D5856B9}"/>
              </a:ext>
            </a:extLst>
          </p:cNvPr>
          <p:cNvSpPr/>
          <p:nvPr/>
        </p:nvSpPr>
        <p:spPr bwMode="gray">
          <a:xfrm>
            <a:off x="8445671" y="3211342"/>
            <a:ext cx="287933" cy="179958"/>
          </a:xfrm>
          <a:prstGeom prst="roundRect">
            <a:avLst/>
          </a:prstGeom>
          <a:solidFill>
            <a:srgbClr val="0070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700" kern="0">
                <a:solidFill>
                  <a:schemeClr val="bg1"/>
                </a:solidFill>
                <a:ea typeface="Arial Unicode MS" pitchFamily="34" charset="-128"/>
                <a:cs typeface="Arial Unicode MS" pitchFamily="34" charset="-128"/>
              </a:rPr>
              <a:t>…</a:t>
            </a:r>
          </a:p>
        </p:txBody>
      </p:sp>
      <p:sp>
        <p:nvSpPr>
          <p:cNvPr id="92" name="Rectangle: Rounded Corners 91">
            <a:extLst>
              <a:ext uri="{FF2B5EF4-FFF2-40B4-BE49-F238E27FC236}">
                <a16:creationId xmlns:a16="http://schemas.microsoft.com/office/drawing/2014/main" id="{39AC51CB-2AD2-42C6-9B02-8A53B75C9186}"/>
              </a:ext>
            </a:extLst>
          </p:cNvPr>
          <p:cNvSpPr/>
          <p:nvPr/>
        </p:nvSpPr>
        <p:spPr bwMode="gray">
          <a:xfrm>
            <a:off x="8801700" y="3214449"/>
            <a:ext cx="565616" cy="176851"/>
          </a:xfrm>
          <a:prstGeom prst="roundRect">
            <a:avLst/>
          </a:prstGeom>
          <a:solidFill>
            <a:srgbClr val="0070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700" kern="0">
                <a:solidFill>
                  <a:schemeClr val="bg1"/>
                </a:solidFill>
                <a:ea typeface="Arial Unicode MS" pitchFamily="34" charset="-128"/>
                <a:cs typeface="Arial Unicode MS" pitchFamily="34" charset="-128"/>
              </a:rPr>
              <a:t>Full build</a:t>
            </a:r>
          </a:p>
        </p:txBody>
      </p:sp>
      <p:sp>
        <p:nvSpPr>
          <p:cNvPr id="93" name="Rectangle 92">
            <a:extLst>
              <a:ext uri="{FF2B5EF4-FFF2-40B4-BE49-F238E27FC236}">
                <a16:creationId xmlns:a16="http://schemas.microsoft.com/office/drawing/2014/main" id="{E79C8688-5B9C-47CA-B0A6-457F2A1D68FF}"/>
              </a:ext>
            </a:extLst>
          </p:cNvPr>
          <p:cNvSpPr/>
          <p:nvPr/>
        </p:nvSpPr>
        <p:spPr bwMode="gray">
          <a:xfrm>
            <a:off x="2094454" y="4022212"/>
            <a:ext cx="620849" cy="1007767"/>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94" name="Rectangle 93">
            <a:extLst>
              <a:ext uri="{FF2B5EF4-FFF2-40B4-BE49-F238E27FC236}">
                <a16:creationId xmlns:a16="http://schemas.microsoft.com/office/drawing/2014/main" id="{7857E2B6-7338-410C-9417-7C482279BB73}"/>
              </a:ext>
            </a:extLst>
          </p:cNvPr>
          <p:cNvSpPr/>
          <p:nvPr/>
        </p:nvSpPr>
        <p:spPr bwMode="gray">
          <a:xfrm>
            <a:off x="10614807" y="4115040"/>
            <a:ext cx="1007767" cy="1007767"/>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98" name="Rectangle 97">
            <a:extLst>
              <a:ext uri="{FF2B5EF4-FFF2-40B4-BE49-F238E27FC236}">
                <a16:creationId xmlns:a16="http://schemas.microsoft.com/office/drawing/2014/main" id="{73AAD3BC-8C9B-4344-8563-D796F170DAE7}"/>
              </a:ext>
            </a:extLst>
          </p:cNvPr>
          <p:cNvSpPr/>
          <p:nvPr/>
        </p:nvSpPr>
        <p:spPr bwMode="gray">
          <a:xfrm>
            <a:off x="10523889" y="4018785"/>
            <a:ext cx="1007767" cy="1010967"/>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99" name="TextBox 98">
            <a:extLst>
              <a:ext uri="{FF2B5EF4-FFF2-40B4-BE49-F238E27FC236}">
                <a16:creationId xmlns:a16="http://schemas.microsoft.com/office/drawing/2014/main" id="{4213D3B2-5446-4905-B4CA-6222D5522B2F}"/>
              </a:ext>
            </a:extLst>
          </p:cNvPr>
          <p:cNvSpPr txBox="1"/>
          <p:nvPr/>
        </p:nvSpPr>
        <p:spPr>
          <a:xfrm>
            <a:off x="10766145" y="4184208"/>
            <a:ext cx="561718" cy="24622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Delivery channels</a:t>
            </a:r>
          </a:p>
        </p:txBody>
      </p:sp>
      <p:cxnSp>
        <p:nvCxnSpPr>
          <p:cNvPr id="100" name="Straight Arrow Connector 99">
            <a:extLst>
              <a:ext uri="{FF2B5EF4-FFF2-40B4-BE49-F238E27FC236}">
                <a16:creationId xmlns:a16="http://schemas.microsoft.com/office/drawing/2014/main" id="{7595113D-BFC5-4B80-ABA1-19F1D589A44A}"/>
              </a:ext>
            </a:extLst>
          </p:cNvPr>
          <p:cNvCxnSpPr>
            <a:cxnSpLocks/>
            <a:stCxn id="77" idx="3"/>
            <a:endCxn id="93" idx="1"/>
          </p:cNvCxnSpPr>
          <p:nvPr/>
        </p:nvCxnSpPr>
        <p:spPr>
          <a:xfrm>
            <a:off x="719556" y="4524495"/>
            <a:ext cx="1374898" cy="1601"/>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30CF56C5-7769-4FBB-9E9E-D27AD573072D}"/>
              </a:ext>
            </a:extLst>
          </p:cNvPr>
          <p:cNvSpPr/>
          <p:nvPr/>
        </p:nvSpPr>
        <p:spPr bwMode="gray">
          <a:xfrm>
            <a:off x="10544983" y="4250162"/>
            <a:ext cx="108466" cy="120958"/>
          </a:xfrm>
          <a:prstGeom prst="ellipse">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05" name="TextBox 104">
            <a:extLst>
              <a:ext uri="{FF2B5EF4-FFF2-40B4-BE49-F238E27FC236}">
                <a16:creationId xmlns:a16="http://schemas.microsoft.com/office/drawing/2014/main" id="{D4A06488-1910-4DBF-92CD-EABC007801B4}"/>
              </a:ext>
            </a:extLst>
          </p:cNvPr>
          <p:cNvSpPr txBox="1"/>
          <p:nvPr/>
        </p:nvSpPr>
        <p:spPr>
          <a:xfrm>
            <a:off x="5085456" y="2802900"/>
            <a:ext cx="1189819" cy="12311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DITA Landscape</a:t>
            </a:r>
          </a:p>
        </p:txBody>
      </p:sp>
      <p:sp>
        <p:nvSpPr>
          <p:cNvPr id="106" name="TextBox 105">
            <a:extLst>
              <a:ext uri="{FF2B5EF4-FFF2-40B4-BE49-F238E27FC236}">
                <a16:creationId xmlns:a16="http://schemas.microsoft.com/office/drawing/2014/main" id="{DBD3A788-969D-486A-8933-F2817CBA988F}"/>
              </a:ext>
            </a:extLst>
          </p:cNvPr>
          <p:cNvSpPr txBox="1"/>
          <p:nvPr/>
        </p:nvSpPr>
        <p:spPr>
          <a:xfrm>
            <a:off x="1934835" y="2996505"/>
            <a:ext cx="1007767" cy="12311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DITA CMS system</a:t>
            </a:r>
          </a:p>
        </p:txBody>
      </p:sp>
      <p:sp>
        <p:nvSpPr>
          <p:cNvPr id="108" name="TextBox 107">
            <a:extLst>
              <a:ext uri="{FF2B5EF4-FFF2-40B4-BE49-F238E27FC236}">
                <a16:creationId xmlns:a16="http://schemas.microsoft.com/office/drawing/2014/main" id="{524C5D9B-F9FC-4BCD-BE27-20E555E77790}"/>
              </a:ext>
            </a:extLst>
          </p:cNvPr>
          <p:cNvSpPr txBox="1"/>
          <p:nvPr/>
        </p:nvSpPr>
        <p:spPr>
          <a:xfrm>
            <a:off x="4837179" y="3013401"/>
            <a:ext cx="1172525" cy="12311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DITA Build system</a:t>
            </a:r>
          </a:p>
        </p:txBody>
      </p:sp>
      <p:sp>
        <p:nvSpPr>
          <p:cNvPr id="110" name="Oval 109">
            <a:extLst>
              <a:ext uri="{FF2B5EF4-FFF2-40B4-BE49-F238E27FC236}">
                <a16:creationId xmlns:a16="http://schemas.microsoft.com/office/drawing/2014/main" id="{DF3C9543-BFCD-4B76-B198-8C0D9BA58FC6}"/>
              </a:ext>
            </a:extLst>
          </p:cNvPr>
          <p:cNvSpPr/>
          <p:nvPr/>
        </p:nvSpPr>
        <p:spPr bwMode="gray">
          <a:xfrm>
            <a:off x="5601584" y="4765219"/>
            <a:ext cx="108466" cy="120958"/>
          </a:xfrm>
          <a:prstGeom prst="ellipse">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11" name="Rectangle 110">
            <a:extLst>
              <a:ext uri="{FF2B5EF4-FFF2-40B4-BE49-F238E27FC236}">
                <a16:creationId xmlns:a16="http://schemas.microsoft.com/office/drawing/2014/main" id="{703389D6-E32B-4273-9837-35406A880980}"/>
              </a:ext>
            </a:extLst>
          </p:cNvPr>
          <p:cNvSpPr/>
          <p:nvPr/>
        </p:nvSpPr>
        <p:spPr bwMode="gray">
          <a:xfrm>
            <a:off x="3912976" y="4022212"/>
            <a:ext cx="683842" cy="1023121"/>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pic>
        <p:nvPicPr>
          <p:cNvPr id="114" name="Picture 113">
            <a:extLst>
              <a:ext uri="{FF2B5EF4-FFF2-40B4-BE49-F238E27FC236}">
                <a16:creationId xmlns:a16="http://schemas.microsoft.com/office/drawing/2014/main" id="{839F291D-9BC7-414A-8AF3-3C5585E8A7AB}"/>
              </a:ext>
            </a:extLst>
          </p:cNvPr>
          <p:cNvPicPr>
            <a:picLocks noChangeAspect="1"/>
          </p:cNvPicPr>
          <p:nvPr/>
        </p:nvPicPr>
        <p:blipFill>
          <a:blip r:embed="rId10"/>
          <a:stretch>
            <a:fillRect/>
          </a:stretch>
        </p:blipFill>
        <p:spPr>
          <a:xfrm>
            <a:off x="3976121" y="4461096"/>
            <a:ext cx="546053" cy="289408"/>
          </a:xfrm>
          <a:prstGeom prst="rect">
            <a:avLst/>
          </a:prstGeom>
        </p:spPr>
      </p:pic>
      <p:cxnSp>
        <p:nvCxnSpPr>
          <p:cNvPr id="116" name="Straight Arrow Connector 115">
            <a:extLst>
              <a:ext uri="{FF2B5EF4-FFF2-40B4-BE49-F238E27FC236}">
                <a16:creationId xmlns:a16="http://schemas.microsoft.com/office/drawing/2014/main" id="{37E9CFFD-6C05-4C44-B079-1270804CD1D2}"/>
              </a:ext>
            </a:extLst>
          </p:cNvPr>
          <p:cNvCxnSpPr>
            <a:cxnSpLocks/>
            <a:endCxn id="130" idx="1"/>
          </p:cNvCxnSpPr>
          <p:nvPr/>
        </p:nvCxnSpPr>
        <p:spPr>
          <a:xfrm>
            <a:off x="2758887" y="4526096"/>
            <a:ext cx="240930" cy="7677"/>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0A08F577-0523-43D2-8431-7D5765598BB7}"/>
              </a:ext>
            </a:extLst>
          </p:cNvPr>
          <p:cNvSpPr/>
          <p:nvPr/>
        </p:nvSpPr>
        <p:spPr bwMode="gray">
          <a:xfrm>
            <a:off x="4484318" y="4821343"/>
            <a:ext cx="108466" cy="120958"/>
          </a:xfrm>
          <a:prstGeom prst="ellipse">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20" name="Rectangle 119">
            <a:extLst>
              <a:ext uri="{FF2B5EF4-FFF2-40B4-BE49-F238E27FC236}">
                <a16:creationId xmlns:a16="http://schemas.microsoft.com/office/drawing/2014/main" id="{A87B56C3-443A-4F5E-9384-84329F9BA008}"/>
              </a:ext>
            </a:extLst>
          </p:cNvPr>
          <p:cNvSpPr/>
          <p:nvPr/>
        </p:nvSpPr>
        <p:spPr bwMode="gray">
          <a:xfrm>
            <a:off x="3912976" y="6161731"/>
            <a:ext cx="683842" cy="467015"/>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121" name="TextBox 120">
            <a:extLst>
              <a:ext uri="{FF2B5EF4-FFF2-40B4-BE49-F238E27FC236}">
                <a16:creationId xmlns:a16="http://schemas.microsoft.com/office/drawing/2014/main" id="{8F7162B0-DE26-4329-97FE-D3163BAA4065}"/>
              </a:ext>
            </a:extLst>
          </p:cNvPr>
          <p:cNvSpPr txBox="1"/>
          <p:nvPr/>
        </p:nvSpPr>
        <p:spPr>
          <a:xfrm>
            <a:off x="3921378" y="6200222"/>
            <a:ext cx="674260" cy="369332"/>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Translation Management system</a:t>
            </a:r>
          </a:p>
        </p:txBody>
      </p:sp>
      <p:cxnSp>
        <p:nvCxnSpPr>
          <p:cNvPr id="123" name="Straight Arrow Connector 122">
            <a:extLst>
              <a:ext uri="{FF2B5EF4-FFF2-40B4-BE49-F238E27FC236}">
                <a16:creationId xmlns:a16="http://schemas.microsoft.com/office/drawing/2014/main" id="{4724D47B-C26F-43C5-BE13-2E8E13973102}"/>
              </a:ext>
            </a:extLst>
          </p:cNvPr>
          <p:cNvCxnSpPr>
            <a:cxnSpLocks/>
            <a:stCxn id="124" idx="2"/>
            <a:endCxn id="120" idx="0"/>
          </p:cNvCxnSpPr>
          <p:nvPr/>
        </p:nvCxnSpPr>
        <p:spPr>
          <a:xfrm flipH="1">
            <a:off x="4254897" y="5738232"/>
            <a:ext cx="11923" cy="423499"/>
          </a:xfrm>
          <a:prstGeom prst="straightConnector1">
            <a:avLst/>
          </a:prstGeom>
          <a:ln w="38100">
            <a:solidFill>
              <a:schemeClr val="tx1">
                <a:lumMod val="50000"/>
                <a:lumOff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49E17207-110F-4564-BE32-E3E272B8C4AB}"/>
              </a:ext>
            </a:extLst>
          </p:cNvPr>
          <p:cNvSpPr/>
          <p:nvPr/>
        </p:nvSpPr>
        <p:spPr bwMode="gray">
          <a:xfrm>
            <a:off x="3924899" y="5412133"/>
            <a:ext cx="683842" cy="326099"/>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125" name="TextBox 124">
            <a:extLst>
              <a:ext uri="{FF2B5EF4-FFF2-40B4-BE49-F238E27FC236}">
                <a16:creationId xmlns:a16="http://schemas.microsoft.com/office/drawing/2014/main" id="{99515278-4451-4B96-83DB-6A40EB8CECEA}"/>
              </a:ext>
            </a:extLst>
          </p:cNvPr>
          <p:cNvSpPr txBox="1"/>
          <p:nvPr/>
        </p:nvSpPr>
        <p:spPr>
          <a:xfrm>
            <a:off x="3952816" y="5477355"/>
            <a:ext cx="604161" cy="24622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Translation exchange</a:t>
            </a:r>
          </a:p>
        </p:txBody>
      </p:sp>
      <p:cxnSp>
        <p:nvCxnSpPr>
          <p:cNvPr id="126" name="Straight Arrow Connector 125">
            <a:extLst>
              <a:ext uri="{FF2B5EF4-FFF2-40B4-BE49-F238E27FC236}">
                <a16:creationId xmlns:a16="http://schemas.microsoft.com/office/drawing/2014/main" id="{00FAE611-14F6-4268-A039-A1EF5D1ADE41}"/>
              </a:ext>
            </a:extLst>
          </p:cNvPr>
          <p:cNvCxnSpPr>
            <a:cxnSpLocks/>
            <a:stCxn id="111" idx="2"/>
            <a:endCxn id="124" idx="0"/>
          </p:cNvCxnSpPr>
          <p:nvPr/>
        </p:nvCxnSpPr>
        <p:spPr>
          <a:xfrm>
            <a:off x="4254897" y="5045333"/>
            <a:ext cx="11923" cy="366800"/>
          </a:xfrm>
          <a:prstGeom prst="straightConnector1">
            <a:avLst/>
          </a:prstGeom>
          <a:ln w="38100">
            <a:solidFill>
              <a:schemeClr val="tx1">
                <a:lumMod val="50000"/>
                <a:lumOff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D264E2ED-66E7-4B7F-BFFC-C5430CF29272}"/>
              </a:ext>
            </a:extLst>
          </p:cNvPr>
          <p:cNvSpPr/>
          <p:nvPr/>
        </p:nvSpPr>
        <p:spPr bwMode="gray">
          <a:xfrm>
            <a:off x="2999817" y="4022212"/>
            <a:ext cx="683842" cy="1023121"/>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pic>
        <p:nvPicPr>
          <p:cNvPr id="132" name="Picture 131">
            <a:extLst>
              <a:ext uri="{FF2B5EF4-FFF2-40B4-BE49-F238E27FC236}">
                <a16:creationId xmlns:a16="http://schemas.microsoft.com/office/drawing/2014/main" id="{7BF6DB95-51EE-4386-909B-EBAD098401FA}"/>
              </a:ext>
            </a:extLst>
          </p:cNvPr>
          <p:cNvPicPr>
            <a:picLocks noChangeAspect="1"/>
          </p:cNvPicPr>
          <p:nvPr/>
        </p:nvPicPr>
        <p:blipFill>
          <a:blip r:embed="rId10"/>
          <a:stretch>
            <a:fillRect/>
          </a:stretch>
        </p:blipFill>
        <p:spPr>
          <a:xfrm>
            <a:off x="3094022" y="4455141"/>
            <a:ext cx="546053" cy="289408"/>
          </a:xfrm>
          <a:prstGeom prst="rect">
            <a:avLst/>
          </a:prstGeom>
        </p:spPr>
      </p:pic>
      <p:cxnSp>
        <p:nvCxnSpPr>
          <p:cNvPr id="134" name="Straight Arrow Connector 133">
            <a:extLst>
              <a:ext uri="{FF2B5EF4-FFF2-40B4-BE49-F238E27FC236}">
                <a16:creationId xmlns:a16="http://schemas.microsoft.com/office/drawing/2014/main" id="{8729F177-491B-42D3-96AE-FF4C922360F1}"/>
              </a:ext>
            </a:extLst>
          </p:cNvPr>
          <p:cNvCxnSpPr>
            <a:cxnSpLocks/>
            <a:stCxn id="130" idx="3"/>
            <a:endCxn id="111" idx="1"/>
          </p:cNvCxnSpPr>
          <p:nvPr/>
        </p:nvCxnSpPr>
        <p:spPr>
          <a:xfrm>
            <a:off x="3683659" y="4533773"/>
            <a:ext cx="229317" cy="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AAC46DA4-BC0A-4E84-9E1C-C92AA7A85502}"/>
              </a:ext>
            </a:extLst>
          </p:cNvPr>
          <p:cNvSpPr/>
          <p:nvPr/>
        </p:nvSpPr>
        <p:spPr bwMode="gray">
          <a:xfrm>
            <a:off x="10544983" y="4250162"/>
            <a:ext cx="108466" cy="120958"/>
          </a:xfrm>
          <a:prstGeom prst="ellipse">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36" name="Rectangle 135">
            <a:extLst>
              <a:ext uri="{FF2B5EF4-FFF2-40B4-BE49-F238E27FC236}">
                <a16:creationId xmlns:a16="http://schemas.microsoft.com/office/drawing/2014/main" id="{E95E762B-8B99-4130-BCD8-070BB510E2F6}"/>
              </a:ext>
            </a:extLst>
          </p:cNvPr>
          <p:cNvSpPr/>
          <p:nvPr/>
        </p:nvSpPr>
        <p:spPr bwMode="gray">
          <a:xfrm>
            <a:off x="5692004" y="4019012"/>
            <a:ext cx="1007767" cy="1023121"/>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137" name="TextBox 136">
            <a:extLst>
              <a:ext uri="{FF2B5EF4-FFF2-40B4-BE49-F238E27FC236}">
                <a16:creationId xmlns:a16="http://schemas.microsoft.com/office/drawing/2014/main" id="{46007B15-6502-4010-8735-5BB0E756A17B}"/>
              </a:ext>
            </a:extLst>
          </p:cNvPr>
          <p:cNvSpPr txBox="1"/>
          <p:nvPr/>
        </p:nvSpPr>
        <p:spPr>
          <a:xfrm>
            <a:off x="5752439" y="4079854"/>
            <a:ext cx="899792" cy="123083"/>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Container Store</a:t>
            </a:r>
          </a:p>
        </p:txBody>
      </p:sp>
      <p:pic>
        <p:nvPicPr>
          <p:cNvPr id="138" name="Picture 137">
            <a:extLst>
              <a:ext uri="{FF2B5EF4-FFF2-40B4-BE49-F238E27FC236}">
                <a16:creationId xmlns:a16="http://schemas.microsoft.com/office/drawing/2014/main" id="{D998D0E2-56B5-4626-AA37-7A9184FBEAC8}"/>
              </a:ext>
            </a:extLst>
          </p:cNvPr>
          <p:cNvPicPr>
            <a:picLocks noChangeAspect="1"/>
          </p:cNvPicPr>
          <p:nvPr/>
        </p:nvPicPr>
        <p:blipFill>
          <a:blip r:embed="rId11"/>
          <a:stretch>
            <a:fillRect/>
          </a:stretch>
        </p:blipFill>
        <p:spPr>
          <a:xfrm>
            <a:off x="5833504" y="4274877"/>
            <a:ext cx="741605" cy="637020"/>
          </a:xfrm>
          <a:prstGeom prst="rect">
            <a:avLst/>
          </a:prstGeom>
        </p:spPr>
      </p:pic>
      <p:sp>
        <p:nvSpPr>
          <p:cNvPr id="139" name="TextBox 138">
            <a:extLst>
              <a:ext uri="{FF2B5EF4-FFF2-40B4-BE49-F238E27FC236}">
                <a16:creationId xmlns:a16="http://schemas.microsoft.com/office/drawing/2014/main" id="{E3D42F62-ED05-4F96-9CB5-24AECBC5CC87}"/>
              </a:ext>
            </a:extLst>
          </p:cNvPr>
          <p:cNvSpPr txBox="1"/>
          <p:nvPr/>
        </p:nvSpPr>
        <p:spPr>
          <a:xfrm>
            <a:off x="6818924" y="4395750"/>
            <a:ext cx="686388"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ea typeface="Arial Unicode MS" pitchFamily="34" charset="-128"/>
                <a:cs typeface="Arial Unicode MS" pitchFamily="34" charset="-128"/>
              </a:rPr>
              <a:t>Project fetch (Delta)</a:t>
            </a:r>
          </a:p>
        </p:txBody>
      </p:sp>
      <p:cxnSp>
        <p:nvCxnSpPr>
          <p:cNvPr id="140" name="Connector: Elbow 139">
            <a:extLst>
              <a:ext uri="{FF2B5EF4-FFF2-40B4-BE49-F238E27FC236}">
                <a16:creationId xmlns:a16="http://schemas.microsoft.com/office/drawing/2014/main" id="{0BA7782B-F0FF-4BC9-8B67-A1EDD4F27E6B}"/>
              </a:ext>
            </a:extLst>
          </p:cNvPr>
          <p:cNvCxnSpPr>
            <a:cxnSpLocks/>
          </p:cNvCxnSpPr>
          <p:nvPr/>
        </p:nvCxnSpPr>
        <p:spPr>
          <a:xfrm flipV="1">
            <a:off x="4613878" y="3240266"/>
            <a:ext cx="3016096" cy="1009198"/>
          </a:xfrm>
          <a:prstGeom prst="bentConnector3">
            <a:avLst>
              <a:gd name="adj1" fmla="val 31456"/>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4B01FA82-AFD3-4127-A3B0-E8BE0B75368E}"/>
              </a:ext>
            </a:extLst>
          </p:cNvPr>
          <p:cNvSpPr txBox="1"/>
          <p:nvPr/>
        </p:nvSpPr>
        <p:spPr>
          <a:xfrm>
            <a:off x="4778134" y="4081911"/>
            <a:ext cx="688218" cy="123111"/>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800" b="1" kern="0">
                <a:ea typeface="Arial Unicode MS" pitchFamily="34" charset="-128"/>
                <a:cs typeface="Arial Unicode MS" pitchFamily="34" charset="-128"/>
              </a:rPr>
              <a:t>Full fetch</a:t>
            </a:r>
          </a:p>
        </p:txBody>
      </p:sp>
      <p:cxnSp>
        <p:nvCxnSpPr>
          <p:cNvPr id="142" name="Straight Arrow Connector 141">
            <a:extLst>
              <a:ext uri="{FF2B5EF4-FFF2-40B4-BE49-F238E27FC236}">
                <a16:creationId xmlns:a16="http://schemas.microsoft.com/office/drawing/2014/main" id="{FFD1D7CC-5D0B-42AE-B63A-50D78CE55E68}"/>
              </a:ext>
            </a:extLst>
          </p:cNvPr>
          <p:cNvCxnSpPr>
            <a:cxnSpLocks/>
            <a:endCxn id="136" idx="1"/>
          </p:cNvCxnSpPr>
          <p:nvPr/>
        </p:nvCxnSpPr>
        <p:spPr>
          <a:xfrm flipV="1">
            <a:off x="4596818" y="4530573"/>
            <a:ext cx="1095186" cy="3200"/>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D3197678-59CC-4149-B9A0-B55E5EB5F1A0}"/>
              </a:ext>
            </a:extLst>
          </p:cNvPr>
          <p:cNvCxnSpPr>
            <a:cxnSpLocks/>
            <a:stCxn id="136" idx="3"/>
          </p:cNvCxnSpPr>
          <p:nvPr/>
        </p:nvCxnSpPr>
        <p:spPr>
          <a:xfrm flipV="1">
            <a:off x="6699771" y="4529909"/>
            <a:ext cx="1019597" cy="664"/>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9919A3A7-589A-4E2C-BEB7-3C0A1466438D}"/>
              </a:ext>
            </a:extLst>
          </p:cNvPr>
          <p:cNvSpPr txBox="1"/>
          <p:nvPr/>
        </p:nvSpPr>
        <p:spPr>
          <a:xfrm>
            <a:off x="4772436" y="4389012"/>
            <a:ext cx="693916" cy="123111"/>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800" b="1" kern="0">
                <a:ea typeface="Arial Unicode MS" pitchFamily="34" charset="-128"/>
                <a:cs typeface="Arial Unicode MS" pitchFamily="34" charset="-128"/>
              </a:rPr>
              <a:t>Delta fetch</a:t>
            </a:r>
          </a:p>
        </p:txBody>
      </p:sp>
      <p:cxnSp>
        <p:nvCxnSpPr>
          <p:cNvPr id="145" name="Connector: Elbow 144">
            <a:extLst>
              <a:ext uri="{FF2B5EF4-FFF2-40B4-BE49-F238E27FC236}">
                <a16:creationId xmlns:a16="http://schemas.microsoft.com/office/drawing/2014/main" id="{86B3B593-1BE5-43B8-B754-3E2810C95685}"/>
              </a:ext>
            </a:extLst>
          </p:cNvPr>
          <p:cNvCxnSpPr>
            <a:cxnSpLocks/>
          </p:cNvCxnSpPr>
          <p:nvPr/>
        </p:nvCxnSpPr>
        <p:spPr>
          <a:xfrm rot="10800000" flipV="1">
            <a:off x="4608742" y="4829721"/>
            <a:ext cx="1081755" cy="745462"/>
          </a:xfrm>
          <a:prstGeom prst="bentConnector3">
            <a:avLst>
              <a:gd name="adj1" fmla="val 84402"/>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55D2B2EC-49BA-4004-B933-C8855EE7640E}"/>
              </a:ext>
            </a:extLst>
          </p:cNvPr>
          <p:cNvSpPr txBox="1"/>
          <p:nvPr/>
        </p:nvSpPr>
        <p:spPr>
          <a:xfrm>
            <a:off x="4686366" y="4681521"/>
            <a:ext cx="1004131" cy="123111"/>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800" b="1" kern="0">
                <a:ea typeface="Arial Unicode MS" pitchFamily="34" charset="-128"/>
                <a:cs typeface="Arial Unicode MS" pitchFamily="34" charset="-128"/>
              </a:rPr>
              <a:t>Delta structural data</a:t>
            </a:r>
          </a:p>
        </p:txBody>
      </p:sp>
      <p:sp>
        <p:nvSpPr>
          <p:cNvPr id="149" name="TextBox 148">
            <a:extLst>
              <a:ext uri="{FF2B5EF4-FFF2-40B4-BE49-F238E27FC236}">
                <a16:creationId xmlns:a16="http://schemas.microsoft.com/office/drawing/2014/main" id="{A0F06FEA-F033-40BA-9B2E-742DC6F01C2A}"/>
              </a:ext>
            </a:extLst>
          </p:cNvPr>
          <p:cNvSpPr txBox="1"/>
          <p:nvPr/>
        </p:nvSpPr>
        <p:spPr>
          <a:xfrm>
            <a:off x="9521593" y="4479600"/>
            <a:ext cx="889671"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a:ea typeface="Arial Unicode MS" pitchFamily="34" charset="-128"/>
                <a:cs typeface="Arial Unicode MS" pitchFamily="34" charset="-128"/>
              </a:rPr>
              <a:t>Delta publish</a:t>
            </a:r>
          </a:p>
        </p:txBody>
      </p:sp>
      <p:sp>
        <p:nvSpPr>
          <p:cNvPr id="150" name="TextBox 149">
            <a:extLst>
              <a:ext uri="{FF2B5EF4-FFF2-40B4-BE49-F238E27FC236}">
                <a16:creationId xmlns:a16="http://schemas.microsoft.com/office/drawing/2014/main" id="{1843D3F6-88ED-414B-9DE3-D2955E0FD4EC}"/>
              </a:ext>
            </a:extLst>
          </p:cNvPr>
          <p:cNvSpPr txBox="1"/>
          <p:nvPr/>
        </p:nvSpPr>
        <p:spPr>
          <a:xfrm>
            <a:off x="9521594" y="3045204"/>
            <a:ext cx="889670"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a:ea typeface="Arial Unicode MS" pitchFamily="34" charset="-128"/>
                <a:cs typeface="Arial Unicode MS" pitchFamily="34" charset="-128"/>
              </a:rPr>
              <a:t>Full pre-publish</a:t>
            </a:r>
          </a:p>
        </p:txBody>
      </p:sp>
      <p:cxnSp>
        <p:nvCxnSpPr>
          <p:cNvPr id="151" name="Straight Arrow Connector 150">
            <a:extLst>
              <a:ext uri="{FF2B5EF4-FFF2-40B4-BE49-F238E27FC236}">
                <a16:creationId xmlns:a16="http://schemas.microsoft.com/office/drawing/2014/main" id="{611F51C6-68A9-43C9-8A4C-887376AF4C59}"/>
              </a:ext>
            </a:extLst>
          </p:cNvPr>
          <p:cNvCxnSpPr>
            <a:cxnSpLocks/>
          </p:cNvCxnSpPr>
          <p:nvPr/>
        </p:nvCxnSpPr>
        <p:spPr>
          <a:xfrm>
            <a:off x="9443966" y="4640595"/>
            <a:ext cx="1079923" cy="637"/>
          </a:xfrm>
          <a:prstGeom prst="straightConnector1">
            <a:avLst/>
          </a:prstGeom>
          <a:ln w="38100">
            <a:solidFill>
              <a:schemeClr val="tx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F78664C3-E30E-4DF7-BD55-84B207A43B1D}"/>
              </a:ext>
            </a:extLst>
          </p:cNvPr>
          <p:cNvCxnSpPr>
            <a:cxnSpLocks/>
          </p:cNvCxnSpPr>
          <p:nvPr/>
        </p:nvCxnSpPr>
        <p:spPr>
          <a:xfrm>
            <a:off x="9443966" y="3240266"/>
            <a:ext cx="1101017" cy="1070375"/>
          </a:xfrm>
          <a:prstGeom prst="bentConnector3">
            <a:avLst>
              <a:gd name="adj1" fmla="val 78273"/>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33473ECF-3004-403D-A392-EACD309EE106}"/>
              </a:ext>
            </a:extLst>
          </p:cNvPr>
          <p:cNvSpPr txBox="1"/>
          <p:nvPr/>
        </p:nvSpPr>
        <p:spPr>
          <a:xfrm>
            <a:off x="2103411" y="4079859"/>
            <a:ext cx="602097" cy="249300"/>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DITA CMS Front-end</a:t>
            </a:r>
          </a:p>
        </p:txBody>
      </p:sp>
      <p:sp>
        <p:nvSpPr>
          <p:cNvPr id="157" name="TextBox 156">
            <a:extLst>
              <a:ext uri="{FF2B5EF4-FFF2-40B4-BE49-F238E27FC236}">
                <a16:creationId xmlns:a16="http://schemas.microsoft.com/office/drawing/2014/main" id="{30BE966F-621D-4001-AF8B-691225D34D41}"/>
              </a:ext>
            </a:extLst>
          </p:cNvPr>
          <p:cNvSpPr txBox="1"/>
          <p:nvPr/>
        </p:nvSpPr>
        <p:spPr>
          <a:xfrm>
            <a:off x="3949081" y="4073341"/>
            <a:ext cx="612000" cy="369332"/>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DITA CMS back-end</a:t>
            </a:r>
            <a:br>
              <a:rPr lang="en-US" sz="800" b="1" kern="0">
                <a:solidFill>
                  <a:schemeClr val="tx1">
                    <a:lumMod val="75000"/>
                    <a:lumOff val="25000"/>
                  </a:schemeClr>
                </a:solidFill>
                <a:ea typeface="Arial Unicode MS" pitchFamily="34" charset="-128"/>
                <a:cs typeface="Arial Unicode MS" pitchFamily="34" charset="-128"/>
              </a:rPr>
            </a:br>
            <a:r>
              <a:rPr lang="en-US" sz="800" b="1" kern="0">
                <a:solidFill>
                  <a:schemeClr val="tx1">
                    <a:lumMod val="75000"/>
                    <a:lumOff val="25000"/>
                  </a:schemeClr>
                </a:solidFill>
                <a:ea typeface="Arial Unicode MS" pitchFamily="34" charset="-128"/>
                <a:cs typeface="Arial Unicode MS" pitchFamily="34" charset="-128"/>
              </a:rPr>
              <a:t>Localization</a:t>
            </a:r>
          </a:p>
        </p:txBody>
      </p:sp>
      <p:sp>
        <p:nvSpPr>
          <p:cNvPr id="158" name="TextBox 157">
            <a:extLst>
              <a:ext uri="{FF2B5EF4-FFF2-40B4-BE49-F238E27FC236}">
                <a16:creationId xmlns:a16="http://schemas.microsoft.com/office/drawing/2014/main" id="{924F0807-549F-4352-A36A-AD28D4FA178F}"/>
              </a:ext>
            </a:extLst>
          </p:cNvPr>
          <p:cNvSpPr txBox="1"/>
          <p:nvPr/>
        </p:nvSpPr>
        <p:spPr>
          <a:xfrm>
            <a:off x="3045223" y="4061102"/>
            <a:ext cx="612000" cy="369332"/>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DITA CMS back-end</a:t>
            </a:r>
            <a:br>
              <a:rPr lang="en-US" sz="800" b="1" kern="0">
                <a:solidFill>
                  <a:schemeClr val="tx1">
                    <a:lumMod val="75000"/>
                    <a:lumOff val="25000"/>
                  </a:schemeClr>
                </a:solidFill>
                <a:ea typeface="Arial Unicode MS" pitchFamily="34" charset="-128"/>
                <a:cs typeface="Arial Unicode MS" pitchFamily="34" charset="-128"/>
              </a:rPr>
            </a:br>
            <a:r>
              <a:rPr lang="en-US" sz="800" b="1" kern="0">
                <a:solidFill>
                  <a:schemeClr val="tx1">
                    <a:lumMod val="75000"/>
                    <a:lumOff val="25000"/>
                  </a:schemeClr>
                </a:solidFill>
                <a:ea typeface="Arial Unicode MS" pitchFamily="34" charset="-128"/>
                <a:cs typeface="Arial Unicode MS" pitchFamily="34" charset="-128"/>
              </a:rPr>
              <a:t>Authoring </a:t>
            </a:r>
          </a:p>
        </p:txBody>
      </p:sp>
      <p:sp>
        <p:nvSpPr>
          <p:cNvPr id="161" name="Arrow: Curved Left 160">
            <a:extLst>
              <a:ext uri="{FF2B5EF4-FFF2-40B4-BE49-F238E27FC236}">
                <a16:creationId xmlns:a16="http://schemas.microsoft.com/office/drawing/2014/main" id="{C32F8175-CB2B-486B-9149-92E5776CAC6B}"/>
              </a:ext>
            </a:extLst>
          </p:cNvPr>
          <p:cNvSpPr/>
          <p:nvPr/>
        </p:nvSpPr>
        <p:spPr bwMode="gray">
          <a:xfrm>
            <a:off x="8853515" y="3998569"/>
            <a:ext cx="372219" cy="204368"/>
          </a:xfrm>
          <a:prstGeom prst="curvedLeftArrow">
            <a:avLst/>
          </a:prstGeom>
          <a:noFill/>
          <a:ln w="6350" algn="ctr">
            <a:solidFill>
              <a:schemeClr val="tx1">
                <a:lumMod val="50000"/>
                <a:lumOff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62" name="TextBox 161">
            <a:extLst>
              <a:ext uri="{FF2B5EF4-FFF2-40B4-BE49-F238E27FC236}">
                <a16:creationId xmlns:a16="http://schemas.microsoft.com/office/drawing/2014/main" id="{6E67B05F-B804-4106-95EF-740B5500D0CE}"/>
              </a:ext>
            </a:extLst>
          </p:cNvPr>
          <p:cNvSpPr txBox="1"/>
          <p:nvPr/>
        </p:nvSpPr>
        <p:spPr>
          <a:xfrm>
            <a:off x="9270881" y="3936148"/>
            <a:ext cx="760172" cy="2462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a:ea typeface="Arial Unicode MS" pitchFamily="34" charset="-128"/>
                <a:cs typeface="Arial Unicode MS" pitchFamily="34" charset="-128"/>
              </a:rPr>
              <a:t>Delta compilation</a:t>
            </a:r>
          </a:p>
        </p:txBody>
      </p:sp>
      <p:sp>
        <p:nvSpPr>
          <p:cNvPr id="67" name="Rectangle: Rounded Corners 66">
            <a:hlinkClick r:id="rId12" action="ppaction://hlinksldjump"/>
            <a:extLst>
              <a:ext uri="{FF2B5EF4-FFF2-40B4-BE49-F238E27FC236}">
                <a16:creationId xmlns:a16="http://schemas.microsoft.com/office/drawing/2014/main" id="{DC3F82EB-3893-48F9-9369-5ACC9AF1958C}"/>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4133296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4" name="Grafik 21">
            <a:extLst>
              <a:ext uri="{FF2B5EF4-FFF2-40B4-BE49-F238E27FC236}">
                <a16:creationId xmlns:a16="http://schemas.microsoft.com/office/drawing/2014/main" id="{1534EFA5-EC0A-4838-A39B-3858E1B1264A}"/>
              </a:ext>
            </a:extLst>
          </p:cNvPr>
          <p:cNvPicPr>
            <a:picLocks noChangeAspect="1"/>
          </p:cNvPicPr>
          <p:nvPr/>
        </p:nvPicPr>
        <p:blipFill>
          <a:blip r:embed="rId3"/>
          <a:stretch>
            <a:fillRect/>
          </a:stretch>
        </p:blipFill>
        <p:spPr>
          <a:xfrm>
            <a:off x="-1" y="-1786"/>
            <a:ext cx="12195175" cy="6859786"/>
          </a:xfrm>
          <a:prstGeom prst="rect">
            <a:avLst/>
          </a:prstGeom>
        </p:spPr>
      </p:pic>
      <p:sp>
        <p:nvSpPr>
          <p:cNvPr id="3" name="Rectangle 2">
            <a:extLst>
              <a:ext uri="{FF2B5EF4-FFF2-40B4-BE49-F238E27FC236}">
                <a16:creationId xmlns:a16="http://schemas.microsoft.com/office/drawing/2014/main" id="{E6BD397B-4450-4DAC-86D4-21E9F587E321}"/>
              </a:ext>
            </a:extLst>
          </p:cNvPr>
          <p:cNvSpPr/>
          <p:nvPr/>
        </p:nvSpPr>
        <p:spPr bwMode="gray">
          <a:xfrm>
            <a:off x="7851" y="2948316"/>
            <a:ext cx="12142149" cy="3502390"/>
          </a:xfrm>
          <a:prstGeom prst="rect">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7" name="Text Placeholder 6">
            <a:extLst>
              <a:ext uri="{FF2B5EF4-FFF2-40B4-BE49-F238E27FC236}">
                <a16:creationId xmlns:a16="http://schemas.microsoft.com/office/drawing/2014/main" id="{A5EC0C58-315C-4127-AFC3-D96453BB2667}"/>
              </a:ext>
            </a:extLst>
          </p:cNvPr>
          <p:cNvSpPr>
            <a:spLocks noGrp="1"/>
          </p:cNvSpPr>
          <p:nvPr>
            <p:ph type="body" sz="quarter" idx="10"/>
          </p:nvPr>
        </p:nvSpPr>
        <p:spPr>
          <a:xfrm>
            <a:off x="503999" y="1230888"/>
            <a:ext cx="5478511" cy="1420570"/>
          </a:xfrm>
        </p:spPr>
        <p:txBody>
          <a:bodyPr/>
          <a:lstStyle/>
          <a:p>
            <a:pPr fontAlgn="base">
              <a:spcBef>
                <a:spcPts val="0"/>
              </a:spcBef>
              <a:spcAft>
                <a:spcPct val="0"/>
              </a:spcAft>
              <a:buClr>
                <a:srgbClr val="F0AB00"/>
              </a:buClr>
            </a:pPr>
            <a:r>
              <a:rPr lang="en-US" sz="1200" b="1" kern="0">
                <a:solidFill>
                  <a:schemeClr val="accent1"/>
                </a:solidFill>
                <a:ea typeface="Arial Unicode MS" pitchFamily="34" charset="-128"/>
                <a:cs typeface="Arial Unicode MS" pitchFamily="34" charset="-128"/>
              </a:rPr>
              <a:t>Principles</a:t>
            </a:r>
          </a:p>
          <a:p>
            <a:pPr marL="272140" indent="-272140" fontAlgn="base">
              <a:spcBef>
                <a:spcPts val="0"/>
              </a:spcBef>
              <a:spcAft>
                <a:spcPct val="0"/>
              </a:spcAft>
              <a:buClr>
                <a:srgbClr val="F0AB00"/>
              </a:buClr>
              <a:buFont typeface="Arial" pitchFamily="34" charset="0"/>
              <a:buChar char="•"/>
            </a:pPr>
            <a:r>
              <a:rPr lang="en-US" sz="1200" kern="0">
                <a:solidFill>
                  <a:schemeClr val="bg1"/>
                </a:solidFill>
                <a:ea typeface="Arial Unicode MS" pitchFamily="34" charset="-128"/>
                <a:cs typeface="Arial Unicode MS" pitchFamily="34" charset="-128"/>
              </a:rPr>
              <a:t>A delta build is assigned to a build server to enable delta mode</a:t>
            </a:r>
          </a:p>
          <a:p>
            <a:pPr marL="272140" indent="-272140" fontAlgn="base">
              <a:spcBef>
                <a:spcPts val="0"/>
              </a:spcBef>
              <a:spcAft>
                <a:spcPct val="0"/>
              </a:spcAft>
              <a:buClr>
                <a:srgbClr val="F0AB00"/>
              </a:buClr>
              <a:buFont typeface="Arial" pitchFamily="34" charset="0"/>
              <a:buChar char="•"/>
            </a:pPr>
            <a:r>
              <a:rPr lang="en-US" sz="1200" kern="0">
                <a:solidFill>
                  <a:schemeClr val="bg1"/>
                </a:solidFill>
                <a:ea typeface="Arial Unicode MS" pitchFamily="34" charset="-128"/>
                <a:cs typeface="Arial Unicode MS" pitchFamily="34" charset="-128"/>
              </a:rPr>
              <a:t>A delta build detects new changes in the container store (since the previous build revision) then produce and pre-publish only impacted outputs</a:t>
            </a:r>
          </a:p>
          <a:p>
            <a:pPr marL="272140" indent="-272140" fontAlgn="base">
              <a:spcBef>
                <a:spcPts val="0"/>
              </a:spcBef>
              <a:spcAft>
                <a:spcPct val="0"/>
              </a:spcAft>
              <a:buClr>
                <a:srgbClr val="F0AB00"/>
              </a:buClr>
              <a:buFont typeface="Arial" pitchFamily="34" charset="0"/>
              <a:buChar char="•"/>
            </a:pPr>
            <a:r>
              <a:rPr lang="en-US" sz="1200" kern="0">
                <a:solidFill>
                  <a:schemeClr val="bg1"/>
                </a:solidFill>
                <a:ea typeface="Arial Unicode MS" pitchFamily="34" charset="-128"/>
                <a:cs typeface="Arial Unicode MS" pitchFamily="34" charset="-128"/>
              </a:rPr>
              <a:t>Each build server is running its rolling build cycle (sequential Delta builds). See </a:t>
            </a:r>
            <a:r>
              <a:rPr lang="en-US" sz="1200" kern="0">
                <a:solidFill>
                  <a:schemeClr val="bg1"/>
                </a:solidFill>
                <a:ea typeface="Arial Unicode MS" pitchFamily="34" charset="-128"/>
                <a:cs typeface="Arial Unicode MS" pitchFamily="34" charset="-128"/>
                <a:hlinkClick r:id="rId4">
                  <a:extLst>
                    <a:ext uri="{A12FA001-AC4F-418D-AE19-62706E023703}">
                      <ahyp:hlinkClr xmlns:ahyp="http://schemas.microsoft.com/office/drawing/2018/hyperlinkcolor" val="tx"/>
                    </a:ext>
                  </a:extLst>
                </a:hlinkClick>
              </a:rPr>
              <a:t>build cycle report</a:t>
            </a:r>
            <a:endParaRPr lang="en-US" sz="1200" kern="0">
              <a:solidFill>
                <a:schemeClr val="bg1"/>
              </a:solidFill>
              <a:ea typeface="Arial Unicode MS" pitchFamily="34" charset="-128"/>
              <a:cs typeface="Arial Unicode MS" pitchFamily="34" charset="-128"/>
            </a:endParaRPr>
          </a:p>
          <a:p>
            <a:pPr marL="272140" indent="-272140" fontAlgn="base">
              <a:spcBef>
                <a:spcPts val="0"/>
              </a:spcBef>
              <a:spcAft>
                <a:spcPct val="0"/>
              </a:spcAft>
              <a:buClr>
                <a:srgbClr val="F0AB00"/>
              </a:buClr>
              <a:buFont typeface="Arial" pitchFamily="34" charset="0"/>
              <a:buChar char="•"/>
            </a:pPr>
            <a:r>
              <a:rPr lang="en-US" sz="1200" kern="0">
                <a:solidFill>
                  <a:schemeClr val="bg1"/>
                </a:solidFill>
                <a:ea typeface="Arial Unicode MS" pitchFamily="34" charset="-128"/>
                <a:cs typeface="Arial Unicode MS" pitchFamily="34" charset="-128"/>
              </a:rPr>
              <a:t>Each build has it’s own execution status. See </a:t>
            </a:r>
            <a:r>
              <a:rPr lang="en-US" sz="1200" kern="0">
                <a:solidFill>
                  <a:schemeClr val="bg1"/>
                </a:solidFill>
                <a:ea typeface="Arial Unicode MS" pitchFamily="34" charset="-128"/>
                <a:cs typeface="Arial Unicode MS" pitchFamily="34" charset="-128"/>
                <a:hlinkClick r:id="rId5">
                  <a:extLst>
                    <a:ext uri="{A12FA001-AC4F-418D-AE19-62706E023703}">
                      <ahyp:hlinkClr xmlns:ahyp="http://schemas.microsoft.com/office/drawing/2018/hyperlinkcolor" val="tx"/>
                    </a:ext>
                  </a:extLst>
                </a:hlinkClick>
              </a:rPr>
              <a:t>Build execution report</a:t>
            </a:r>
            <a:endParaRPr lang="en-US" sz="1200" kern="0">
              <a:solidFill>
                <a:schemeClr val="bg1"/>
              </a:solidFill>
              <a:ea typeface="Arial Unicode MS" pitchFamily="34" charset="-128"/>
              <a:cs typeface="Arial Unicode MS" pitchFamily="34" charset="-128"/>
            </a:endParaRPr>
          </a:p>
          <a:p>
            <a:endParaRPr lang="en-US" sz="1200"/>
          </a:p>
        </p:txBody>
      </p:sp>
      <p:sp>
        <p:nvSpPr>
          <p:cNvPr id="5" name="Title 4">
            <a:extLst>
              <a:ext uri="{FF2B5EF4-FFF2-40B4-BE49-F238E27FC236}">
                <a16:creationId xmlns:a16="http://schemas.microsoft.com/office/drawing/2014/main" id="{19EA560B-1AE4-4173-8FB9-613B8D5752CF}"/>
              </a:ext>
            </a:extLst>
          </p:cNvPr>
          <p:cNvSpPr>
            <a:spLocks noGrp="1"/>
          </p:cNvSpPr>
          <p:nvPr>
            <p:ph type="title"/>
          </p:nvPr>
        </p:nvSpPr>
        <p:spPr>
          <a:xfrm>
            <a:off x="504001" y="504000"/>
            <a:ext cx="11186476" cy="369332"/>
          </a:xfrm>
        </p:spPr>
        <p:txBody>
          <a:bodyPr/>
          <a:lstStyle/>
          <a:p>
            <a:r>
              <a:rPr lang="en-US">
                <a:solidFill>
                  <a:schemeClr val="bg1"/>
                </a:solidFill>
                <a:latin typeface="+mn-lt"/>
              </a:rPr>
              <a:t>SAP DITA landscape - </a:t>
            </a:r>
            <a:r>
              <a:rPr lang="en-US">
                <a:solidFill>
                  <a:schemeClr val="accent1"/>
                </a:solidFill>
                <a:latin typeface="+mn-lt"/>
              </a:rPr>
              <a:t>End-to-End pipeline from source to delivery</a:t>
            </a:r>
          </a:p>
        </p:txBody>
      </p:sp>
      <p:sp>
        <p:nvSpPr>
          <p:cNvPr id="9" name="Text Placeholder 8">
            <a:extLst>
              <a:ext uri="{FF2B5EF4-FFF2-40B4-BE49-F238E27FC236}">
                <a16:creationId xmlns:a16="http://schemas.microsoft.com/office/drawing/2014/main" id="{AF9AC326-7139-4D55-94A7-34A935EF59CD}"/>
              </a:ext>
            </a:extLst>
          </p:cNvPr>
          <p:cNvSpPr>
            <a:spLocks noGrp="1"/>
          </p:cNvSpPr>
          <p:nvPr>
            <p:ph type="body" sz="quarter" idx="11"/>
          </p:nvPr>
        </p:nvSpPr>
        <p:spPr>
          <a:xfrm>
            <a:off x="5910755" y="1230888"/>
            <a:ext cx="5779722" cy="1555913"/>
          </a:xfrm>
        </p:spPr>
        <p:txBody>
          <a:bodyPr/>
          <a:lstStyle/>
          <a:p>
            <a:pPr marL="359928" lvl="3" indent="0" fontAlgn="base">
              <a:spcBef>
                <a:spcPts val="0"/>
              </a:spcBef>
              <a:spcAft>
                <a:spcPct val="0"/>
              </a:spcAft>
              <a:buClr>
                <a:srgbClr val="F0AB00"/>
              </a:buClr>
              <a:buNone/>
            </a:pPr>
            <a:r>
              <a:rPr lang="en-US" sz="1200" b="1" kern="0">
                <a:solidFill>
                  <a:schemeClr val="accent1"/>
                </a:solidFill>
                <a:ea typeface="Arial Unicode MS" pitchFamily="34" charset="-128"/>
                <a:cs typeface="Arial Unicode MS" pitchFamily="34" charset="-128"/>
              </a:rPr>
              <a:t>Benefits</a:t>
            </a:r>
          </a:p>
          <a:p>
            <a:pPr marL="636564" indent="-272140" fontAlgn="base">
              <a:spcBef>
                <a:spcPts val="0"/>
              </a:spcBef>
              <a:spcAft>
                <a:spcPct val="0"/>
              </a:spcAft>
              <a:buClr>
                <a:srgbClr val="F0AB00"/>
              </a:buClr>
              <a:buFont typeface="Arial" pitchFamily="34" charset="0"/>
              <a:buChar char="•"/>
            </a:pPr>
            <a:r>
              <a:rPr lang="en-US" sz="1200" kern="0">
                <a:solidFill>
                  <a:schemeClr val="bg1"/>
                </a:solidFill>
                <a:ea typeface="Arial Unicode MS" pitchFamily="34" charset="-128"/>
                <a:cs typeface="Arial Unicode MS" pitchFamily="34" charset="-128"/>
              </a:rPr>
              <a:t>Build only changed outputs </a:t>
            </a:r>
            <a:r>
              <a:rPr lang="en-US" sz="1200" kern="0">
                <a:solidFill>
                  <a:schemeClr val="bg1"/>
                </a:solidFill>
                <a:ea typeface="Arial Unicode MS" pitchFamily="34" charset="-128"/>
                <a:cs typeface="Arial Unicode MS" pitchFamily="34" charset="-128"/>
                <a:sym typeface="Wingdings" panose="05000000000000000000" pitchFamily="2" charset="2"/>
              </a:rPr>
              <a:t></a:t>
            </a:r>
            <a:r>
              <a:rPr lang="en-US" sz="1200" kern="0">
                <a:solidFill>
                  <a:schemeClr val="bg1"/>
                </a:solidFill>
                <a:ea typeface="Arial Unicode MS" pitchFamily="34" charset="-128"/>
                <a:cs typeface="Arial Unicode MS" pitchFamily="34" charset="-128"/>
              </a:rPr>
              <a:t> </a:t>
            </a:r>
            <a:r>
              <a:rPr lang="en-US" sz="1200" kern="0">
                <a:solidFill>
                  <a:schemeClr val="accent1"/>
                </a:solidFill>
                <a:ea typeface="Arial Unicode MS" pitchFamily="34" charset="-128"/>
                <a:cs typeface="Arial Unicode MS" pitchFamily="34" charset="-128"/>
              </a:rPr>
              <a:t>Faster builds</a:t>
            </a:r>
            <a:endParaRPr lang="en-US" sz="1200" kern="0">
              <a:solidFill>
                <a:schemeClr val="tx1">
                  <a:lumMod val="50000"/>
                  <a:lumOff val="50000"/>
                </a:schemeClr>
              </a:solidFill>
              <a:ea typeface="Arial Unicode MS" pitchFamily="34" charset="-128"/>
              <a:cs typeface="Arial Unicode MS" pitchFamily="34" charset="-128"/>
            </a:endParaRPr>
          </a:p>
          <a:p>
            <a:pPr marL="636564" indent="-272140" fontAlgn="base">
              <a:spcBef>
                <a:spcPts val="0"/>
              </a:spcBef>
              <a:spcAft>
                <a:spcPct val="0"/>
              </a:spcAft>
              <a:buClr>
                <a:srgbClr val="F0AB00"/>
              </a:buClr>
              <a:buFont typeface="Arial" pitchFamily="34" charset="0"/>
              <a:buChar char="•"/>
            </a:pPr>
            <a:r>
              <a:rPr lang="en-US" sz="1200" kern="0">
                <a:solidFill>
                  <a:schemeClr val="bg1"/>
                </a:solidFill>
                <a:ea typeface="Arial Unicode MS" pitchFamily="34" charset="-128"/>
                <a:cs typeface="Arial Unicode MS" pitchFamily="34" charset="-128"/>
              </a:rPr>
              <a:t>Multiple build cycles per day </a:t>
            </a:r>
            <a:r>
              <a:rPr lang="en-US" sz="1200" kern="0">
                <a:solidFill>
                  <a:schemeClr val="bg1"/>
                </a:solidFill>
                <a:ea typeface="Arial Unicode MS" pitchFamily="34" charset="-128"/>
                <a:cs typeface="Arial Unicode MS" pitchFamily="34" charset="-128"/>
                <a:sym typeface="Wingdings" panose="05000000000000000000" pitchFamily="2" charset="2"/>
              </a:rPr>
              <a:t> </a:t>
            </a:r>
            <a:r>
              <a:rPr lang="en-US" sz="1200" kern="0">
                <a:solidFill>
                  <a:schemeClr val="accent1"/>
                </a:solidFill>
                <a:ea typeface="Arial Unicode MS" pitchFamily="34" charset="-128"/>
                <a:cs typeface="Arial Unicode MS" pitchFamily="34" charset="-128"/>
                <a:sym typeface="Wingdings" panose="05000000000000000000" pitchFamily="2" charset="2"/>
              </a:rPr>
              <a:t>Faster validation &amp; delivery</a:t>
            </a:r>
            <a:endParaRPr lang="en-US" sz="1200" kern="0">
              <a:solidFill>
                <a:schemeClr val="accent1"/>
              </a:solidFill>
              <a:ea typeface="Arial Unicode MS" pitchFamily="34" charset="-128"/>
              <a:cs typeface="Arial Unicode MS" pitchFamily="34" charset="-128"/>
            </a:endParaRPr>
          </a:p>
          <a:p>
            <a:pPr marL="636564" indent="-272140" fontAlgn="base">
              <a:spcBef>
                <a:spcPts val="0"/>
              </a:spcBef>
              <a:spcAft>
                <a:spcPct val="0"/>
              </a:spcAft>
              <a:buClr>
                <a:srgbClr val="F0AB00"/>
              </a:buClr>
              <a:buFont typeface="Arial" pitchFamily="34" charset="0"/>
              <a:buChar char="•"/>
            </a:pPr>
            <a:r>
              <a:rPr lang="en-US" sz="1200" kern="0">
                <a:solidFill>
                  <a:schemeClr val="bg1"/>
                </a:solidFill>
                <a:ea typeface="Arial Unicode MS" pitchFamily="34" charset="-128"/>
                <a:cs typeface="Arial Unicode MS" pitchFamily="34" charset="-128"/>
              </a:rPr>
              <a:t>Pre-publish only changed outputs </a:t>
            </a:r>
            <a:r>
              <a:rPr lang="en-US" sz="1200" kern="0">
                <a:solidFill>
                  <a:schemeClr val="bg1"/>
                </a:solidFill>
                <a:ea typeface="Arial Unicode MS" pitchFamily="34" charset="-128"/>
                <a:cs typeface="Arial Unicode MS" pitchFamily="34" charset="-128"/>
                <a:sym typeface="Wingdings" panose="05000000000000000000" pitchFamily="2" charset="2"/>
              </a:rPr>
              <a:t></a:t>
            </a:r>
            <a:r>
              <a:rPr lang="en-US" sz="1200" kern="0">
                <a:solidFill>
                  <a:schemeClr val="bg1"/>
                </a:solidFill>
                <a:ea typeface="Arial Unicode MS" pitchFamily="34" charset="-128"/>
                <a:cs typeface="Arial Unicode MS" pitchFamily="34" charset="-128"/>
              </a:rPr>
              <a:t> </a:t>
            </a:r>
            <a:r>
              <a:rPr lang="en-US" sz="1200" kern="0">
                <a:solidFill>
                  <a:schemeClr val="accent1"/>
                </a:solidFill>
                <a:ea typeface="Arial Unicode MS" pitchFamily="34" charset="-128"/>
                <a:cs typeface="Arial Unicode MS" pitchFamily="34" charset="-128"/>
              </a:rPr>
              <a:t>Load reduction to delivery channels</a:t>
            </a:r>
          </a:p>
          <a:p>
            <a:pPr marL="636564" indent="-272140" fontAlgn="base">
              <a:spcBef>
                <a:spcPts val="0"/>
              </a:spcBef>
              <a:spcAft>
                <a:spcPct val="0"/>
              </a:spcAft>
              <a:buClr>
                <a:srgbClr val="F0AB00"/>
              </a:buClr>
              <a:buFont typeface="Arial" pitchFamily="34" charset="0"/>
              <a:buChar char="•"/>
            </a:pPr>
            <a:r>
              <a:rPr lang="en-US" sz="1200" kern="0">
                <a:solidFill>
                  <a:schemeClr val="bg1"/>
                </a:solidFill>
                <a:ea typeface="Arial Unicode MS" pitchFamily="34" charset="-128"/>
                <a:cs typeface="Arial Unicode MS" pitchFamily="34" charset="-128"/>
              </a:rPr>
              <a:t>Optimize hardware / Build resources </a:t>
            </a:r>
            <a:r>
              <a:rPr lang="en-US" sz="1200" kern="0">
                <a:solidFill>
                  <a:schemeClr val="bg1"/>
                </a:solidFill>
                <a:ea typeface="Arial Unicode MS" pitchFamily="34" charset="-128"/>
                <a:cs typeface="Arial Unicode MS" pitchFamily="34" charset="-128"/>
                <a:sym typeface="Wingdings" panose="05000000000000000000" pitchFamily="2" charset="2"/>
              </a:rPr>
              <a:t></a:t>
            </a:r>
            <a:r>
              <a:rPr lang="en-US" sz="1200" kern="0">
                <a:solidFill>
                  <a:schemeClr val="bg1"/>
                </a:solidFill>
                <a:ea typeface="Arial Unicode MS" pitchFamily="34" charset="-128"/>
                <a:cs typeface="Arial Unicode MS" pitchFamily="34" charset="-128"/>
              </a:rPr>
              <a:t> </a:t>
            </a:r>
            <a:r>
              <a:rPr lang="en-US" sz="1200" kern="0">
                <a:solidFill>
                  <a:schemeClr val="accent1"/>
                </a:solidFill>
                <a:ea typeface="Arial Unicode MS" pitchFamily="34" charset="-128"/>
                <a:cs typeface="Arial Unicode MS" pitchFamily="34" charset="-128"/>
              </a:rPr>
              <a:t>TCO reduction &amp; cost saving</a:t>
            </a:r>
            <a:endParaRPr lang="en-US" sz="1200">
              <a:solidFill>
                <a:schemeClr val="accent1"/>
              </a:solidFill>
            </a:endParaRPr>
          </a:p>
        </p:txBody>
      </p:sp>
      <p:sp>
        <p:nvSpPr>
          <p:cNvPr id="135" name="Rectangle 134">
            <a:extLst>
              <a:ext uri="{FF2B5EF4-FFF2-40B4-BE49-F238E27FC236}">
                <a16:creationId xmlns:a16="http://schemas.microsoft.com/office/drawing/2014/main" id="{97036CD9-E819-4263-82D7-694D5AA8F949}"/>
              </a:ext>
            </a:extLst>
          </p:cNvPr>
          <p:cNvSpPr/>
          <p:nvPr/>
        </p:nvSpPr>
        <p:spPr bwMode="gray">
          <a:xfrm>
            <a:off x="11401691" y="3204933"/>
            <a:ext cx="636346" cy="2310650"/>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136" name="Rectangle 135">
            <a:extLst>
              <a:ext uri="{FF2B5EF4-FFF2-40B4-BE49-F238E27FC236}">
                <a16:creationId xmlns:a16="http://schemas.microsoft.com/office/drawing/2014/main" id="{F54959C4-CA62-4EAB-A087-FD2B12763EF8}"/>
              </a:ext>
            </a:extLst>
          </p:cNvPr>
          <p:cNvSpPr/>
          <p:nvPr/>
        </p:nvSpPr>
        <p:spPr bwMode="gray">
          <a:xfrm>
            <a:off x="5767218" y="3204935"/>
            <a:ext cx="2207082" cy="2310653"/>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137" name="Rectangle 136">
            <a:extLst>
              <a:ext uri="{FF2B5EF4-FFF2-40B4-BE49-F238E27FC236}">
                <a16:creationId xmlns:a16="http://schemas.microsoft.com/office/drawing/2014/main" id="{5B002D42-9AAE-4E3F-8018-5AFD6125EF7A}"/>
              </a:ext>
            </a:extLst>
          </p:cNvPr>
          <p:cNvSpPr/>
          <p:nvPr/>
        </p:nvSpPr>
        <p:spPr bwMode="gray">
          <a:xfrm>
            <a:off x="2625979" y="3204933"/>
            <a:ext cx="2483025" cy="2310653"/>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141" name="Rectangle 140">
            <a:extLst>
              <a:ext uri="{FF2B5EF4-FFF2-40B4-BE49-F238E27FC236}">
                <a16:creationId xmlns:a16="http://schemas.microsoft.com/office/drawing/2014/main" id="{B9AED3C7-CF44-45D7-A910-63B2B17EAC90}"/>
              </a:ext>
            </a:extLst>
          </p:cNvPr>
          <p:cNvSpPr/>
          <p:nvPr/>
        </p:nvSpPr>
        <p:spPr bwMode="gray">
          <a:xfrm>
            <a:off x="1050752" y="3204933"/>
            <a:ext cx="1454270" cy="2310652"/>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142" name="Rectangle 141">
            <a:extLst>
              <a:ext uri="{FF2B5EF4-FFF2-40B4-BE49-F238E27FC236}">
                <a16:creationId xmlns:a16="http://schemas.microsoft.com/office/drawing/2014/main" id="{7D772F1E-D56F-4AD9-A0E0-C27A746E73DA}"/>
              </a:ext>
            </a:extLst>
          </p:cNvPr>
          <p:cNvSpPr/>
          <p:nvPr/>
        </p:nvSpPr>
        <p:spPr bwMode="gray">
          <a:xfrm>
            <a:off x="8535823" y="3204933"/>
            <a:ext cx="2317217" cy="2310651"/>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cxnSp>
        <p:nvCxnSpPr>
          <p:cNvPr id="144" name="Straight Arrow Connector 143">
            <a:extLst>
              <a:ext uri="{FF2B5EF4-FFF2-40B4-BE49-F238E27FC236}">
                <a16:creationId xmlns:a16="http://schemas.microsoft.com/office/drawing/2014/main" id="{A6F421CD-DC61-4960-B366-888B02CC3D7A}"/>
              </a:ext>
            </a:extLst>
          </p:cNvPr>
          <p:cNvCxnSpPr>
            <a:cxnSpLocks/>
            <a:stCxn id="200" idx="3"/>
            <a:endCxn id="168" idx="1"/>
          </p:cNvCxnSpPr>
          <p:nvPr/>
        </p:nvCxnSpPr>
        <p:spPr>
          <a:xfrm>
            <a:off x="874227" y="4050025"/>
            <a:ext cx="544806" cy="477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15496036-24FB-4856-8D8A-4805883A5957}"/>
              </a:ext>
            </a:extLst>
          </p:cNvPr>
          <p:cNvSpPr txBox="1"/>
          <p:nvPr/>
        </p:nvSpPr>
        <p:spPr>
          <a:xfrm>
            <a:off x="3824990" y="3433711"/>
            <a:ext cx="1017383"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DITA CMS back-end</a:t>
            </a:r>
            <a:br>
              <a:rPr lang="en-US" sz="800" b="1" kern="0">
                <a:solidFill>
                  <a:schemeClr val="tx1">
                    <a:lumMod val="75000"/>
                    <a:lumOff val="25000"/>
                  </a:schemeClr>
                </a:solidFill>
                <a:ea typeface="Arial Unicode MS" pitchFamily="34" charset="-128"/>
                <a:cs typeface="Arial Unicode MS" pitchFamily="34" charset="-128"/>
              </a:rPr>
            </a:br>
            <a:r>
              <a:rPr lang="en-US" sz="800" b="1" kern="0">
                <a:solidFill>
                  <a:schemeClr val="tx1">
                    <a:lumMod val="75000"/>
                    <a:lumOff val="25000"/>
                  </a:schemeClr>
                </a:solidFill>
                <a:ea typeface="Arial Unicode MS" pitchFamily="34" charset="-128"/>
                <a:cs typeface="Arial Unicode MS" pitchFamily="34" charset="-128"/>
              </a:rPr>
              <a:t>Localization</a:t>
            </a:r>
          </a:p>
        </p:txBody>
      </p:sp>
      <p:pic>
        <p:nvPicPr>
          <p:cNvPr id="148" name="Picture 2">
            <a:extLst>
              <a:ext uri="{FF2B5EF4-FFF2-40B4-BE49-F238E27FC236}">
                <a16:creationId xmlns:a16="http://schemas.microsoft.com/office/drawing/2014/main" id="{1C3AB90B-6CB4-4B0A-8860-48D17B35C8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0312" y="3743627"/>
            <a:ext cx="605644" cy="62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2">
            <a:extLst>
              <a:ext uri="{FF2B5EF4-FFF2-40B4-BE49-F238E27FC236}">
                <a16:creationId xmlns:a16="http://schemas.microsoft.com/office/drawing/2014/main" id="{DE46BAA6-592E-4333-AC25-C462961F36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0179" y="3743627"/>
            <a:ext cx="605644" cy="62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0" name="TextBox 149">
            <a:extLst>
              <a:ext uri="{FF2B5EF4-FFF2-40B4-BE49-F238E27FC236}">
                <a16:creationId xmlns:a16="http://schemas.microsoft.com/office/drawing/2014/main" id="{1EC35397-55D8-4183-8163-DFB411EEBD87}"/>
              </a:ext>
            </a:extLst>
          </p:cNvPr>
          <p:cNvSpPr txBox="1"/>
          <p:nvPr/>
        </p:nvSpPr>
        <p:spPr>
          <a:xfrm>
            <a:off x="3389032" y="3923019"/>
            <a:ext cx="747978"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3"/>
                </a:solidFill>
                <a:ea typeface="Arial Unicode MS" pitchFamily="34" charset="-128"/>
                <a:cs typeface="Arial Unicode MS" pitchFamily="34" charset="-128"/>
              </a:rPr>
              <a:t>Immediate Replication</a:t>
            </a:r>
          </a:p>
        </p:txBody>
      </p:sp>
      <p:sp>
        <p:nvSpPr>
          <p:cNvPr id="151" name="TextBox 150">
            <a:extLst>
              <a:ext uri="{FF2B5EF4-FFF2-40B4-BE49-F238E27FC236}">
                <a16:creationId xmlns:a16="http://schemas.microsoft.com/office/drawing/2014/main" id="{EFD59CCB-6E71-4038-8D6E-BC06BABB77F0}"/>
              </a:ext>
            </a:extLst>
          </p:cNvPr>
          <p:cNvSpPr txBox="1"/>
          <p:nvPr/>
        </p:nvSpPr>
        <p:spPr>
          <a:xfrm>
            <a:off x="2614755" y="3433711"/>
            <a:ext cx="994232"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DITA CMS back-end</a:t>
            </a:r>
            <a:br>
              <a:rPr lang="en-US" sz="800" b="1" kern="0">
                <a:solidFill>
                  <a:schemeClr val="tx1">
                    <a:lumMod val="75000"/>
                    <a:lumOff val="25000"/>
                  </a:schemeClr>
                </a:solidFill>
                <a:ea typeface="Arial Unicode MS" pitchFamily="34" charset="-128"/>
                <a:cs typeface="Arial Unicode MS" pitchFamily="34" charset="-128"/>
              </a:rPr>
            </a:br>
            <a:r>
              <a:rPr lang="en-US" sz="800" b="1" kern="0">
                <a:solidFill>
                  <a:schemeClr val="tx1">
                    <a:lumMod val="75000"/>
                    <a:lumOff val="25000"/>
                  </a:schemeClr>
                </a:solidFill>
                <a:ea typeface="Arial Unicode MS" pitchFamily="34" charset="-128"/>
                <a:cs typeface="Arial Unicode MS" pitchFamily="34" charset="-128"/>
              </a:rPr>
              <a:t>Authoring </a:t>
            </a:r>
          </a:p>
        </p:txBody>
      </p:sp>
      <p:cxnSp>
        <p:nvCxnSpPr>
          <p:cNvPr id="152" name="Straight Arrow Connector 151">
            <a:extLst>
              <a:ext uri="{FF2B5EF4-FFF2-40B4-BE49-F238E27FC236}">
                <a16:creationId xmlns:a16="http://schemas.microsoft.com/office/drawing/2014/main" id="{0D7225B0-69F4-4935-8145-6D1C395A864D}"/>
              </a:ext>
            </a:extLst>
          </p:cNvPr>
          <p:cNvCxnSpPr>
            <a:stCxn id="149" idx="3"/>
            <a:endCxn id="148" idx="1"/>
          </p:cNvCxnSpPr>
          <p:nvPr/>
        </p:nvCxnSpPr>
        <p:spPr>
          <a:xfrm>
            <a:off x="3425823" y="4055092"/>
            <a:ext cx="644490"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E0BE11EC-A87C-43FF-9804-7726F2883906}"/>
              </a:ext>
            </a:extLst>
          </p:cNvPr>
          <p:cNvSpPr txBox="1"/>
          <p:nvPr/>
        </p:nvSpPr>
        <p:spPr>
          <a:xfrm>
            <a:off x="5779706" y="3416274"/>
            <a:ext cx="1017383"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Primary container Store Server</a:t>
            </a:r>
          </a:p>
        </p:txBody>
      </p:sp>
      <p:pic>
        <p:nvPicPr>
          <p:cNvPr id="157" name="Picture 2">
            <a:extLst>
              <a:ext uri="{FF2B5EF4-FFF2-40B4-BE49-F238E27FC236}">
                <a16:creationId xmlns:a16="http://schemas.microsoft.com/office/drawing/2014/main" id="{B26DD4F7-3A98-4532-BF45-15E337D088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0755" y="3743627"/>
            <a:ext cx="605644" cy="62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8" name="Straight Arrow Connector 157">
            <a:extLst>
              <a:ext uri="{FF2B5EF4-FFF2-40B4-BE49-F238E27FC236}">
                <a16:creationId xmlns:a16="http://schemas.microsoft.com/office/drawing/2014/main" id="{900474A7-6F70-4387-ABB7-140340E2E030}"/>
              </a:ext>
            </a:extLst>
          </p:cNvPr>
          <p:cNvCxnSpPr>
            <a:stCxn id="148" idx="3"/>
            <a:endCxn id="157" idx="1"/>
          </p:cNvCxnSpPr>
          <p:nvPr/>
        </p:nvCxnSpPr>
        <p:spPr>
          <a:xfrm>
            <a:off x="4675957" y="4055092"/>
            <a:ext cx="1234799"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98B3E131-E6F6-4561-8884-8BB6B9B432A9}"/>
              </a:ext>
            </a:extLst>
          </p:cNvPr>
          <p:cNvSpPr txBox="1"/>
          <p:nvPr/>
        </p:nvSpPr>
        <p:spPr>
          <a:xfrm>
            <a:off x="5121011" y="3923019"/>
            <a:ext cx="686388"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3"/>
                </a:solidFill>
                <a:ea typeface="Arial Unicode MS" pitchFamily="34" charset="-128"/>
                <a:cs typeface="Arial Unicode MS" pitchFamily="34" charset="-128"/>
              </a:rPr>
              <a:t>Rolling </a:t>
            </a:r>
            <a:br>
              <a:rPr lang="en-US" sz="800" b="1" kern="0">
                <a:solidFill>
                  <a:schemeClr val="accent3"/>
                </a:solidFill>
                <a:ea typeface="Arial Unicode MS" pitchFamily="34" charset="-128"/>
                <a:cs typeface="Arial Unicode MS" pitchFamily="34" charset="-128"/>
              </a:rPr>
            </a:br>
            <a:r>
              <a:rPr lang="en-US" sz="800" b="1" kern="0">
                <a:solidFill>
                  <a:schemeClr val="accent3"/>
                </a:solidFill>
                <a:ea typeface="Arial Unicode MS" pitchFamily="34" charset="-128"/>
                <a:cs typeface="Arial Unicode MS" pitchFamily="34" charset="-128"/>
              </a:rPr>
              <a:t>Delta fetch</a:t>
            </a:r>
          </a:p>
        </p:txBody>
      </p:sp>
      <p:sp>
        <p:nvSpPr>
          <p:cNvPr id="162" name="TextBox 161">
            <a:extLst>
              <a:ext uri="{FF2B5EF4-FFF2-40B4-BE49-F238E27FC236}">
                <a16:creationId xmlns:a16="http://schemas.microsoft.com/office/drawing/2014/main" id="{CF4408C6-9829-41AA-BC54-34D22F019986}"/>
              </a:ext>
            </a:extLst>
          </p:cNvPr>
          <p:cNvSpPr txBox="1"/>
          <p:nvPr/>
        </p:nvSpPr>
        <p:spPr>
          <a:xfrm>
            <a:off x="6925998" y="3398473"/>
            <a:ext cx="1017383"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Secondary container Store Server (Build)</a:t>
            </a:r>
          </a:p>
        </p:txBody>
      </p:sp>
      <p:pic>
        <p:nvPicPr>
          <p:cNvPr id="163" name="Picture 2">
            <a:extLst>
              <a:ext uri="{FF2B5EF4-FFF2-40B4-BE49-F238E27FC236}">
                <a16:creationId xmlns:a16="http://schemas.microsoft.com/office/drawing/2014/main" id="{EFAE2E2E-D7C3-4D9A-A71E-D600A77F1B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1142" y="3743627"/>
            <a:ext cx="605644" cy="62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 name="TextBox 163">
            <a:extLst>
              <a:ext uri="{FF2B5EF4-FFF2-40B4-BE49-F238E27FC236}">
                <a16:creationId xmlns:a16="http://schemas.microsoft.com/office/drawing/2014/main" id="{9A5F3305-8250-48AE-B0B5-6C920DFCE5F4}"/>
              </a:ext>
            </a:extLst>
          </p:cNvPr>
          <p:cNvSpPr txBox="1"/>
          <p:nvPr/>
        </p:nvSpPr>
        <p:spPr>
          <a:xfrm>
            <a:off x="6471318" y="3923019"/>
            <a:ext cx="701843" cy="12308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3"/>
                </a:solidFill>
                <a:ea typeface="Arial Unicode MS" pitchFamily="34" charset="-128"/>
                <a:cs typeface="Arial Unicode MS" pitchFamily="34" charset="-128"/>
              </a:rPr>
              <a:t>Delta copy</a:t>
            </a:r>
          </a:p>
        </p:txBody>
      </p:sp>
      <p:pic>
        <p:nvPicPr>
          <p:cNvPr id="165" name="Picture 2">
            <a:extLst>
              <a:ext uri="{FF2B5EF4-FFF2-40B4-BE49-F238E27FC236}">
                <a16:creationId xmlns:a16="http://schemas.microsoft.com/office/drawing/2014/main" id="{23C7ECEB-2D0E-4313-888B-69934D65E5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4853" y="3772812"/>
            <a:ext cx="488656" cy="565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6" name="TextBox 165">
            <a:extLst>
              <a:ext uri="{FF2B5EF4-FFF2-40B4-BE49-F238E27FC236}">
                <a16:creationId xmlns:a16="http://schemas.microsoft.com/office/drawing/2014/main" id="{BC72477E-0423-4833-82E5-513176A60027}"/>
              </a:ext>
            </a:extLst>
          </p:cNvPr>
          <p:cNvSpPr txBox="1"/>
          <p:nvPr/>
        </p:nvSpPr>
        <p:spPr>
          <a:xfrm>
            <a:off x="8462956" y="3477724"/>
            <a:ext cx="898635" cy="12308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Build Server</a:t>
            </a:r>
          </a:p>
        </p:txBody>
      </p:sp>
      <p:sp>
        <p:nvSpPr>
          <p:cNvPr id="167" name="TextBox 166">
            <a:extLst>
              <a:ext uri="{FF2B5EF4-FFF2-40B4-BE49-F238E27FC236}">
                <a16:creationId xmlns:a16="http://schemas.microsoft.com/office/drawing/2014/main" id="{BF480B86-6AE0-4DFA-9061-1332FE3E3619}"/>
              </a:ext>
            </a:extLst>
          </p:cNvPr>
          <p:cNvSpPr txBox="1"/>
          <p:nvPr/>
        </p:nvSpPr>
        <p:spPr>
          <a:xfrm>
            <a:off x="10920438" y="3885485"/>
            <a:ext cx="416522"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3"/>
                </a:solidFill>
                <a:ea typeface="Arial Unicode MS" pitchFamily="34" charset="-128"/>
                <a:cs typeface="Arial Unicode MS" pitchFamily="34" charset="-128"/>
              </a:rPr>
              <a:t>Delta </a:t>
            </a:r>
            <a:br>
              <a:rPr lang="en-US" sz="800" b="1" kern="0">
                <a:solidFill>
                  <a:schemeClr val="accent3"/>
                </a:solidFill>
                <a:ea typeface="Arial Unicode MS" pitchFamily="34" charset="-128"/>
                <a:cs typeface="Arial Unicode MS" pitchFamily="34" charset="-128"/>
              </a:rPr>
            </a:br>
            <a:r>
              <a:rPr lang="en-US" sz="800" b="1" kern="0">
                <a:solidFill>
                  <a:schemeClr val="accent3"/>
                </a:solidFill>
                <a:ea typeface="Arial Unicode MS" pitchFamily="34" charset="-128"/>
                <a:cs typeface="Arial Unicode MS" pitchFamily="34" charset="-128"/>
              </a:rPr>
              <a:t>publish </a:t>
            </a:r>
          </a:p>
        </p:txBody>
      </p:sp>
      <p:pic>
        <p:nvPicPr>
          <p:cNvPr id="168" name="Picture 2">
            <a:extLst>
              <a:ext uri="{FF2B5EF4-FFF2-40B4-BE49-F238E27FC236}">
                <a16:creationId xmlns:a16="http://schemas.microsoft.com/office/drawing/2014/main" id="{40C97270-7019-4BDD-9181-250289AF24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9033" y="3750091"/>
            <a:ext cx="592512" cy="60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2">
            <a:extLst>
              <a:ext uri="{FF2B5EF4-FFF2-40B4-BE49-F238E27FC236}">
                <a16:creationId xmlns:a16="http://schemas.microsoft.com/office/drawing/2014/main" id="{E8B8A9C8-5854-462B-935B-3398720BE8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761" y="5032569"/>
            <a:ext cx="324096" cy="33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0" name="TextBox 169">
            <a:extLst>
              <a:ext uri="{FF2B5EF4-FFF2-40B4-BE49-F238E27FC236}">
                <a16:creationId xmlns:a16="http://schemas.microsoft.com/office/drawing/2014/main" id="{5ADDA336-1CA3-48CB-BAED-C141FA617675}"/>
              </a:ext>
            </a:extLst>
          </p:cNvPr>
          <p:cNvSpPr txBox="1"/>
          <p:nvPr/>
        </p:nvSpPr>
        <p:spPr>
          <a:xfrm>
            <a:off x="2011941" y="4169183"/>
            <a:ext cx="552202"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700" kern="0">
                <a:ea typeface="Arial Unicode MS" pitchFamily="34" charset="-128"/>
                <a:cs typeface="Arial Unicode MS" pitchFamily="34" charset="-128"/>
              </a:rPr>
              <a:t>User workspaces</a:t>
            </a:r>
          </a:p>
        </p:txBody>
      </p:sp>
      <p:sp>
        <p:nvSpPr>
          <p:cNvPr id="171" name="TextBox 170">
            <a:extLst>
              <a:ext uri="{FF2B5EF4-FFF2-40B4-BE49-F238E27FC236}">
                <a16:creationId xmlns:a16="http://schemas.microsoft.com/office/drawing/2014/main" id="{F39310AD-732B-45C1-9365-F0803087079B}"/>
              </a:ext>
            </a:extLst>
          </p:cNvPr>
          <p:cNvSpPr txBox="1"/>
          <p:nvPr/>
        </p:nvSpPr>
        <p:spPr>
          <a:xfrm>
            <a:off x="1196387" y="3067903"/>
            <a:ext cx="1043758" cy="24622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1"/>
                </a:solidFill>
                <a:ea typeface="Arial Unicode MS" pitchFamily="34" charset="-128"/>
                <a:cs typeface="Arial Unicode MS" pitchFamily="34" charset="-128"/>
              </a:rPr>
              <a:t>Remote access infra.</a:t>
            </a:r>
            <a:br>
              <a:rPr lang="en-US" sz="800" b="1" kern="0">
                <a:solidFill>
                  <a:schemeClr val="accent1"/>
                </a:solidFill>
                <a:ea typeface="Arial Unicode MS" pitchFamily="34" charset="-128"/>
                <a:cs typeface="Arial Unicode MS" pitchFamily="34" charset="-128"/>
              </a:rPr>
            </a:br>
            <a:r>
              <a:rPr lang="en-US" sz="800" b="1" kern="0">
                <a:solidFill>
                  <a:schemeClr val="accent1"/>
                </a:solidFill>
                <a:ea typeface="Arial Unicode MS" pitchFamily="34" charset="-128"/>
                <a:cs typeface="Arial Unicode MS" pitchFamily="34" charset="-128"/>
              </a:rPr>
              <a:t>&amp; CMS front-end</a:t>
            </a:r>
          </a:p>
        </p:txBody>
      </p:sp>
      <p:sp>
        <p:nvSpPr>
          <p:cNvPr id="172" name="TextBox 171">
            <a:extLst>
              <a:ext uri="{FF2B5EF4-FFF2-40B4-BE49-F238E27FC236}">
                <a16:creationId xmlns:a16="http://schemas.microsoft.com/office/drawing/2014/main" id="{0E4AB0C2-5CF8-4DDE-83BE-F40C42A5C8D5}"/>
              </a:ext>
            </a:extLst>
          </p:cNvPr>
          <p:cNvSpPr txBox="1"/>
          <p:nvPr/>
        </p:nvSpPr>
        <p:spPr>
          <a:xfrm>
            <a:off x="3186380" y="3067903"/>
            <a:ext cx="1295700" cy="24622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1"/>
                </a:solidFill>
                <a:ea typeface="Arial Unicode MS" pitchFamily="34" charset="-128"/>
                <a:cs typeface="Arial Unicode MS" pitchFamily="34" charset="-128"/>
              </a:rPr>
              <a:t>CMS Back-end Infra</a:t>
            </a:r>
            <a:br>
              <a:rPr lang="en-US" sz="800" b="1" kern="0">
                <a:solidFill>
                  <a:schemeClr val="accent1"/>
                </a:solidFill>
                <a:ea typeface="Arial Unicode MS" pitchFamily="34" charset="-128"/>
                <a:cs typeface="Arial Unicode MS" pitchFamily="34" charset="-128"/>
              </a:rPr>
            </a:br>
            <a:r>
              <a:rPr lang="en-US" sz="800" b="1" kern="0">
                <a:solidFill>
                  <a:schemeClr val="accent1"/>
                </a:solidFill>
                <a:ea typeface="Arial Unicode MS" pitchFamily="34" charset="-128"/>
                <a:cs typeface="Arial Unicode MS" pitchFamily="34" charset="-128"/>
              </a:rPr>
              <a:t>(TEXTML PROD cluster)</a:t>
            </a:r>
          </a:p>
        </p:txBody>
      </p:sp>
      <p:sp>
        <p:nvSpPr>
          <p:cNvPr id="174" name="TextBox 173">
            <a:extLst>
              <a:ext uri="{FF2B5EF4-FFF2-40B4-BE49-F238E27FC236}">
                <a16:creationId xmlns:a16="http://schemas.microsoft.com/office/drawing/2014/main" id="{3EF0E7E6-5F57-4FD9-ADB0-C2C94B1B26E6}"/>
              </a:ext>
            </a:extLst>
          </p:cNvPr>
          <p:cNvSpPr txBox="1"/>
          <p:nvPr/>
        </p:nvSpPr>
        <p:spPr>
          <a:xfrm>
            <a:off x="6217856" y="3067903"/>
            <a:ext cx="1495240" cy="24622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1"/>
                </a:solidFill>
                <a:ea typeface="Arial Unicode MS" pitchFamily="34" charset="-128"/>
                <a:cs typeface="Arial Unicode MS" pitchFamily="34" charset="-128"/>
              </a:rPr>
              <a:t>Container Store infrastructure</a:t>
            </a:r>
            <a:br>
              <a:rPr lang="en-US" sz="800" b="1" kern="0">
                <a:solidFill>
                  <a:schemeClr val="accent1"/>
                </a:solidFill>
                <a:ea typeface="Arial Unicode MS" pitchFamily="34" charset="-128"/>
                <a:cs typeface="Arial Unicode MS" pitchFamily="34" charset="-128"/>
              </a:rPr>
            </a:br>
            <a:r>
              <a:rPr lang="en-US" sz="800" b="1" kern="0">
                <a:solidFill>
                  <a:schemeClr val="accent1"/>
                </a:solidFill>
                <a:ea typeface="Arial Unicode MS" pitchFamily="34" charset="-128"/>
                <a:cs typeface="Arial Unicode MS" pitchFamily="34" charset="-128"/>
              </a:rPr>
              <a:t>(Primary &amp; secondaries)</a:t>
            </a:r>
          </a:p>
        </p:txBody>
      </p:sp>
      <p:sp>
        <p:nvSpPr>
          <p:cNvPr id="175" name="TextBox 174">
            <a:extLst>
              <a:ext uri="{FF2B5EF4-FFF2-40B4-BE49-F238E27FC236}">
                <a16:creationId xmlns:a16="http://schemas.microsoft.com/office/drawing/2014/main" id="{10936866-AAF1-4E34-92CA-C8A80C6E7011}"/>
              </a:ext>
            </a:extLst>
          </p:cNvPr>
          <p:cNvSpPr txBox="1"/>
          <p:nvPr/>
        </p:nvSpPr>
        <p:spPr>
          <a:xfrm>
            <a:off x="3200001" y="4364765"/>
            <a:ext cx="484306"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700" kern="0">
                <a:ea typeface="Arial Unicode MS" pitchFamily="34" charset="-128"/>
                <a:cs typeface="Arial Unicode MS" pitchFamily="34" charset="-128"/>
              </a:rPr>
              <a:t>Authoring docbase</a:t>
            </a:r>
          </a:p>
        </p:txBody>
      </p:sp>
      <p:sp>
        <p:nvSpPr>
          <p:cNvPr id="176" name="TextBox 175">
            <a:extLst>
              <a:ext uri="{FF2B5EF4-FFF2-40B4-BE49-F238E27FC236}">
                <a16:creationId xmlns:a16="http://schemas.microsoft.com/office/drawing/2014/main" id="{863B9747-FC9E-427D-90E4-CF0107EA3C6F}"/>
              </a:ext>
            </a:extLst>
          </p:cNvPr>
          <p:cNvSpPr txBox="1"/>
          <p:nvPr/>
        </p:nvSpPr>
        <p:spPr>
          <a:xfrm>
            <a:off x="4580983" y="4364765"/>
            <a:ext cx="484306"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700" kern="0">
                <a:ea typeface="Arial Unicode MS" pitchFamily="34" charset="-128"/>
                <a:cs typeface="Arial Unicode MS" pitchFamily="34" charset="-128"/>
              </a:rPr>
              <a:t>Localization docbase</a:t>
            </a:r>
          </a:p>
        </p:txBody>
      </p:sp>
      <p:cxnSp>
        <p:nvCxnSpPr>
          <p:cNvPr id="177" name="Straight Arrow Connector 176">
            <a:extLst>
              <a:ext uri="{FF2B5EF4-FFF2-40B4-BE49-F238E27FC236}">
                <a16:creationId xmlns:a16="http://schemas.microsoft.com/office/drawing/2014/main" id="{7F29AA0E-5130-426C-92A6-8E3424F2CB70}"/>
              </a:ext>
            </a:extLst>
          </p:cNvPr>
          <p:cNvCxnSpPr>
            <a:stCxn id="157" idx="3"/>
            <a:endCxn id="163" idx="1"/>
          </p:cNvCxnSpPr>
          <p:nvPr/>
        </p:nvCxnSpPr>
        <p:spPr>
          <a:xfrm>
            <a:off x="6516400" y="4055092"/>
            <a:ext cx="614743"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230C669-5973-40A7-902B-720AC758CC5A}"/>
              </a:ext>
            </a:extLst>
          </p:cNvPr>
          <p:cNvPicPr>
            <a:picLocks noChangeAspect="1"/>
          </p:cNvPicPr>
          <p:nvPr/>
        </p:nvPicPr>
        <p:blipFill>
          <a:blip r:embed="rId7"/>
          <a:stretch>
            <a:fillRect/>
          </a:stretch>
        </p:blipFill>
        <p:spPr>
          <a:xfrm>
            <a:off x="4389104" y="5054765"/>
            <a:ext cx="210047" cy="210047"/>
          </a:xfrm>
          <a:prstGeom prst="rect">
            <a:avLst/>
          </a:prstGeom>
        </p:spPr>
      </p:pic>
      <p:sp>
        <p:nvSpPr>
          <p:cNvPr id="179" name="TextBox 178">
            <a:extLst>
              <a:ext uri="{FF2B5EF4-FFF2-40B4-BE49-F238E27FC236}">
                <a16:creationId xmlns:a16="http://schemas.microsoft.com/office/drawing/2014/main" id="{19BA85AA-0703-4261-B8D5-BD7F969ED45E}"/>
              </a:ext>
            </a:extLst>
          </p:cNvPr>
          <p:cNvSpPr txBox="1"/>
          <p:nvPr/>
        </p:nvSpPr>
        <p:spPr>
          <a:xfrm>
            <a:off x="4574556" y="5212181"/>
            <a:ext cx="545672" cy="32309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700" kern="0">
                <a:ea typeface="Arial Unicode MS" pitchFamily="34" charset="-128"/>
                <a:cs typeface="Arial Unicode MS" pitchFamily="34" charset="-128"/>
              </a:rPr>
              <a:t>Translation Exchange Store</a:t>
            </a:r>
          </a:p>
        </p:txBody>
      </p:sp>
      <p:cxnSp>
        <p:nvCxnSpPr>
          <p:cNvPr id="180" name="Straight Arrow Connector 179">
            <a:extLst>
              <a:ext uri="{FF2B5EF4-FFF2-40B4-BE49-F238E27FC236}">
                <a16:creationId xmlns:a16="http://schemas.microsoft.com/office/drawing/2014/main" id="{1A25991A-98D5-47C9-8142-1F8AC5119255}"/>
              </a:ext>
            </a:extLst>
          </p:cNvPr>
          <p:cNvCxnSpPr>
            <a:cxnSpLocks/>
            <a:stCxn id="178" idx="2"/>
          </p:cNvCxnSpPr>
          <p:nvPr/>
        </p:nvCxnSpPr>
        <p:spPr>
          <a:xfrm>
            <a:off x="4494128" y="5264812"/>
            <a:ext cx="0" cy="578845"/>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8B9849CF-3BD9-4DA0-8C87-E7745DBAE55A}"/>
              </a:ext>
            </a:extLst>
          </p:cNvPr>
          <p:cNvCxnSpPr>
            <a:endCxn id="178" idx="0"/>
          </p:cNvCxnSpPr>
          <p:nvPr/>
        </p:nvCxnSpPr>
        <p:spPr>
          <a:xfrm>
            <a:off x="4491676" y="4581621"/>
            <a:ext cx="2452" cy="473145"/>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79FC22E4-9CEC-466D-AE86-84200B5B922E}"/>
              </a:ext>
            </a:extLst>
          </p:cNvPr>
          <p:cNvCxnSpPr>
            <a:stCxn id="168" idx="3"/>
            <a:endCxn id="149" idx="1"/>
          </p:cNvCxnSpPr>
          <p:nvPr/>
        </p:nvCxnSpPr>
        <p:spPr>
          <a:xfrm>
            <a:off x="2011544" y="4054802"/>
            <a:ext cx="808635" cy="29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3" name="Flowchart: Card 182">
            <a:extLst>
              <a:ext uri="{FF2B5EF4-FFF2-40B4-BE49-F238E27FC236}">
                <a16:creationId xmlns:a16="http://schemas.microsoft.com/office/drawing/2014/main" id="{A6F8C4E2-C627-43B8-9E33-232073881E69}"/>
              </a:ext>
            </a:extLst>
          </p:cNvPr>
          <p:cNvSpPr/>
          <p:nvPr/>
        </p:nvSpPr>
        <p:spPr bwMode="gray">
          <a:xfrm>
            <a:off x="946308" y="4101133"/>
            <a:ext cx="167183" cy="158372"/>
          </a:xfrm>
          <a:prstGeom prst="flowChartPunchedCard">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a:ea typeface="Arial Unicode MS" pitchFamily="34" charset="-128"/>
                <a:cs typeface="Arial Unicode MS" pitchFamily="34" charset="-128"/>
              </a:rPr>
              <a:t>1</a:t>
            </a:r>
          </a:p>
        </p:txBody>
      </p:sp>
      <p:sp>
        <p:nvSpPr>
          <p:cNvPr id="184" name="Flowchart: Card 183">
            <a:extLst>
              <a:ext uri="{FF2B5EF4-FFF2-40B4-BE49-F238E27FC236}">
                <a16:creationId xmlns:a16="http://schemas.microsoft.com/office/drawing/2014/main" id="{0CB729BD-1B7E-4474-A3BA-46EB749A22C8}"/>
              </a:ext>
            </a:extLst>
          </p:cNvPr>
          <p:cNvSpPr/>
          <p:nvPr/>
        </p:nvSpPr>
        <p:spPr bwMode="gray">
          <a:xfrm>
            <a:off x="3381053" y="4232984"/>
            <a:ext cx="167183" cy="158372"/>
          </a:xfrm>
          <a:prstGeom prst="flowChartPunchedCard">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a:ea typeface="Arial Unicode MS" pitchFamily="34" charset="-128"/>
                <a:cs typeface="Arial Unicode MS" pitchFamily="34" charset="-128"/>
              </a:rPr>
              <a:t>2</a:t>
            </a:r>
          </a:p>
        </p:txBody>
      </p:sp>
      <p:sp>
        <p:nvSpPr>
          <p:cNvPr id="185" name="Flowchart: Card 184">
            <a:extLst>
              <a:ext uri="{FF2B5EF4-FFF2-40B4-BE49-F238E27FC236}">
                <a16:creationId xmlns:a16="http://schemas.microsoft.com/office/drawing/2014/main" id="{2EDF8A9E-EB9B-41E5-AF6D-3EF138BC8909}"/>
              </a:ext>
            </a:extLst>
          </p:cNvPr>
          <p:cNvSpPr/>
          <p:nvPr/>
        </p:nvSpPr>
        <p:spPr bwMode="gray">
          <a:xfrm>
            <a:off x="4634664" y="4232984"/>
            <a:ext cx="167183" cy="158372"/>
          </a:xfrm>
          <a:prstGeom prst="flowChartPunchedCard">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a:ea typeface="Arial Unicode MS" pitchFamily="34" charset="-128"/>
                <a:cs typeface="Arial Unicode MS" pitchFamily="34" charset="-128"/>
              </a:rPr>
              <a:t>3</a:t>
            </a:r>
          </a:p>
        </p:txBody>
      </p:sp>
      <p:sp>
        <p:nvSpPr>
          <p:cNvPr id="186" name="Flowchart: Card 185">
            <a:extLst>
              <a:ext uri="{FF2B5EF4-FFF2-40B4-BE49-F238E27FC236}">
                <a16:creationId xmlns:a16="http://schemas.microsoft.com/office/drawing/2014/main" id="{A3313899-D37C-4D24-9718-CEDDE2014E67}"/>
              </a:ext>
            </a:extLst>
          </p:cNvPr>
          <p:cNvSpPr/>
          <p:nvPr/>
        </p:nvSpPr>
        <p:spPr bwMode="gray">
          <a:xfrm>
            <a:off x="6464927" y="4238332"/>
            <a:ext cx="167183" cy="158372"/>
          </a:xfrm>
          <a:prstGeom prst="flowChartPunchedCard">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a:ea typeface="Arial Unicode MS" pitchFamily="34" charset="-128"/>
                <a:cs typeface="Arial Unicode MS" pitchFamily="34" charset="-128"/>
              </a:rPr>
              <a:t>4</a:t>
            </a:r>
          </a:p>
        </p:txBody>
      </p:sp>
      <p:sp>
        <p:nvSpPr>
          <p:cNvPr id="187" name="Flowchart: Card 186">
            <a:extLst>
              <a:ext uri="{FF2B5EF4-FFF2-40B4-BE49-F238E27FC236}">
                <a16:creationId xmlns:a16="http://schemas.microsoft.com/office/drawing/2014/main" id="{3CE66A3D-586F-4077-A3FC-71E6ED213121}"/>
              </a:ext>
            </a:extLst>
          </p:cNvPr>
          <p:cNvSpPr/>
          <p:nvPr/>
        </p:nvSpPr>
        <p:spPr bwMode="gray">
          <a:xfrm>
            <a:off x="7683740" y="4230428"/>
            <a:ext cx="167183" cy="158372"/>
          </a:xfrm>
          <a:prstGeom prst="flowChartPunchedCard">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a:ea typeface="Arial Unicode MS" pitchFamily="34" charset="-128"/>
                <a:cs typeface="Arial Unicode MS" pitchFamily="34" charset="-128"/>
              </a:rPr>
              <a:t>5</a:t>
            </a:r>
          </a:p>
        </p:txBody>
      </p:sp>
      <p:pic>
        <p:nvPicPr>
          <p:cNvPr id="188" name="Picture 187">
            <a:extLst>
              <a:ext uri="{FF2B5EF4-FFF2-40B4-BE49-F238E27FC236}">
                <a16:creationId xmlns:a16="http://schemas.microsoft.com/office/drawing/2014/main" id="{44816082-9A30-42C5-A2CA-FBC283CBB158}"/>
              </a:ext>
            </a:extLst>
          </p:cNvPr>
          <p:cNvPicPr>
            <a:picLocks noChangeAspect="1"/>
          </p:cNvPicPr>
          <p:nvPr/>
        </p:nvPicPr>
        <p:blipFill>
          <a:blip r:embed="rId8"/>
          <a:stretch>
            <a:fillRect/>
          </a:stretch>
        </p:blipFill>
        <p:spPr>
          <a:xfrm>
            <a:off x="5279497" y="4348044"/>
            <a:ext cx="407294" cy="349855"/>
          </a:xfrm>
          <a:prstGeom prst="rect">
            <a:avLst/>
          </a:prstGeom>
        </p:spPr>
      </p:pic>
      <p:sp>
        <p:nvSpPr>
          <p:cNvPr id="189" name="TextBox 188">
            <a:extLst>
              <a:ext uri="{FF2B5EF4-FFF2-40B4-BE49-F238E27FC236}">
                <a16:creationId xmlns:a16="http://schemas.microsoft.com/office/drawing/2014/main" id="{AA6E07A7-64D0-419E-B888-89256F3B6AC0}"/>
              </a:ext>
            </a:extLst>
          </p:cNvPr>
          <p:cNvSpPr txBox="1"/>
          <p:nvPr/>
        </p:nvSpPr>
        <p:spPr>
          <a:xfrm>
            <a:off x="9181049" y="3067903"/>
            <a:ext cx="1032994" cy="24622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1"/>
                </a:solidFill>
                <a:ea typeface="Arial Unicode MS" pitchFamily="34" charset="-128"/>
                <a:cs typeface="Arial Unicode MS" pitchFamily="34" charset="-128"/>
              </a:rPr>
              <a:t>Build Infrastructure</a:t>
            </a:r>
            <a:br>
              <a:rPr lang="en-US" sz="800" b="1" kern="0">
                <a:solidFill>
                  <a:schemeClr val="accent1"/>
                </a:solidFill>
                <a:ea typeface="Arial Unicode MS" pitchFamily="34" charset="-128"/>
                <a:cs typeface="Arial Unicode MS" pitchFamily="34" charset="-128"/>
              </a:rPr>
            </a:br>
            <a:r>
              <a:rPr lang="en-US" sz="800" b="1" kern="0">
                <a:solidFill>
                  <a:schemeClr val="accent1"/>
                </a:solidFill>
                <a:ea typeface="Arial Unicode MS" pitchFamily="34" charset="-128"/>
                <a:cs typeface="Arial Unicode MS" pitchFamily="34" charset="-128"/>
              </a:rPr>
              <a:t>(Build server pool)</a:t>
            </a:r>
          </a:p>
        </p:txBody>
      </p:sp>
      <p:graphicFrame>
        <p:nvGraphicFramePr>
          <p:cNvPr id="190" name="Diagram 189">
            <a:extLst>
              <a:ext uri="{FF2B5EF4-FFF2-40B4-BE49-F238E27FC236}">
                <a16:creationId xmlns:a16="http://schemas.microsoft.com/office/drawing/2014/main" id="{C4BB78A4-7951-4357-A3CA-D218C0B7E3AD}"/>
              </a:ext>
            </a:extLst>
          </p:cNvPr>
          <p:cNvGraphicFramePr/>
          <p:nvPr/>
        </p:nvGraphicFramePr>
        <p:xfrm>
          <a:off x="9234076" y="3479862"/>
          <a:ext cx="1570842" cy="132862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91" name="TextBox 190">
            <a:extLst>
              <a:ext uri="{FF2B5EF4-FFF2-40B4-BE49-F238E27FC236}">
                <a16:creationId xmlns:a16="http://schemas.microsoft.com/office/drawing/2014/main" id="{E10B46D6-A178-4C44-9736-FB59E095D81D}"/>
              </a:ext>
            </a:extLst>
          </p:cNvPr>
          <p:cNvSpPr txBox="1"/>
          <p:nvPr/>
        </p:nvSpPr>
        <p:spPr>
          <a:xfrm>
            <a:off x="9706760" y="4062198"/>
            <a:ext cx="621558" cy="24622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Rolling </a:t>
            </a:r>
            <a:br>
              <a:rPr lang="en-US" sz="800" b="1" kern="0">
                <a:solidFill>
                  <a:schemeClr val="tx1">
                    <a:lumMod val="75000"/>
                    <a:lumOff val="25000"/>
                  </a:schemeClr>
                </a:solidFill>
                <a:ea typeface="Arial Unicode MS" pitchFamily="34" charset="-128"/>
                <a:cs typeface="Arial Unicode MS" pitchFamily="34" charset="-128"/>
              </a:rPr>
            </a:br>
            <a:r>
              <a:rPr lang="en-US" sz="800" b="1" kern="0">
                <a:solidFill>
                  <a:schemeClr val="tx1">
                    <a:lumMod val="75000"/>
                    <a:lumOff val="25000"/>
                  </a:schemeClr>
                </a:solidFill>
                <a:ea typeface="Arial Unicode MS" pitchFamily="34" charset="-128"/>
                <a:cs typeface="Arial Unicode MS" pitchFamily="34" charset="-128"/>
              </a:rPr>
              <a:t>Build cycle</a:t>
            </a:r>
          </a:p>
        </p:txBody>
      </p:sp>
      <p:cxnSp>
        <p:nvCxnSpPr>
          <p:cNvPr id="192" name="Straight Arrow Connector 191">
            <a:extLst>
              <a:ext uri="{FF2B5EF4-FFF2-40B4-BE49-F238E27FC236}">
                <a16:creationId xmlns:a16="http://schemas.microsoft.com/office/drawing/2014/main" id="{4BC0FD71-CD1C-4C0A-B64A-282C78FF7C1B}"/>
              </a:ext>
            </a:extLst>
          </p:cNvPr>
          <p:cNvCxnSpPr>
            <a:cxnSpLocks/>
            <a:stCxn id="163" idx="3"/>
            <a:endCxn id="165" idx="1"/>
          </p:cNvCxnSpPr>
          <p:nvPr/>
        </p:nvCxnSpPr>
        <p:spPr>
          <a:xfrm>
            <a:off x="7736786" y="4055092"/>
            <a:ext cx="948067" cy="44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6FB96BB1-1F70-41E4-B702-AA5018A0E120}"/>
              </a:ext>
            </a:extLst>
          </p:cNvPr>
          <p:cNvSpPr txBox="1"/>
          <p:nvPr/>
        </p:nvSpPr>
        <p:spPr>
          <a:xfrm>
            <a:off x="7899306" y="3929859"/>
            <a:ext cx="701843" cy="246164"/>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3"/>
                </a:solidFill>
                <a:ea typeface="Arial Unicode MS" pitchFamily="34" charset="-128"/>
                <a:cs typeface="Arial Unicode MS" pitchFamily="34" charset="-128"/>
              </a:rPr>
              <a:t>Project</a:t>
            </a:r>
            <a:br>
              <a:rPr lang="en-US" sz="800" b="1" kern="0">
                <a:solidFill>
                  <a:schemeClr val="accent3"/>
                </a:solidFill>
                <a:ea typeface="Arial Unicode MS" pitchFamily="34" charset="-128"/>
                <a:cs typeface="Arial Unicode MS" pitchFamily="34" charset="-128"/>
              </a:rPr>
            </a:br>
            <a:r>
              <a:rPr lang="en-US" sz="800" b="1" kern="0">
                <a:solidFill>
                  <a:schemeClr val="accent3"/>
                </a:solidFill>
                <a:ea typeface="Arial Unicode MS" pitchFamily="34" charset="-128"/>
                <a:cs typeface="Arial Unicode MS" pitchFamily="34" charset="-128"/>
              </a:rPr>
              <a:t>Delta fetch</a:t>
            </a:r>
          </a:p>
        </p:txBody>
      </p:sp>
      <p:sp>
        <p:nvSpPr>
          <p:cNvPr id="194" name="Flowchart: Card 193">
            <a:extLst>
              <a:ext uri="{FF2B5EF4-FFF2-40B4-BE49-F238E27FC236}">
                <a16:creationId xmlns:a16="http://schemas.microsoft.com/office/drawing/2014/main" id="{E98E7747-74C0-4F5D-9BE7-1F3CD0E71177}"/>
              </a:ext>
            </a:extLst>
          </p:cNvPr>
          <p:cNvSpPr/>
          <p:nvPr/>
        </p:nvSpPr>
        <p:spPr bwMode="gray">
          <a:xfrm>
            <a:off x="10552465" y="3639022"/>
            <a:ext cx="167183" cy="158372"/>
          </a:xfrm>
          <a:prstGeom prst="flowChartPunchedCard">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a:ea typeface="Arial Unicode MS" pitchFamily="34" charset="-128"/>
                <a:cs typeface="Arial Unicode MS" pitchFamily="34" charset="-128"/>
              </a:rPr>
              <a:t>6</a:t>
            </a:r>
          </a:p>
        </p:txBody>
      </p:sp>
      <p:grpSp>
        <p:nvGrpSpPr>
          <p:cNvPr id="195" name="Group 194">
            <a:extLst>
              <a:ext uri="{FF2B5EF4-FFF2-40B4-BE49-F238E27FC236}">
                <a16:creationId xmlns:a16="http://schemas.microsoft.com/office/drawing/2014/main" id="{32AC168E-46F8-4250-8CBD-DD8864AB5CEE}"/>
              </a:ext>
            </a:extLst>
          </p:cNvPr>
          <p:cNvGrpSpPr/>
          <p:nvPr/>
        </p:nvGrpSpPr>
        <p:grpSpPr>
          <a:xfrm>
            <a:off x="11544770" y="3501878"/>
            <a:ext cx="321344" cy="332226"/>
            <a:chOff x="11546031" y="3298355"/>
            <a:chExt cx="321418" cy="332303"/>
          </a:xfrm>
        </p:grpSpPr>
        <p:sp>
          <p:nvSpPr>
            <p:cNvPr id="196" name="Flowchart: Card 195">
              <a:extLst>
                <a:ext uri="{FF2B5EF4-FFF2-40B4-BE49-F238E27FC236}">
                  <a16:creationId xmlns:a16="http://schemas.microsoft.com/office/drawing/2014/main" id="{636290C6-8CDC-4CEC-B8DC-F070F306B9A0}"/>
                </a:ext>
              </a:extLst>
            </p:cNvPr>
            <p:cNvSpPr/>
            <p:nvPr/>
          </p:nvSpPr>
          <p:spPr bwMode="gray">
            <a:xfrm>
              <a:off x="11546031" y="3298355"/>
              <a:ext cx="167222" cy="158409"/>
            </a:xfrm>
            <a:prstGeom prst="flowChartPunchedCard">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000" kern="0">
                <a:ea typeface="Arial Unicode MS" pitchFamily="34" charset="-128"/>
                <a:cs typeface="Arial Unicode MS" pitchFamily="34" charset="-128"/>
              </a:endParaRPr>
            </a:p>
          </p:txBody>
        </p:sp>
        <p:sp>
          <p:nvSpPr>
            <p:cNvPr id="197" name="Flowchart: Card 196">
              <a:extLst>
                <a:ext uri="{FF2B5EF4-FFF2-40B4-BE49-F238E27FC236}">
                  <a16:creationId xmlns:a16="http://schemas.microsoft.com/office/drawing/2014/main" id="{51A5CC1B-7AE0-47E1-9906-0BB36F947FD3}"/>
                </a:ext>
              </a:extLst>
            </p:cNvPr>
            <p:cNvSpPr/>
            <p:nvPr/>
          </p:nvSpPr>
          <p:spPr bwMode="gray">
            <a:xfrm>
              <a:off x="11619905" y="3369587"/>
              <a:ext cx="167222" cy="158409"/>
            </a:xfrm>
            <a:prstGeom prst="flowChartPunchedCard">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a:ea typeface="Arial Unicode MS" pitchFamily="34" charset="-128"/>
                  <a:cs typeface="Arial Unicode MS" pitchFamily="34" charset="-128"/>
                </a:rPr>
                <a:t>7</a:t>
              </a:r>
            </a:p>
          </p:txBody>
        </p:sp>
        <p:sp>
          <p:nvSpPr>
            <p:cNvPr id="198" name="Flowchart: Card 197">
              <a:extLst>
                <a:ext uri="{FF2B5EF4-FFF2-40B4-BE49-F238E27FC236}">
                  <a16:creationId xmlns:a16="http://schemas.microsoft.com/office/drawing/2014/main" id="{D360A942-2F31-42C0-9436-E8B12438E702}"/>
                </a:ext>
              </a:extLst>
            </p:cNvPr>
            <p:cNvSpPr/>
            <p:nvPr/>
          </p:nvSpPr>
          <p:spPr bwMode="gray">
            <a:xfrm>
              <a:off x="11700227" y="3472249"/>
              <a:ext cx="167222" cy="158409"/>
            </a:xfrm>
            <a:prstGeom prst="flowChartPunchedCard">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000" kern="0">
                <a:ea typeface="Arial Unicode MS" pitchFamily="34" charset="-128"/>
                <a:cs typeface="Arial Unicode MS" pitchFamily="34" charset="-128"/>
              </a:endParaRPr>
            </a:p>
          </p:txBody>
        </p:sp>
      </p:grpSp>
      <p:cxnSp>
        <p:nvCxnSpPr>
          <p:cNvPr id="199" name="Straight Arrow Connector 198">
            <a:extLst>
              <a:ext uri="{FF2B5EF4-FFF2-40B4-BE49-F238E27FC236}">
                <a16:creationId xmlns:a16="http://schemas.microsoft.com/office/drawing/2014/main" id="{5A385D2A-30F9-403D-8E48-956229140BB5}"/>
              </a:ext>
            </a:extLst>
          </p:cNvPr>
          <p:cNvCxnSpPr>
            <a:cxnSpLocks/>
          </p:cNvCxnSpPr>
          <p:nvPr/>
        </p:nvCxnSpPr>
        <p:spPr>
          <a:xfrm flipV="1">
            <a:off x="10804918" y="4000401"/>
            <a:ext cx="608997" cy="4831"/>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00" name="Picture 199">
            <a:extLst>
              <a:ext uri="{FF2B5EF4-FFF2-40B4-BE49-F238E27FC236}">
                <a16:creationId xmlns:a16="http://schemas.microsoft.com/office/drawing/2014/main" id="{C37C95DC-E921-4D1D-8C7E-4388CBA1E6EE}"/>
              </a:ext>
            </a:extLst>
          </p:cNvPr>
          <p:cNvPicPr>
            <a:picLocks noChangeAspect="1"/>
          </p:cNvPicPr>
          <p:nvPr/>
        </p:nvPicPr>
        <p:blipFill>
          <a:blip r:embed="rId14"/>
          <a:stretch>
            <a:fillRect/>
          </a:stretch>
        </p:blipFill>
        <p:spPr>
          <a:xfrm>
            <a:off x="26513" y="3661886"/>
            <a:ext cx="847714" cy="776277"/>
          </a:xfrm>
          <a:prstGeom prst="rect">
            <a:avLst/>
          </a:prstGeom>
        </p:spPr>
      </p:pic>
      <p:sp>
        <p:nvSpPr>
          <p:cNvPr id="201" name="TextBox 200">
            <a:extLst>
              <a:ext uri="{FF2B5EF4-FFF2-40B4-BE49-F238E27FC236}">
                <a16:creationId xmlns:a16="http://schemas.microsoft.com/office/drawing/2014/main" id="{45C1B4F1-E433-4F76-804F-BA2D9797B6FD}"/>
              </a:ext>
            </a:extLst>
          </p:cNvPr>
          <p:cNvSpPr txBox="1"/>
          <p:nvPr/>
        </p:nvSpPr>
        <p:spPr>
          <a:xfrm>
            <a:off x="826222" y="3886490"/>
            <a:ext cx="708547" cy="12311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800" b="1" kern="0">
                <a:solidFill>
                  <a:schemeClr val="accent1"/>
                </a:solidFill>
                <a:ea typeface="Arial Unicode MS" pitchFamily="34" charset="-128"/>
                <a:cs typeface="Arial Unicode MS" pitchFamily="34" charset="-128"/>
              </a:rPr>
              <a:t>New change</a:t>
            </a:r>
            <a:endParaRPr lang="en-US" sz="800" kern="0">
              <a:solidFill>
                <a:schemeClr val="accent1"/>
              </a:solidFill>
              <a:ea typeface="Arial Unicode MS" pitchFamily="34" charset="-128"/>
              <a:cs typeface="Arial Unicode MS" pitchFamily="34" charset="-128"/>
            </a:endParaRPr>
          </a:p>
        </p:txBody>
      </p:sp>
      <p:sp>
        <p:nvSpPr>
          <p:cNvPr id="202" name="TextBox 201">
            <a:extLst>
              <a:ext uri="{FF2B5EF4-FFF2-40B4-BE49-F238E27FC236}">
                <a16:creationId xmlns:a16="http://schemas.microsoft.com/office/drawing/2014/main" id="{CB6EF02A-DBB5-4834-A82D-09A58BFCFF61}"/>
              </a:ext>
            </a:extLst>
          </p:cNvPr>
          <p:cNvSpPr txBox="1"/>
          <p:nvPr/>
        </p:nvSpPr>
        <p:spPr>
          <a:xfrm>
            <a:off x="11499792" y="3067903"/>
            <a:ext cx="458872" cy="24622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1"/>
                </a:solidFill>
                <a:ea typeface="Arial Unicode MS" pitchFamily="34" charset="-128"/>
                <a:cs typeface="Arial Unicode MS" pitchFamily="34" charset="-128"/>
              </a:rPr>
              <a:t>Delivery channels</a:t>
            </a:r>
          </a:p>
        </p:txBody>
      </p:sp>
      <p:sp>
        <p:nvSpPr>
          <p:cNvPr id="204" name="Rectangle: Rounded Corners 203">
            <a:extLst>
              <a:ext uri="{FF2B5EF4-FFF2-40B4-BE49-F238E27FC236}">
                <a16:creationId xmlns:a16="http://schemas.microsoft.com/office/drawing/2014/main" id="{D9A59F24-12E6-4C4B-B3FA-E07399D079FC}"/>
              </a:ext>
            </a:extLst>
          </p:cNvPr>
          <p:cNvSpPr/>
          <p:nvPr/>
        </p:nvSpPr>
        <p:spPr bwMode="gray">
          <a:xfrm>
            <a:off x="11472566" y="3433712"/>
            <a:ext cx="510872" cy="683448"/>
          </a:xfrm>
          <a:prstGeom prst="roundRect">
            <a:avLst/>
          </a:prstGeom>
          <a:noFill/>
          <a:ln w="6350" algn="ctr">
            <a:solidFill>
              <a:schemeClr val="tx1">
                <a:lumMod val="50000"/>
                <a:lumOff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05" name="TextBox 204">
            <a:extLst>
              <a:ext uri="{FF2B5EF4-FFF2-40B4-BE49-F238E27FC236}">
                <a16:creationId xmlns:a16="http://schemas.microsoft.com/office/drawing/2014/main" id="{61C6803B-EB0F-4CD4-9B27-6CCBEC9C949B}"/>
              </a:ext>
            </a:extLst>
          </p:cNvPr>
          <p:cNvSpPr txBox="1"/>
          <p:nvPr/>
        </p:nvSpPr>
        <p:spPr>
          <a:xfrm>
            <a:off x="11561722" y="3920163"/>
            <a:ext cx="323889" cy="10772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700" b="1" kern="0">
                <a:ea typeface="Arial Unicode MS" pitchFamily="34" charset="-128"/>
                <a:cs typeface="Arial Unicode MS" pitchFamily="34" charset="-128"/>
              </a:rPr>
              <a:t>UACP</a:t>
            </a:r>
          </a:p>
        </p:txBody>
      </p:sp>
      <p:sp>
        <p:nvSpPr>
          <p:cNvPr id="206" name="Rectangle: Rounded Corners 205">
            <a:extLst>
              <a:ext uri="{FF2B5EF4-FFF2-40B4-BE49-F238E27FC236}">
                <a16:creationId xmlns:a16="http://schemas.microsoft.com/office/drawing/2014/main" id="{5260C7BC-E85B-4799-8F6F-487E551B836C}"/>
              </a:ext>
            </a:extLst>
          </p:cNvPr>
          <p:cNvSpPr/>
          <p:nvPr/>
        </p:nvSpPr>
        <p:spPr bwMode="gray">
          <a:xfrm>
            <a:off x="11472566" y="4227950"/>
            <a:ext cx="510872" cy="317366"/>
          </a:xfrm>
          <a:prstGeom prst="roundRect">
            <a:avLst/>
          </a:prstGeom>
          <a:noFill/>
          <a:ln w="6350" algn="ctr">
            <a:solidFill>
              <a:schemeClr val="tx1">
                <a:lumMod val="50000"/>
                <a:lumOff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07" name="TextBox 206">
            <a:extLst>
              <a:ext uri="{FF2B5EF4-FFF2-40B4-BE49-F238E27FC236}">
                <a16:creationId xmlns:a16="http://schemas.microsoft.com/office/drawing/2014/main" id="{F3FB9382-8578-40E4-AD84-607639A035B7}"/>
              </a:ext>
            </a:extLst>
          </p:cNvPr>
          <p:cNvSpPr txBox="1"/>
          <p:nvPr/>
        </p:nvSpPr>
        <p:spPr>
          <a:xfrm>
            <a:off x="11561722" y="4348319"/>
            <a:ext cx="323889" cy="10772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700" b="1" kern="0">
                <a:ea typeface="Arial Unicode MS" pitchFamily="34" charset="-128"/>
                <a:cs typeface="Arial Unicode MS" pitchFamily="34" charset="-128"/>
              </a:rPr>
              <a:t>Nexus</a:t>
            </a:r>
          </a:p>
        </p:txBody>
      </p:sp>
      <p:sp>
        <p:nvSpPr>
          <p:cNvPr id="208" name="Rectangle: Rounded Corners 207">
            <a:extLst>
              <a:ext uri="{FF2B5EF4-FFF2-40B4-BE49-F238E27FC236}">
                <a16:creationId xmlns:a16="http://schemas.microsoft.com/office/drawing/2014/main" id="{195C97B2-6255-42B4-839A-3E84626DA95B}"/>
              </a:ext>
            </a:extLst>
          </p:cNvPr>
          <p:cNvSpPr/>
          <p:nvPr/>
        </p:nvSpPr>
        <p:spPr bwMode="gray">
          <a:xfrm>
            <a:off x="11472566" y="4656106"/>
            <a:ext cx="510872" cy="317366"/>
          </a:xfrm>
          <a:prstGeom prst="roundRect">
            <a:avLst/>
          </a:prstGeom>
          <a:noFill/>
          <a:ln w="6350" algn="ctr">
            <a:solidFill>
              <a:schemeClr val="tx1">
                <a:lumMod val="50000"/>
                <a:lumOff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09" name="TextBox 208">
            <a:extLst>
              <a:ext uri="{FF2B5EF4-FFF2-40B4-BE49-F238E27FC236}">
                <a16:creationId xmlns:a16="http://schemas.microsoft.com/office/drawing/2014/main" id="{E8F27A06-E1ED-4ED7-801A-D0EBF0CAD1CB}"/>
              </a:ext>
            </a:extLst>
          </p:cNvPr>
          <p:cNvSpPr txBox="1"/>
          <p:nvPr/>
        </p:nvSpPr>
        <p:spPr>
          <a:xfrm>
            <a:off x="11542266" y="4750121"/>
            <a:ext cx="396942" cy="1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700" b="1" kern="0">
                <a:ea typeface="Arial Unicode MS" pitchFamily="34" charset="-128"/>
                <a:cs typeface="Arial Unicode MS" pitchFamily="34" charset="-128"/>
              </a:rPr>
              <a:t>GitHub</a:t>
            </a:r>
          </a:p>
        </p:txBody>
      </p:sp>
      <p:sp>
        <p:nvSpPr>
          <p:cNvPr id="210" name="Rectangle 209">
            <a:extLst>
              <a:ext uri="{FF2B5EF4-FFF2-40B4-BE49-F238E27FC236}">
                <a16:creationId xmlns:a16="http://schemas.microsoft.com/office/drawing/2014/main" id="{9CBC4E5B-7F8C-4CA0-9ACB-740E7A542F47}"/>
              </a:ext>
            </a:extLst>
          </p:cNvPr>
          <p:cNvSpPr/>
          <p:nvPr/>
        </p:nvSpPr>
        <p:spPr bwMode="gray">
          <a:xfrm>
            <a:off x="2627322" y="5843658"/>
            <a:ext cx="2481682" cy="510342"/>
          </a:xfrm>
          <a:prstGeom prst="rect">
            <a:avLst/>
          </a:prstGeom>
          <a:solidFill>
            <a:schemeClr val="bg1"/>
          </a:solidFill>
          <a:ln w="6350"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211" name="TextBox 210">
            <a:extLst>
              <a:ext uri="{FF2B5EF4-FFF2-40B4-BE49-F238E27FC236}">
                <a16:creationId xmlns:a16="http://schemas.microsoft.com/office/drawing/2014/main" id="{3E204E65-178E-4056-8E30-6E894CD2C3C8}"/>
              </a:ext>
            </a:extLst>
          </p:cNvPr>
          <p:cNvSpPr txBox="1"/>
          <p:nvPr/>
        </p:nvSpPr>
        <p:spPr>
          <a:xfrm>
            <a:off x="2997358" y="5716487"/>
            <a:ext cx="1139652" cy="246221"/>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1"/>
                </a:solidFill>
                <a:ea typeface="Arial Unicode MS" pitchFamily="34" charset="-128"/>
                <a:cs typeface="Arial Unicode MS" pitchFamily="34" charset="-128"/>
              </a:rPr>
              <a:t>Translation Management system</a:t>
            </a:r>
          </a:p>
        </p:txBody>
      </p:sp>
      <p:pic>
        <p:nvPicPr>
          <p:cNvPr id="212" name="Picture 2">
            <a:extLst>
              <a:ext uri="{FF2B5EF4-FFF2-40B4-BE49-F238E27FC236}">
                <a16:creationId xmlns:a16="http://schemas.microsoft.com/office/drawing/2014/main" id="{6B47DC9A-3927-4B25-A271-EC076ABF81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1142" y="4833717"/>
            <a:ext cx="605644" cy="62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3" name="Connector: Elbow 212">
            <a:extLst>
              <a:ext uri="{FF2B5EF4-FFF2-40B4-BE49-F238E27FC236}">
                <a16:creationId xmlns:a16="http://schemas.microsoft.com/office/drawing/2014/main" id="{4020C4A5-FA9B-4AC2-BBB7-5744F54076CA}"/>
              </a:ext>
            </a:extLst>
          </p:cNvPr>
          <p:cNvCxnSpPr>
            <a:cxnSpLocks/>
            <a:stCxn id="157" idx="3"/>
            <a:endCxn id="217" idx="2"/>
          </p:cNvCxnSpPr>
          <p:nvPr/>
        </p:nvCxnSpPr>
        <p:spPr>
          <a:xfrm>
            <a:off x="6516399" y="4055092"/>
            <a:ext cx="646207" cy="878485"/>
          </a:xfrm>
          <a:prstGeom prst="bentConnector3">
            <a:avLst>
              <a:gd name="adj1" fmla="val 50000"/>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C07AC47-F6FA-49E8-9BAC-B10AA1457041}"/>
              </a:ext>
            </a:extLst>
          </p:cNvPr>
          <p:cNvCxnSpPr>
            <a:stCxn id="212" idx="1"/>
            <a:endCxn id="178" idx="3"/>
          </p:cNvCxnSpPr>
          <p:nvPr/>
        </p:nvCxnSpPr>
        <p:spPr>
          <a:xfrm flipH="1">
            <a:off x="4599151" y="5145182"/>
            <a:ext cx="2531991" cy="14607"/>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BEDFD040-74C9-47E8-93BD-5B9ED982DFB0}"/>
              </a:ext>
            </a:extLst>
          </p:cNvPr>
          <p:cNvSpPr txBox="1"/>
          <p:nvPr/>
        </p:nvSpPr>
        <p:spPr>
          <a:xfrm>
            <a:off x="5147802" y="5022100"/>
            <a:ext cx="1029829" cy="24622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accent3"/>
                </a:solidFill>
                <a:ea typeface="Arial Unicode MS" pitchFamily="34" charset="-128"/>
                <a:cs typeface="Arial Unicode MS" pitchFamily="34" charset="-128"/>
              </a:rPr>
              <a:t>Rolling Delta translation structure</a:t>
            </a:r>
          </a:p>
        </p:txBody>
      </p:sp>
      <p:sp>
        <p:nvSpPr>
          <p:cNvPr id="216" name="TextBox 215">
            <a:extLst>
              <a:ext uri="{FF2B5EF4-FFF2-40B4-BE49-F238E27FC236}">
                <a16:creationId xmlns:a16="http://schemas.microsoft.com/office/drawing/2014/main" id="{2E164054-72D2-40D6-83A8-94A55B5B2864}"/>
              </a:ext>
            </a:extLst>
          </p:cNvPr>
          <p:cNvSpPr txBox="1"/>
          <p:nvPr/>
        </p:nvSpPr>
        <p:spPr>
          <a:xfrm>
            <a:off x="6925998" y="4446934"/>
            <a:ext cx="1017383" cy="36933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Secondary container Store Server (Translation)</a:t>
            </a:r>
          </a:p>
        </p:txBody>
      </p:sp>
      <p:sp>
        <p:nvSpPr>
          <p:cNvPr id="217" name="Oval 216">
            <a:extLst>
              <a:ext uri="{FF2B5EF4-FFF2-40B4-BE49-F238E27FC236}">
                <a16:creationId xmlns:a16="http://schemas.microsoft.com/office/drawing/2014/main" id="{DB84AFEB-3D90-4B02-ABEB-8663BAF440C6}"/>
              </a:ext>
            </a:extLst>
          </p:cNvPr>
          <p:cNvSpPr/>
          <p:nvPr/>
        </p:nvSpPr>
        <p:spPr bwMode="gray">
          <a:xfrm>
            <a:off x="7162606" y="4880766"/>
            <a:ext cx="122424" cy="105621"/>
          </a:xfrm>
          <a:prstGeom prst="ellipse">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pic>
        <p:nvPicPr>
          <p:cNvPr id="218" name="Picture 2">
            <a:extLst>
              <a:ext uri="{FF2B5EF4-FFF2-40B4-BE49-F238E27FC236}">
                <a16:creationId xmlns:a16="http://schemas.microsoft.com/office/drawing/2014/main" id="{F09375DE-C286-4A35-BB09-18B2FE7988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256" y="5046902"/>
            <a:ext cx="324096" cy="33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9" name="Picture 2">
            <a:extLst>
              <a:ext uri="{FF2B5EF4-FFF2-40B4-BE49-F238E27FC236}">
                <a16:creationId xmlns:a16="http://schemas.microsoft.com/office/drawing/2014/main" id="{6B862DD5-4B92-4203-BA7A-9E4644A491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5375" y="5037814"/>
            <a:ext cx="324096" cy="33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1" name="Picture 2">
            <a:extLst>
              <a:ext uri="{FF2B5EF4-FFF2-40B4-BE49-F238E27FC236}">
                <a16:creationId xmlns:a16="http://schemas.microsoft.com/office/drawing/2014/main" id="{181109EB-7064-4FC3-AC63-5233790A7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4796" y="5041657"/>
            <a:ext cx="324096" cy="33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2" name="Picture 2">
            <a:extLst>
              <a:ext uri="{FF2B5EF4-FFF2-40B4-BE49-F238E27FC236}">
                <a16:creationId xmlns:a16="http://schemas.microsoft.com/office/drawing/2014/main" id="{1FFFC466-99E1-4032-87FE-B470035D46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2291" y="5055990"/>
            <a:ext cx="324096" cy="33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 name="Picture 2">
            <a:extLst>
              <a:ext uri="{FF2B5EF4-FFF2-40B4-BE49-F238E27FC236}">
                <a16:creationId xmlns:a16="http://schemas.microsoft.com/office/drawing/2014/main" id="{77FAE090-4F0C-48D2-9B84-C1110D5CCD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8410" y="5046902"/>
            <a:ext cx="324096" cy="33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4" name="Picture 2">
            <a:extLst>
              <a:ext uri="{FF2B5EF4-FFF2-40B4-BE49-F238E27FC236}">
                <a16:creationId xmlns:a16="http://schemas.microsoft.com/office/drawing/2014/main" id="{C8ADA8A2-BDFC-432D-9448-1CD3EFBC5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5038" y="5065078"/>
            <a:ext cx="324096" cy="33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 name="Picture 2">
            <a:extLst>
              <a:ext uri="{FF2B5EF4-FFF2-40B4-BE49-F238E27FC236}">
                <a16:creationId xmlns:a16="http://schemas.microsoft.com/office/drawing/2014/main" id="{3E736689-89CA-4843-B644-58BD239C86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1157" y="5055990"/>
            <a:ext cx="324096" cy="33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6" name="Straight Connector 225">
            <a:extLst>
              <a:ext uri="{FF2B5EF4-FFF2-40B4-BE49-F238E27FC236}">
                <a16:creationId xmlns:a16="http://schemas.microsoft.com/office/drawing/2014/main" id="{056EF164-376F-4103-89DD-F6B6A812E921}"/>
              </a:ext>
            </a:extLst>
          </p:cNvPr>
          <p:cNvCxnSpPr/>
          <p:nvPr/>
        </p:nvCxnSpPr>
        <p:spPr>
          <a:xfrm>
            <a:off x="1137920" y="4933577"/>
            <a:ext cx="1272514" cy="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520F785-7B67-4D55-923B-B98DDAC65C82}"/>
              </a:ext>
            </a:extLst>
          </p:cNvPr>
          <p:cNvCxnSpPr>
            <a:cxnSpLocks/>
          </p:cNvCxnSpPr>
          <p:nvPr/>
        </p:nvCxnSpPr>
        <p:spPr>
          <a:xfrm>
            <a:off x="8684796" y="4933577"/>
            <a:ext cx="2034852" cy="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E0316F7E-1566-4DEF-98E7-9A230E5977A9}"/>
              </a:ext>
            </a:extLst>
          </p:cNvPr>
          <p:cNvSpPr/>
          <p:nvPr/>
        </p:nvSpPr>
        <p:spPr bwMode="gray">
          <a:xfrm>
            <a:off x="8910054" y="5906667"/>
            <a:ext cx="863800" cy="179958"/>
          </a:xfrm>
          <a:prstGeom prst="roundRect">
            <a:avLst/>
          </a:prstGeom>
          <a:solidFill>
            <a:schemeClr val="tx1">
              <a:lumMod val="50000"/>
              <a:lumOff val="5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900" kern="0">
                <a:solidFill>
                  <a:schemeClr val="bg1"/>
                </a:solidFill>
                <a:ea typeface="Arial Unicode MS" pitchFamily="34" charset="-128"/>
                <a:cs typeface="Arial Unicode MS" pitchFamily="34" charset="-128"/>
              </a:rPr>
              <a:t>nothing to do</a:t>
            </a:r>
          </a:p>
        </p:txBody>
      </p:sp>
      <p:sp>
        <p:nvSpPr>
          <p:cNvPr id="229" name="Rectangle: Rounded Corners 228">
            <a:extLst>
              <a:ext uri="{FF2B5EF4-FFF2-40B4-BE49-F238E27FC236}">
                <a16:creationId xmlns:a16="http://schemas.microsoft.com/office/drawing/2014/main" id="{01DDEEB7-4DFC-4476-9460-22DB29D46416}"/>
              </a:ext>
            </a:extLst>
          </p:cNvPr>
          <p:cNvSpPr/>
          <p:nvPr/>
        </p:nvSpPr>
        <p:spPr bwMode="gray">
          <a:xfrm>
            <a:off x="8909280" y="6139150"/>
            <a:ext cx="863800" cy="179958"/>
          </a:xfrm>
          <a:prstGeom prst="roundRect">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900" kern="0">
                <a:solidFill>
                  <a:schemeClr val="bg1"/>
                </a:solidFill>
                <a:ea typeface="Arial Unicode MS" pitchFamily="34" charset="-128"/>
                <a:cs typeface="Arial Unicode MS" pitchFamily="34" charset="-128"/>
              </a:rPr>
              <a:t>In progress</a:t>
            </a:r>
          </a:p>
        </p:txBody>
      </p:sp>
      <p:sp>
        <p:nvSpPr>
          <p:cNvPr id="230" name="Rectangle: Rounded Corners 229">
            <a:extLst>
              <a:ext uri="{FF2B5EF4-FFF2-40B4-BE49-F238E27FC236}">
                <a16:creationId xmlns:a16="http://schemas.microsoft.com/office/drawing/2014/main" id="{C6ED326F-4268-4801-A31C-411C7498E312}"/>
              </a:ext>
            </a:extLst>
          </p:cNvPr>
          <p:cNvSpPr/>
          <p:nvPr/>
        </p:nvSpPr>
        <p:spPr bwMode="gray">
          <a:xfrm>
            <a:off x="9889723" y="5900361"/>
            <a:ext cx="863800" cy="179958"/>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900" kern="0">
                <a:solidFill>
                  <a:schemeClr val="bg1"/>
                </a:solidFill>
                <a:ea typeface="Arial Unicode MS" pitchFamily="34" charset="-128"/>
                <a:cs typeface="Arial Unicode MS" pitchFamily="34" charset="-128"/>
              </a:rPr>
              <a:t>Completed</a:t>
            </a:r>
          </a:p>
        </p:txBody>
      </p:sp>
      <p:sp>
        <p:nvSpPr>
          <p:cNvPr id="231" name="Rectangle: Rounded Corners 230">
            <a:extLst>
              <a:ext uri="{FF2B5EF4-FFF2-40B4-BE49-F238E27FC236}">
                <a16:creationId xmlns:a16="http://schemas.microsoft.com/office/drawing/2014/main" id="{1D2F4C00-F151-4F90-A0A1-3683760EB680}"/>
              </a:ext>
            </a:extLst>
          </p:cNvPr>
          <p:cNvSpPr/>
          <p:nvPr/>
        </p:nvSpPr>
        <p:spPr bwMode="gray">
          <a:xfrm>
            <a:off x="9889722" y="6132845"/>
            <a:ext cx="863800" cy="179958"/>
          </a:xfrm>
          <a:prstGeom prst="roundRect">
            <a:avLst/>
          </a:prstGeom>
          <a:solidFill>
            <a:schemeClr val="tx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900" kern="0">
                <a:solidFill>
                  <a:schemeClr val="bg1"/>
                </a:solidFill>
                <a:ea typeface="Arial Unicode MS" pitchFamily="34" charset="-128"/>
                <a:cs typeface="Arial Unicode MS" pitchFamily="34" charset="-128"/>
              </a:rPr>
              <a:t>Waiting</a:t>
            </a:r>
          </a:p>
        </p:txBody>
      </p:sp>
      <p:sp>
        <p:nvSpPr>
          <p:cNvPr id="232" name="Rectangle 231">
            <a:extLst>
              <a:ext uri="{FF2B5EF4-FFF2-40B4-BE49-F238E27FC236}">
                <a16:creationId xmlns:a16="http://schemas.microsoft.com/office/drawing/2014/main" id="{18F64DB9-B73D-4B66-A8F2-CFA65E1BF04E}"/>
              </a:ext>
            </a:extLst>
          </p:cNvPr>
          <p:cNvSpPr/>
          <p:nvPr/>
        </p:nvSpPr>
        <p:spPr bwMode="gray">
          <a:xfrm>
            <a:off x="8643403" y="5736077"/>
            <a:ext cx="2183824" cy="714629"/>
          </a:xfrm>
          <a:prstGeom prst="rect">
            <a:avLst/>
          </a:prstGeom>
          <a:noFill/>
          <a:ln w="6350" algn="ctr">
            <a:solidFill>
              <a:schemeClr val="tx1">
                <a:lumMod val="50000"/>
                <a:lumOff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a:ea typeface="Arial Unicode MS" pitchFamily="34" charset="-128"/>
              <a:cs typeface="Arial Unicode MS" pitchFamily="34" charset="-128"/>
            </a:endParaRPr>
          </a:p>
        </p:txBody>
      </p:sp>
      <p:sp>
        <p:nvSpPr>
          <p:cNvPr id="234" name="TextBox 233">
            <a:extLst>
              <a:ext uri="{FF2B5EF4-FFF2-40B4-BE49-F238E27FC236}">
                <a16:creationId xmlns:a16="http://schemas.microsoft.com/office/drawing/2014/main" id="{78D50D45-A83D-4527-B59A-A76FB061A2B0}"/>
              </a:ext>
            </a:extLst>
          </p:cNvPr>
          <p:cNvSpPr txBox="1"/>
          <p:nvPr/>
        </p:nvSpPr>
        <p:spPr>
          <a:xfrm>
            <a:off x="8716511" y="5666630"/>
            <a:ext cx="713270" cy="123083"/>
          </a:xfrm>
          <a:prstGeom prst="rect">
            <a:avLst/>
          </a:prstGeom>
          <a:solidFill>
            <a:schemeClr val="bg1"/>
          </a:solid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Build status</a:t>
            </a:r>
          </a:p>
        </p:txBody>
      </p:sp>
      <p:pic>
        <p:nvPicPr>
          <p:cNvPr id="235" name="Picture 234">
            <a:extLst>
              <a:ext uri="{FF2B5EF4-FFF2-40B4-BE49-F238E27FC236}">
                <a16:creationId xmlns:a16="http://schemas.microsoft.com/office/drawing/2014/main" id="{89FC5AD7-306E-4626-A563-45282FE3489B}"/>
              </a:ext>
            </a:extLst>
          </p:cNvPr>
          <p:cNvPicPr>
            <a:picLocks noChangeAspect="1"/>
          </p:cNvPicPr>
          <p:nvPr/>
        </p:nvPicPr>
        <p:blipFill>
          <a:blip r:embed="rId15"/>
          <a:stretch>
            <a:fillRect/>
          </a:stretch>
        </p:blipFill>
        <p:spPr>
          <a:xfrm>
            <a:off x="1135274" y="3618857"/>
            <a:ext cx="418874" cy="249176"/>
          </a:xfrm>
          <a:prstGeom prst="rect">
            <a:avLst/>
          </a:prstGeom>
          <a:ln w="12700">
            <a:solidFill>
              <a:schemeClr val="accent1"/>
            </a:solidFill>
          </a:ln>
          <a:effectLst>
            <a:outerShdw blurRad="50800" dist="38100" dir="2700000" algn="tl" rotWithShape="0">
              <a:prstClr val="black">
                <a:alpha val="40000"/>
              </a:prstClr>
            </a:outerShdw>
          </a:effectLst>
        </p:spPr>
      </p:pic>
      <p:sp>
        <p:nvSpPr>
          <p:cNvPr id="237" name="TextBox 236">
            <a:extLst>
              <a:ext uri="{FF2B5EF4-FFF2-40B4-BE49-F238E27FC236}">
                <a16:creationId xmlns:a16="http://schemas.microsoft.com/office/drawing/2014/main" id="{15481F1D-FEF3-4EAB-A637-A78A74DE6854}"/>
              </a:ext>
            </a:extLst>
          </p:cNvPr>
          <p:cNvSpPr txBox="1"/>
          <p:nvPr/>
        </p:nvSpPr>
        <p:spPr>
          <a:xfrm>
            <a:off x="907772" y="3462579"/>
            <a:ext cx="994232" cy="12308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DITA CMS Front-end</a:t>
            </a:r>
          </a:p>
        </p:txBody>
      </p:sp>
      <p:sp>
        <p:nvSpPr>
          <p:cNvPr id="239" name="TextBox 238">
            <a:extLst>
              <a:ext uri="{FF2B5EF4-FFF2-40B4-BE49-F238E27FC236}">
                <a16:creationId xmlns:a16="http://schemas.microsoft.com/office/drawing/2014/main" id="{048CF6D7-D6E2-44BF-A876-87EFF8F47314}"/>
              </a:ext>
            </a:extLst>
          </p:cNvPr>
          <p:cNvSpPr txBox="1"/>
          <p:nvPr/>
        </p:nvSpPr>
        <p:spPr>
          <a:xfrm>
            <a:off x="1278634" y="5379208"/>
            <a:ext cx="994232" cy="12308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RDP Servers</a:t>
            </a:r>
          </a:p>
        </p:txBody>
      </p:sp>
      <p:sp>
        <p:nvSpPr>
          <p:cNvPr id="241" name="TextBox 240">
            <a:extLst>
              <a:ext uri="{FF2B5EF4-FFF2-40B4-BE49-F238E27FC236}">
                <a16:creationId xmlns:a16="http://schemas.microsoft.com/office/drawing/2014/main" id="{47C9DCAF-98E2-4B6C-A0DF-745AAC79069C}"/>
              </a:ext>
            </a:extLst>
          </p:cNvPr>
          <p:cNvSpPr txBox="1"/>
          <p:nvPr/>
        </p:nvSpPr>
        <p:spPr>
          <a:xfrm>
            <a:off x="9256920" y="5379208"/>
            <a:ext cx="994232" cy="123083"/>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tx1">
                    <a:lumMod val="75000"/>
                    <a:lumOff val="25000"/>
                  </a:schemeClr>
                </a:solidFill>
                <a:ea typeface="Arial Unicode MS" pitchFamily="34" charset="-128"/>
                <a:cs typeface="Arial Unicode MS" pitchFamily="34" charset="-128"/>
              </a:rPr>
              <a:t>Build Servers</a:t>
            </a:r>
          </a:p>
        </p:txBody>
      </p:sp>
      <p:sp>
        <p:nvSpPr>
          <p:cNvPr id="242" name="Rectangle: Rounded Corners 241">
            <a:extLst>
              <a:ext uri="{FF2B5EF4-FFF2-40B4-BE49-F238E27FC236}">
                <a16:creationId xmlns:a16="http://schemas.microsoft.com/office/drawing/2014/main" id="{C61FA6AE-8134-4E0D-8251-D2D56BBE039F}"/>
              </a:ext>
            </a:extLst>
          </p:cNvPr>
          <p:cNvSpPr/>
          <p:nvPr/>
        </p:nvSpPr>
        <p:spPr bwMode="gray">
          <a:xfrm>
            <a:off x="11472745" y="5090854"/>
            <a:ext cx="510872" cy="317366"/>
          </a:xfrm>
          <a:prstGeom prst="roundRect">
            <a:avLst/>
          </a:prstGeom>
          <a:noFill/>
          <a:ln w="6350" algn="ctr">
            <a:solidFill>
              <a:schemeClr val="tx1">
                <a:lumMod val="50000"/>
                <a:lumOff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243" name="TextBox 242">
            <a:extLst>
              <a:ext uri="{FF2B5EF4-FFF2-40B4-BE49-F238E27FC236}">
                <a16:creationId xmlns:a16="http://schemas.microsoft.com/office/drawing/2014/main" id="{3726CF81-685C-40F8-B37F-916811F60131}"/>
              </a:ext>
            </a:extLst>
          </p:cNvPr>
          <p:cNvSpPr txBox="1"/>
          <p:nvPr/>
        </p:nvSpPr>
        <p:spPr>
          <a:xfrm>
            <a:off x="11542445" y="5184869"/>
            <a:ext cx="396942" cy="10772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700" b="1" kern="0">
                <a:ea typeface="Arial Unicode MS" pitchFamily="34" charset="-128"/>
                <a:cs typeface="Arial Unicode MS" pitchFamily="34" charset="-128"/>
              </a:rPr>
              <a:t>…</a:t>
            </a:r>
          </a:p>
        </p:txBody>
      </p:sp>
      <p:sp>
        <p:nvSpPr>
          <p:cNvPr id="98" name="Rectangle: Rounded Corners 97">
            <a:hlinkClick r:id="rId16" action="ppaction://hlinksldjump"/>
            <a:extLst>
              <a:ext uri="{FF2B5EF4-FFF2-40B4-BE49-F238E27FC236}">
                <a16:creationId xmlns:a16="http://schemas.microsoft.com/office/drawing/2014/main" id="{311CAF67-7D02-4326-A33F-C32FD7EB03B2}"/>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238084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wipe(down)">
                                      <p:cBhvr>
                                        <p:cTn id="7" dur="5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8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84"/>
                                        </p:tgtEl>
                                        <p:attrNameLst>
                                          <p:attrName>style.visibility</p:attrName>
                                        </p:attrNameLst>
                                      </p:cBhvr>
                                      <p:to>
                                        <p:strVal val="visible"/>
                                      </p:to>
                                    </p:set>
                                    <p:animEffect transition="in" filter="wipe(down)">
                                      <p:cBhvr>
                                        <p:cTn id="16" dur="500"/>
                                        <p:tgtEl>
                                          <p:spTgt spid="18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8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85"/>
                                        </p:tgtEl>
                                        <p:attrNameLst>
                                          <p:attrName>style.visibility</p:attrName>
                                        </p:attrNameLst>
                                      </p:cBhvr>
                                      <p:to>
                                        <p:strVal val="visible"/>
                                      </p:to>
                                    </p:set>
                                    <p:animEffect transition="in" filter="wipe(down)">
                                      <p:cBhvr>
                                        <p:cTn id="25" dur="500"/>
                                        <p:tgtEl>
                                          <p:spTgt spid="18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8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6"/>
                                        </p:tgtEl>
                                        <p:attrNameLst>
                                          <p:attrName>style.visibility</p:attrName>
                                        </p:attrNameLst>
                                      </p:cBhvr>
                                      <p:to>
                                        <p:strVal val="visible"/>
                                      </p:to>
                                    </p:set>
                                    <p:animEffect transition="in" filter="wipe(down)">
                                      <p:cBhvr>
                                        <p:cTn id="34" dur="500"/>
                                        <p:tgtEl>
                                          <p:spTgt spid="18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8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87"/>
                                        </p:tgtEl>
                                        <p:attrNameLst>
                                          <p:attrName>style.visibility</p:attrName>
                                        </p:attrNameLst>
                                      </p:cBhvr>
                                      <p:to>
                                        <p:strVal val="visible"/>
                                      </p:to>
                                    </p:set>
                                    <p:animEffect transition="in" filter="wipe(down)">
                                      <p:cBhvr>
                                        <p:cTn id="43" dur="500"/>
                                        <p:tgtEl>
                                          <p:spTgt spid="18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8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4"/>
                                        </p:tgtEl>
                                        <p:attrNameLst>
                                          <p:attrName>style.visibility</p:attrName>
                                        </p:attrNameLst>
                                      </p:cBhvr>
                                      <p:to>
                                        <p:strVal val="visible"/>
                                      </p:to>
                                    </p:set>
                                    <p:animEffect transition="in" filter="wipe(down)">
                                      <p:cBhvr>
                                        <p:cTn id="52" dur="500"/>
                                        <p:tgtEl>
                                          <p:spTgt spid="19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9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3" grpId="1" animBg="1"/>
      <p:bldP spid="184" grpId="0" animBg="1"/>
      <p:bldP spid="184" grpId="1" animBg="1"/>
      <p:bldP spid="185" grpId="0" animBg="1"/>
      <p:bldP spid="185" grpId="1" animBg="1"/>
      <p:bldP spid="186" grpId="0" animBg="1"/>
      <p:bldP spid="186" grpId="1" animBg="1"/>
      <p:bldP spid="187" grpId="0" animBg="1"/>
      <p:bldP spid="187" grpId="1" animBg="1"/>
      <p:bldP spid="194" grpId="0" animBg="1"/>
      <p:bldP spid="19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Grafik 21">
            <a:extLst>
              <a:ext uri="{FF2B5EF4-FFF2-40B4-BE49-F238E27FC236}">
                <a16:creationId xmlns:a16="http://schemas.microsoft.com/office/drawing/2014/main" id="{52B1FFCE-FB68-45B6-BF01-3CDA11455BB2}"/>
              </a:ext>
            </a:extLst>
          </p:cNvPr>
          <p:cNvPicPr>
            <a:picLocks noChangeAspect="1"/>
          </p:cNvPicPr>
          <p:nvPr/>
        </p:nvPicPr>
        <p:blipFill>
          <a:blip r:embed="rId58"/>
          <a:stretch>
            <a:fillRect/>
          </a:stretch>
        </p:blipFill>
        <p:spPr>
          <a:xfrm>
            <a:off x="-8127" y="0"/>
            <a:ext cx="12195175" cy="6859786"/>
          </a:xfrm>
          <a:prstGeom prst="rect">
            <a:avLst/>
          </a:prstGeom>
        </p:spPr>
      </p:pic>
      <p:sp>
        <p:nvSpPr>
          <p:cNvPr id="203" name="Oval 15">
            <a:extLst>
              <a:ext uri="{FF2B5EF4-FFF2-40B4-BE49-F238E27FC236}">
                <a16:creationId xmlns:a16="http://schemas.microsoft.com/office/drawing/2014/main" id="{21F05427-4E7A-4DC6-AA69-88C565B60946}"/>
              </a:ext>
            </a:extLst>
          </p:cNvPr>
          <p:cNvSpPr>
            <a:spLocks noChangeArrowheads="1"/>
          </p:cNvSpPr>
          <p:nvPr>
            <p:custDataLst>
              <p:tags r:id="rId1"/>
            </p:custDataLst>
          </p:nvPr>
        </p:nvSpPr>
        <p:spPr bwMode="auto">
          <a:xfrm>
            <a:off x="4521003" y="1026270"/>
            <a:ext cx="5220000" cy="5220000"/>
          </a:xfrm>
          <a:prstGeom prst="ellipse">
            <a:avLst/>
          </a:prstGeom>
          <a:noFill/>
          <a:ln w="9525" cap="flat">
            <a:solidFill>
              <a:schemeClr val="bg1">
                <a:lumMod val="50000"/>
                <a:lumOff val="50000"/>
              </a:schemeClr>
            </a:solidFill>
            <a:prstDash val="sysDot"/>
            <a:round/>
            <a:headEnd/>
            <a:tailEnd/>
          </a:ln>
          <a:effectLst>
            <a:outerShdw blurRad="190500" dist="63500" sx="102000" sy="102000" algn="ctr" rotWithShape="0">
              <a:prstClr val="black">
                <a:alpha val="20000"/>
              </a:prstClr>
            </a:outerShdw>
          </a:effectLst>
        </p:spPr>
        <p:txBody>
          <a:bodyPr vert="horz" wrap="square" lIns="96757" tIns="48378" rIns="96757" bIns="48378" numCol="1" anchor="t" anchorCtr="0" compatLnSpc="1">
            <a:prstTxWarp prst="textNoShape">
              <a:avLst/>
            </a:prstTxWarp>
          </a:bodyPr>
          <a:lstStyle/>
          <a:p>
            <a:pPr defTabSz="1088327"/>
            <a:endParaRPr lang="en-US" sz="2116">
              <a:solidFill>
                <a:srgbClr val="2E4250"/>
              </a:solidFill>
              <a:latin typeface="+mn-lt"/>
            </a:endParaRPr>
          </a:p>
        </p:txBody>
      </p:sp>
      <p:sp>
        <p:nvSpPr>
          <p:cNvPr id="204" name="Oval 15">
            <a:extLst>
              <a:ext uri="{FF2B5EF4-FFF2-40B4-BE49-F238E27FC236}">
                <a16:creationId xmlns:a16="http://schemas.microsoft.com/office/drawing/2014/main" id="{99A281D7-946F-484D-BA75-EA0E94750CB5}"/>
              </a:ext>
            </a:extLst>
          </p:cNvPr>
          <p:cNvSpPr>
            <a:spLocks noChangeArrowheads="1"/>
          </p:cNvSpPr>
          <p:nvPr>
            <p:custDataLst>
              <p:tags r:id="rId2"/>
            </p:custDataLst>
          </p:nvPr>
        </p:nvSpPr>
        <p:spPr bwMode="auto">
          <a:xfrm>
            <a:off x="5530677" y="1988296"/>
            <a:ext cx="3200653" cy="3168579"/>
          </a:xfrm>
          <a:prstGeom prst="ellipse">
            <a:avLst/>
          </a:prstGeom>
          <a:noFill/>
          <a:ln w="9525" cap="flat">
            <a:solidFill>
              <a:schemeClr val="bg1">
                <a:lumMod val="50000"/>
                <a:lumOff val="50000"/>
              </a:schemeClr>
            </a:solidFill>
            <a:prstDash val="solid"/>
            <a:round/>
            <a:headEnd/>
            <a:tailEnd/>
          </a:ln>
          <a:effectLst>
            <a:outerShdw blurRad="190500" dist="63500" sx="102000" sy="102000" algn="ctr" rotWithShape="0">
              <a:prstClr val="black">
                <a:alpha val="20000"/>
              </a:prstClr>
            </a:outerShdw>
          </a:effectLst>
        </p:spPr>
        <p:txBody>
          <a:bodyPr vert="horz" wrap="square" lIns="96757" tIns="48378" rIns="96757" bIns="48378" numCol="1" anchor="t" anchorCtr="0" compatLnSpc="1">
            <a:prstTxWarp prst="textNoShape">
              <a:avLst/>
            </a:prstTxWarp>
          </a:bodyPr>
          <a:lstStyle/>
          <a:p>
            <a:pPr defTabSz="1088327"/>
            <a:endParaRPr lang="en-US" sz="2116">
              <a:solidFill>
                <a:srgbClr val="2E4250"/>
              </a:solidFill>
              <a:latin typeface="+mn-lt"/>
            </a:endParaRPr>
          </a:p>
        </p:txBody>
      </p:sp>
      <p:sp>
        <p:nvSpPr>
          <p:cNvPr id="213" name="Oval 15">
            <a:extLst>
              <a:ext uri="{FF2B5EF4-FFF2-40B4-BE49-F238E27FC236}">
                <a16:creationId xmlns:a16="http://schemas.microsoft.com/office/drawing/2014/main" id="{F8DF6AA5-B11E-407B-BC28-D59E29E929D3}"/>
              </a:ext>
            </a:extLst>
          </p:cNvPr>
          <p:cNvSpPr>
            <a:spLocks noChangeArrowheads="1"/>
          </p:cNvSpPr>
          <p:nvPr>
            <p:custDataLst>
              <p:tags r:id="rId3"/>
            </p:custDataLst>
          </p:nvPr>
        </p:nvSpPr>
        <p:spPr bwMode="auto">
          <a:xfrm>
            <a:off x="6480781" y="2951004"/>
            <a:ext cx="1300445" cy="1287413"/>
          </a:xfrm>
          <a:prstGeom prst="ellipse">
            <a:avLst/>
          </a:prstGeom>
          <a:solidFill>
            <a:schemeClr val="bg1"/>
          </a:solidFill>
          <a:ln w="9525" cap="flat">
            <a:solidFill>
              <a:schemeClr val="bg1">
                <a:lumMod val="50000"/>
                <a:lumOff val="50000"/>
              </a:schemeClr>
            </a:solidFill>
            <a:prstDash val="solid"/>
            <a:round/>
            <a:headEnd/>
            <a:tailEnd/>
          </a:ln>
          <a:effectLst>
            <a:glow rad="317500">
              <a:schemeClr val="accent4">
                <a:alpha val="10000"/>
              </a:schemeClr>
            </a:glow>
          </a:effectLst>
        </p:spPr>
        <p:txBody>
          <a:bodyPr vert="horz" wrap="square" lIns="96757" tIns="48378" rIns="96757" bIns="48378" numCol="1" anchor="t" anchorCtr="0" compatLnSpc="1">
            <a:prstTxWarp prst="textNoShape">
              <a:avLst/>
            </a:prstTxWarp>
          </a:bodyPr>
          <a:lstStyle/>
          <a:p>
            <a:pPr defTabSz="1088327"/>
            <a:endParaRPr lang="en-US" sz="2116">
              <a:solidFill>
                <a:srgbClr val="2E4250"/>
              </a:solidFill>
              <a:latin typeface="+mn-lt"/>
            </a:endParaRPr>
          </a:p>
        </p:txBody>
      </p:sp>
      <p:sp>
        <p:nvSpPr>
          <p:cNvPr id="214" name="TextBox 32">
            <a:extLst>
              <a:ext uri="{FF2B5EF4-FFF2-40B4-BE49-F238E27FC236}">
                <a16:creationId xmlns:a16="http://schemas.microsoft.com/office/drawing/2014/main" id="{E0D49422-8DCE-4B1C-AF88-1C918931F9B7}"/>
              </a:ext>
            </a:extLst>
          </p:cNvPr>
          <p:cNvSpPr txBox="1"/>
          <p:nvPr>
            <p:custDataLst>
              <p:tags r:id="rId4"/>
            </p:custDataLst>
          </p:nvPr>
        </p:nvSpPr>
        <p:spPr>
          <a:xfrm>
            <a:off x="6511555" y="3387685"/>
            <a:ext cx="1265569" cy="467806"/>
          </a:xfrm>
          <a:prstGeom prst="rect">
            <a:avLst/>
          </a:prstGeom>
          <a:noFill/>
          <a:ln>
            <a:noFill/>
          </a:ln>
        </p:spPr>
        <p:txBody>
          <a:bodyPr wrap="square" lIns="38093" tIns="38093" rIns="38093" bIns="38093" rtlCol="0" anchor="ctr" anchorCtr="0">
            <a:spAutoFit/>
          </a:bodyPr>
          <a:lstStyle/>
          <a:p>
            <a:pPr algn="ctr" defTabSz="1088327" fontAlgn="base">
              <a:spcBef>
                <a:spcPct val="50000"/>
              </a:spcBef>
              <a:spcAft>
                <a:spcPct val="0"/>
              </a:spcAft>
              <a:buClr>
                <a:srgbClr val="F0AB00"/>
              </a:buClr>
              <a:buSzPct val="80000"/>
            </a:pPr>
            <a:r>
              <a:rPr lang="en-US" sz="1270" kern="0">
                <a:latin typeface="+mn-lt"/>
                <a:ea typeface="Arial Unicode MS" pitchFamily="34" charset="-128"/>
                <a:cs typeface="Arial Unicode MS" pitchFamily="34" charset="-128"/>
              </a:rPr>
              <a:t>DITA Build @GCP</a:t>
            </a:r>
          </a:p>
        </p:txBody>
      </p:sp>
      <p:sp>
        <p:nvSpPr>
          <p:cNvPr id="504" name="Text Placeholder 503">
            <a:extLst>
              <a:ext uri="{FF2B5EF4-FFF2-40B4-BE49-F238E27FC236}">
                <a16:creationId xmlns:a16="http://schemas.microsoft.com/office/drawing/2014/main" id="{178C3EA2-2007-4104-BFAB-402D03C6C29E}"/>
              </a:ext>
            </a:extLst>
          </p:cNvPr>
          <p:cNvSpPr>
            <a:spLocks noGrp="1"/>
          </p:cNvSpPr>
          <p:nvPr>
            <p:ph type="body" sz="quarter" idx="10"/>
          </p:nvPr>
        </p:nvSpPr>
        <p:spPr>
          <a:xfrm>
            <a:off x="271726" y="839799"/>
            <a:ext cx="2809265" cy="5249916"/>
          </a:xfrm>
          <a:noFill/>
          <a:ln>
            <a:noFill/>
          </a:ln>
          <a:effectLst/>
        </p:spPr>
        <p:txBody>
          <a:bodyPr>
            <a:noAutofit/>
          </a:bodyPr>
          <a:lstStyle/>
          <a:p>
            <a:pPr>
              <a:spcBef>
                <a:spcPts val="600"/>
              </a:spcBef>
            </a:pPr>
            <a:r>
              <a:rPr lang="en-US" sz="1200" b="1">
                <a:solidFill>
                  <a:schemeClr val="accent1"/>
                </a:solidFill>
              </a:rPr>
              <a:t>Objective</a:t>
            </a:r>
            <a:endParaRPr lang="en-US" sz="1200" b="1">
              <a:solidFill>
                <a:schemeClr val="bg1"/>
              </a:solidFill>
            </a:endParaRPr>
          </a:p>
          <a:p>
            <a:pPr>
              <a:spcBef>
                <a:spcPts val="600"/>
              </a:spcBef>
            </a:pPr>
            <a:r>
              <a:rPr lang="en-US" sz="1200">
                <a:solidFill>
                  <a:schemeClr val="bg1"/>
                </a:solidFill>
              </a:rPr>
              <a:t>DITA Build system renovated and migrated to Google Cloud by August 2022 (One Strike</a:t>
            </a:r>
            <a:r>
              <a:rPr lang="en-US" sz="1200" b="1">
                <a:solidFill>
                  <a:schemeClr val="bg1"/>
                </a:solidFill>
              </a:rPr>
              <a:t>)</a:t>
            </a:r>
          </a:p>
          <a:p>
            <a:pPr>
              <a:spcBef>
                <a:spcPts val="600"/>
              </a:spcBef>
            </a:pPr>
            <a:endParaRPr lang="en-US" sz="1200" b="1">
              <a:solidFill>
                <a:schemeClr val="bg1"/>
              </a:solidFill>
            </a:endParaRPr>
          </a:p>
          <a:p>
            <a:pPr>
              <a:spcBef>
                <a:spcPts val="600"/>
              </a:spcBef>
            </a:pPr>
            <a:r>
              <a:rPr lang="en-US" sz="1200" b="1">
                <a:solidFill>
                  <a:schemeClr val="accent1"/>
                </a:solidFill>
              </a:rPr>
              <a:t>Motivations | Promise</a:t>
            </a:r>
          </a:p>
          <a:p>
            <a:pPr marL="171450" indent="-171450">
              <a:spcBef>
                <a:spcPts val="600"/>
              </a:spcBef>
              <a:buFont typeface="Arial" panose="020B0604020202020204" pitchFamily="34" charset="0"/>
              <a:buChar char="•"/>
            </a:pPr>
            <a:r>
              <a:rPr lang="en-US" sz="1100">
                <a:solidFill>
                  <a:schemeClr val="bg1"/>
                </a:solidFill>
              </a:rPr>
              <a:t>Replace current proprietary, monolithic on-premise build solution with </a:t>
            </a:r>
            <a:r>
              <a:rPr lang="en-US" sz="1100">
                <a:solidFill>
                  <a:schemeClr val="accent1"/>
                </a:solidFill>
              </a:rPr>
              <a:t>modern</a:t>
            </a:r>
            <a:r>
              <a:rPr lang="en-US" sz="1100">
                <a:solidFill>
                  <a:schemeClr val="bg1"/>
                </a:solidFill>
              </a:rPr>
              <a:t>, more </a:t>
            </a:r>
            <a:r>
              <a:rPr lang="en-US" sz="1100">
                <a:solidFill>
                  <a:schemeClr val="accent1"/>
                </a:solidFill>
              </a:rPr>
              <a:t>scalable</a:t>
            </a:r>
            <a:r>
              <a:rPr lang="en-US" sz="1100">
                <a:solidFill>
                  <a:schemeClr val="bg1"/>
                </a:solidFill>
              </a:rPr>
              <a:t> and </a:t>
            </a:r>
            <a:r>
              <a:rPr lang="en-US" sz="1100">
                <a:solidFill>
                  <a:schemeClr val="accent1"/>
                </a:solidFill>
              </a:rPr>
              <a:t>flexible</a:t>
            </a:r>
            <a:r>
              <a:rPr lang="en-US" sz="1100">
                <a:solidFill>
                  <a:schemeClr val="bg1"/>
                </a:solidFill>
              </a:rPr>
              <a:t> solution</a:t>
            </a:r>
          </a:p>
          <a:p>
            <a:pPr marL="171450" indent="-171450">
              <a:spcBef>
                <a:spcPts val="600"/>
              </a:spcBef>
              <a:buFont typeface="Arial" panose="020B0604020202020204" pitchFamily="34" charset="0"/>
              <a:buChar char="•"/>
            </a:pPr>
            <a:r>
              <a:rPr lang="en-US" sz="1100">
                <a:solidFill>
                  <a:schemeClr val="bg1"/>
                </a:solidFill>
              </a:rPr>
              <a:t>Improve </a:t>
            </a:r>
            <a:r>
              <a:rPr lang="en-US" sz="1100">
                <a:solidFill>
                  <a:schemeClr val="accent1"/>
                </a:solidFill>
              </a:rPr>
              <a:t>performance</a:t>
            </a:r>
            <a:r>
              <a:rPr lang="en-US" sz="1100">
                <a:solidFill>
                  <a:schemeClr val="bg1"/>
                </a:solidFill>
              </a:rPr>
              <a:t> with faster publishing cycles </a:t>
            </a:r>
          </a:p>
          <a:p>
            <a:pPr marL="171450" indent="-171450">
              <a:spcBef>
                <a:spcPts val="600"/>
              </a:spcBef>
              <a:buFont typeface="Arial" panose="020B0604020202020204" pitchFamily="34" charset="0"/>
              <a:buChar char="•"/>
            </a:pPr>
            <a:r>
              <a:rPr lang="en-US" sz="1100">
                <a:solidFill>
                  <a:schemeClr val="bg1"/>
                </a:solidFill>
              </a:rPr>
              <a:t>Improve </a:t>
            </a:r>
            <a:r>
              <a:rPr lang="en-US" sz="1100">
                <a:solidFill>
                  <a:schemeClr val="accent1"/>
                </a:solidFill>
              </a:rPr>
              <a:t>availability</a:t>
            </a:r>
            <a:r>
              <a:rPr lang="en-US" sz="1100">
                <a:solidFill>
                  <a:schemeClr val="bg1"/>
                </a:solidFill>
              </a:rPr>
              <a:t> and </a:t>
            </a:r>
            <a:r>
              <a:rPr lang="en-US" sz="1100">
                <a:solidFill>
                  <a:schemeClr val="accent1"/>
                </a:solidFill>
              </a:rPr>
              <a:t>resiliency</a:t>
            </a:r>
            <a:r>
              <a:rPr lang="en-US" sz="1100">
                <a:solidFill>
                  <a:schemeClr val="bg1"/>
                </a:solidFill>
              </a:rPr>
              <a:t> with world-class infrastructure and support from Google </a:t>
            </a:r>
          </a:p>
          <a:p>
            <a:pPr marL="171450" indent="-171450">
              <a:spcBef>
                <a:spcPts val="600"/>
              </a:spcBef>
              <a:buFont typeface="Arial" panose="020B0604020202020204" pitchFamily="34" charset="0"/>
              <a:buChar char="•"/>
            </a:pPr>
            <a:r>
              <a:rPr lang="en-US" sz="1100">
                <a:solidFill>
                  <a:schemeClr val="bg1"/>
                </a:solidFill>
              </a:rPr>
              <a:t>Reduce </a:t>
            </a:r>
            <a:r>
              <a:rPr lang="en-US" sz="1100">
                <a:solidFill>
                  <a:schemeClr val="accent1"/>
                </a:solidFill>
              </a:rPr>
              <a:t>cost of infrastructure, operations and maintenance </a:t>
            </a:r>
            <a:r>
              <a:rPr lang="en-US" sz="1100">
                <a:solidFill>
                  <a:schemeClr val="bg1"/>
                </a:solidFill>
              </a:rPr>
              <a:t>with pay-per-use model, Serverless infrastructure and automation</a:t>
            </a:r>
          </a:p>
          <a:p>
            <a:pPr marL="171450" indent="-171450">
              <a:spcBef>
                <a:spcPts val="600"/>
              </a:spcBef>
              <a:buFont typeface="Arial" panose="020B0604020202020204" pitchFamily="34" charset="0"/>
              <a:buChar char="•"/>
            </a:pPr>
            <a:r>
              <a:rPr lang="en-US" sz="1100">
                <a:solidFill>
                  <a:schemeClr val="bg1"/>
                </a:solidFill>
              </a:rPr>
              <a:t>Make it </a:t>
            </a:r>
            <a:r>
              <a:rPr lang="en-US" sz="1100">
                <a:solidFill>
                  <a:schemeClr val="accent1"/>
                </a:solidFill>
              </a:rPr>
              <a:t>CMS agnostic</a:t>
            </a:r>
            <a:r>
              <a:rPr lang="en-US" sz="1100">
                <a:solidFill>
                  <a:schemeClr val="bg1"/>
                </a:solidFill>
              </a:rPr>
              <a:t>, supporting multiple CMSs (IXIASOFT, GitHub, …)</a:t>
            </a:r>
          </a:p>
          <a:p>
            <a:pPr marL="171450" indent="-171450">
              <a:spcBef>
                <a:spcPts val="600"/>
              </a:spcBef>
              <a:buFont typeface="Arial" panose="020B0604020202020204" pitchFamily="34" charset="0"/>
              <a:buChar char="•"/>
            </a:pPr>
            <a:r>
              <a:rPr lang="en-US" sz="1100">
                <a:solidFill>
                  <a:schemeClr val="bg1"/>
                </a:solidFill>
              </a:rPr>
              <a:t>Make it our </a:t>
            </a:r>
            <a:r>
              <a:rPr lang="en-US" sz="1100">
                <a:solidFill>
                  <a:schemeClr val="accent1"/>
                </a:solidFill>
              </a:rPr>
              <a:t>platform for innovation </a:t>
            </a:r>
            <a:r>
              <a:rPr lang="en-US" sz="1100">
                <a:solidFill>
                  <a:schemeClr val="bg1"/>
                </a:solidFill>
              </a:rPr>
              <a:t>to deliver new scenarios faster</a:t>
            </a:r>
          </a:p>
          <a:p>
            <a:pPr>
              <a:spcBef>
                <a:spcPts val="600"/>
              </a:spcBef>
            </a:pPr>
            <a:r>
              <a:rPr lang="en-US" sz="1200" b="1">
                <a:solidFill>
                  <a:schemeClr val="accent1"/>
                </a:solidFill>
              </a:rPr>
              <a:t>Migration</a:t>
            </a:r>
            <a:endParaRPr lang="en-US" sz="1200" b="1">
              <a:solidFill>
                <a:schemeClr val="bg1"/>
              </a:solidFill>
            </a:endParaRPr>
          </a:p>
          <a:p>
            <a:pPr>
              <a:spcBef>
                <a:spcPts val="600"/>
              </a:spcBef>
            </a:pPr>
            <a:r>
              <a:rPr lang="en-US" sz="1100">
                <a:solidFill>
                  <a:schemeClr val="bg1"/>
                </a:solidFill>
              </a:rPr>
              <a:t>DITA Build system is migrating to GCP public cloud where we consume serverless resources from </a:t>
            </a:r>
            <a:r>
              <a:rPr lang="en-US" sz="1100">
                <a:solidFill>
                  <a:srgbClr val="FFC000"/>
                </a:solidFill>
              </a:rPr>
              <a:t>GCP Frankfurt region </a:t>
            </a:r>
            <a:r>
              <a:rPr lang="en-US" sz="1100">
                <a:solidFill>
                  <a:schemeClr val="bg1"/>
                </a:solidFill>
              </a:rPr>
              <a:t>(Europe West 3)</a:t>
            </a:r>
          </a:p>
        </p:txBody>
      </p:sp>
      <p:sp>
        <p:nvSpPr>
          <p:cNvPr id="277" name="Titel 4">
            <a:extLst>
              <a:ext uri="{FF2B5EF4-FFF2-40B4-BE49-F238E27FC236}">
                <a16:creationId xmlns:a16="http://schemas.microsoft.com/office/drawing/2014/main" id="{FD26A60A-982D-4684-B0CA-9778064F311B}"/>
              </a:ext>
            </a:extLst>
          </p:cNvPr>
          <p:cNvSpPr>
            <a:spLocks noGrp="1"/>
          </p:cNvSpPr>
          <p:nvPr>
            <p:ph type="title"/>
            <p:custDataLst>
              <p:tags r:id="rId5"/>
            </p:custDataLst>
          </p:nvPr>
        </p:nvSpPr>
        <p:spPr>
          <a:xfrm>
            <a:off x="504001" y="125319"/>
            <a:ext cx="11186476" cy="390748"/>
          </a:xfrm>
        </p:spPr>
        <p:txBody>
          <a:bodyPr/>
          <a:lstStyle/>
          <a:p>
            <a:pPr algn="l"/>
            <a:r>
              <a:rPr lang="en-US" sz="2539" dirty="0">
                <a:solidFill>
                  <a:schemeClr val="bg1"/>
                </a:solidFill>
                <a:latin typeface="+mn-lt"/>
              </a:rPr>
              <a:t>DITA Build @GCP</a:t>
            </a:r>
            <a:endParaRPr lang="en-US" sz="1400" dirty="0">
              <a:solidFill>
                <a:schemeClr val="bg1"/>
              </a:solidFill>
              <a:latin typeface="+mn-lt"/>
            </a:endParaRPr>
          </a:p>
        </p:txBody>
      </p:sp>
      <p:grpSp>
        <p:nvGrpSpPr>
          <p:cNvPr id="21" name="Group 20">
            <a:extLst>
              <a:ext uri="{FF2B5EF4-FFF2-40B4-BE49-F238E27FC236}">
                <a16:creationId xmlns:a16="http://schemas.microsoft.com/office/drawing/2014/main" id="{3867B1C4-0BCD-4A60-9E49-16FD94224376}"/>
              </a:ext>
            </a:extLst>
          </p:cNvPr>
          <p:cNvGrpSpPr/>
          <p:nvPr/>
        </p:nvGrpSpPr>
        <p:grpSpPr>
          <a:xfrm>
            <a:off x="7711838" y="3654167"/>
            <a:ext cx="4483335" cy="1491211"/>
            <a:chOff x="7711838" y="3654167"/>
            <a:chExt cx="4483335" cy="1491211"/>
          </a:xfrm>
        </p:grpSpPr>
        <p:sp>
          <p:nvSpPr>
            <p:cNvPr id="219" name="Gleichschenkliges Dreieck 351">
              <a:extLst>
                <a:ext uri="{FF2B5EF4-FFF2-40B4-BE49-F238E27FC236}">
                  <a16:creationId xmlns:a16="http://schemas.microsoft.com/office/drawing/2014/main" id="{18A33EE1-A172-4B57-8124-2077255BBFE3}"/>
                </a:ext>
              </a:extLst>
            </p:cNvPr>
            <p:cNvSpPr/>
            <p:nvPr>
              <p:custDataLst>
                <p:tags r:id="rId50"/>
              </p:custDataLst>
            </p:nvPr>
          </p:nvSpPr>
          <p:spPr bwMode="gray">
            <a:xfrm rot="7200000">
              <a:off x="7680602" y="3858181"/>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10" name="Group 9">
              <a:extLst>
                <a:ext uri="{FF2B5EF4-FFF2-40B4-BE49-F238E27FC236}">
                  <a16:creationId xmlns:a16="http://schemas.microsoft.com/office/drawing/2014/main" id="{A7311A9F-FAED-4C5E-9C06-77AB42A75A86}"/>
                </a:ext>
              </a:extLst>
            </p:cNvPr>
            <p:cNvGrpSpPr/>
            <p:nvPr/>
          </p:nvGrpSpPr>
          <p:grpSpPr>
            <a:xfrm>
              <a:off x="7811852" y="3654167"/>
              <a:ext cx="4383321" cy="1491211"/>
              <a:chOff x="7811852" y="3654167"/>
              <a:chExt cx="4383321" cy="1491211"/>
            </a:xfrm>
          </p:grpSpPr>
          <p:grpSp>
            <p:nvGrpSpPr>
              <p:cNvPr id="477" name="Group 476">
                <a:extLst>
                  <a:ext uri="{FF2B5EF4-FFF2-40B4-BE49-F238E27FC236}">
                    <a16:creationId xmlns:a16="http://schemas.microsoft.com/office/drawing/2014/main" id="{88276312-BDFE-49FE-9596-85FD85F1CA21}"/>
                  </a:ext>
                </a:extLst>
              </p:cNvPr>
              <p:cNvGrpSpPr/>
              <p:nvPr/>
            </p:nvGrpSpPr>
            <p:grpSpPr>
              <a:xfrm>
                <a:off x="7811852" y="3938578"/>
                <a:ext cx="4383321" cy="1206800"/>
                <a:chOff x="6765101" y="4046105"/>
                <a:chExt cx="4383321" cy="1206800"/>
              </a:xfrm>
            </p:grpSpPr>
            <p:cxnSp>
              <p:nvCxnSpPr>
                <p:cNvPr id="198" name="thin_Gerader Verbinder 217">
                  <a:extLst>
                    <a:ext uri="{FF2B5EF4-FFF2-40B4-BE49-F238E27FC236}">
                      <a16:creationId xmlns:a16="http://schemas.microsoft.com/office/drawing/2014/main" id="{E94D4B06-4570-463F-AAE1-A541337B5000}"/>
                    </a:ext>
                  </a:extLst>
                </p:cNvPr>
                <p:cNvCxnSpPr>
                  <a:cxnSpLocks/>
                  <a:stCxn id="219" idx="0"/>
                  <a:endCxn id="307" idx="2"/>
                </p:cNvCxnSpPr>
                <p:nvPr>
                  <p:custDataLst>
                    <p:tags r:id="rId52"/>
                  </p:custDataLst>
                </p:nvPr>
              </p:nvCxnSpPr>
              <p:spPr>
                <a:xfrm>
                  <a:off x="6765101" y="4046105"/>
                  <a:ext cx="1698318" cy="607149"/>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04" name="Gruppieren 126">
                  <a:extLst>
                    <a:ext uri="{FF2B5EF4-FFF2-40B4-BE49-F238E27FC236}">
                      <a16:creationId xmlns:a16="http://schemas.microsoft.com/office/drawing/2014/main" id="{60541D54-0A10-43E1-8CBA-14097DCBAA7D}"/>
                    </a:ext>
                  </a:extLst>
                </p:cNvPr>
                <p:cNvGrpSpPr/>
                <p:nvPr>
                  <p:custDataLst>
                    <p:tags r:id="rId53"/>
                  </p:custDataLst>
                </p:nvPr>
              </p:nvGrpSpPr>
              <p:grpSpPr>
                <a:xfrm>
                  <a:off x="8463419" y="4244766"/>
                  <a:ext cx="2685003" cy="1008139"/>
                  <a:chOff x="8087314" y="4335138"/>
                  <a:chExt cx="2537467" cy="952743"/>
                </a:xfrm>
              </p:grpSpPr>
              <p:grpSp>
                <p:nvGrpSpPr>
                  <p:cNvPr id="305" name="Gruppieren 250">
                    <a:extLst>
                      <a:ext uri="{FF2B5EF4-FFF2-40B4-BE49-F238E27FC236}">
                        <a16:creationId xmlns:a16="http://schemas.microsoft.com/office/drawing/2014/main" id="{29879EBB-325A-4DF6-87EF-BDECFFCAD5F0}"/>
                      </a:ext>
                    </a:extLst>
                  </p:cNvPr>
                  <p:cNvGrpSpPr/>
                  <p:nvPr/>
                </p:nvGrpSpPr>
                <p:grpSpPr>
                  <a:xfrm rot="4791199">
                    <a:off x="8043224" y="4462024"/>
                    <a:ext cx="814659" cy="681696"/>
                    <a:chOff x="9568517" y="2877032"/>
                    <a:chExt cx="1037745" cy="868370"/>
                  </a:xfrm>
                </p:grpSpPr>
                <p:cxnSp>
                  <p:nvCxnSpPr>
                    <p:cNvPr id="312" name="Gerader Verbinder 251">
                      <a:extLst>
                        <a:ext uri="{FF2B5EF4-FFF2-40B4-BE49-F238E27FC236}">
                          <a16:creationId xmlns:a16="http://schemas.microsoft.com/office/drawing/2014/main" id="{DB4FDD16-A90A-48A7-9E6E-B9D0259526AA}"/>
                        </a:ext>
                      </a:extLst>
                    </p:cNvPr>
                    <p:cNvCxnSpPr>
                      <a:cxnSpLocks/>
                      <a:stCxn id="307" idx="7"/>
                      <a:endCxn id="306" idx="1"/>
                    </p:cNvCxnSpPr>
                    <p:nvPr/>
                  </p:nvCxnSpPr>
                  <p:spPr>
                    <a:xfrm rot="16808801" flipV="1">
                      <a:off x="9473110" y="3138606"/>
                      <a:ext cx="548492" cy="357677"/>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3" name="Gerader Verbinder 252">
                      <a:extLst>
                        <a:ext uri="{FF2B5EF4-FFF2-40B4-BE49-F238E27FC236}">
                          <a16:creationId xmlns:a16="http://schemas.microsoft.com/office/drawing/2014/main" id="{BA183C97-CB75-4620-BF9D-F0EBBF4F6B0D}"/>
                        </a:ext>
                      </a:extLst>
                    </p:cNvPr>
                    <p:cNvCxnSpPr>
                      <a:cxnSpLocks/>
                      <a:stCxn id="307" idx="5"/>
                      <a:endCxn id="309" idx="1"/>
                    </p:cNvCxnSpPr>
                    <p:nvPr/>
                  </p:nvCxnSpPr>
                  <p:spPr>
                    <a:xfrm rot="16808801">
                      <a:off x="9814603" y="3104797"/>
                      <a:ext cx="795956" cy="340425"/>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5" name="Gerader Verbinder 252">
                      <a:extLst>
                        <a:ext uri="{FF2B5EF4-FFF2-40B4-BE49-F238E27FC236}">
                          <a16:creationId xmlns:a16="http://schemas.microsoft.com/office/drawing/2014/main" id="{F60D1F6C-4163-4F86-8456-51B265EFF8F0}"/>
                        </a:ext>
                      </a:extLst>
                    </p:cNvPr>
                    <p:cNvCxnSpPr>
                      <a:cxnSpLocks/>
                      <a:stCxn id="307" idx="4"/>
                      <a:endCxn id="212" idx="1"/>
                    </p:cNvCxnSpPr>
                    <p:nvPr/>
                  </p:nvCxnSpPr>
                  <p:spPr>
                    <a:xfrm rot="16808801">
                      <a:off x="9998013" y="3137153"/>
                      <a:ext cx="649695" cy="566803"/>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06" name="TextBox 32">
                    <a:extLst>
                      <a:ext uri="{FF2B5EF4-FFF2-40B4-BE49-F238E27FC236}">
                        <a16:creationId xmlns:a16="http://schemas.microsoft.com/office/drawing/2014/main" id="{4AED08E2-47D6-4897-B50A-F5A1E7E43932}"/>
                      </a:ext>
                    </a:extLst>
                  </p:cNvPr>
                  <p:cNvSpPr txBox="1"/>
                  <p:nvPr/>
                </p:nvSpPr>
                <p:spPr>
                  <a:xfrm>
                    <a:off x="8614007" y="4335138"/>
                    <a:ext cx="1780540"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GCP Infra support 24x7 - Google </a:t>
                    </a:r>
                  </a:p>
                </p:txBody>
              </p:sp>
              <p:sp>
                <p:nvSpPr>
                  <p:cNvPr id="307" name="Ellipse 290">
                    <a:extLst>
                      <a:ext uri="{FF2B5EF4-FFF2-40B4-BE49-F238E27FC236}">
                        <a16:creationId xmlns:a16="http://schemas.microsoft.com/office/drawing/2014/main" id="{6D3E04ED-DE71-40DC-9FEF-E15327D2E160}"/>
                      </a:ext>
                    </a:extLst>
                  </p:cNvPr>
                  <p:cNvSpPr/>
                  <p:nvPr/>
                </p:nvSpPr>
                <p:spPr bwMode="gray">
                  <a:xfrm>
                    <a:off x="8087314" y="4664880"/>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sp>
                <p:nvSpPr>
                  <p:cNvPr id="308" name="TextBox 32">
                    <a:extLst>
                      <a:ext uri="{FF2B5EF4-FFF2-40B4-BE49-F238E27FC236}">
                        <a16:creationId xmlns:a16="http://schemas.microsoft.com/office/drawing/2014/main" id="{8233CC07-A2A3-4654-A8F9-91871D2040B7}"/>
                      </a:ext>
                    </a:extLst>
                  </p:cNvPr>
                  <p:cNvSpPr txBox="1"/>
                  <p:nvPr/>
                </p:nvSpPr>
                <p:spPr>
                  <a:xfrm>
                    <a:off x="8759442" y="4513278"/>
                    <a:ext cx="1865339"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Sideras Infra support 24x7 - GLDS </a:t>
                    </a:r>
                  </a:p>
                </p:txBody>
              </p:sp>
              <p:sp>
                <p:nvSpPr>
                  <p:cNvPr id="309" name="TextBox 32">
                    <a:extLst>
                      <a:ext uri="{FF2B5EF4-FFF2-40B4-BE49-F238E27FC236}">
                        <a16:creationId xmlns:a16="http://schemas.microsoft.com/office/drawing/2014/main" id="{4BCA3728-29D6-4C45-A956-0A6F24981E7F}"/>
                      </a:ext>
                    </a:extLst>
                  </p:cNvPr>
                  <p:cNvSpPr txBox="1"/>
                  <p:nvPr/>
                </p:nvSpPr>
                <p:spPr>
                  <a:xfrm>
                    <a:off x="8808273" y="4962789"/>
                    <a:ext cx="1653920"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Monitoring dashboards (Grafana)</a:t>
                    </a:r>
                  </a:p>
                </p:txBody>
              </p:sp>
              <p:cxnSp>
                <p:nvCxnSpPr>
                  <p:cNvPr id="310" name="Gerader Verbinder 268">
                    <a:extLst>
                      <a:ext uri="{FF2B5EF4-FFF2-40B4-BE49-F238E27FC236}">
                        <a16:creationId xmlns:a16="http://schemas.microsoft.com/office/drawing/2014/main" id="{D2A09682-ECF6-42CE-A7F1-66C11591715F}"/>
                      </a:ext>
                    </a:extLst>
                  </p:cNvPr>
                  <p:cNvCxnSpPr>
                    <a:cxnSpLocks/>
                    <a:stCxn id="307" idx="6"/>
                    <a:endCxn id="308" idx="1"/>
                  </p:cNvCxnSpPr>
                  <p:nvPr>
                    <p:custDataLst>
                      <p:tags r:id="rId54"/>
                    </p:custDataLst>
                  </p:nvPr>
                </p:nvCxnSpPr>
                <p:spPr>
                  <a:xfrm flipV="1">
                    <a:off x="8199915" y="4578723"/>
                    <a:ext cx="559527" cy="142457"/>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87" name="TextBox 32">
                    <a:extLst>
                      <a:ext uri="{FF2B5EF4-FFF2-40B4-BE49-F238E27FC236}">
                        <a16:creationId xmlns:a16="http://schemas.microsoft.com/office/drawing/2014/main" id="{0A8FB299-9484-467E-B64C-16718B037961}"/>
                      </a:ext>
                    </a:extLst>
                  </p:cNvPr>
                  <p:cNvSpPr txBox="1"/>
                  <p:nvPr/>
                </p:nvSpPr>
                <p:spPr>
                  <a:xfrm>
                    <a:off x="8848078" y="4759378"/>
                    <a:ext cx="1546468"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Monitoring 24x7 - GLDS</a:t>
                    </a:r>
                  </a:p>
                </p:txBody>
              </p:sp>
              <p:cxnSp>
                <p:nvCxnSpPr>
                  <p:cNvPr id="188" name="Gerader Verbinder 268">
                    <a:extLst>
                      <a:ext uri="{FF2B5EF4-FFF2-40B4-BE49-F238E27FC236}">
                        <a16:creationId xmlns:a16="http://schemas.microsoft.com/office/drawing/2014/main" id="{147F764F-9B6D-4363-A7E0-BF0A54C9CD60}"/>
                      </a:ext>
                    </a:extLst>
                  </p:cNvPr>
                  <p:cNvCxnSpPr>
                    <a:cxnSpLocks/>
                    <a:stCxn id="307" idx="6"/>
                    <a:endCxn id="187" idx="1"/>
                  </p:cNvCxnSpPr>
                  <p:nvPr>
                    <p:custDataLst>
                      <p:tags r:id="rId55"/>
                    </p:custDataLst>
                  </p:nvPr>
                </p:nvCxnSpPr>
                <p:spPr>
                  <a:xfrm>
                    <a:off x="8199915" y="4721180"/>
                    <a:ext cx="648163" cy="103643"/>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12" name="TextBox 32">
                    <a:extLst>
                      <a:ext uri="{FF2B5EF4-FFF2-40B4-BE49-F238E27FC236}">
                        <a16:creationId xmlns:a16="http://schemas.microsoft.com/office/drawing/2014/main" id="{D673793C-ED0E-48A7-B1F2-98076DCC1CF7}"/>
                      </a:ext>
                    </a:extLst>
                  </p:cNvPr>
                  <p:cNvSpPr txBox="1"/>
                  <p:nvPr/>
                </p:nvSpPr>
                <p:spPr>
                  <a:xfrm>
                    <a:off x="8653644" y="5156992"/>
                    <a:ext cx="1860435"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chemeClr val="accent1"/>
                        </a:solidFill>
                        <a:latin typeface="+mn-lt"/>
                        <a:ea typeface="Arial Unicode MS" pitchFamily="34" charset="-128"/>
                        <a:cs typeface="Arial Unicode MS" pitchFamily="34" charset="-128"/>
                      </a:rPr>
                      <a:t> Recommended actions/procedures</a:t>
                    </a:r>
                  </a:p>
                </p:txBody>
              </p:sp>
            </p:grpSp>
          </p:grpSp>
          <p:sp>
            <p:nvSpPr>
              <p:cNvPr id="239" name="Ellipse 160">
                <a:extLst>
                  <a:ext uri="{FF2B5EF4-FFF2-40B4-BE49-F238E27FC236}">
                    <a16:creationId xmlns:a16="http://schemas.microsoft.com/office/drawing/2014/main" id="{93B44E9F-A999-40A2-8ACB-74B2EBD799D9}"/>
                  </a:ext>
                </a:extLst>
              </p:cNvPr>
              <p:cNvSpPr/>
              <p:nvPr/>
            </p:nvSpPr>
            <p:spPr bwMode="gray">
              <a:xfrm>
                <a:off x="8334645" y="3984783"/>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pic>
            <p:nvPicPr>
              <p:cNvPr id="546" name="Picture 545" descr="A close up of a sign&#10;&#10;Description generated with high confidence">
                <a:extLst>
                  <a:ext uri="{FF2B5EF4-FFF2-40B4-BE49-F238E27FC236}">
                    <a16:creationId xmlns:a16="http://schemas.microsoft.com/office/drawing/2014/main" id="{3D9435F2-F4F8-4F22-B4AA-920E793EA8F3}"/>
                  </a:ext>
                </a:extLst>
              </p:cNvPr>
              <p:cNvPicPr>
                <a:picLocks noChangeAspect="1"/>
              </p:cNvPicPr>
              <p:nvPr/>
            </p:nvPicPr>
            <p:blipFill>
              <a:blip r:embed="rId59"/>
              <a:stretch>
                <a:fillRect/>
              </a:stretch>
            </p:blipFill>
            <p:spPr>
              <a:xfrm>
                <a:off x="8390242" y="4010550"/>
                <a:ext cx="364818" cy="364818"/>
              </a:xfrm>
              <a:prstGeom prst="rect">
                <a:avLst/>
              </a:prstGeom>
            </p:spPr>
          </p:pic>
          <p:sp>
            <p:nvSpPr>
              <p:cNvPr id="225" name="TextBox 32">
                <a:extLst>
                  <a:ext uri="{FF2B5EF4-FFF2-40B4-BE49-F238E27FC236}">
                    <a16:creationId xmlns:a16="http://schemas.microsoft.com/office/drawing/2014/main" id="{A2E690BC-3352-4CDE-A789-3574EDE4B250}"/>
                  </a:ext>
                </a:extLst>
              </p:cNvPr>
              <p:cNvSpPr txBox="1"/>
              <p:nvPr>
                <p:custDataLst>
                  <p:tags r:id="rId51"/>
                </p:custDataLst>
              </p:nvPr>
            </p:nvSpPr>
            <p:spPr>
              <a:xfrm>
                <a:off x="8759854" y="3654167"/>
                <a:ext cx="1980843" cy="415484"/>
              </a:xfrm>
              <a:prstGeom prst="rect">
                <a:avLst/>
              </a:prstGeom>
              <a:noFill/>
            </p:spPr>
            <p:txBody>
              <a:bodyPr wrap="square" lIns="38093" tIns="38093" rIns="38093" bIns="38093" rtlCol="0" anchor="ctr" anchorCtr="0">
                <a:spAutoFit/>
              </a:bodyPr>
              <a:lstStyle/>
              <a:p>
                <a:pP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Infrastructure </a:t>
                </a:r>
                <a:br>
                  <a:rPr lang="en-US" sz="1100" b="1" kern="0">
                    <a:solidFill>
                      <a:schemeClr val="bg1">
                        <a:lumMod val="85000"/>
                      </a:schemeClr>
                    </a:solidFill>
                    <a:latin typeface="+mn-lt"/>
                    <a:ea typeface="Arial Unicode MS" pitchFamily="34" charset="-128"/>
                    <a:cs typeface="Arial Unicode MS" pitchFamily="34" charset="-128"/>
                  </a:rPr>
                </a:br>
                <a:r>
                  <a:rPr lang="en-US" sz="1100" b="1" kern="0">
                    <a:solidFill>
                      <a:schemeClr val="bg1">
                        <a:lumMod val="85000"/>
                      </a:schemeClr>
                    </a:solidFill>
                    <a:latin typeface="+mn-lt"/>
                    <a:ea typeface="Arial Unicode MS" pitchFamily="34" charset="-128"/>
                    <a:cs typeface="Arial Unicode MS" pitchFamily="34" charset="-128"/>
                  </a:rPr>
                  <a:t>Support &amp; SLAs</a:t>
                </a:r>
                <a:endParaRPr lang="en-US" sz="800" b="1" kern="0">
                  <a:solidFill>
                    <a:schemeClr val="bg1">
                      <a:lumMod val="85000"/>
                    </a:schemeClr>
                  </a:solidFill>
                  <a:latin typeface="+mn-lt"/>
                  <a:ea typeface="Arial Unicode MS" pitchFamily="34" charset="-128"/>
                  <a:cs typeface="Arial Unicode MS" pitchFamily="34" charset="-128"/>
                </a:endParaRPr>
              </a:p>
            </p:txBody>
          </p:sp>
        </p:grpSp>
      </p:grpSp>
      <p:grpSp>
        <p:nvGrpSpPr>
          <p:cNvPr id="25" name="Group 24">
            <a:extLst>
              <a:ext uri="{FF2B5EF4-FFF2-40B4-BE49-F238E27FC236}">
                <a16:creationId xmlns:a16="http://schemas.microsoft.com/office/drawing/2014/main" id="{463E614B-AFA5-4126-A45A-864215966117}"/>
              </a:ext>
            </a:extLst>
          </p:cNvPr>
          <p:cNvGrpSpPr/>
          <p:nvPr/>
        </p:nvGrpSpPr>
        <p:grpSpPr>
          <a:xfrm>
            <a:off x="4016572" y="4106836"/>
            <a:ext cx="2775224" cy="2207925"/>
            <a:chOff x="4016572" y="4106836"/>
            <a:chExt cx="2775224" cy="2207925"/>
          </a:xfrm>
        </p:grpSpPr>
        <p:sp>
          <p:nvSpPr>
            <p:cNvPr id="224" name="Gleichschenkliges Dreieck 356">
              <a:extLst>
                <a:ext uri="{FF2B5EF4-FFF2-40B4-BE49-F238E27FC236}">
                  <a16:creationId xmlns:a16="http://schemas.microsoft.com/office/drawing/2014/main" id="{9DED8E3D-1AB2-4FF5-BB95-72BC94AA5A83}"/>
                </a:ext>
              </a:extLst>
            </p:cNvPr>
            <p:cNvSpPr/>
            <p:nvPr>
              <p:custDataLst>
                <p:tags r:id="rId46"/>
              </p:custDataLst>
            </p:nvPr>
          </p:nvSpPr>
          <p:spPr bwMode="gray">
            <a:xfrm rot="13042634" flipH="1">
              <a:off x="6622129" y="4106836"/>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16" name="Group 15">
              <a:extLst>
                <a:ext uri="{FF2B5EF4-FFF2-40B4-BE49-F238E27FC236}">
                  <a16:creationId xmlns:a16="http://schemas.microsoft.com/office/drawing/2014/main" id="{C10A4E16-7AC2-4C96-BC20-2EDF8DAC8F34}"/>
                </a:ext>
              </a:extLst>
            </p:cNvPr>
            <p:cNvGrpSpPr/>
            <p:nvPr/>
          </p:nvGrpSpPr>
          <p:grpSpPr>
            <a:xfrm>
              <a:off x="4016572" y="4203025"/>
              <a:ext cx="2744505" cy="2111736"/>
              <a:chOff x="4016572" y="4203025"/>
              <a:chExt cx="2744505" cy="2111736"/>
            </a:xfrm>
          </p:grpSpPr>
          <p:grpSp>
            <p:nvGrpSpPr>
              <p:cNvPr id="482" name="Group 481">
                <a:extLst>
                  <a:ext uri="{FF2B5EF4-FFF2-40B4-BE49-F238E27FC236}">
                    <a16:creationId xmlns:a16="http://schemas.microsoft.com/office/drawing/2014/main" id="{EE25E854-5D6B-46FA-80EB-267D08E6998D}"/>
                  </a:ext>
                </a:extLst>
              </p:cNvPr>
              <p:cNvGrpSpPr/>
              <p:nvPr/>
            </p:nvGrpSpPr>
            <p:grpSpPr>
              <a:xfrm>
                <a:off x="4016572" y="4203025"/>
                <a:ext cx="2657854" cy="2111736"/>
                <a:chOff x="2870139" y="4380275"/>
                <a:chExt cx="2661114" cy="1979240"/>
              </a:xfrm>
            </p:grpSpPr>
            <p:cxnSp>
              <p:nvCxnSpPr>
                <p:cNvPr id="196" name="thin_Gerader Verbinder 217">
                  <a:extLst>
                    <a:ext uri="{FF2B5EF4-FFF2-40B4-BE49-F238E27FC236}">
                      <a16:creationId xmlns:a16="http://schemas.microsoft.com/office/drawing/2014/main" id="{170F5E3B-A2C4-48C7-BDD3-9582DEABA7C5}"/>
                    </a:ext>
                  </a:extLst>
                </p:cNvPr>
                <p:cNvCxnSpPr>
                  <a:cxnSpLocks/>
                  <a:stCxn id="224" idx="0"/>
                  <a:endCxn id="337" idx="7"/>
                </p:cNvCxnSpPr>
                <p:nvPr>
                  <p:custDataLst>
                    <p:tags r:id="rId48"/>
                  </p:custDataLst>
                </p:nvPr>
              </p:nvCxnSpPr>
              <p:spPr>
                <a:xfrm flipH="1">
                  <a:off x="4807588" y="4380275"/>
                  <a:ext cx="723665" cy="1596376"/>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0" name="Gruppieren 153">
                  <a:extLst>
                    <a:ext uri="{FF2B5EF4-FFF2-40B4-BE49-F238E27FC236}">
                      <a16:creationId xmlns:a16="http://schemas.microsoft.com/office/drawing/2014/main" id="{393DED60-BD01-444C-AB9A-71F94732A85E}"/>
                    </a:ext>
                  </a:extLst>
                </p:cNvPr>
                <p:cNvGrpSpPr/>
                <p:nvPr>
                  <p:custDataLst>
                    <p:tags r:id="rId49"/>
                  </p:custDataLst>
                </p:nvPr>
              </p:nvGrpSpPr>
              <p:grpSpPr>
                <a:xfrm>
                  <a:off x="2870139" y="5888969"/>
                  <a:ext cx="1954898" cy="470546"/>
                  <a:chOff x="1658070" y="4772228"/>
                  <a:chExt cx="1847480" cy="444691"/>
                </a:xfrm>
              </p:grpSpPr>
              <p:sp>
                <p:nvSpPr>
                  <p:cNvPr id="331" name="TextBox 32">
                    <a:extLst>
                      <a:ext uri="{FF2B5EF4-FFF2-40B4-BE49-F238E27FC236}">
                        <a16:creationId xmlns:a16="http://schemas.microsoft.com/office/drawing/2014/main" id="{7EB8E380-D76F-4397-B4AD-04B0B3727BA6}"/>
                      </a:ext>
                    </a:extLst>
                  </p:cNvPr>
                  <p:cNvSpPr txBox="1"/>
                  <p:nvPr/>
                </p:nvSpPr>
                <p:spPr>
                  <a:xfrm>
                    <a:off x="1768156" y="4772228"/>
                    <a:ext cx="1235106" cy="245354"/>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E2E micro-service </a:t>
                    </a:r>
                    <a:r>
                      <a:rPr lang="en-US" sz="900" kern="0" err="1">
                        <a:solidFill>
                          <a:srgbClr val="00B050"/>
                        </a:solidFill>
                        <a:latin typeface="+mn-lt"/>
                        <a:ea typeface="Arial Unicode MS" pitchFamily="34" charset="-128"/>
                        <a:cs typeface="Arial Unicode MS" pitchFamily="34" charset="-128"/>
                      </a:rPr>
                      <a:t>impl</a:t>
                    </a:r>
                    <a:r>
                      <a:rPr lang="en-US" sz="900" kern="0">
                        <a:solidFill>
                          <a:srgbClr val="00B050"/>
                        </a:solidFill>
                        <a:latin typeface="+mn-lt"/>
                        <a:ea typeface="Arial Unicode MS" pitchFamily="34" charset="-128"/>
                        <a:cs typeface="Arial Unicode MS" pitchFamily="34" charset="-128"/>
                      </a:rPr>
                      <a:t>.</a:t>
                    </a:r>
                    <a:br>
                      <a:rPr lang="en-US" sz="900" kern="0">
                        <a:solidFill>
                          <a:srgbClr val="00B050"/>
                        </a:solidFill>
                        <a:latin typeface="+mn-lt"/>
                        <a:ea typeface="Arial Unicode MS" pitchFamily="34" charset="-128"/>
                        <a:cs typeface="Arial Unicode MS" pitchFamily="34" charset="-128"/>
                      </a:rPr>
                    </a:br>
                    <a:r>
                      <a:rPr lang="en-US" sz="900" kern="0">
                        <a:solidFill>
                          <a:srgbClr val="00B050"/>
                        </a:solidFill>
                        <a:latin typeface="+mn-lt"/>
                        <a:ea typeface="Arial Unicode MS" pitchFamily="34" charset="-128"/>
                        <a:cs typeface="Arial Unicode MS" pitchFamily="34" charset="-128"/>
                      </a:rPr>
                      <a:t>(GitHub/MD → UACP)</a:t>
                    </a:r>
                  </a:p>
                </p:txBody>
              </p:sp>
              <p:sp>
                <p:nvSpPr>
                  <p:cNvPr id="333" name="TextBox 32">
                    <a:extLst>
                      <a:ext uri="{FF2B5EF4-FFF2-40B4-BE49-F238E27FC236}">
                        <a16:creationId xmlns:a16="http://schemas.microsoft.com/office/drawing/2014/main" id="{70139E1C-682C-44C2-B9DF-C5D3483C8DCE}"/>
                      </a:ext>
                    </a:extLst>
                  </p:cNvPr>
                  <p:cNvSpPr txBox="1"/>
                  <p:nvPr/>
                </p:nvSpPr>
                <p:spPr>
                  <a:xfrm>
                    <a:off x="1658070" y="5094243"/>
                    <a:ext cx="1316630" cy="122676"/>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DITA OT </a:t>
                    </a:r>
                    <a:r>
                      <a:rPr lang="en-US" sz="900" kern="0" err="1">
                        <a:solidFill>
                          <a:srgbClr val="00B050"/>
                        </a:solidFill>
                        <a:latin typeface="+mn-lt"/>
                        <a:ea typeface="Arial Unicode MS" pitchFamily="34" charset="-128"/>
                        <a:cs typeface="Arial Unicode MS" pitchFamily="34" charset="-128"/>
                      </a:rPr>
                      <a:t>frmwk</a:t>
                    </a:r>
                    <a:r>
                      <a:rPr lang="en-US" sz="900" kern="0">
                        <a:solidFill>
                          <a:srgbClr val="00B050"/>
                        </a:solidFill>
                        <a:latin typeface="+mn-lt"/>
                        <a:ea typeface="Arial Unicode MS" pitchFamily="34" charset="-128"/>
                        <a:cs typeface="Arial Unicode MS" pitchFamily="34" charset="-128"/>
                      </a:rPr>
                      <a:t> extension</a:t>
                    </a:r>
                  </a:p>
                </p:txBody>
              </p:sp>
              <p:cxnSp>
                <p:nvCxnSpPr>
                  <p:cNvPr id="335" name="Gerader Verbinder 268">
                    <a:extLst>
                      <a:ext uri="{FF2B5EF4-FFF2-40B4-BE49-F238E27FC236}">
                        <a16:creationId xmlns:a16="http://schemas.microsoft.com/office/drawing/2014/main" id="{5FC93251-7E58-414E-A46F-367FB5FAB897}"/>
                      </a:ext>
                    </a:extLst>
                  </p:cNvPr>
                  <p:cNvCxnSpPr>
                    <a:cxnSpLocks/>
                    <a:stCxn id="331" idx="3"/>
                    <a:endCxn id="337" idx="2"/>
                  </p:cNvCxnSpPr>
                  <p:nvPr/>
                </p:nvCxnSpPr>
                <p:spPr>
                  <a:xfrm flipV="1">
                    <a:off x="3003262" y="4894903"/>
                    <a:ext cx="389687" cy="3"/>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6" name="Gerader Verbinder 268">
                    <a:extLst>
                      <a:ext uri="{FF2B5EF4-FFF2-40B4-BE49-F238E27FC236}">
                        <a16:creationId xmlns:a16="http://schemas.microsoft.com/office/drawing/2014/main" id="{256018EE-301C-4553-9C7D-8483BF50659B}"/>
                      </a:ext>
                    </a:extLst>
                  </p:cNvPr>
                  <p:cNvCxnSpPr>
                    <a:cxnSpLocks/>
                    <a:stCxn id="333" idx="3"/>
                    <a:endCxn id="337" idx="3"/>
                  </p:cNvCxnSpPr>
                  <p:nvPr/>
                </p:nvCxnSpPr>
                <p:spPr>
                  <a:xfrm flipV="1">
                    <a:off x="2974700" y="4934713"/>
                    <a:ext cx="434739" cy="22086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37" name="Ellipse 288">
                    <a:extLst>
                      <a:ext uri="{FF2B5EF4-FFF2-40B4-BE49-F238E27FC236}">
                        <a16:creationId xmlns:a16="http://schemas.microsoft.com/office/drawing/2014/main" id="{7A5453AA-3381-4AB5-90B0-9C1086C9BA6D}"/>
                      </a:ext>
                    </a:extLst>
                  </p:cNvPr>
                  <p:cNvSpPr/>
                  <p:nvPr/>
                </p:nvSpPr>
                <p:spPr bwMode="gray">
                  <a:xfrm>
                    <a:off x="3392949" y="4838602"/>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grpSp>
          </p:grpSp>
          <p:sp>
            <p:nvSpPr>
              <p:cNvPr id="261" name="Ellipse 194">
                <a:extLst>
                  <a:ext uri="{FF2B5EF4-FFF2-40B4-BE49-F238E27FC236}">
                    <a16:creationId xmlns:a16="http://schemas.microsoft.com/office/drawing/2014/main" id="{EB96E70A-7F2A-42A3-A975-9CCF5F809804}"/>
                  </a:ext>
                </a:extLst>
              </p:cNvPr>
              <p:cNvSpPr/>
              <p:nvPr/>
            </p:nvSpPr>
            <p:spPr bwMode="gray">
              <a:xfrm>
                <a:off x="6119307" y="4730966"/>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pic>
            <p:nvPicPr>
              <p:cNvPr id="243" name="Picture 242" descr="A close up of a sign&#10;&#10;Description generated with high confidence">
                <a:extLst>
                  <a:ext uri="{FF2B5EF4-FFF2-40B4-BE49-F238E27FC236}">
                    <a16:creationId xmlns:a16="http://schemas.microsoft.com/office/drawing/2014/main" id="{03852D76-8F44-4EC0-AF02-BC68A3EA1039}"/>
                  </a:ext>
                </a:extLst>
              </p:cNvPr>
              <p:cNvPicPr>
                <a:picLocks noChangeAspect="1"/>
              </p:cNvPicPr>
              <p:nvPr/>
            </p:nvPicPr>
            <p:blipFill>
              <a:blip r:embed="rId60"/>
              <a:stretch>
                <a:fillRect/>
              </a:stretch>
            </p:blipFill>
            <p:spPr>
              <a:xfrm>
                <a:off x="6189966" y="4788710"/>
                <a:ext cx="402590" cy="402590"/>
              </a:xfrm>
              <a:prstGeom prst="rect">
                <a:avLst/>
              </a:prstGeom>
            </p:spPr>
          </p:pic>
          <p:sp>
            <p:nvSpPr>
              <p:cNvPr id="228" name="TextBox 32">
                <a:extLst>
                  <a:ext uri="{FF2B5EF4-FFF2-40B4-BE49-F238E27FC236}">
                    <a16:creationId xmlns:a16="http://schemas.microsoft.com/office/drawing/2014/main" id="{44C3CBA9-643F-42A9-A206-8054772E15DE}"/>
                  </a:ext>
                </a:extLst>
              </p:cNvPr>
              <p:cNvSpPr txBox="1"/>
              <p:nvPr>
                <p:custDataLst>
                  <p:tags r:id="rId47"/>
                </p:custDataLst>
              </p:nvPr>
            </p:nvSpPr>
            <p:spPr>
              <a:xfrm>
                <a:off x="5667280" y="5280134"/>
                <a:ext cx="1093797" cy="415484"/>
              </a:xfrm>
              <a:prstGeom prst="rect">
                <a:avLst/>
              </a:prstGeom>
              <a:noFill/>
            </p:spPr>
            <p:txBody>
              <a:bodyPr wrap="square" lIns="38093" tIns="38093" rIns="38093" bIns="38093" rtlCol="0" anchor="ctr" anchorCtr="0">
                <a:spAutoFit/>
              </a:bodyPr>
              <a:lstStyle/>
              <a:p>
                <a:pPr algn="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GitHub scenario</a:t>
                </a:r>
                <a:endParaRPr lang="en-US" sz="800" b="1" kern="0">
                  <a:solidFill>
                    <a:schemeClr val="bg1">
                      <a:lumMod val="85000"/>
                    </a:schemeClr>
                  </a:solidFill>
                  <a:latin typeface="+mn-lt"/>
                  <a:ea typeface="Arial Unicode MS" pitchFamily="34" charset="-128"/>
                  <a:cs typeface="Arial Unicode MS" pitchFamily="34" charset="-128"/>
                </a:endParaRPr>
              </a:p>
            </p:txBody>
          </p:sp>
        </p:grpSp>
      </p:grpSp>
      <p:sp>
        <p:nvSpPr>
          <p:cNvPr id="423" name="TextBox 422">
            <a:extLst>
              <a:ext uri="{FF2B5EF4-FFF2-40B4-BE49-F238E27FC236}">
                <a16:creationId xmlns:a16="http://schemas.microsoft.com/office/drawing/2014/main" id="{D4BB4BD0-5C53-49FB-8D54-73FADA22BCE5}"/>
              </a:ext>
            </a:extLst>
          </p:cNvPr>
          <p:cNvSpPr txBox="1"/>
          <p:nvPr/>
        </p:nvSpPr>
        <p:spPr>
          <a:xfrm>
            <a:off x="9881095" y="158919"/>
            <a:ext cx="2156177"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rgbClr val="00B050"/>
                </a:solidFill>
                <a:ea typeface="Arial Unicode MS" pitchFamily="34" charset="-128"/>
                <a:cs typeface="Arial Unicode MS" pitchFamily="34" charset="-128"/>
              </a:rPr>
              <a:t>Done (in CI mode) | </a:t>
            </a:r>
            <a:r>
              <a:rPr lang="en-US" sz="900" kern="0">
                <a:solidFill>
                  <a:schemeClr val="accent1">
                    <a:lumMod val="60000"/>
                    <a:lumOff val="40000"/>
                  </a:schemeClr>
                </a:solidFill>
                <a:ea typeface="Arial Unicode MS" pitchFamily="34" charset="-128"/>
                <a:cs typeface="Arial Unicode MS" pitchFamily="34" charset="-128"/>
              </a:rPr>
              <a:t>In progress </a:t>
            </a:r>
            <a:r>
              <a:rPr lang="en-US" sz="900" kern="0">
                <a:solidFill>
                  <a:srgbClr val="00B050"/>
                </a:solidFill>
                <a:ea typeface="Arial Unicode MS" pitchFamily="34" charset="-128"/>
                <a:cs typeface="Arial Unicode MS" pitchFamily="34" charset="-128"/>
              </a:rPr>
              <a:t>| </a:t>
            </a:r>
            <a:r>
              <a:rPr lang="en-US" sz="900" kern="0">
                <a:solidFill>
                  <a:schemeClr val="accent6">
                    <a:lumMod val="60000"/>
                    <a:lumOff val="40000"/>
                  </a:schemeClr>
                </a:solidFill>
                <a:ea typeface="Arial Unicode MS" pitchFamily="34" charset="-128"/>
                <a:cs typeface="Arial Unicode MS" pitchFamily="34" charset="-128"/>
              </a:rPr>
              <a:t>Planned</a:t>
            </a:r>
          </a:p>
        </p:txBody>
      </p:sp>
      <p:grpSp>
        <p:nvGrpSpPr>
          <p:cNvPr id="23" name="Group 22">
            <a:extLst>
              <a:ext uri="{FF2B5EF4-FFF2-40B4-BE49-F238E27FC236}">
                <a16:creationId xmlns:a16="http://schemas.microsoft.com/office/drawing/2014/main" id="{B4B6828B-FD6B-4B8B-87C6-FD6CDFA77D4A}"/>
              </a:ext>
            </a:extLst>
          </p:cNvPr>
          <p:cNvGrpSpPr/>
          <p:nvPr/>
        </p:nvGrpSpPr>
        <p:grpSpPr>
          <a:xfrm>
            <a:off x="7448471" y="4125796"/>
            <a:ext cx="4816275" cy="1966915"/>
            <a:chOff x="7448471" y="4125796"/>
            <a:chExt cx="4816275" cy="1966915"/>
          </a:xfrm>
        </p:grpSpPr>
        <p:sp>
          <p:nvSpPr>
            <p:cNvPr id="400" name="Gleichschenkliges Dreieck 351">
              <a:extLst>
                <a:ext uri="{FF2B5EF4-FFF2-40B4-BE49-F238E27FC236}">
                  <a16:creationId xmlns:a16="http://schemas.microsoft.com/office/drawing/2014/main" id="{1E7036D6-4E90-4DD6-913E-D93ECF0F7FEE}"/>
                </a:ext>
              </a:extLst>
            </p:cNvPr>
            <p:cNvSpPr/>
            <p:nvPr>
              <p:custDataLst>
                <p:tags r:id="rId40"/>
              </p:custDataLst>
            </p:nvPr>
          </p:nvSpPr>
          <p:spPr bwMode="gray">
            <a:xfrm rot="8693843">
              <a:off x="7448471" y="4125796"/>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12" name="Group 11">
              <a:extLst>
                <a:ext uri="{FF2B5EF4-FFF2-40B4-BE49-F238E27FC236}">
                  <a16:creationId xmlns:a16="http://schemas.microsoft.com/office/drawing/2014/main" id="{6706F9A3-DA21-4449-AB89-C25DEAAB7840}"/>
                </a:ext>
              </a:extLst>
            </p:cNvPr>
            <p:cNvGrpSpPr/>
            <p:nvPr/>
          </p:nvGrpSpPr>
          <p:grpSpPr>
            <a:xfrm>
              <a:off x="7564125" y="4223243"/>
              <a:ext cx="4700621" cy="1869468"/>
              <a:chOff x="7564125" y="4223243"/>
              <a:chExt cx="4700621" cy="1869468"/>
            </a:xfrm>
          </p:grpSpPr>
          <p:grpSp>
            <p:nvGrpSpPr>
              <p:cNvPr id="479" name="Group 478">
                <a:extLst>
                  <a:ext uri="{FF2B5EF4-FFF2-40B4-BE49-F238E27FC236}">
                    <a16:creationId xmlns:a16="http://schemas.microsoft.com/office/drawing/2014/main" id="{C8B0F4F2-59A0-4BED-8834-2DB4FD059667}"/>
                  </a:ext>
                </a:extLst>
              </p:cNvPr>
              <p:cNvGrpSpPr/>
              <p:nvPr/>
            </p:nvGrpSpPr>
            <p:grpSpPr>
              <a:xfrm>
                <a:off x="7564125" y="4223243"/>
                <a:ext cx="4700621" cy="1869468"/>
                <a:chOff x="6447800" y="4330770"/>
                <a:chExt cx="4700621" cy="1869468"/>
              </a:xfrm>
            </p:grpSpPr>
            <p:cxnSp>
              <p:nvCxnSpPr>
                <p:cNvPr id="418" name="thin_Gerader Verbinder 217">
                  <a:extLst>
                    <a:ext uri="{FF2B5EF4-FFF2-40B4-BE49-F238E27FC236}">
                      <a16:creationId xmlns:a16="http://schemas.microsoft.com/office/drawing/2014/main" id="{DA49E1A5-3400-4B4B-AB55-48727576300D}"/>
                    </a:ext>
                  </a:extLst>
                </p:cNvPr>
                <p:cNvCxnSpPr>
                  <a:cxnSpLocks/>
                  <a:stCxn id="400" idx="0"/>
                  <a:endCxn id="406" idx="1"/>
                </p:cNvCxnSpPr>
                <p:nvPr>
                  <p:custDataLst>
                    <p:tags r:id="rId42"/>
                  </p:custDataLst>
                </p:nvPr>
              </p:nvCxnSpPr>
              <p:spPr>
                <a:xfrm>
                  <a:off x="6447800" y="4330770"/>
                  <a:ext cx="1188153" cy="1375124"/>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03" name="Gruppieren 126">
                  <a:extLst>
                    <a:ext uri="{FF2B5EF4-FFF2-40B4-BE49-F238E27FC236}">
                      <a16:creationId xmlns:a16="http://schemas.microsoft.com/office/drawing/2014/main" id="{D9EABA04-1EC8-4E80-8FCC-6E6CA048BF7B}"/>
                    </a:ext>
                  </a:extLst>
                </p:cNvPr>
                <p:cNvGrpSpPr/>
                <p:nvPr>
                  <p:custDataLst>
                    <p:tags r:id="rId43"/>
                  </p:custDataLst>
                </p:nvPr>
              </p:nvGrpSpPr>
              <p:grpSpPr>
                <a:xfrm>
                  <a:off x="7618504" y="5663256"/>
                  <a:ext cx="3529917" cy="536982"/>
                  <a:chOff x="8100118" y="4531388"/>
                  <a:chExt cx="3335954" cy="507476"/>
                </a:xfrm>
              </p:grpSpPr>
              <p:cxnSp>
                <p:nvCxnSpPr>
                  <p:cNvPr id="414" name="Gerader Verbinder 251">
                    <a:extLst>
                      <a:ext uri="{FF2B5EF4-FFF2-40B4-BE49-F238E27FC236}">
                        <a16:creationId xmlns:a16="http://schemas.microsoft.com/office/drawing/2014/main" id="{28837B01-CC46-437D-8B60-9E6830250200}"/>
                      </a:ext>
                    </a:extLst>
                  </p:cNvPr>
                  <p:cNvCxnSpPr>
                    <a:cxnSpLocks/>
                    <a:stCxn id="406" idx="7"/>
                    <a:endCxn id="405" idx="1"/>
                  </p:cNvCxnSpPr>
                  <p:nvPr/>
                </p:nvCxnSpPr>
                <p:spPr>
                  <a:xfrm>
                    <a:off x="8196229" y="4571683"/>
                    <a:ext cx="345481" cy="25150"/>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05" name="TextBox 32">
                    <a:extLst>
                      <a:ext uri="{FF2B5EF4-FFF2-40B4-BE49-F238E27FC236}">
                        <a16:creationId xmlns:a16="http://schemas.microsoft.com/office/drawing/2014/main" id="{499497BE-3051-47B5-90A1-9BD8DC003518}"/>
                      </a:ext>
                    </a:extLst>
                  </p:cNvPr>
                  <p:cNvSpPr txBox="1"/>
                  <p:nvPr/>
                </p:nvSpPr>
                <p:spPr>
                  <a:xfrm>
                    <a:off x="8541709" y="4531388"/>
                    <a:ext cx="2894363"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Standard compliant CI/CD pipeline (</a:t>
                    </a:r>
                    <a:r>
                      <a:rPr lang="en-US" sz="900" kern="0" err="1">
                        <a:solidFill>
                          <a:srgbClr val="00B050"/>
                        </a:solidFill>
                        <a:latin typeface="+mn-lt"/>
                        <a:ea typeface="Arial Unicode MS" pitchFamily="34" charset="-128"/>
                        <a:cs typeface="Arial Unicode MS" pitchFamily="34" charset="-128"/>
                      </a:rPr>
                      <a:t>JaaS</a:t>
                    </a:r>
                    <a:r>
                      <a:rPr lang="en-US" sz="900" kern="0">
                        <a:solidFill>
                          <a:srgbClr val="00B050"/>
                        </a:solidFill>
                        <a:latin typeface="+mn-lt"/>
                        <a:ea typeface="Arial Unicode MS" pitchFamily="34" charset="-128"/>
                        <a:cs typeface="Arial Unicode MS" pitchFamily="34" charset="-128"/>
                      </a:rPr>
                      <a:t>, hyperspace)</a:t>
                    </a:r>
                  </a:p>
                </p:txBody>
              </p:sp>
              <p:sp>
                <p:nvSpPr>
                  <p:cNvPr id="406" name="Ellipse 290">
                    <a:extLst>
                      <a:ext uri="{FF2B5EF4-FFF2-40B4-BE49-F238E27FC236}">
                        <a16:creationId xmlns:a16="http://schemas.microsoft.com/office/drawing/2014/main" id="{9EB2923A-08CA-4762-A350-630CDF765C44}"/>
                      </a:ext>
                    </a:extLst>
                  </p:cNvPr>
                  <p:cNvSpPr/>
                  <p:nvPr/>
                </p:nvSpPr>
                <p:spPr bwMode="gray">
                  <a:xfrm>
                    <a:off x="8100118" y="4555193"/>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sp>
                <p:nvSpPr>
                  <p:cNvPr id="407" name="TextBox 32">
                    <a:extLst>
                      <a:ext uri="{FF2B5EF4-FFF2-40B4-BE49-F238E27FC236}">
                        <a16:creationId xmlns:a16="http://schemas.microsoft.com/office/drawing/2014/main" id="{57885B97-3C32-4E81-9991-560024C25BF2}"/>
                      </a:ext>
                    </a:extLst>
                  </p:cNvPr>
                  <p:cNvSpPr txBox="1"/>
                  <p:nvPr/>
                </p:nvSpPr>
                <p:spPr>
                  <a:xfrm>
                    <a:off x="8427272" y="4720398"/>
                    <a:ext cx="2939555" cy="130785"/>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Code quality, Security, code vulnerability, open source IP</a:t>
                    </a:r>
                  </a:p>
                </p:txBody>
              </p:sp>
              <p:cxnSp>
                <p:nvCxnSpPr>
                  <p:cNvPr id="409" name="Gerader Verbinder 268">
                    <a:extLst>
                      <a:ext uri="{FF2B5EF4-FFF2-40B4-BE49-F238E27FC236}">
                        <a16:creationId xmlns:a16="http://schemas.microsoft.com/office/drawing/2014/main" id="{8207112E-0FC2-4D53-AA9C-300E237C065D}"/>
                      </a:ext>
                    </a:extLst>
                  </p:cNvPr>
                  <p:cNvCxnSpPr>
                    <a:cxnSpLocks/>
                    <a:stCxn id="406" idx="5"/>
                    <a:endCxn id="407" idx="1"/>
                  </p:cNvCxnSpPr>
                  <p:nvPr>
                    <p:custDataLst>
                      <p:tags r:id="rId44"/>
                    </p:custDataLst>
                  </p:nvPr>
                </p:nvCxnSpPr>
                <p:spPr>
                  <a:xfrm>
                    <a:off x="8196229" y="4651304"/>
                    <a:ext cx="231043" cy="13448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11" name="TextBox 32">
                    <a:extLst>
                      <a:ext uri="{FF2B5EF4-FFF2-40B4-BE49-F238E27FC236}">
                        <a16:creationId xmlns:a16="http://schemas.microsoft.com/office/drawing/2014/main" id="{FC491FC0-A713-4800-92B1-EABE500E93BB}"/>
                      </a:ext>
                    </a:extLst>
                  </p:cNvPr>
                  <p:cNvSpPr txBox="1"/>
                  <p:nvPr/>
                </p:nvSpPr>
                <p:spPr>
                  <a:xfrm>
                    <a:off x="8339949" y="4907975"/>
                    <a:ext cx="3000102"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Triggering Continuous Deployment for validated components</a:t>
                    </a:r>
                  </a:p>
                </p:txBody>
              </p:sp>
              <p:cxnSp>
                <p:nvCxnSpPr>
                  <p:cNvPr id="412" name="Gerader Verbinder 268">
                    <a:extLst>
                      <a:ext uri="{FF2B5EF4-FFF2-40B4-BE49-F238E27FC236}">
                        <a16:creationId xmlns:a16="http://schemas.microsoft.com/office/drawing/2014/main" id="{E2DE3266-AFB4-4F16-9E14-82E09DEF6AAD}"/>
                      </a:ext>
                    </a:extLst>
                  </p:cNvPr>
                  <p:cNvCxnSpPr>
                    <a:cxnSpLocks/>
                    <a:stCxn id="406" idx="4"/>
                    <a:endCxn id="411" idx="1"/>
                  </p:cNvCxnSpPr>
                  <p:nvPr>
                    <p:custDataLst>
                      <p:tags r:id="rId45"/>
                    </p:custDataLst>
                  </p:nvPr>
                </p:nvCxnSpPr>
                <p:spPr>
                  <a:xfrm>
                    <a:off x="8156419" y="4667794"/>
                    <a:ext cx="183531" cy="305626"/>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grpSp>
          </p:grpSp>
          <p:sp>
            <p:nvSpPr>
              <p:cNvPr id="396" name="Ellipse 160">
                <a:extLst>
                  <a:ext uri="{FF2B5EF4-FFF2-40B4-BE49-F238E27FC236}">
                    <a16:creationId xmlns:a16="http://schemas.microsoft.com/office/drawing/2014/main" id="{E4AE962C-EC9D-406D-9AC9-E70DB1FF3403}"/>
                  </a:ext>
                </a:extLst>
              </p:cNvPr>
              <p:cNvSpPr/>
              <p:nvPr/>
            </p:nvSpPr>
            <p:spPr bwMode="gray">
              <a:xfrm>
                <a:off x="7853588" y="4612335"/>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424" name="TextBox 32">
                <a:extLst>
                  <a:ext uri="{FF2B5EF4-FFF2-40B4-BE49-F238E27FC236}">
                    <a16:creationId xmlns:a16="http://schemas.microsoft.com/office/drawing/2014/main" id="{17A7EBA2-E242-4E9D-B82B-B54315058FBE}"/>
                  </a:ext>
                </a:extLst>
              </p:cNvPr>
              <p:cNvSpPr txBox="1"/>
              <p:nvPr>
                <p:custDataLst>
                  <p:tags r:id="rId41"/>
                </p:custDataLst>
              </p:nvPr>
            </p:nvSpPr>
            <p:spPr>
              <a:xfrm>
                <a:off x="8376764" y="4628294"/>
                <a:ext cx="1022152" cy="584761"/>
              </a:xfrm>
              <a:prstGeom prst="rect">
                <a:avLst/>
              </a:prstGeom>
              <a:noFill/>
            </p:spPr>
            <p:txBody>
              <a:bodyPr wrap="square" lIns="38093" tIns="38093" rIns="38093" bIns="38093" rtlCol="0" anchor="ctr" anchorCtr="0">
                <a:spAutoFit/>
              </a:bodyPr>
              <a:lstStyle/>
              <a:p>
                <a:pP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Development pipelines</a:t>
                </a:r>
                <a:br>
                  <a:rPr lang="en-US" sz="1100" b="1" kern="0">
                    <a:solidFill>
                      <a:schemeClr val="bg1">
                        <a:lumMod val="85000"/>
                      </a:schemeClr>
                    </a:solidFill>
                    <a:latin typeface="+mn-lt"/>
                    <a:ea typeface="Arial Unicode MS" pitchFamily="34" charset="-128"/>
                    <a:cs typeface="Arial Unicode MS" pitchFamily="34" charset="-128"/>
                  </a:rPr>
                </a:br>
                <a:r>
                  <a:rPr lang="en-US" sz="1100" b="1" kern="0">
                    <a:solidFill>
                      <a:schemeClr val="bg1">
                        <a:lumMod val="85000"/>
                      </a:schemeClr>
                    </a:solidFill>
                    <a:latin typeface="+mn-lt"/>
                    <a:ea typeface="Arial Unicode MS" pitchFamily="34" charset="-128"/>
                    <a:cs typeface="Arial Unicode MS" pitchFamily="34" charset="-128"/>
                  </a:rPr>
                  <a:t>(Automation)</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244" name="Picture 243" descr="A close up of a logo&#10;&#10;Description generated with high confidence">
                <a:extLst>
                  <a:ext uri="{FF2B5EF4-FFF2-40B4-BE49-F238E27FC236}">
                    <a16:creationId xmlns:a16="http://schemas.microsoft.com/office/drawing/2014/main" id="{BA200CB3-8465-4EF5-A8C8-3B6008169621}"/>
                  </a:ext>
                </a:extLst>
              </p:cNvPr>
              <p:cNvPicPr>
                <a:picLocks noChangeAspect="1"/>
              </p:cNvPicPr>
              <p:nvPr/>
            </p:nvPicPr>
            <p:blipFill>
              <a:blip r:embed="rId61"/>
              <a:stretch>
                <a:fillRect/>
              </a:stretch>
            </p:blipFill>
            <p:spPr>
              <a:xfrm>
                <a:off x="7958908" y="4688049"/>
                <a:ext cx="324000" cy="324000"/>
              </a:xfrm>
              <a:prstGeom prst="rect">
                <a:avLst/>
              </a:prstGeom>
            </p:spPr>
          </p:pic>
        </p:grpSp>
      </p:grpSp>
      <p:grpSp>
        <p:nvGrpSpPr>
          <p:cNvPr id="13" name="Group 12">
            <a:extLst>
              <a:ext uri="{FF2B5EF4-FFF2-40B4-BE49-F238E27FC236}">
                <a16:creationId xmlns:a16="http://schemas.microsoft.com/office/drawing/2014/main" id="{F901BD64-C02F-41BB-8E8B-4CD585C19857}"/>
              </a:ext>
            </a:extLst>
          </p:cNvPr>
          <p:cNvGrpSpPr/>
          <p:nvPr/>
        </p:nvGrpSpPr>
        <p:grpSpPr>
          <a:xfrm>
            <a:off x="7458163" y="1031702"/>
            <a:ext cx="4568121" cy="2056707"/>
            <a:chOff x="7458163" y="1031702"/>
            <a:chExt cx="4568121" cy="2056707"/>
          </a:xfrm>
        </p:grpSpPr>
        <p:sp>
          <p:nvSpPr>
            <p:cNvPr id="217" name="Gleichschenkliges Dreieck 349">
              <a:extLst>
                <a:ext uri="{FF2B5EF4-FFF2-40B4-BE49-F238E27FC236}">
                  <a16:creationId xmlns:a16="http://schemas.microsoft.com/office/drawing/2014/main" id="{C156AB56-8087-4D45-B519-0B53ECD6E495}"/>
                </a:ext>
              </a:extLst>
            </p:cNvPr>
            <p:cNvSpPr/>
            <p:nvPr>
              <p:custDataLst>
                <p:tags r:id="rId36"/>
              </p:custDataLst>
            </p:nvPr>
          </p:nvSpPr>
          <p:spPr bwMode="gray">
            <a:xfrm rot="2400000">
              <a:off x="7458163" y="2981214"/>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3" name="Group 2">
              <a:extLst>
                <a:ext uri="{FF2B5EF4-FFF2-40B4-BE49-F238E27FC236}">
                  <a16:creationId xmlns:a16="http://schemas.microsoft.com/office/drawing/2014/main" id="{8DE0E3EF-73B3-4ED5-93EC-051F8B904DAE}"/>
                </a:ext>
              </a:extLst>
            </p:cNvPr>
            <p:cNvGrpSpPr/>
            <p:nvPr/>
          </p:nvGrpSpPr>
          <p:grpSpPr>
            <a:xfrm>
              <a:off x="7577449" y="1031702"/>
              <a:ext cx="4448835" cy="1962052"/>
              <a:chOff x="7577449" y="1031702"/>
              <a:chExt cx="4448835" cy="1962052"/>
            </a:xfrm>
          </p:grpSpPr>
          <p:grpSp>
            <p:nvGrpSpPr>
              <p:cNvPr id="475" name="Group 474">
                <a:extLst>
                  <a:ext uri="{FF2B5EF4-FFF2-40B4-BE49-F238E27FC236}">
                    <a16:creationId xmlns:a16="http://schemas.microsoft.com/office/drawing/2014/main" id="{23E7830E-995B-4F4D-BFEE-37C60F092878}"/>
                  </a:ext>
                </a:extLst>
              </p:cNvPr>
              <p:cNvGrpSpPr/>
              <p:nvPr/>
            </p:nvGrpSpPr>
            <p:grpSpPr>
              <a:xfrm>
                <a:off x="7577449" y="1031702"/>
                <a:ext cx="4448835" cy="1962052"/>
                <a:chOff x="7006995" y="1296296"/>
                <a:chExt cx="4605412" cy="1706739"/>
              </a:xfrm>
            </p:grpSpPr>
            <p:cxnSp>
              <p:nvCxnSpPr>
                <p:cNvPr id="192" name="thin_Gerader Verbinder 217">
                  <a:extLst>
                    <a:ext uri="{FF2B5EF4-FFF2-40B4-BE49-F238E27FC236}">
                      <a16:creationId xmlns:a16="http://schemas.microsoft.com/office/drawing/2014/main" id="{B1B84A54-9712-4DC2-BF06-AD2401054AB6}"/>
                    </a:ext>
                  </a:extLst>
                </p:cNvPr>
                <p:cNvCxnSpPr>
                  <a:cxnSpLocks/>
                  <a:stCxn id="217" idx="0"/>
                  <a:endCxn id="292" idx="3"/>
                </p:cNvCxnSpPr>
                <p:nvPr>
                  <p:custDataLst>
                    <p:tags r:id="rId38"/>
                  </p:custDataLst>
                </p:nvPr>
              </p:nvCxnSpPr>
              <p:spPr>
                <a:xfrm flipV="1">
                  <a:off x="7006995" y="1732903"/>
                  <a:ext cx="1090291" cy="1270132"/>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86" name="Gruppieren 108">
                  <a:extLst>
                    <a:ext uri="{FF2B5EF4-FFF2-40B4-BE49-F238E27FC236}">
                      <a16:creationId xmlns:a16="http://schemas.microsoft.com/office/drawing/2014/main" id="{DAE1775E-7D45-4EB5-AE37-A5762ABBCF16}"/>
                    </a:ext>
                  </a:extLst>
                </p:cNvPr>
                <p:cNvGrpSpPr/>
                <p:nvPr>
                  <p:custDataLst>
                    <p:tags r:id="rId39"/>
                  </p:custDataLst>
                </p:nvPr>
              </p:nvGrpSpPr>
              <p:grpSpPr>
                <a:xfrm>
                  <a:off x="8079837" y="1296296"/>
                  <a:ext cx="3532570" cy="786674"/>
                  <a:chOff x="7791478" y="867983"/>
                  <a:chExt cx="3338462" cy="743447"/>
                </a:xfrm>
              </p:grpSpPr>
              <p:cxnSp>
                <p:nvCxnSpPr>
                  <p:cNvPr id="287" name="Gerader Verbinder 109">
                    <a:extLst>
                      <a:ext uri="{FF2B5EF4-FFF2-40B4-BE49-F238E27FC236}">
                        <a16:creationId xmlns:a16="http://schemas.microsoft.com/office/drawing/2014/main" id="{B48C4812-A775-4BE8-A20E-F59A2C2F3076}"/>
                      </a:ext>
                    </a:extLst>
                  </p:cNvPr>
                  <p:cNvCxnSpPr>
                    <a:cxnSpLocks/>
                    <a:stCxn id="292" idx="6"/>
                    <a:endCxn id="289" idx="1"/>
                  </p:cNvCxnSpPr>
                  <p:nvPr/>
                </p:nvCxnSpPr>
                <p:spPr>
                  <a:xfrm flipV="1">
                    <a:off x="7904079" y="1115127"/>
                    <a:ext cx="316393" cy="125662"/>
                  </a:xfrm>
                  <a:prstGeom prst="line">
                    <a:avLst/>
                  </a:prstGeom>
                  <a:ln w="127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3" name="Gerader Verbinder 115">
                    <a:extLst>
                      <a:ext uri="{FF2B5EF4-FFF2-40B4-BE49-F238E27FC236}">
                        <a16:creationId xmlns:a16="http://schemas.microsoft.com/office/drawing/2014/main" id="{CFA1353A-38F9-4C8E-A3E4-67AC1710AC8E}"/>
                      </a:ext>
                    </a:extLst>
                  </p:cNvPr>
                  <p:cNvCxnSpPr>
                    <a:cxnSpLocks/>
                    <a:stCxn id="292" idx="7"/>
                    <a:endCxn id="291" idx="1"/>
                  </p:cNvCxnSpPr>
                  <p:nvPr/>
                </p:nvCxnSpPr>
                <p:spPr>
                  <a:xfrm flipV="1">
                    <a:off x="7887588" y="924912"/>
                    <a:ext cx="264548" cy="276066"/>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89" name="TextBox 32">
                    <a:extLst>
                      <a:ext uri="{FF2B5EF4-FFF2-40B4-BE49-F238E27FC236}">
                        <a16:creationId xmlns:a16="http://schemas.microsoft.com/office/drawing/2014/main" id="{9B74F4D3-5A15-437D-A274-B57E41FA9F85}"/>
                      </a:ext>
                    </a:extLst>
                  </p:cNvPr>
                  <p:cNvSpPr txBox="1"/>
                  <p:nvPr/>
                </p:nvSpPr>
                <p:spPr>
                  <a:xfrm>
                    <a:off x="8220472" y="1058198"/>
                    <a:ext cx="2487593" cy="113857"/>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Serverless with fully managed infrastructure </a:t>
                    </a:r>
                  </a:p>
                </p:txBody>
              </p:sp>
              <p:sp>
                <p:nvSpPr>
                  <p:cNvPr id="291" name="TextBox 32">
                    <a:extLst>
                      <a:ext uri="{FF2B5EF4-FFF2-40B4-BE49-F238E27FC236}">
                        <a16:creationId xmlns:a16="http://schemas.microsoft.com/office/drawing/2014/main" id="{9C0661E6-2ED2-4A98-A2C8-F64AF3D58202}"/>
                      </a:ext>
                    </a:extLst>
                  </p:cNvPr>
                  <p:cNvSpPr txBox="1"/>
                  <p:nvPr/>
                </p:nvSpPr>
                <p:spPr>
                  <a:xfrm>
                    <a:off x="8152136" y="867983"/>
                    <a:ext cx="2977804" cy="113857"/>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Microservice architecture on GCP public cloud - Frankfurt</a:t>
                    </a:r>
                  </a:p>
                </p:txBody>
              </p:sp>
              <p:sp>
                <p:nvSpPr>
                  <p:cNvPr id="292" name="Ellipse 114">
                    <a:extLst>
                      <a:ext uri="{FF2B5EF4-FFF2-40B4-BE49-F238E27FC236}">
                        <a16:creationId xmlns:a16="http://schemas.microsoft.com/office/drawing/2014/main" id="{0A695A2E-0C7D-4649-92DB-8DF6B2902D74}"/>
                      </a:ext>
                    </a:extLst>
                  </p:cNvPr>
                  <p:cNvSpPr/>
                  <p:nvPr/>
                </p:nvSpPr>
                <p:spPr bwMode="gray">
                  <a:xfrm>
                    <a:off x="7791478" y="1184488"/>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rgbClr val="00B050"/>
                      </a:solidFill>
                      <a:latin typeface="+mn-lt"/>
                      <a:ea typeface="Arial Unicode MS" pitchFamily="34" charset="-128"/>
                      <a:cs typeface="Arial Unicode MS" pitchFamily="34" charset="-128"/>
                    </a:endParaRPr>
                  </a:p>
                </p:txBody>
              </p:sp>
              <p:cxnSp>
                <p:nvCxnSpPr>
                  <p:cNvPr id="245" name="Gerader Verbinder 109">
                    <a:extLst>
                      <a:ext uri="{FF2B5EF4-FFF2-40B4-BE49-F238E27FC236}">
                        <a16:creationId xmlns:a16="http://schemas.microsoft.com/office/drawing/2014/main" id="{EAA8A7D7-3946-4E62-91D1-2F9281DF1D1D}"/>
                      </a:ext>
                    </a:extLst>
                  </p:cNvPr>
                  <p:cNvCxnSpPr>
                    <a:cxnSpLocks/>
                    <a:stCxn id="292" idx="5"/>
                    <a:endCxn id="246" idx="1"/>
                  </p:cNvCxnSpPr>
                  <p:nvPr/>
                </p:nvCxnSpPr>
                <p:spPr>
                  <a:xfrm>
                    <a:off x="7887588" y="1280599"/>
                    <a:ext cx="479413" cy="54744"/>
                  </a:xfrm>
                  <a:prstGeom prst="line">
                    <a:avLst/>
                  </a:prstGeom>
                  <a:ln w="127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46" name="TextBox 32">
                    <a:extLst>
                      <a:ext uri="{FF2B5EF4-FFF2-40B4-BE49-F238E27FC236}">
                        <a16:creationId xmlns:a16="http://schemas.microsoft.com/office/drawing/2014/main" id="{9FD0A530-EDC1-4DEE-A3AC-435DD51610DB}"/>
                      </a:ext>
                    </a:extLst>
                  </p:cNvPr>
                  <p:cNvSpPr txBox="1"/>
                  <p:nvPr/>
                </p:nvSpPr>
                <p:spPr>
                  <a:xfrm>
                    <a:off x="8367001" y="1278414"/>
                    <a:ext cx="2659511" cy="113857"/>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Agnostic (IXIASOFT / DITA, GitHub / Markdown)</a:t>
                    </a:r>
                  </a:p>
                </p:txBody>
              </p:sp>
              <p:cxnSp>
                <p:nvCxnSpPr>
                  <p:cNvPr id="247" name="Gerader Verbinder 109">
                    <a:extLst>
                      <a:ext uri="{FF2B5EF4-FFF2-40B4-BE49-F238E27FC236}">
                        <a16:creationId xmlns:a16="http://schemas.microsoft.com/office/drawing/2014/main" id="{E2EB3769-4C4F-4D20-BF3B-F3173DF920B0}"/>
                      </a:ext>
                    </a:extLst>
                  </p:cNvPr>
                  <p:cNvCxnSpPr>
                    <a:cxnSpLocks/>
                    <a:stCxn id="292" idx="5"/>
                    <a:endCxn id="248" idx="1"/>
                  </p:cNvCxnSpPr>
                  <p:nvPr/>
                </p:nvCxnSpPr>
                <p:spPr>
                  <a:xfrm>
                    <a:off x="7887588" y="1280599"/>
                    <a:ext cx="636595" cy="273903"/>
                  </a:xfrm>
                  <a:prstGeom prst="line">
                    <a:avLst/>
                  </a:prstGeom>
                  <a:ln w="127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48" name="TextBox 32">
                    <a:extLst>
                      <a:ext uri="{FF2B5EF4-FFF2-40B4-BE49-F238E27FC236}">
                        <a16:creationId xmlns:a16="http://schemas.microsoft.com/office/drawing/2014/main" id="{168F28F3-10A7-4AB1-881C-C1A8BC19940F}"/>
                      </a:ext>
                    </a:extLst>
                  </p:cNvPr>
                  <p:cNvSpPr txBox="1"/>
                  <p:nvPr/>
                </p:nvSpPr>
                <p:spPr>
                  <a:xfrm>
                    <a:off x="8524184" y="1497573"/>
                    <a:ext cx="2554494" cy="113857"/>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Container based components</a:t>
                    </a:r>
                  </a:p>
                </p:txBody>
              </p:sp>
            </p:grpSp>
          </p:grpSp>
          <p:sp>
            <p:nvSpPr>
              <p:cNvPr id="233" name="Ellipse 8">
                <a:extLst>
                  <a:ext uri="{FF2B5EF4-FFF2-40B4-BE49-F238E27FC236}">
                    <a16:creationId xmlns:a16="http://schemas.microsoft.com/office/drawing/2014/main" id="{A173E6E0-51BC-420B-A45F-23B309103CD8}"/>
                  </a:ext>
                </a:extLst>
              </p:cNvPr>
              <p:cNvSpPr/>
              <p:nvPr/>
            </p:nvSpPr>
            <p:spPr bwMode="gray">
              <a:xfrm>
                <a:off x="7873720" y="2100247"/>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31" name="TextBox 32">
                <a:extLst>
                  <a:ext uri="{FF2B5EF4-FFF2-40B4-BE49-F238E27FC236}">
                    <a16:creationId xmlns:a16="http://schemas.microsoft.com/office/drawing/2014/main" id="{BC789C74-6B31-47C4-955E-8181633C12B9}"/>
                  </a:ext>
                </a:extLst>
              </p:cNvPr>
              <p:cNvSpPr txBox="1"/>
              <p:nvPr>
                <p:custDataLst>
                  <p:tags r:id="rId37"/>
                </p:custDataLst>
              </p:nvPr>
            </p:nvSpPr>
            <p:spPr>
              <a:xfrm>
                <a:off x="8381552" y="1891325"/>
                <a:ext cx="988510" cy="415484"/>
              </a:xfrm>
              <a:prstGeom prst="rect">
                <a:avLst/>
              </a:prstGeom>
              <a:noFill/>
            </p:spPr>
            <p:txBody>
              <a:bodyPr wrap="square" lIns="38093" tIns="38093" rIns="38093" bIns="38093" rtlCol="0" anchor="ctr" anchorCtr="0">
                <a:spAutoFit/>
              </a:bodyPr>
              <a:lstStyle/>
              <a:p>
                <a:pP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Cloud Architecture</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8E0F1C92-437F-46A2-A324-DA7BBD497430}"/>
                  </a:ext>
                </a:extLst>
              </p:cNvPr>
              <p:cNvPicPr>
                <a:picLocks noChangeAspect="1"/>
              </p:cNvPicPr>
              <p:nvPr/>
            </p:nvPicPr>
            <p:blipFill>
              <a:blip r:embed="rId62"/>
              <a:stretch>
                <a:fillRect/>
              </a:stretch>
            </p:blipFill>
            <p:spPr>
              <a:xfrm>
                <a:off x="7918569" y="2131656"/>
                <a:ext cx="396000" cy="396000"/>
              </a:xfrm>
              <a:prstGeom prst="rect">
                <a:avLst/>
              </a:prstGeom>
            </p:spPr>
          </p:pic>
        </p:grpSp>
      </p:grpSp>
      <p:grpSp>
        <p:nvGrpSpPr>
          <p:cNvPr id="162" name="Group 161">
            <a:extLst>
              <a:ext uri="{FF2B5EF4-FFF2-40B4-BE49-F238E27FC236}">
                <a16:creationId xmlns:a16="http://schemas.microsoft.com/office/drawing/2014/main" id="{EEC3B391-5286-46C2-9A5F-ECC40C386EB9}"/>
              </a:ext>
            </a:extLst>
          </p:cNvPr>
          <p:cNvGrpSpPr/>
          <p:nvPr/>
        </p:nvGrpSpPr>
        <p:grpSpPr>
          <a:xfrm>
            <a:off x="6320105" y="517702"/>
            <a:ext cx="2426369" cy="2441626"/>
            <a:chOff x="6320105" y="517702"/>
            <a:chExt cx="2426369" cy="2441626"/>
          </a:xfrm>
        </p:grpSpPr>
        <p:sp>
          <p:nvSpPr>
            <p:cNvPr id="235" name="Gleichschenkliges Dreieck 33">
              <a:extLst>
                <a:ext uri="{FF2B5EF4-FFF2-40B4-BE49-F238E27FC236}">
                  <a16:creationId xmlns:a16="http://schemas.microsoft.com/office/drawing/2014/main" id="{1090BD3C-A002-481D-9363-07EFC4368F42}"/>
                </a:ext>
              </a:extLst>
            </p:cNvPr>
            <p:cNvSpPr/>
            <p:nvPr>
              <p:custDataLst>
                <p:tags r:id="rId32"/>
              </p:custDataLst>
            </p:nvPr>
          </p:nvSpPr>
          <p:spPr bwMode="gray">
            <a:xfrm rot="211331">
              <a:off x="7123122" y="2852133"/>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160" name="Group 159">
              <a:extLst>
                <a:ext uri="{FF2B5EF4-FFF2-40B4-BE49-F238E27FC236}">
                  <a16:creationId xmlns:a16="http://schemas.microsoft.com/office/drawing/2014/main" id="{7F6C93E4-0F05-494B-9E2E-0D4B4AF36B61}"/>
                </a:ext>
              </a:extLst>
            </p:cNvPr>
            <p:cNvGrpSpPr/>
            <p:nvPr/>
          </p:nvGrpSpPr>
          <p:grpSpPr>
            <a:xfrm>
              <a:off x="6320105" y="517702"/>
              <a:ext cx="2426369" cy="2334532"/>
              <a:chOff x="6320105" y="517702"/>
              <a:chExt cx="2426369" cy="2334532"/>
            </a:xfrm>
          </p:grpSpPr>
          <p:grpSp>
            <p:nvGrpSpPr>
              <p:cNvPr id="183" name="Group 182">
                <a:extLst>
                  <a:ext uri="{FF2B5EF4-FFF2-40B4-BE49-F238E27FC236}">
                    <a16:creationId xmlns:a16="http://schemas.microsoft.com/office/drawing/2014/main" id="{23EDD040-5BFC-4D5D-AB97-E71DFDB4C0B7}"/>
                  </a:ext>
                </a:extLst>
              </p:cNvPr>
              <p:cNvGrpSpPr/>
              <p:nvPr/>
            </p:nvGrpSpPr>
            <p:grpSpPr>
              <a:xfrm>
                <a:off x="6320105" y="517702"/>
                <a:ext cx="2426369" cy="2334532"/>
                <a:chOff x="6649134" y="1043486"/>
                <a:chExt cx="2490114" cy="2308228"/>
              </a:xfrm>
            </p:grpSpPr>
            <p:cxnSp>
              <p:nvCxnSpPr>
                <p:cNvPr id="184" name="thin_Gerader Verbinder 217">
                  <a:extLst>
                    <a:ext uri="{FF2B5EF4-FFF2-40B4-BE49-F238E27FC236}">
                      <a16:creationId xmlns:a16="http://schemas.microsoft.com/office/drawing/2014/main" id="{83408D1E-03F5-4E90-AC55-C549A56D84C4}"/>
                    </a:ext>
                  </a:extLst>
                </p:cNvPr>
                <p:cNvCxnSpPr>
                  <a:cxnSpLocks/>
                  <a:stCxn id="235" idx="0"/>
                  <a:endCxn id="232" idx="4"/>
                </p:cNvCxnSpPr>
                <p:nvPr>
                  <p:custDataLst>
                    <p:tags r:id="rId34"/>
                  </p:custDataLst>
                </p:nvPr>
              </p:nvCxnSpPr>
              <p:spPr>
                <a:xfrm flipH="1" flipV="1">
                  <a:off x="7526612" y="1606334"/>
                  <a:ext cx="37077" cy="1745380"/>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85" name="Gruppieren 108">
                  <a:extLst>
                    <a:ext uri="{FF2B5EF4-FFF2-40B4-BE49-F238E27FC236}">
                      <a16:creationId xmlns:a16="http://schemas.microsoft.com/office/drawing/2014/main" id="{076AC0C3-7CA4-4392-8248-6E12E8CC75ED}"/>
                    </a:ext>
                  </a:extLst>
                </p:cNvPr>
                <p:cNvGrpSpPr/>
                <p:nvPr>
                  <p:custDataLst>
                    <p:tags r:id="rId35"/>
                  </p:custDataLst>
                </p:nvPr>
              </p:nvGrpSpPr>
              <p:grpSpPr>
                <a:xfrm>
                  <a:off x="6649134" y="1043486"/>
                  <a:ext cx="2490114" cy="562847"/>
                  <a:chOff x="6439387" y="629059"/>
                  <a:chExt cx="2353286" cy="531916"/>
                </a:xfrm>
              </p:grpSpPr>
              <p:cxnSp>
                <p:nvCxnSpPr>
                  <p:cNvPr id="186" name="Gerader Verbinder 109">
                    <a:extLst>
                      <a:ext uri="{FF2B5EF4-FFF2-40B4-BE49-F238E27FC236}">
                        <a16:creationId xmlns:a16="http://schemas.microsoft.com/office/drawing/2014/main" id="{8132AFAD-3514-47B9-BF43-A2E28E578F3B}"/>
                      </a:ext>
                    </a:extLst>
                  </p:cNvPr>
                  <p:cNvCxnSpPr>
                    <a:cxnSpLocks/>
                    <a:stCxn id="232" idx="3"/>
                    <a:endCxn id="190" idx="1"/>
                  </p:cNvCxnSpPr>
                  <p:nvPr/>
                </p:nvCxnSpPr>
                <p:spPr>
                  <a:xfrm flipV="1">
                    <a:off x="7228838" y="867488"/>
                    <a:ext cx="293599" cy="276996"/>
                  </a:xfrm>
                  <a:prstGeom prst="line">
                    <a:avLst/>
                  </a:prstGeom>
                  <a:ln w="127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90" name="TextBox 32">
                    <a:extLst>
                      <a:ext uri="{FF2B5EF4-FFF2-40B4-BE49-F238E27FC236}">
                        <a16:creationId xmlns:a16="http://schemas.microsoft.com/office/drawing/2014/main" id="{2856BEBC-7CAE-4F08-93E9-37B2AAB3CF98}"/>
                      </a:ext>
                    </a:extLst>
                  </p:cNvPr>
                  <p:cNvSpPr txBox="1"/>
                  <p:nvPr/>
                </p:nvSpPr>
                <p:spPr>
                  <a:xfrm>
                    <a:off x="7522437" y="802781"/>
                    <a:ext cx="1154331" cy="129413"/>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  DITA CCMS scenario</a:t>
                    </a:r>
                  </a:p>
                </p:txBody>
              </p:sp>
              <p:sp>
                <p:nvSpPr>
                  <p:cNvPr id="232" name="Ellipse 114">
                    <a:extLst>
                      <a:ext uri="{FF2B5EF4-FFF2-40B4-BE49-F238E27FC236}">
                        <a16:creationId xmlns:a16="http://schemas.microsoft.com/office/drawing/2014/main" id="{1CD2A2F9-9AF2-4ACB-AE3B-4BEC88701BA2}"/>
                      </a:ext>
                    </a:extLst>
                  </p:cNvPr>
                  <p:cNvSpPr/>
                  <p:nvPr/>
                </p:nvSpPr>
                <p:spPr bwMode="gray">
                  <a:xfrm>
                    <a:off x="7212348" y="1048374"/>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cxnSp>
                <p:nvCxnSpPr>
                  <p:cNvPr id="428" name="Gerader Verbinder 109">
                    <a:extLst>
                      <a:ext uri="{FF2B5EF4-FFF2-40B4-BE49-F238E27FC236}">
                        <a16:creationId xmlns:a16="http://schemas.microsoft.com/office/drawing/2014/main" id="{5DD1BDE2-A338-4259-9706-43C393B3940C}"/>
                      </a:ext>
                    </a:extLst>
                  </p:cNvPr>
                  <p:cNvCxnSpPr>
                    <a:cxnSpLocks/>
                    <a:stCxn id="232" idx="6"/>
                    <a:endCxn id="429" idx="1"/>
                  </p:cNvCxnSpPr>
                  <p:nvPr/>
                </p:nvCxnSpPr>
                <p:spPr>
                  <a:xfrm flipV="1">
                    <a:off x="7324949" y="1018908"/>
                    <a:ext cx="420602" cy="85766"/>
                  </a:xfrm>
                  <a:prstGeom prst="line">
                    <a:avLst/>
                  </a:prstGeom>
                  <a:ln w="127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29" name="TextBox 32">
                    <a:extLst>
                      <a:ext uri="{FF2B5EF4-FFF2-40B4-BE49-F238E27FC236}">
                        <a16:creationId xmlns:a16="http://schemas.microsoft.com/office/drawing/2014/main" id="{8FE5D706-E2FA-4021-9ABD-CD76AE920927}"/>
                      </a:ext>
                    </a:extLst>
                  </p:cNvPr>
                  <p:cNvSpPr txBox="1"/>
                  <p:nvPr/>
                </p:nvSpPr>
                <p:spPr>
                  <a:xfrm>
                    <a:off x="7745551" y="954201"/>
                    <a:ext cx="1047122" cy="129413"/>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UX design/Mock-up</a:t>
                    </a:r>
                  </a:p>
                </p:txBody>
              </p:sp>
              <p:cxnSp>
                <p:nvCxnSpPr>
                  <p:cNvPr id="438" name="Gerader Verbinder 115">
                    <a:extLst>
                      <a:ext uri="{FF2B5EF4-FFF2-40B4-BE49-F238E27FC236}">
                        <a16:creationId xmlns:a16="http://schemas.microsoft.com/office/drawing/2014/main" id="{C8BE9D4E-858B-4EE5-8E28-53436FDB91B2}"/>
                      </a:ext>
                    </a:extLst>
                  </p:cNvPr>
                  <p:cNvCxnSpPr>
                    <a:cxnSpLocks/>
                    <a:stCxn id="232" idx="1"/>
                    <a:endCxn id="439" idx="3"/>
                  </p:cNvCxnSpPr>
                  <p:nvPr/>
                </p:nvCxnSpPr>
                <p:spPr>
                  <a:xfrm flipH="1" flipV="1">
                    <a:off x="7188282" y="758473"/>
                    <a:ext cx="40556" cy="306391"/>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39" name="TextBox 32">
                    <a:extLst>
                      <a:ext uri="{FF2B5EF4-FFF2-40B4-BE49-F238E27FC236}">
                        <a16:creationId xmlns:a16="http://schemas.microsoft.com/office/drawing/2014/main" id="{737F41D0-C5B6-4A1A-8DF3-79DC3CA17F45}"/>
                      </a:ext>
                    </a:extLst>
                  </p:cNvPr>
                  <p:cNvSpPr txBox="1"/>
                  <p:nvPr/>
                </p:nvSpPr>
                <p:spPr>
                  <a:xfrm>
                    <a:off x="6439387" y="629059"/>
                    <a:ext cx="748895" cy="258827"/>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Architecture &amp; technical </a:t>
                    </a:r>
                    <a:r>
                      <a:rPr lang="en-US" sz="900" kern="0" err="1">
                        <a:solidFill>
                          <a:srgbClr val="00B050"/>
                        </a:solidFill>
                        <a:latin typeface="+mn-lt"/>
                        <a:ea typeface="Arial Unicode MS" pitchFamily="34" charset="-128"/>
                        <a:cs typeface="Arial Unicode MS" pitchFamily="34" charset="-128"/>
                      </a:rPr>
                      <a:t>impl</a:t>
                    </a:r>
                    <a:r>
                      <a:rPr lang="en-US" sz="900" kern="0">
                        <a:solidFill>
                          <a:srgbClr val="00B050"/>
                        </a:solidFill>
                        <a:latin typeface="+mn-lt"/>
                        <a:ea typeface="Arial Unicode MS" pitchFamily="34" charset="-128"/>
                        <a:cs typeface="Arial Unicode MS" pitchFamily="34" charset="-128"/>
                      </a:rPr>
                      <a:t>.</a:t>
                    </a:r>
                  </a:p>
                </p:txBody>
              </p:sp>
            </p:grpSp>
          </p:grpSp>
          <p:sp>
            <p:nvSpPr>
              <p:cNvPr id="240" name="Ellipse 207">
                <a:extLst>
                  <a:ext uri="{FF2B5EF4-FFF2-40B4-BE49-F238E27FC236}">
                    <a16:creationId xmlns:a16="http://schemas.microsoft.com/office/drawing/2014/main" id="{C300B762-82B8-431C-B439-826A78FF341E}"/>
                  </a:ext>
                </a:extLst>
              </p:cNvPr>
              <p:cNvSpPr/>
              <p:nvPr/>
            </p:nvSpPr>
            <p:spPr bwMode="gray">
              <a:xfrm>
                <a:off x="6933191" y="1794041"/>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182" name="TextBox 32">
                <a:extLst>
                  <a:ext uri="{FF2B5EF4-FFF2-40B4-BE49-F238E27FC236}">
                    <a16:creationId xmlns:a16="http://schemas.microsoft.com/office/drawing/2014/main" id="{1C48B921-1BCA-4694-9C85-809FD3EF72CF}"/>
                  </a:ext>
                </a:extLst>
              </p:cNvPr>
              <p:cNvSpPr txBox="1"/>
              <p:nvPr>
                <p:custDataLst>
                  <p:tags r:id="rId33"/>
                </p:custDataLst>
              </p:nvPr>
            </p:nvSpPr>
            <p:spPr>
              <a:xfrm>
                <a:off x="6349561" y="1266315"/>
                <a:ext cx="829007" cy="415484"/>
              </a:xfrm>
              <a:prstGeom prst="rect">
                <a:avLst/>
              </a:prstGeom>
              <a:noFill/>
            </p:spPr>
            <p:txBody>
              <a:bodyPr wrap="square" lIns="38093" tIns="38093" rIns="38093" bIns="38093" rtlCol="0" anchor="ctr" anchorCtr="0">
                <a:spAutoFit/>
              </a:bodyPr>
              <a:lstStyle/>
              <a:p>
                <a:pPr algn="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Build Dashboard</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542" name="Picture 541">
                <a:extLst>
                  <a:ext uri="{FF2B5EF4-FFF2-40B4-BE49-F238E27FC236}">
                    <a16:creationId xmlns:a16="http://schemas.microsoft.com/office/drawing/2014/main" id="{20EA8A35-6EDC-452A-A4B0-5D78F14CA3EA}"/>
                  </a:ext>
                </a:extLst>
              </p:cNvPr>
              <p:cNvPicPr>
                <a:picLocks noChangeAspect="1"/>
              </p:cNvPicPr>
              <p:nvPr/>
            </p:nvPicPr>
            <p:blipFill>
              <a:blip r:embed="rId63"/>
              <a:stretch>
                <a:fillRect/>
              </a:stretch>
            </p:blipFill>
            <p:spPr>
              <a:xfrm>
                <a:off x="6975445" y="1828648"/>
                <a:ext cx="442047" cy="442047"/>
              </a:xfrm>
              <a:prstGeom prst="rect">
                <a:avLst/>
              </a:prstGeom>
            </p:spPr>
          </p:pic>
        </p:grpSp>
      </p:grpSp>
      <p:grpSp>
        <p:nvGrpSpPr>
          <p:cNvPr id="18" name="Group 17">
            <a:extLst>
              <a:ext uri="{FF2B5EF4-FFF2-40B4-BE49-F238E27FC236}">
                <a16:creationId xmlns:a16="http://schemas.microsoft.com/office/drawing/2014/main" id="{67FE3146-5A6E-42AC-B1A7-5306D3B99F3C}"/>
              </a:ext>
            </a:extLst>
          </p:cNvPr>
          <p:cNvGrpSpPr/>
          <p:nvPr/>
        </p:nvGrpSpPr>
        <p:grpSpPr>
          <a:xfrm>
            <a:off x="7747481" y="2251927"/>
            <a:ext cx="4517238" cy="1653324"/>
            <a:chOff x="7747481" y="2251927"/>
            <a:chExt cx="4517238" cy="1653324"/>
          </a:xfrm>
        </p:grpSpPr>
        <p:sp>
          <p:nvSpPr>
            <p:cNvPr id="218" name="Gleichschenkliges Dreieck 350">
              <a:extLst>
                <a:ext uri="{FF2B5EF4-FFF2-40B4-BE49-F238E27FC236}">
                  <a16:creationId xmlns:a16="http://schemas.microsoft.com/office/drawing/2014/main" id="{3A503C11-8EE2-4E6B-80F9-DA4DE23F8E56}"/>
                </a:ext>
              </a:extLst>
            </p:cNvPr>
            <p:cNvSpPr/>
            <p:nvPr>
              <p:custDataLst>
                <p:tags r:id="rId27"/>
              </p:custDataLst>
            </p:nvPr>
          </p:nvSpPr>
          <p:spPr bwMode="gray">
            <a:xfrm rot="4214602">
              <a:off x="7716245" y="3320142"/>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5" name="Group 4">
              <a:extLst>
                <a:ext uri="{FF2B5EF4-FFF2-40B4-BE49-F238E27FC236}">
                  <a16:creationId xmlns:a16="http://schemas.microsoft.com/office/drawing/2014/main" id="{87C7E19F-CA54-4499-85F4-D50696973ABA}"/>
                </a:ext>
              </a:extLst>
            </p:cNvPr>
            <p:cNvGrpSpPr/>
            <p:nvPr/>
          </p:nvGrpSpPr>
          <p:grpSpPr>
            <a:xfrm>
              <a:off x="7851521" y="2251927"/>
              <a:ext cx="4413198" cy="1653324"/>
              <a:chOff x="7851521" y="2251927"/>
              <a:chExt cx="4413198" cy="1653324"/>
            </a:xfrm>
          </p:grpSpPr>
          <p:grpSp>
            <p:nvGrpSpPr>
              <p:cNvPr id="476" name="Group 475">
                <a:extLst>
                  <a:ext uri="{FF2B5EF4-FFF2-40B4-BE49-F238E27FC236}">
                    <a16:creationId xmlns:a16="http://schemas.microsoft.com/office/drawing/2014/main" id="{7F982509-4C23-48F0-9978-3DB47DE843EB}"/>
                  </a:ext>
                </a:extLst>
              </p:cNvPr>
              <p:cNvGrpSpPr/>
              <p:nvPr/>
            </p:nvGrpSpPr>
            <p:grpSpPr>
              <a:xfrm>
                <a:off x="7851521" y="2251927"/>
                <a:ext cx="4413198" cy="1653324"/>
                <a:chOff x="6796675" y="2480111"/>
                <a:chExt cx="4413198" cy="1653324"/>
              </a:xfrm>
            </p:grpSpPr>
            <p:cxnSp>
              <p:nvCxnSpPr>
                <p:cNvPr id="199" name="thin_Gerader Verbinder 217">
                  <a:extLst>
                    <a:ext uri="{FF2B5EF4-FFF2-40B4-BE49-F238E27FC236}">
                      <a16:creationId xmlns:a16="http://schemas.microsoft.com/office/drawing/2014/main" id="{6067C937-5DE7-4114-9E2D-9AB714ADBD11}"/>
                    </a:ext>
                  </a:extLst>
                </p:cNvPr>
                <p:cNvCxnSpPr>
                  <a:cxnSpLocks/>
                  <a:stCxn id="218" idx="0"/>
                  <a:endCxn id="303" idx="2"/>
                </p:cNvCxnSpPr>
                <p:nvPr>
                  <p:custDataLst>
                    <p:tags r:id="rId30"/>
                  </p:custDataLst>
                </p:nvPr>
              </p:nvCxnSpPr>
              <p:spPr>
                <a:xfrm flipV="1">
                  <a:off x="6796675" y="3153163"/>
                  <a:ext cx="1755292" cy="430644"/>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95" name="Gruppieren 117">
                  <a:extLst>
                    <a:ext uri="{FF2B5EF4-FFF2-40B4-BE49-F238E27FC236}">
                      <a16:creationId xmlns:a16="http://schemas.microsoft.com/office/drawing/2014/main" id="{216661F2-6E0C-41B2-8647-04C6F0F1A466}"/>
                    </a:ext>
                  </a:extLst>
                </p:cNvPr>
                <p:cNvGrpSpPr/>
                <p:nvPr>
                  <p:custDataLst>
                    <p:tags r:id="rId31"/>
                  </p:custDataLst>
                </p:nvPr>
              </p:nvGrpSpPr>
              <p:grpSpPr>
                <a:xfrm>
                  <a:off x="8551967" y="2480111"/>
                  <a:ext cx="2657906" cy="1653324"/>
                  <a:chOff x="8447169" y="2266076"/>
                  <a:chExt cx="2511861" cy="1562482"/>
                </a:xfrm>
              </p:grpSpPr>
              <p:sp>
                <p:nvSpPr>
                  <p:cNvPr id="296" name="TextBox 32">
                    <a:extLst>
                      <a:ext uri="{FF2B5EF4-FFF2-40B4-BE49-F238E27FC236}">
                        <a16:creationId xmlns:a16="http://schemas.microsoft.com/office/drawing/2014/main" id="{B74B677F-6153-4A58-A1A1-FF53CE140B4D}"/>
                      </a:ext>
                    </a:extLst>
                  </p:cNvPr>
                  <p:cNvSpPr txBox="1"/>
                  <p:nvPr/>
                </p:nvSpPr>
                <p:spPr>
                  <a:xfrm>
                    <a:off x="8909291" y="2844473"/>
                    <a:ext cx="1824402"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Credentials mgmt. (</a:t>
                    </a:r>
                    <a:r>
                      <a:rPr lang="en-US" sz="900" kern="0" err="1">
                        <a:solidFill>
                          <a:srgbClr val="00B050"/>
                        </a:solidFill>
                        <a:latin typeface="+mn-lt"/>
                        <a:ea typeface="Arial Unicode MS" pitchFamily="34" charset="-128"/>
                        <a:cs typeface="Arial Unicode MS" pitchFamily="34" charset="-128"/>
                      </a:rPr>
                      <a:t>HashiCorp</a:t>
                    </a:r>
                    <a:r>
                      <a:rPr lang="en-US" sz="900" kern="0">
                        <a:solidFill>
                          <a:srgbClr val="00B050"/>
                        </a:solidFill>
                        <a:latin typeface="+mn-lt"/>
                        <a:ea typeface="Arial Unicode MS" pitchFamily="34" charset="-128"/>
                        <a:cs typeface="Arial Unicode MS" pitchFamily="34" charset="-128"/>
                      </a:rPr>
                      <a:t> vault)</a:t>
                    </a:r>
                  </a:p>
                </p:txBody>
              </p:sp>
              <p:sp>
                <p:nvSpPr>
                  <p:cNvPr id="297" name="TextBox 32">
                    <a:extLst>
                      <a:ext uri="{FF2B5EF4-FFF2-40B4-BE49-F238E27FC236}">
                        <a16:creationId xmlns:a16="http://schemas.microsoft.com/office/drawing/2014/main" id="{C76B512C-7291-4B45-97CF-2C2080007C53}"/>
                      </a:ext>
                    </a:extLst>
                  </p:cNvPr>
                  <p:cNvSpPr txBox="1"/>
                  <p:nvPr/>
                </p:nvSpPr>
                <p:spPr>
                  <a:xfrm>
                    <a:off x="8861541" y="2266076"/>
                    <a:ext cx="1134269"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Security concept</a:t>
                    </a:r>
                  </a:p>
                </p:txBody>
              </p:sp>
              <p:sp>
                <p:nvSpPr>
                  <p:cNvPr id="299" name="TextBox 32">
                    <a:extLst>
                      <a:ext uri="{FF2B5EF4-FFF2-40B4-BE49-F238E27FC236}">
                        <a16:creationId xmlns:a16="http://schemas.microsoft.com/office/drawing/2014/main" id="{C0FD92ED-4C9B-4F40-8E10-1EE21874C474}"/>
                      </a:ext>
                    </a:extLst>
                  </p:cNvPr>
                  <p:cNvSpPr txBox="1"/>
                  <p:nvPr/>
                </p:nvSpPr>
                <p:spPr>
                  <a:xfrm>
                    <a:off x="8882528" y="2666171"/>
                    <a:ext cx="1536330"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GDPR</a:t>
                    </a:r>
                  </a:p>
                </p:txBody>
              </p:sp>
              <p:cxnSp>
                <p:nvCxnSpPr>
                  <p:cNvPr id="300" name="Gerader Verbinder 268">
                    <a:extLst>
                      <a:ext uri="{FF2B5EF4-FFF2-40B4-BE49-F238E27FC236}">
                        <a16:creationId xmlns:a16="http://schemas.microsoft.com/office/drawing/2014/main" id="{75BBC761-A1D3-458B-8983-F4014622DF13}"/>
                      </a:ext>
                    </a:extLst>
                  </p:cNvPr>
                  <p:cNvCxnSpPr>
                    <a:cxnSpLocks/>
                    <a:stCxn id="299" idx="1"/>
                    <a:endCxn id="303" idx="6"/>
                  </p:cNvCxnSpPr>
                  <p:nvPr/>
                </p:nvCxnSpPr>
                <p:spPr>
                  <a:xfrm flipH="1">
                    <a:off x="8559770" y="2731616"/>
                    <a:ext cx="322758" cy="170530"/>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1" name="Gerader Verbinder 268">
                    <a:extLst>
                      <a:ext uri="{FF2B5EF4-FFF2-40B4-BE49-F238E27FC236}">
                        <a16:creationId xmlns:a16="http://schemas.microsoft.com/office/drawing/2014/main" id="{93D7E91C-BD97-4A23-8F9B-A3E1975E8D36}"/>
                      </a:ext>
                    </a:extLst>
                  </p:cNvPr>
                  <p:cNvCxnSpPr>
                    <a:cxnSpLocks/>
                    <a:stCxn id="296" idx="1"/>
                    <a:endCxn id="303" idx="4"/>
                  </p:cNvCxnSpPr>
                  <p:nvPr/>
                </p:nvCxnSpPr>
                <p:spPr>
                  <a:xfrm flipH="1">
                    <a:off x="8503470" y="2909918"/>
                    <a:ext cx="405822" cy="48529"/>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2" name="Gerader Verbinder 268">
                    <a:extLst>
                      <a:ext uri="{FF2B5EF4-FFF2-40B4-BE49-F238E27FC236}">
                        <a16:creationId xmlns:a16="http://schemas.microsoft.com/office/drawing/2014/main" id="{A374B985-BEF4-4B52-A856-D034030539C3}"/>
                      </a:ext>
                    </a:extLst>
                  </p:cNvPr>
                  <p:cNvCxnSpPr>
                    <a:cxnSpLocks/>
                    <a:stCxn id="303" idx="0"/>
                    <a:endCxn id="297" idx="1"/>
                  </p:cNvCxnSpPr>
                  <p:nvPr/>
                </p:nvCxnSpPr>
                <p:spPr>
                  <a:xfrm flipV="1">
                    <a:off x="8503470" y="2331521"/>
                    <a:ext cx="358071" cy="514325"/>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03" name="Ellipse 288">
                    <a:extLst>
                      <a:ext uri="{FF2B5EF4-FFF2-40B4-BE49-F238E27FC236}">
                        <a16:creationId xmlns:a16="http://schemas.microsoft.com/office/drawing/2014/main" id="{A3647079-E0F2-4341-B04E-919C2095EBE0}"/>
                      </a:ext>
                    </a:extLst>
                  </p:cNvPr>
                  <p:cNvSpPr/>
                  <p:nvPr/>
                </p:nvSpPr>
                <p:spPr bwMode="gray">
                  <a:xfrm>
                    <a:off x="8447169" y="2845846"/>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rgbClr val="00B050"/>
                      </a:solidFill>
                      <a:latin typeface="+mn-lt"/>
                      <a:ea typeface="Arial Unicode MS" pitchFamily="34" charset="-128"/>
                      <a:cs typeface="Arial Unicode MS" pitchFamily="34" charset="-128"/>
                    </a:endParaRPr>
                  </a:p>
                </p:txBody>
              </p:sp>
              <p:sp>
                <p:nvSpPr>
                  <p:cNvPr id="364" name="TextBox 32">
                    <a:extLst>
                      <a:ext uri="{FF2B5EF4-FFF2-40B4-BE49-F238E27FC236}">
                        <a16:creationId xmlns:a16="http://schemas.microsoft.com/office/drawing/2014/main" id="{6964B5A4-37B9-4110-869F-29F75AAEB71E}"/>
                      </a:ext>
                    </a:extLst>
                  </p:cNvPr>
                  <p:cNvSpPr txBox="1"/>
                  <p:nvPr/>
                </p:nvSpPr>
                <p:spPr>
                  <a:xfrm>
                    <a:off x="8920908" y="2446050"/>
                    <a:ext cx="1817443"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Threat modeling</a:t>
                    </a:r>
                  </a:p>
                </p:txBody>
              </p:sp>
              <p:cxnSp>
                <p:nvCxnSpPr>
                  <p:cNvPr id="365" name="Gerader Verbinder 268">
                    <a:extLst>
                      <a:ext uri="{FF2B5EF4-FFF2-40B4-BE49-F238E27FC236}">
                        <a16:creationId xmlns:a16="http://schemas.microsoft.com/office/drawing/2014/main" id="{923075CE-323A-4B1F-991A-686763F5B675}"/>
                      </a:ext>
                    </a:extLst>
                  </p:cNvPr>
                  <p:cNvCxnSpPr>
                    <a:cxnSpLocks/>
                    <a:stCxn id="364" idx="1"/>
                    <a:endCxn id="303" idx="7"/>
                  </p:cNvCxnSpPr>
                  <p:nvPr/>
                </p:nvCxnSpPr>
                <p:spPr>
                  <a:xfrm flipH="1">
                    <a:off x="8543280" y="2511495"/>
                    <a:ext cx="377628" cy="350841"/>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55" name="TextBox 32">
                    <a:extLst>
                      <a:ext uri="{FF2B5EF4-FFF2-40B4-BE49-F238E27FC236}">
                        <a16:creationId xmlns:a16="http://schemas.microsoft.com/office/drawing/2014/main" id="{9B7B67F7-DFD4-4F6E-B20D-624EE6F4E88D}"/>
                      </a:ext>
                    </a:extLst>
                  </p:cNvPr>
                  <p:cNvSpPr txBox="1"/>
                  <p:nvPr/>
                </p:nvSpPr>
                <p:spPr>
                  <a:xfrm>
                    <a:off x="8847062" y="3014165"/>
                    <a:ext cx="1998518" cy="26177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Compliant with SAP security hardening</a:t>
                    </a:r>
                    <a:br>
                      <a:rPr lang="en-US" sz="900" kern="0">
                        <a:solidFill>
                          <a:srgbClr val="00B050"/>
                        </a:solidFill>
                        <a:latin typeface="+mn-lt"/>
                        <a:ea typeface="Arial Unicode MS" pitchFamily="34" charset="-128"/>
                        <a:cs typeface="Arial Unicode MS" pitchFamily="34" charset="-128"/>
                      </a:rPr>
                    </a:br>
                    <a:r>
                      <a:rPr lang="en-US" sz="900" kern="0">
                        <a:solidFill>
                          <a:srgbClr val="00B050"/>
                        </a:solidFill>
                        <a:latin typeface="+mn-lt"/>
                        <a:ea typeface="Arial Unicode MS" pitchFamily="34" charset="-128"/>
                        <a:cs typeface="Arial Unicode MS" pitchFamily="34" charset="-128"/>
                      </a:rPr>
                      <a:t>  rules for GCP</a:t>
                    </a:r>
                  </a:p>
                </p:txBody>
              </p:sp>
              <p:cxnSp>
                <p:nvCxnSpPr>
                  <p:cNvPr id="257" name="Gerader Verbinder 268">
                    <a:extLst>
                      <a:ext uri="{FF2B5EF4-FFF2-40B4-BE49-F238E27FC236}">
                        <a16:creationId xmlns:a16="http://schemas.microsoft.com/office/drawing/2014/main" id="{1B180F36-ED52-4022-84B4-B59868BC855E}"/>
                      </a:ext>
                    </a:extLst>
                  </p:cNvPr>
                  <p:cNvCxnSpPr>
                    <a:cxnSpLocks/>
                    <a:stCxn id="255" idx="1"/>
                    <a:endCxn id="303" idx="4"/>
                  </p:cNvCxnSpPr>
                  <p:nvPr/>
                </p:nvCxnSpPr>
                <p:spPr>
                  <a:xfrm flipH="1" flipV="1">
                    <a:off x="8503470" y="2958447"/>
                    <a:ext cx="343593" cy="18660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72" name="TextBox 32">
                    <a:extLst>
                      <a:ext uri="{FF2B5EF4-FFF2-40B4-BE49-F238E27FC236}">
                        <a16:creationId xmlns:a16="http://schemas.microsoft.com/office/drawing/2014/main" id="{3C3320EE-D00F-4853-A864-903D992E1AFD}"/>
                      </a:ext>
                    </a:extLst>
                  </p:cNvPr>
                  <p:cNvSpPr txBox="1"/>
                  <p:nvPr/>
                </p:nvSpPr>
                <p:spPr>
                  <a:xfrm>
                    <a:off x="8830574" y="3342509"/>
                    <a:ext cx="2128456" cy="26177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Audit logs forwarded to the Central SIEM </a:t>
                    </a:r>
                    <a:br>
                      <a:rPr lang="en-US" sz="900" kern="0">
                        <a:solidFill>
                          <a:srgbClr val="00B050"/>
                        </a:solidFill>
                        <a:latin typeface="+mn-lt"/>
                        <a:ea typeface="Arial Unicode MS" pitchFamily="34" charset="-128"/>
                        <a:cs typeface="Arial Unicode MS" pitchFamily="34" charset="-128"/>
                      </a:rPr>
                    </a:br>
                    <a:r>
                      <a:rPr lang="en-US" sz="900" kern="0">
                        <a:solidFill>
                          <a:srgbClr val="00B050"/>
                        </a:solidFill>
                        <a:latin typeface="+mn-lt"/>
                        <a:ea typeface="Arial Unicode MS" pitchFamily="34" charset="-128"/>
                        <a:cs typeface="Arial Unicode MS" pitchFamily="34" charset="-128"/>
                      </a:rPr>
                      <a:t> (vulnerability detection)</a:t>
                    </a:r>
                  </a:p>
                </p:txBody>
              </p:sp>
              <p:cxnSp>
                <p:nvCxnSpPr>
                  <p:cNvPr id="274" name="Gerader Verbinder 268">
                    <a:extLst>
                      <a:ext uri="{FF2B5EF4-FFF2-40B4-BE49-F238E27FC236}">
                        <a16:creationId xmlns:a16="http://schemas.microsoft.com/office/drawing/2014/main" id="{E6348F2D-66DD-40A9-AD34-AC2801575813}"/>
                      </a:ext>
                    </a:extLst>
                  </p:cNvPr>
                  <p:cNvCxnSpPr>
                    <a:cxnSpLocks/>
                    <a:stCxn id="272" idx="1"/>
                    <a:endCxn id="303" idx="4"/>
                  </p:cNvCxnSpPr>
                  <p:nvPr/>
                </p:nvCxnSpPr>
                <p:spPr>
                  <a:xfrm flipH="1" flipV="1">
                    <a:off x="8503470" y="2958447"/>
                    <a:ext cx="327104" cy="514952"/>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50" name="TextBox 32">
                    <a:extLst>
                      <a:ext uri="{FF2B5EF4-FFF2-40B4-BE49-F238E27FC236}">
                        <a16:creationId xmlns:a16="http://schemas.microsoft.com/office/drawing/2014/main" id="{5C911AA4-D7C5-426E-ACAA-90C8C8852B70}"/>
                      </a:ext>
                    </a:extLst>
                  </p:cNvPr>
                  <p:cNvSpPr txBox="1"/>
                  <p:nvPr/>
                </p:nvSpPr>
                <p:spPr>
                  <a:xfrm>
                    <a:off x="8830572" y="3697669"/>
                    <a:ext cx="2015009"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“Least privilege” principle</a:t>
                    </a:r>
                  </a:p>
                </p:txBody>
              </p:sp>
              <p:cxnSp>
                <p:nvCxnSpPr>
                  <p:cNvPr id="355" name="Gerader Verbinder 268">
                    <a:extLst>
                      <a:ext uri="{FF2B5EF4-FFF2-40B4-BE49-F238E27FC236}">
                        <a16:creationId xmlns:a16="http://schemas.microsoft.com/office/drawing/2014/main" id="{01D8E8FE-5419-45F1-95D2-F622261C0498}"/>
                      </a:ext>
                    </a:extLst>
                  </p:cNvPr>
                  <p:cNvCxnSpPr>
                    <a:cxnSpLocks/>
                    <a:stCxn id="350" idx="1"/>
                    <a:endCxn id="303" idx="4"/>
                  </p:cNvCxnSpPr>
                  <p:nvPr/>
                </p:nvCxnSpPr>
                <p:spPr>
                  <a:xfrm flipH="1" flipV="1">
                    <a:off x="8503470" y="2958447"/>
                    <a:ext cx="327103" cy="804667"/>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grpSp>
          </p:grpSp>
          <p:sp useBgFill="1">
            <p:nvSpPr>
              <p:cNvPr id="266" name="Ellipse 161">
                <a:extLst>
                  <a:ext uri="{FF2B5EF4-FFF2-40B4-BE49-F238E27FC236}">
                    <a16:creationId xmlns:a16="http://schemas.microsoft.com/office/drawing/2014/main" id="{2038601F-F625-4620-86D5-2793023910EB}"/>
                  </a:ext>
                </a:extLst>
              </p:cNvPr>
              <p:cNvSpPr/>
              <p:nvPr>
                <p:custDataLst>
                  <p:tags r:id="rId28"/>
                </p:custDataLst>
              </p:nvPr>
            </p:nvSpPr>
            <p:spPr bwMode="gray">
              <a:xfrm>
                <a:off x="8447645" y="2968224"/>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15" name="TextBox 32">
                <a:extLst>
                  <a:ext uri="{FF2B5EF4-FFF2-40B4-BE49-F238E27FC236}">
                    <a16:creationId xmlns:a16="http://schemas.microsoft.com/office/drawing/2014/main" id="{590867D9-AB7F-42AA-A733-333C1A244494}"/>
                  </a:ext>
                </a:extLst>
              </p:cNvPr>
              <p:cNvSpPr txBox="1"/>
              <p:nvPr>
                <p:custDataLst>
                  <p:tags r:id="rId29"/>
                </p:custDataLst>
              </p:nvPr>
            </p:nvSpPr>
            <p:spPr>
              <a:xfrm>
                <a:off x="8802487" y="2619327"/>
                <a:ext cx="775979" cy="415484"/>
              </a:xfrm>
              <a:prstGeom prst="rect">
                <a:avLst/>
              </a:prstGeom>
              <a:noFill/>
            </p:spPr>
            <p:txBody>
              <a:bodyPr wrap="square" lIns="38093" tIns="38093" rIns="38093" bIns="38093" rtlCol="0" anchor="ctr" anchorCtr="0">
                <a:spAutoFit/>
              </a:bodyPr>
              <a:lstStyle/>
              <a:p>
                <a:pP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Security </a:t>
                </a:r>
                <a:br>
                  <a:rPr lang="en-US" sz="1100" b="1" kern="0">
                    <a:solidFill>
                      <a:schemeClr val="bg1">
                        <a:lumMod val="85000"/>
                      </a:schemeClr>
                    </a:solidFill>
                    <a:latin typeface="+mn-lt"/>
                    <a:ea typeface="Arial Unicode MS" pitchFamily="34" charset="-128"/>
                    <a:cs typeface="Arial Unicode MS" pitchFamily="34" charset="-128"/>
                  </a:rPr>
                </a:br>
                <a:r>
                  <a:rPr lang="en-US" sz="1100" b="1" kern="0">
                    <a:solidFill>
                      <a:schemeClr val="bg1">
                        <a:lumMod val="85000"/>
                      </a:schemeClr>
                    </a:solidFill>
                    <a:latin typeface="+mn-lt"/>
                    <a:ea typeface="Arial Unicode MS" pitchFamily="34" charset="-128"/>
                    <a:cs typeface="Arial Unicode MS" pitchFamily="34" charset="-128"/>
                  </a:rPr>
                  <a:t>&amp; DPP</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9D031F59-A320-40FE-94DC-8C7B2FAE4ED5}"/>
                  </a:ext>
                </a:extLst>
              </p:cNvPr>
              <p:cNvPicPr>
                <a:picLocks noChangeAspect="1"/>
              </p:cNvPicPr>
              <p:nvPr/>
            </p:nvPicPr>
            <p:blipFill>
              <a:blip r:embed="rId64"/>
              <a:stretch>
                <a:fillRect/>
              </a:stretch>
            </p:blipFill>
            <p:spPr>
              <a:xfrm>
                <a:off x="8487697" y="2996298"/>
                <a:ext cx="432000" cy="432000"/>
              </a:xfrm>
              <a:prstGeom prst="rect">
                <a:avLst/>
              </a:prstGeom>
            </p:spPr>
          </p:pic>
        </p:grpSp>
      </p:grpSp>
      <p:grpSp>
        <p:nvGrpSpPr>
          <p:cNvPr id="27" name="Group 26">
            <a:extLst>
              <a:ext uri="{FF2B5EF4-FFF2-40B4-BE49-F238E27FC236}">
                <a16:creationId xmlns:a16="http://schemas.microsoft.com/office/drawing/2014/main" id="{899F0467-6FEB-4962-A7B5-A3F67C644731}"/>
              </a:ext>
            </a:extLst>
          </p:cNvPr>
          <p:cNvGrpSpPr/>
          <p:nvPr/>
        </p:nvGrpSpPr>
        <p:grpSpPr>
          <a:xfrm>
            <a:off x="3183385" y="3798871"/>
            <a:ext cx="3361668" cy="1446965"/>
            <a:chOff x="3183385" y="3798871"/>
            <a:chExt cx="3361668" cy="1446965"/>
          </a:xfrm>
        </p:grpSpPr>
        <p:sp>
          <p:nvSpPr>
            <p:cNvPr id="223" name="Gleichschenkliges Dreieck 355">
              <a:extLst>
                <a:ext uri="{FF2B5EF4-FFF2-40B4-BE49-F238E27FC236}">
                  <a16:creationId xmlns:a16="http://schemas.microsoft.com/office/drawing/2014/main" id="{542D061B-3EEA-43CA-950C-93EDAA0D3FCC}"/>
                </a:ext>
              </a:extLst>
            </p:cNvPr>
            <p:cNvSpPr/>
            <p:nvPr>
              <p:custDataLst>
                <p:tags r:id="rId23"/>
              </p:custDataLst>
            </p:nvPr>
          </p:nvSpPr>
          <p:spPr bwMode="gray">
            <a:xfrm rot="14778511" flipH="1">
              <a:off x="6406622" y="3830107"/>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19" name="Group 18">
              <a:extLst>
                <a:ext uri="{FF2B5EF4-FFF2-40B4-BE49-F238E27FC236}">
                  <a16:creationId xmlns:a16="http://schemas.microsoft.com/office/drawing/2014/main" id="{B09A47E0-D7E7-43DA-895B-BBA1A4E460D5}"/>
                </a:ext>
              </a:extLst>
            </p:cNvPr>
            <p:cNvGrpSpPr/>
            <p:nvPr/>
          </p:nvGrpSpPr>
          <p:grpSpPr>
            <a:xfrm>
              <a:off x="3183385" y="3905241"/>
              <a:ext cx="3258990" cy="1340595"/>
              <a:chOff x="3183385" y="3905241"/>
              <a:chExt cx="3258990" cy="1340595"/>
            </a:xfrm>
          </p:grpSpPr>
          <p:grpSp>
            <p:nvGrpSpPr>
              <p:cNvPr id="486" name="Group 485">
                <a:extLst>
                  <a:ext uri="{FF2B5EF4-FFF2-40B4-BE49-F238E27FC236}">
                    <a16:creationId xmlns:a16="http://schemas.microsoft.com/office/drawing/2014/main" id="{BC18F8C3-4E46-4971-90FB-FF37378B8176}"/>
                  </a:ext>
                </a:extLst>
              </p:cNvPr>
              <p:cNvGrpSpPr/>
              <p:nvPr/>
            </p:nvGrpSpPr>
            <p:grpSpPr>
              <a:xfrm>
                <a:off x="3183385" y="3905241"/>
                <a:ext cx="3258990" cy="1340595"/>
                <a:chOff x="2018945" y="3759284"/>
                <a:chExt cx="3258990" cy="1340595"/>
              </a:xfrm>
            </p:grpSpPr>
            <p:cxnSp>
              <p:nvCxnSpPr>
                <p:cNvPr id="195" name="thin_Gerader Verbinder 217">
                  <a:extLst>
                    <a:ext uri="{FF2B5EF4-FFF2-40B4-BE49-F238E27FC236}">
                      <a16:creationId xmlns:a16="http://schemas.microsoft.com/office/drawing/2014/main" id="{966F5979-92B9-4FB5-B045-D1BC9D0CB0EF}"/>
                    </a:ext>
                  </a:extLst>
                </p:cNvPr>
                <p:cNvCxnSpPr>
                  <a:cxnSpLocks/>
                  <a:stCxn id="223" idx="0"/>
                  <a:endCxn id="343" idx="7"/>
                </p:cNvCxnSpPr>
                <p:nvPr>
                  <p:custDataLst>
                    <p:tags r:id="rId25"/>
                  </p:custDataLst>
                </p:nvPr>
              </p:nvCxnSpPr>
              <p:spPr>
                <a:xfrm flipH="1">
                  <a:off x="3636589" y="3759284"/>
                  <a:ext cx="1641346" cy="733878"/>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8" name="Gruppieren 180">
                  <a:extLst>
                    <a:ext uri="{FF2B5EF4-FFF2-40B4-BE49-F238E27FC236}">
                      <a16:creationId xmlns:a16="http://schemas.microsoft.com/office/drawing/2014/main" id="{D0A848C9-DE27-4E28-82E4-498B518E84A8}"/>
                    </a:ext>
                  </a:extLst>
                </p:cNvPr>
                <p:cNvGrpSpPr/>
                <p:nvPr>
                  <p:custDataLst>
                    <p:tags r:id="rId26"/>
                  </p:custDataLst>
                </p:nvPr>
              </p:nvGrpSpPr>
              <p:grpSpPr>
                <a:xfrm>
                  <a:off x="2018945" y="4120579"/>
                  <a:ext cx="1635093" cy="979300"/>
                  <a:chOff x="1177352" y="2405312"/>
                  <a:chExt cx="1545248" cy="925491"/>
                </a:xfrm>
              </p:grpSpPr>
              <p:grpSp>
                <p:nvGrpSpPr>
                  <p:cNvPr id="339" name="Gruppieren 181">
                    <a:extLst>
                      <a:ext uri="{FF2B5EF4-FFF2-40B4-BE49-F238E27FC236}">
                        <a16:creationId xmlns:a16="http://schemas.microsoft.com/office/drawing/2014/main" id="{6B7E999B-D2DE-433E-9DA5-5E7999184E57}"/>
                      </a:ext>
                    </a:extLst>
                  </p:cNvPr>
                  <p:cNvGrpSpPr/>
                  <p:nvPr/>
                </p:nvGrpSpPr>
                <p:grpSpPr>
                  <a:xfrm rot="16800000" flipH="1">
                    <a:off x="2206216" y="2773706"/>
                    <a:ext cx="720608" cy="254309"/>
                    <a:chOff x="9582155" y="3362438"/>
                    <a:chExt cx="972950" cy="343367"/>
                  </a:xfrm>
                </p:grpSpPr>
                <p:cxnSp>
                  <p:nvCxnSpPr>
                    <p:cNvPr id="344" name="Gerader Verbinder 187">
                      <a:extLst>
                        <a:ext uri="{FF2B5EF4-FFF2-40B4-BE49-F238E27FC236}">
                          <a16:creationId xmlns:a16="http://schemas.microsoft.com/office/drawing/2014/main" id="{56145F41-0846-4B3A-898A-098060FB4537}"/>
                        </a:ext>
                      </a:extLst>
                    </p:cNvPr>
                    <p:cNvCxnSpPr>
                      <a:cxnSpLocks/>
                      <a:stCxn id="343" idx="3"/>
                      <a:endCxn id="340" idx="3"/>
                    </p:cNvCxnSpPr>
                    <p:nvPr/>
                  </p:nvCxnSpPr>
                  <p:spPr>
                    <a:xfrm rot="16800000">
                      <a:off x="10020976" y="3404996"/>
                      <a:ext cx="179805" cy="254990"/>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5" name="Gerader Verbinder 188">
                      <a:extLst>
                        <a:ext uri="{FF2B5EF4-FFF2-40B4-BE49-F238E27FC236}">
                          <a16:creationId xmlns:a16="http://schemas.microsoft.com/office/drawing/2014/main" id="{F9EBF406-050D-4A40-A53F-4E50E80333C6}"/>
                        </a:ext>
                      </a:extLst>
                    </p:cNvPr>
                    <p:cNvCxnSpPr>
                      <a:cxnSpLocks/>
                      <a:stCxn id="342" idx="3"/>
                      <a:endCxn id="343" idx="1"/>
                    </p:cNvCxnSpPr>
                    <p:nvPr/>
                  </p:nvCxnSpPr>
                  <p:spPr>
                    <a:xfrm rot="16800000" flipH="1">
                      <a:off x="9646663" y="3321407"/>
                      <a:ext cx="169672" cy="298687"/>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4" name="Gerader Verbinder 188">
                      <a:extLst>
                        <a:ext uri="{FF2B5EF4-FFF2-40B4-BE49-F238E27FC236}">
                          <a16:creationId xmlns:a16="http://schemas.microsoft.com/office/drawing/2014/main" id="{CE317576-5AC8-4E52-92E4-A94CD9854E39}"/>
                        </a:ext>
                      </a:extLst>
                    </p:cNvPr>
                    <p:cNvCxnSpPr>
                      <a:cxnSpLocks/>
                      <a:stCxn id="341" idx="3"/>
                      <a:endCxn id="343" idx="4"/>
                    </p:cNvCxnSpPr>
                    <p:nvPr/>
                  </p:nvCxnSpPr>
                  <p:spPr>
                    <a:xfrm rot="16800000" flipH="1" flipV="1">
                      <a:off x="10156252" y="3306953"/>
                      <a:ext cx="241667" cy="55603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6" name="Gerader Verbinder 188">
                      <a:extLst>
                        <a:ext uri="{FF2B5EF4-FFF2-40B4-BE49-F238E27FC236}">
                          <a16:creationId xmlns:a16="http://schemas.microsoft.com/office/drawing/2014/main" id="{B5B0ED20-0601-47F0-B583-576F664ECE7E}"/>
                        </a:ext>
                      </a:extLst>
                    </p:cNvPr>
                    <p:cNvCxnSpPr>
                      <a:cxnSpLocks/>
                      <a:stCxn id="445" idx="3"/>
                      <a:endCxn id="343" idx="2"/>
                    </p:cNvCxnSpPr>
                    <p:nvPr/>
                  </p:nvCxnSpPr>
                  <p:spPr>
                    <a:xfrm rot="16800000" flipH="1" flipV="1">
                      <a:off x="9858812" y="3442219"/>
                      <a:ext cx="211285" cy="51724"/>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40" name="TextBox 32">
                    <a:extLst>
                      <a:ext uri="{FF2B5EF4-FFF2-40B4-BE49-F238E27FC236}">
                        <a16:creationId xmlns:a16="http://schemas.microsoft.com/office/drawing/2014/main" id="{7761769B-F0BA-4508-95DE-5057F8AFF8DC}"/>
                      </a:ext>
                    </a:extLst>
                  </p:cNvPr>
                  <p:cNvSpPr txBox="1"/>
                  <p:nvPr/>
                </p:nvSpPr>
                <p:spPr>
                  <a:xfrm>
                    <a:off x="1504650" y="2960454"/>
                    <a:ext cx="988669"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Metadata handling</a:t>
                    </a:r>
                  </a:p>
                </p:txBody>
              </p:sp>
              <p:sp>
                <p:nvSpPr>
                  <p:cNvPr id="341" name="TextBox 32">
                    <a:extLst>
                      <a:ext uri="{FF2B5EF4-FFF2-40B4-BE49-F238E27FC236}">
                        <a16:creationId xmlns:a16="http://schemas.microsoft.com/office/drawing/2014/main" id="{57CDEFB8-4880-44A5-986F-D1BAD02705B6}"/>
                      </a:ext>
                    </a:extLst>
                  </p:cNvPr>
                  <p:cNvSpPr txBox="1"/>
                  <p:nvPr/>
                </p:nvSpPr>
                <p:spPr>
                  <a:xfrm>
                    <a:off x="1392652" y="3199914"/>
                    <a:ext cx="1094661"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IXIASOFT delta fetch</a:t>
                    </a:r>
                  </a:p>
                </p:txBody>
              </p:sp>
              <p:sp>
                <p:nvSpPr>
                  <p:cNvPr id="342" name="TextBox 32">
                    <a:extLst>
                      <a:ext uri="{FF2B5EF4-FFF2-40B4-BE49-F238E27FC236}">
                        <a16:creationId xmlns:a16="http://schemas.microsoft.com/office/drawing/2014/main" id="{0B82C0E7-58A9-48D8-BED4-7F8C1BEBFB24}"/>
                      </a:ext>
                    </a:extLst>
                  </p:cNvPr>
                  <p:cNvSpPr txBox="1"/>
                  <p:nvPr/>
                </p:nvSpPr>
                <p:spPr>
                  <a:xfrm>
                    <a:off x="1290562" y="2405312"/>
                    <a:ext cx="1210263" cy="261779"/>
                  </a:xfrm>
                  <a:prstGeom prst="rect">
                    <a:avLst/>
                  </a:prstGeom>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Delta build | multi-langue | fall back | Copy-to</a:t>
                    </a:r>
                  </a:p>
                </p:txBody>
              </p:sp>
              <p:sp>
                <p:nvSpPr>
                  <p:cNvPr id="343" name="Ellipse 186">
                    <a:extLst>
                      <a:ext uri="{FF2B5EF4-FFF2-40B4-BE49-F238E27FC236}">
                        <a16:creationId xmlns:a16="http://schemas.microsoft.com/office/drawing/2014/main" id="{D10FC284-0C61-4B8C-83E5-5008A9B6107C}"/>
                      </a:ext>
                    </a:extLst>
                  </p:cNvPr>
                  <p:cNvSpPr/>
                  <p:nvPr/>
                </p:nvSpPr>
                <p:spPr bwMode="gray">
                  <a:xfrm>
                    <a:off x="2609999" y="2740932"/>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sp>
                <p:nvSpPr>
                  <p:cNvPr id="445" name="TextBox 32">
                    <a:extLst>
                      <a:ext uri="{FF2B5EF4-FFF2-40B4-BE49-F238E27FC236}">
                        <a16:creationId xmlns:a16="http://schemas.microsoft.com/office/drawing/2014/main" id="{5F7692DF-0AAC-475F-9D33-16557848FE0F}"/>
                      </a:ext>
                    </a:extLst>
                  </p:cNvPr>
                  <p:cNvSpPr txBox="1"/>
                  <p:nvPr/>
                </p:nvSpPr>
                <p:spPr>
                  <a:xfrm>
                    <a:off x="1177352" y="2770096"/>
                    <a:ext cx="1276162" cy="130889"/>
                  </a:xfrm>
                  <a:prstGeom prst="rect">
                    <a:avLst/>
                  </a:prstGeom>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DITA OT </a:t>
                    </a:r>
                    <a:r>
                      <a:rPr lang="en-US" sz="900" kern="0" err="1">
                        <a:solidFill>
                          <a:srgbClr val="00B050"/>
                        </a:solidFill>
                        <a:latin typeface="+mn-lt"/>
                        <a:ea typeface="Arial Unicode MS" pitchFamily="34" charset="-128"/>
                        <a:cs typeface="Arial Unicode MS" pitchFamily="34" charset="-128"/>
                      </a:rPr>
                      <a:t>frmwk</a:t>
                    </a:r>
                    <a:r>
                      <a:rPr lang="en-US" sz="900" kern="0">
                        <a:solidFill>
                          <a:srgbClr val="00B050"/>
                        </a:solidFill>
                        <a:latin typeface="+mn-lt"/>
                        <a:ea typeface="Arial Unicode MS" pitchFamily="34" charset="-128"/>
                        <a:cs typeface="Arial Unicode MS" pitchFamily="34" charset="-128"/>
                      </a:rPr>
                      <a:t> migration</a:t>
                    </a:r>
                  </a:p>
                </p:txBody>
              </p:sp>
            </p:grpSp>
          </p:grpSp>
          <p:sp>
            <p:nvSpPr>
              <p:cNvPr id="273" name="Ellipse 215">
                <a:extLst>
                  <a:ext uri="{FF2B5EF4-FFF2-40B4-BE49-F238E27FC236}">
                    <a16:creationId xmlns:a16="http://schemas.microsoft.com/office/drawing/2014/main" id="{3E274C18-8426-41D8-9487-98D03EA1E3F2}"/>
                  </a:ext>
                </a:extLst>
              </p:cNvPr>
              <p:cNvSpPr/>
              <p:nvPr/>
            </p:nvSpPr>
            <p:spPr bwMode="gray">
              <a:xfrm>
                <a:off x="5467590" y="4072956"/>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30" name="TextBox 32">
                <a:extLst>
                  <a:ext uri="{FF2B5EF4-FFF2-40B4-BE49-F238E27FC236}">
                    <a16:creationId xmlns:a16="http://schemas.microsoft.com/office/drawing/2014/main" id="{2F93BE7B-A622-4654-9525-731C38EF1F53}"/>
                  </a:ext>
                </a:extLst>
              </p:cNvPr>
              <p:cNvSpPr txBox="1"/>
              <p:nvPr>
                <p:custDataLst>
                  <p:tags r:id="rId24"/>
                </p:custDataLst>
              </p:nvPr>
            </p:nvSpPr>
            <p:spPr>
              <a:xfrm>
                <a:off x="4850728" y="4594752"/>
                <a:ext cx="1130008" cy="415484"/>
              </a:xfrm>
              <a:prstGeom prst="rect">
                <a:avLst/>
              </a:prstGeom>
              <a:noFill/>
            </p:spPr>
            <p:txBody>
              <a:bodyPr wrap="square" lIns="38093" tIns="38093" rIns="38093" bIns="38093" rtlCol="0" anchor="ctr" anchorCtr="0">
                <a:spAutoFit/>
              </a:bodyPr>
              <a:lstStyle/>
              <a:p>
                <a:pPr algn="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DITA scenario  core features</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250" name="Picture 249" descr="A close up of a sign&#10;&#10;Description generated with high confidence">
                <a:extLst>
                  <a:ext uri="{FF2B5EF4-FFF2-40B4-BE49-F238E27FC236}">
                    <a16:creationId xmlns:a16="http://schemas.microsoft.com/office/drawing/2014/main" id="{77CD250F-D419-4B28-AE3F-6FBF7B41FC51}"/>
                  </a:ext>
                </a:extLst>
              </p:cNvPr>
              <p:cNvPicPr>
                <a:picLocks noChangeAspect="1"/>
              </p:cNvPicPr>
              <p:nvPr/>
            </p:nvPicPr>
            <p:blipFill>
              <a:blip r:embed="rId60"/>
              <a:stretch>
                <a:fillRect/>
              </a:stretch>
            </p:blipFill>
            <p:spPr>
              <a:xfrm>
                <a:off x="5536060" y="4142951"/>
                <a:ext cx="402590" cy="402590"/>
              </a:xfrm>
              <a:prstGeom prst="rect">
                <a:avLst/>
              </a:prstGeom>
            </p:spPr>
          </p:pic>
        </p:grpSp>
      </p:grpSp>
      <p:grpSp>
        <p:nvGrpSpPr>
          <p:cNvPr id="29" name="Group 28">
            <a:extLst>
              <a:ext uri="{FF2B5EF4-FFF2-40B4-BE49-F238E27FC236}">
                <a16:creationId xmlns:a16="http://schemas.microsoft.com/office/drawing/2014/main" id="{A88AE38F-D8B5-4C22-95E2-89D7C7D80AF0}"/>
              </a:ext>
            </a:extLst>
          </p:cNvPr>
          <p:cNvGrpSpPr/>
          <p:nvPr/>
        </p:nvGrpSpPr>
        <p:grpSpPr>
          <a:xfrm>
            <a:off x="3271869" y="3260060"/>
            <a:ext cx="3228950" cy="988113"/>
            <a:chOff x="3271869" y="3260060"/>
            <a:chExt cx="3228950" cy="988113"/>
          </a:xfrm>
        </p:grpSpPr>
        <p:sp>
          <p:nvSpPr>
            <p:cNvPr id="222" name="Gleichschenkliges Dreieck 354">
              <a:extLst>
                <a:ext uri="{FF2B5EF4-FFF2-40B4-BE49-F238E27FC236}">
                  <a16:creationId xmlns:a16="http://schemas.microsoft.com/office/drawing/2014/main" id="{54EA9BC4-2197-493F-AAC3-04BD442BC70C}"/>
                </a:ext>
              </a:extLst>
            </p:cNvPr>
            <p:cNvSpPr/>
            <p:nvPr>
              <p:custDataLst>
                <p:tags r:id="rId18"/>
              </p:custDataLst>
            </p:nvPr>
          </p:nvSpPr>
          <p:spPr bwMode="gray">
            <a:xfrm rot="16667094" flipH="1">
              <a:off x="6362388" y="3402244"/>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26" name="Group 25">
              <a:extLst>
                <a:ext uri="{FF2B5EF4-FFF2-40B4-BE49-F238E27FC236}">
                  <a16:creationId xmlns:a16="http://schemas.microsoft.com/office/drawing/2014/main" id="{94B3DD2C-9C9E-4973-B513-94907AEBB5E5}"/>
                </a:ext>
              </a:extLst>
            </p:cNvPr>
            <p:cNvGrpSpPr/>
            <p:nvPr/>
          </p:nvGrpSpPr>
          <p:grpSpPr>
            <a:xfrm>
              <a:off x="3271869" y="3260060"/>
              <a:ext cx="3122249" cy="988113"/>
              <a:chOff x="3271869" y="3260060"/>
              <a:chExt cx="3122249" cy="988113"/>
            </a:xfrm>
          </p:grpSpPr>
          <p:grpSp>
            <p:nvGrpSpPr>
              <p:cNvPr id="489" name="Group 488">
                <a:extLst>
                  <a:ext uri="{FF2B5EF4-FFF2-40B4-BE49-F238E27FC236}">
                    <a16:creationId xmlns:a16="http://schemas.microsoft.com/office/drawing/2014/main" id="{35BE9042-9278-430F-91B3-AB741BC82EC7}"/>
                  </a:ext>
                </a:extLst>
              </p:cNvPr>
              <p:cNvGrpSpPr/>
              <p:nvPr/>
            </p:nvGrpSpPr>
            <p:grpSpPr>
              <a:xfrm>
                <a:off x="3271869" y="3293779"/>
                <a:ext cx="3122249" cy="720634"/>
                <a:chOff x="2377685" y="2605023"/>
                <a:chExt cx="3122249" cy="720634"/>
              </a:xfrm>
            </p:grpSpPr>
            <p:cxnSp>
              <p:nvCxnSpPr>
                <p:cNvPr id="200" name="thin_Gerader Verbinder 274">
                  <a:extLst>
                    <a:ext uri="{FF2B5EF4-FFF2-40B4-BE49-F238E27FC236}">
                      <a16:creationId xmlns:a16="http://schemas.microsoft.com/office/drawing/2014/main" id="{CE64511F-24A8-42BF-8B1A-87CEE9C8FA00}"/>
                    </a:ext>
                  </a:extLst>
                </p:cNvPr>
                <p:cNvCxnSpPr>
                  <a:cxnSpLocks/>
                  <a:stCxn id="222" idx="0"/>
                  <a:endCxn id="353" idx="6"/>
                </p:cNvCxnSpPr>
                <p:nvPr>
                  <p:custDataLst>
                    <p:tags r:id="rId21"/>
                  </p:custDataLst>
                </p:nvPr>
              </p:nvCxnSpPr>
              <p:spPr>
                <a:xfrm flipH="1">
                  <a:off x="3699062" y="2759826"/>
                  <a:ext cx="1800872" cy="78168"/>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46" name="Gruppieren 189">
                  <a:extLst>
                    <a:ext uri="{FF2B5EF4-FFF2-40B4-BE49-F238E27FC236}">
                      <a16:creationId xmlns:a16="http://schemas.microsoft.com/office/drawing/2014/main" id="{9CB193E3-BA59-47AD-AF20-E50D0F542B63}"/>
                    </a:ext>
                  </a:extLst>
                </p:cNvPr>
                <p:cNvGrpSpPr/>
                <p:nvPr>
                  <p:custDataLst>
                    <p:tags r:id="rId22"/>
                  </p:custDataLst>
                </p:nvPr>
              </p:nvGrpSpPr>
              <p:grpSpPr>
                <a:xfrm>
                  <a:off x="2377685" y="2605023"/>
                  <a:ext cx="1321377" cy="720634"/>
                  <a:chOff x="2970093" y="1188228"/>
                  <a:chExt cx="1248770" cy="681036"/>
                </a:xfrm>
              </p:grpSpPr>
              <p:sp>
                <p:nvSpPr>
                  <p:cNvPr id="347" name="TextBox 32">
                    <a:extLst>
                      <a:ext uri="{FF2B5EF4-FFF2-40B4-BE49-F238E27FC236}">
                        <a16:creationId xmlns:a16="http://schemas.microsoft.com/office/drawing/2014/main" id="{B07F59D8-7E21-4FD3-941E-397D3E241796}"/>
                      </a:ext>
                    </a:extLst>
                  </p:cNvPr>
                  <p:cNvSpPr txBox="1"/>
                  <p:nvPr/>
                </p:nvSpPr>
                <p:spPr>
                  <a:xfrm>
                    <a:off x="3140269" y="1402205"/>
                    <a:ext cx="681973"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Feature flag</a:t>
                    </a:r>
                  </a:p>
                </p:txBody>
              </p:sp>
              <p:cxnSp>
                <p:nvCxnSpPr>
                  <p:cNvPr id="351" name="Gerader Verbinder 268">
                    <a:extLst>
                      <a:ext uri="{FF2B5EF4-FFF2-40B4-BE49-F238E27FC236}">
                        <a16:creationId xmlns:a16="http://schemas.microsoft.com/office/drawing/2014/main" id="{4EFED092-A938-46A0-A225-86DDC27E64C3}"/>
                      </a:ext>
                    </a:extLst>
                  </p:cNvPr>
                  <p:cNvCxnSpPr>
                    <a:cxnSpLocks/>
                    <a:stCxn id="347" idx="3"/>
                    <a:endCxn id="353" idx="2"/>
                  </p:cNvCxnSpPr>
                  <p:nvPr/>
                </p:nvCxnSpPr>
                <p:spPr>
                  <a:xfrm flipV="1">
                    <a:off x="3822242" y="1408398"/>
                    <a:ext cx="284020" cy="59252"/>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2" name="Gerader Verbinder 268">
                    <a:extLst>
                      <a:ext uri="{FF2B5EF4-FFF2-40B4-BE49-F238E27FC236}">
                        <a16:creationId xmlns:a16="http://schemas.microsoft.com/office/drawing/2014/main" id="{FCE0E774-E998-4257-AFD3-966299A3C836}"/>
                      </a:ext>
                    </a:extLst>
                  </p:cNvPr>
                  <p:cNvCxnSpPr>
                    <a:cxnSpLocks/>
                    <a:stCxn id="353" idx="1"/>
                    <a:endCxn id="354" idx="3"/>
                  </p:cNvCxnSpPr>
                  <p:nvPr/>
                </p:nvCxnSpPr>
                <p:spPr>
                  <a:xfrm flipH="1" flipV="1">
                    <a:off x="3975938" y="1253673"/>
                    <a:ext cx="146814" cy="114914"/>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54" name="TextBox 32">
                    <a:extLst>
                      <a:ext uri="{FF2B5EF4-FFF2-40B4-BE49-F238E27FC236}">
                        <a16:creationId xmlns:a16="http://schemas.microsoft.com/office/drawing/2014/main" id="{82CFD551-53B4-4847-BD99-C666DAD99DAE}"/>
                      </a:ext>
                    </a:extLst>
                  </p:cNvPr>
                  <p:cNvSpPr txBox="1"/>
                  <p:nvPr/>
                </p:nvSpPr>
                <p:spPr>
                  <a:xfrm>
                    <a:off x="3266911" y="1188228"/>
                    <a:ext cx="709027"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O2O linking</a:t>
                    </a:r>
                  </a:p>
                </p:txBody>
              </p:sp>
              <p:sp>
                <p:nvSpPr>
                  <p:cNvPr id="383" name="TextBox 32">
                    <a:extLst>
                      <a:ext uri="{FF2B5EF4-FFF2-40B4-BE49-F238E27FC236}">
                        <a16:creationId xmlns:a16="http://schemas.microsoft.com/office/drawing/2014/main" id="{79FC5665-8B00-48B1-A22A-3477404CF0B9}"/>
                      </a:ext>
                    </a:extLst>
                  </p:cNvPr>
                  <p:cNvSpPr txBox="1"/>
                  <p:nvPr/>
                </p:nvSpPr>
                <p:spPr>
                  <a:xfrm>
                    <a:off x="3140269" y="1543943"/>
                    <a:ext cx="662133"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Data merge</a:t>
                    </a:r>
                  </a:p>
                </p:txBody>
              </p:sp>
              <p:cxnSp>
                <p:nvCxnSpPr>
                  <p:cNvPr id="385" name="Gerader Verbinder 268">
                    <a:extLst>
                      <a:ext uri="{FF2B5EF4-FFF2-40B4-BE49-F238E27FC236}">
                        <a16:creationId xmlns:a16="http://schemas.microsoft.com/office/drawing/2014/main" id="{21F9EF54-96DC-4464-BF07-F88BF289F149}"/>
                      </a:ext>
                    </a:extLst>
                  </p:cNvPr>
                  <p:cNvCxnSpPr>
                    <a:cxnSpLocks/>
                    <a:stCxn id="383" idx="3"/>
                  </p:cNvCxnSpPr>
                  <p:nvPr/>
                </p:nvCxnSpPr>
                <p:spPr>
                  <a:xfrm flipV="1">
                    <a:off x="3802402" y="1420988"/>
                    <a:ext cx="371034" cy="188400"/>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87" name="TextBox 32">
                    <a:extLst>
                      <a:ext uri="{FF2B5EF4-FFF2-40B4-BE49-F238E27FC236}">
                        <a16:creationId xmlns:a16="http://schemas.microsoft.com/office/drawing/2014/main" id="{3173F0C5-D49B-43B8-A056-F615EE7688C8}"/>
                      </a:ext>
                    </a:extLst>
                  </p:cNvPr>
                  <p:cNvSpPr txBox="1"/>
                  <p:nvPr/>
                </p:nvSpPr>
                <p:spPr>
                  <a:xfrm>
                    <a:off x="2970093" y="1738376"/>
                    <a:ext cx="841782" cy="130888"/>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PDF generation</a:t>
                    </a:r>
                  </a:p>
                </p:txBody>
              </p:sp>
              <p:cxnSp>
                <p:nvCxnSpPr>
                  <p:cNvPr id="388" name="Gerader Verbinder 268">
                    <a:extLst>
                      <a:ext uri="{FF2B5EF4-FFF2-40B4-BE49-F238E27FC236}">
                        <a16:creationId xmlns:a16="http://schemas.microsoft.com/office/drawing/2014/main" id="{5F9DDFF3-937D-4571-800E-E7426B1BF46C}"/>
                      </a:ext>
                    </a:extLst>
                  </p:cNvPr>
                  <p:cNvCxnSpPr>
                    <a:cxnSpLocks/>
                    <a:stCxn id="387" idx="3"/>
                  </p:cNvCxnSpPr>
                  <p:nvPr/>
                </p:nvCxnSpPr>
                <p:spPr>
                  <a:xfrm flipV="1">
                    <a:off x="3811876" y="1441964"/>
                    <a:ext cx="338711" cy="361856"/>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53" name="Ellipse 288">
                    <a:extLst>
                      <a:ext uri="{FF2B5EF4-FFF2-40B4-BE49-F238E27FC236}">
                        <a16:creationId xmlns:a16="http://schemas.microsoft.com/office/drawing/2014/main" id="{056728C8-11EF-498B-B7B3-B4374BDADCFE}"/>
                      </a:ext>
                    </a:extLst>
                  </p:cNvPr>
                  <p:cNvSpPr/>
                  <p:nvPr/>
                </p:nvSpPr>
                <p:spPr bwMode="gray">
                  <a:xfrm>
                    <a:off x="4106262" y="1352097"/>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grpSp>
          </p:grpSp>
          <p:sp>
            <p:nvSpPr>
              <p:cNvPr id="258" name="Ellipse 206">
                <a:extLst>
                  <a:ext uri="{FF2B5EF4-FFF2-40B4-BE49-F238E27FC236}">
                    <a16:creationId xmlns:a16="http://schemas.microsoft.com/office/drawing/2014/main" id="{D3EBC1C3-95C8-4564-8081-D368255017F6}"/>
                  </a:ext>
                </a:extLst>
              </p:cNvPr>
              <p:cNvSpPr/>
              <p:nvPr>
                <p:custDataLst>
                  <p:tags r:id="rId19"/>
                </p:custDataLst>
              </p:nvPr>
            </p:nvSpPr>
            <p:spPr bwMode="gray">
              <a:xfrm>
                <a:off x="5304880" y="3260060"/>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29" name="TextBox 32">
                <a:extLst>
                  <a:ext uri="{FF2B5EF4-FFF2-40B4-BE49-F238E27FC236}">
                    <a16:creationId xmlns:a16="http://schemas.microsoft.com/office/drawing/2014/main" id="{0AE7F061-2401-4829-B9DD-817CD2CEDC80}"/>
                  </a:ext>
                </a:extLst>
              </p:cNvPr>
              <p:cNvSpPr txBox="1"/>
              <p:nvPr>
                <p:custDataLst>
                  <p:tags r:id="rId20"/>
                </p:custDataLst>
              </p:nvPr>
            </p:nvSpPr>
            <p:spPr>
              <a:xfrm>
                <a:off x="4515311" y="3494135"/>
                <a:ext cx="812550" cy="754038"/>
              </a:xfrm>
              <a:prstGeom prst="rect">
                <a:avLst/>
              </a:prstGeom>
              <a:noFill/>
            </p:spPr>
            <p:txBody>
              <a:bodyPr wrap="square" lIns="38093" tIns="38093" rIns="38093" bIns="38093" rtlCol="0" anchor="ctr" anchorCtr="0">
                <a:spAutoFit/>
              </a:bodyPr>
              <a:lstStyle/>
              <a:p>
                <a:pPr algn="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DITA scenario extended features</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251" name="Picture 250" descr="A close up of a sign&#10;&#10;Description generated with high confidence">
                <a:extLst>
                  <a:ext uri="{FF2B5EF4-FFF2-40B4-BE49-F238E27FC236}">
                    <a16:creationId xmlns:a16="http://schemas.microsoft.com/office/drawing/2014/main" id="{EB6580BA-5765-424B-A56D-CD9D5F4A7DEC}"/>
                  </a:ext>
                </a:extLst>
              </p:cNvPr>
              <p:cNvPicPr>
                <a:picLocks noChangeAspect="1"/>
              </p:cNvPicPr>
              <p:nvPr/>
            </p:nvPicPr>
            <p:blipFill>
              <a:blip r:embed="rId60"/>
              <a:stretch>
                <a:fillRect/>
              </a:stretch>
            </p:blipFill>
            <p:spPr>
              <a:xfrm>
                <a:off x="5367544" y="3326698"/>
                <a:ext cx="402590" cy="402590"/>
              </a:xfrm>
              <a:prstGeom prst="rect">
                <a:avLst/>
              </a:prstGeom>
            </p:spPr>
          </p:pic>
        </p:grpSp>
      </p:grpSp>
      <p:grpSp>
        <p:nvGrpSpPr>
          <p:cNvPr id="161" name="Group 160">
            <a:extLst>
              <a:ext uri="{FF2B5EF4-FFF2-40B4-BE49-F238E27FC236}">
                <a16:creationId xmlns:a16="http://schemas.microsoft.com/office/drawing/2014/main" id="{5E459646-D664-47B8-B421-049C85CF7B19}"/>
              </a:ext>
            </a:extLst>
          </p:cNvPr>
          <p:cNvGrpSpPr/>
          <p:nvPr/>
        </p:nvGrpSpPr>
        <p:grpSpPr>
          <a:xfrm>
            <a:off x="4414779" y="839798"/>
            <a:ext cx="2525428" cy="2174775"/>
            <a:chOff x="4414779" y="839798"/>
            <a:chExt cx="2525428" cy="2174775"/>
          </a:xfrm>
        </p:grpSpPr>
        <p:sp>
          <p:nvSpPr>
            <p:cNvPr id="216" name="Gleichschenkliges Dreieck 33">
              <a:extLst>
                <a:ext uri="{FF2B5EF4-FFF2-40B4-BE49-F238E27FC236}">
                  <a16:creationId xmlns:a16="http://schemas.microsoft.com/office/drawing/2014/main" id="{402427BC-019C-4484-903B-27961D430D8C}"/>
                </a:ext>
              </a:extLst>
            </p:cNvPr>
            <p:cNvSpPr/>
            <p:nvPr>
              <p:custDataLst>
                <p:tags r:id="rId14"/>
              </p:custDataLst>
            </p:nvPr>
          </p:nvSpPr>
          <p:spPr bwMode="gray">
            <a:xfrm rot="19978117">
              <a:off x="6770540" y="2907378"/>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30" name="Group 29">
              <a:extLst>
                <a:ext uri="{FF2B5EF4-FFF2-40B4-BE49-F238E27FC236}">
                  <a16:creationId xmlns:a16="http://schemas.microsoft.com/office/drawing/2014/main" id="{EFC62F05-BBBB-4BDD-B977-8E1206402E2D}"/>
                </a:ext>
              </a:extLst>
            </p:cNvPr>
            <p:cNvGrpSpPr/>
            <p:nvPr/>
          </p:nvGrpSpPr>
          <p:grpSpPr>
            <a:xfrm>
              <a:off x="4414779" y="839798"/>
              <a:ext cx="2416236" cy="2073435"/>
              <a:chOff x="4414779" y="839798"/>
              <a:chExt cx="2416236" cy="2073435"/>
            </a:xfrm>
          </p:grpSpPr>
          <p:grpSp>
            <p:nvGrpSpPr>
              <p:cNvPr id="493" name="Group 492">
                <a:extLst>
                  <a:ext uri="{FF2B5EF4-FFF2-40B4-BE49-F238E27FC236}">
                    <a16:creationId xmlns:a16="http://schemas.microsoft.com/office/drawing/2014/main" id="{034EFF3F-821A-4A2B-8062-E32FC89BAE49}"/>
                  </a:ext>
                </a:extLst>
              </p:cNvPr>
              <p:cNvGrpSpPr/>
              <p:nvPr/>
            </p:nvGrpSpPr>
            <p:grpSpPr>
              <a:xfrm>
                <a:off x="4414779" y="839798"/>
                <a:ext cx="2416236" cy="2073435"/>
                <a:chOff x="4581550" y="676910"/>
                <a:chExt cx="2416236" cy="2073435"/>
              </a:xfrm>
            </p:grpSpPr>
            <p:cxnSp>
              <p:nvCxnSpPr>
                <p:cNvPr id="193" name="thin_Gerader Verbinder 217">
                  <a:extLst>
                    <a:ext uri="{FF2B5EF4-FFF2-40B4-BE49-F238E27FC236}">
                      <a16:creationId xmlns:a16="http://schemas.microsoft.com/office/drawing/2014/main" id="{AD7288F6-1863-4A2B-B476-C97E039E5EA7}"/>
                    </a:ext>
                  </a:extLst>
                </p:cNvPr>
                <p:cNvCxnSpPr>
                  <a:cxnSpLocks/>
                  <a:stCxn id="285" idx="5"/>
                  <a:endCxn id="216" idx="0"/>
                </p:cNvCxnSpPr>
                <p:nvPr>
                  <p:custDataLst>
                    <p:tags r:id="rId16"/>
                  </p:custDataLst>
                </p:nvPr>
              </p:nvCxnSpPr>
              <p:spPr>
                <a:xfrm>
                  <a:off x="6104403" y="1220576"/>
                  <a:ext cx="893383" cy="1529769"/>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78" name="Gruppieren 96">
                  <a:extLst>
                    <a:ext uri="{FF2B5EF4-FFF2-40B4-BE49-F238E27FC236}">
                      <a16:creationId xmlns:a16="http://schemas.microsoft.com/office/drawing/2014/main" id="{480D2D95-A828-48B4-B0F7-F2290115C348}"/>
                    </a:ext>
                  </a:extLst>
                </p:cNvPr>
                <p:cNvGrpSpPr/>
                <p:nvPr>
                  <p:custDataLst>
                    <p:tags r:id="rId17"/>
                  </p:custDataLst>
                </p:nvPr>
              </p:nvGrpSpPr>
              <p:grpSpPr>
                <a:xfrm>
                  <a:off x="4581550" y="676910"/>
                  <a:ext cx="1540302" cy="561115"/>
                  <a:chOff x="4345761" y="317555"/>
                  <a:chExt cx="1455666" cy="530284"/>
                </a:xfrm>
              </p:grpSpPr>
              <p:sp>
                <p:nvSpPr>
                  <p:cNvPr id="279" name="TextBox 32">
                    <a:extLst>
                      <a:ext uri="{FF2B5EF4-FFF2-40B4-BE49-F238E27FC236}">
                        <a16:creationId xmlns:a16="http://schemas.microsoft.com/office/drawing/2014/main" id="{47706B70-5069-48DE-AE3C-57F65F265070}"/>
                      </a:ext>
                    </a:extLst>
                  </p:cNvPr>
                  <p:cNvSpPr txBox="1"/>
                  <p:nvPr/>
                </p:nvSpPr>
                <p:spPr>
                  <a:xfrm>
                    <a:off x="4345761" y="577581"/>
                    <a:ext cx="1136039"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chemeClr val="accent1"/>
                        </a:solidFill>
                        <a:latin typeface="+mn-lt"/>
                        <a:ea typeface="Arial Unicode MS" pitchFamily="34" charset="-128"/>
                        <a:cs typeface="Arial Unicode MS" pitchFamily="34" charset="-128"/>
                      </a:rPr>
                      <a:t>DITA CCMS scenario</a:t>
                    </a:r>
                  </a:p>
                </p:txBody>
              </p:sp>
              <p:sp>
                <p:nvSpPr>
                  <p:cNvPr id="281" name="TextBox 32">
                    <a:extLst>
                      <a:ext uri="{FF2B5EF4-FFF2-40B4-BE49-F238E27FC236}">
                        <a16:creationId xmlns:a16="http://schemas.microsoft.com/office/drawing/2014/main" id="{7DBEBC30-3D1E-41FE-8C29-D3C7CE15A491}"/>
                      </a:ext>
                    </a:extLst>
                  </p:cNvPr>
                  <p:cNvSpPr txBox="1"/>
                  <p:nvPr/>
                </p:nvSpPr>
                <p:spPr>
                  <a:xfrm>
                    <a:off x="4805310" y="317555"/>
                    <a:ext cx="821794"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GitHub scenario</a:t>
                    </a:r>
                  </a:p>
                </p:txBody>
              </p:sp>
              <p:cxnSp>
                <p:nvCxnSpPr>
                  <p:cNvPr id="283" name="Gerader Verbinder 268">
                    <a:extLst>
                      <a:ext uri="{FF2B5EF4-FFF2-40B4-BE49-F238E27FC236}">
                        <a16:creationId xmlns:a16="http://schemas.microsoft.com/office/drawing/2014/main" id="{FC218FAB-2BE1-43AC-8FA0-7AF845187897}"/>
                      </a:ext>
                    </a:extLst>
                  </p:cNvPr>
                  <p:cNvCxnSpPr>
                    <a:cxnSpLocks/>
                    <a:stCxn id="279" idx="3"/>
                    <a:endCxn id="285" idx="1"/>
                  </p:cNvCxnSpPr>
                  <p:nvPr/>
                </p:nvCxnSpPr>
                <p:spPr>
                  <a:xfrm>
                    <a:off x="5481800" y="643026"/>
                    <a:ext cx="223516" cy="108702"/>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4" name="Gerader Verbinder 268">
                    <a:extLst>
                      <a:ext uri="{FF2B5EF4-FFF2-40B4-BE49-F238E27FC236}">
                        <a16:creationId xmlns:a16="http://schemas.microsoft.com/office/drawing/2014/main" id="{BF45CC08-3878-4744-948F-F90234169249}"/>
                      </a:ext>
                    </a:extLst>
                  </p:cNvPr>
                  <p:cNvCxnSpPr>
                    <a:cxnSpLocks/>
                    <a:stCxn id="285" idx="0"/>
                    <a:endCxn id="281" idx="3"/>
                  </p:cNvCxnSpPr>
                  <p:nvPr/>
                </p:nvCxnSpPr>
                <p:spPr>
                  <a:xfrm flipH="1" flipV="1">
                    <a:off x="5627104" y="383000"/>
                    <a:ext cx="118023" cy="35223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85" name="Ellipse 288">
                    <a:extLst>
                      <a:ext uri="{FF2B5EF4-FFF2-40B4-BE49-F238E27FC236}">
                        <a16:creationId xmlns:a16="http://schemas.microsoft.com/office/drawing/2014/main" id="{68AB5626-CF0A-4577-9A8F-63696EAC62FA}"/>
                      </a:ext>
                    </a:extLst>
                  </p:cNvPr>
                  <p:cNvSpPr/>
                  <p:nvPr/>
                </p:nvSpPr>
                <p:spPr bwMode="gray">
                  <a:xfrm>
                    <a:off x="5688826" y="735238"/>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grpSp>
          </p:grpSp>
          <p:sp useBgFill="1">
            <p:nvSpPr>
              <p:cNvPr id="236" name="Ellipse 207">
                <a:extLst>
                  <a:ext uri="{FF2B5EF4-FFF2-40B4-BE49-F238E27FC236}">
                    <a16:creationId xmlns:a16="http://schemas.microsoft.com/office/drawing/2014/main" id="{FEFBDB52-99D6-4B05-9EBF-37D4D80B64B2}"/>
                  </a:ext>
                </a:extLst>
              </p:cNvPr>
              <p:cNvSpPr/>
              <p:nvPr/>
            </p:nvSpPr>
            <p:spPr bwMode="gray">
              <a:xfrm>
                <a:off x="6119307" y="1930249"/>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11" name="TextBox 32">
                <a:extLst>
                  <a:ext uri="{FF2B5EF4-FFF2-40B4-BE49-F238E27FC236}">
                    <a16:creationId xmlns:a16="http://schemas.microsoft.com/office/drawing/2014/main" id="{B4D6CEBE-E899-4606-B099-1557282213C5}"/>
                  </a:ext>
                </a:extLst>
              </p:cNvPr>
              <p:cNvSpPr txBox="1"/>
              <p:nvPr>
                <p:custDataLst>
                  <p:tags r:id="rId15"/>
                </p:custDataLst>
              </p:nvPr>
            </p:nvSpPr>
            <p:spPr>
              <a:xfrm>
                <a:off x="5156383" y="1715951"/>
                <a:ext cx="1163724" cy="415484"/>
              </a:xfrm>
              <a:prstGeom prst="rect">
                <a:avLst/>
              </a:prstGeom>
              <a:noFill/>
            </p:spPr>
            <p:txBody>
              <a:bodyPr wrap="square" lIns="38093" tIns="38093" rIns="38093" bIns="38093" rtlCol="0" anchor="ctr" anchorCtr="0">
                <a:spAutoFit/>
              </a:bodyPr>
              <a:lstStyle>
                <a:defPPr>
                  <a:defRPr lang="de-DE"/>
                </a:defPPr>
                <a:lvl1pPr fontAlgn="base">
                  <a:spcBef>
                    <a:spcPct val="50000"/>
                  </a:spcBef>
                  <a:spcAft>
                    <a:spcPct val="0"/>
                  </a:spcAft>
                  <a:buClr>
                    <a:srgbClr val="F0AB00"/>
                  </a:buClr>
                  <a:buSzPct val="80000"/>
                  <a:defRPr sz="1400" b="1" kern="0">
                    <a:solidFill>
                      <a:schemeClr val="bg1"/>
                    </a:solidFill>
                    <a:latin typeface="+mn-lt"/>
                    <a:ea typeface="Arial Unicode MS" pitchFamily="34" charset="-128"/>
                    <a:cs typeface="Arial Unicode MS" pitchFamily="34" charset="-128"/>
                  </a:defRPr>
                </a:lvl1pPr>
              </a:lstStyle>
              <a:p>
                <a:pPr algn="ctr" defTabSz="1088327"/>
                <a:r>
                  <a:rPr lang="en-US" sz="1100">
                    <a:solidFill>
                      <a:schemeClr val="bg1">
                        <a:lumMod val="85000"/>
                      </a:schemeClr>
                    </a:solidFill>
                  </a:rPr>
                  <a:t>Piloting &amp; enablement</a:t>
                </a:r>
                <a:endParaRPr lang="en-US" sz="800">
                  <a:solidFill>
                    <a:schemeClr val="bg1">
                      <a:lumMod val="85000"/>
                    </a:schemeClr>
                  </a:solidFill>
                </a:endParaRPr>
              </a:p>
            </p:txBody>
          </p:sp>
          <p:pic>
            <p:nvPicPr>
              <p:cNvPr id="20" name="Picture 19">
                <a:extLst>
                  <a:ext uri="{FF2B5EF4-FFF2-40B4-BE49-F238E27FC236}">
                    <a16:creationId xmlns:a16="http://schemas.microsoft.com/office/drawing/2014/main" id="{BC136C5D-190A-48C5-A4CE-5BF20066D8C0}"/>
                  </a:ext>
                </a:extLst>
              </p:cNvPr>
              <p:cNvPicPr>
                <a:picLocks noChangeAspect="1"/>
              </p:cNvPicPr>
              <p:nvPr/>
            </p:nvPicPr>
            <p:blipFill>
              <a:blip r:embed="rId65"/>
              <a:stretch>
                <a:fillRect/>
              </a:stretch>
            </p:blipFill>
            <p:spPr>
              <a:xfrm>
                <a:off x="6124917" y="1904784"/>
                <a:ext cx="504000" cy="504000"/>
              </a:xfrm>
              <a:prstGeom prst="rect">
                <a:avLst/>
              </a:prstGeom>
            </p:spPr>
          </p:pic>
        </p:grpSp>
      </p:grpSp>
      <p:grpSp>
        <p:nvGrpSpPr>
          <p:cNvPr id="31" name="Group 30">
            <a:extLst>
              <a:ext uri="{FF2B5EF4-FFF2-40B4-BE49-F238E27FC236}">
                <a16:creationId xmlns:a16="http://schemas.microsoft.com/office/drawing/2014/main" id="{E053B5DE-8A70-481A-85F6-53AF700737B4}"/>
              </a:ext>
            </a:extLst>
          </p:cNvPr>
          <p:cNvGrpSpPr/>
          <p:nvPr/>
        </p:nvGrpSpPr>
        <p:grpSpPr>
          <a:xfrm>
            <a:off x="3211318" y="1418939"/>
            <a:ext cx="3447905" cy="1800289"/>
            <a:chOff x="3211318" y="1418939"/>
            <a:chExt cx="3447905" cy="1800289"/>
          </a:xfrm>
        </p:grpSpPr>
        <p:sp>
          <p:nvSpPr>
            <p:cNvPr id="221" name="Gleichschenkliges Dreieck 353">
              <a:extLst>
                <a:ext uri="{FF2B5EF4-FFF2-40B4-BE49-F238E27FC236}">
                  <a16:creationId xmlns:a16="http://schemas.microsoft.com/office/drawing/2014/main" id="{5BA13E6B-D8D5-49C0-AF6B-CDE08C51309A}"/>
                </a:ext>
              </a:extLst>
            </p:cNvPr>
            <p:cNvSpPr/>
            <p:nvPr>
              <p:custDataLst>
                <p:tags r:id="rId9"/>
              </p:custDataLst>
            </p:nvPr>
          </p:nvSpPr>
          <p:spPr bwMode="gray">
            <a:xfrm rot="18840988" flipH="1">
              <a:off x="6520792" y="3080797"/>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28" name="Group 27">
              <a:extLst>
                <a:ext uri="{FF2B5EF4-FFF2-40B4-BE49-F238E27FC236}">
                  <a16:creationId xmlns:a16="http://schemas.microsoft.com/office/drawing/2014/main" id="{50A1242B-BF05-461F-BA98-416A44B8154C}"/>
                </a:ext>
              </a:extLst>
            </p:cNvPr>
            <p:cNvGrpSpPr/>
            <p:nvPr/>
          </p:nvGrpSpPr>
          <p:grpSpPr>
            <a:xfrm>
              <a:off x="3211318" y="1418939"/>
              <a:ext cx="3355763" cy="1678213"/>
              <a:chOff x="3211318" y="1418939"/>
              <a:chExt cx="3355763" cy="1678213"/>
            </a:xfrm>
          </p:grpSpPr>
          <p:grpSp>
            <p:nvGrpSpPr>
              <p:cNvPr id="492" name="Group 491">
                <a:extLst>
                  <a:ext uri="{FF2B5EF4-FFF2-40B4-BE49-F238E27FC236}">
                    <a16:creationId xmlns:a16="http://schemas.microsoft.com/office/drawing/2014/main" id="{A1843843-B474-49FE-AEEA-C1000B9FB240}"/>
                  </a:ext>
                </a:extLst>
              </p:cNvPr>
              <p:cNvGrpSpPr/>
              <p:nvPr/>
            </p:nvGrpSpPr>
            <p:grpSpPr>
              <a:xfrm>
                <a:off x="3211318" y="1418939"/>
                <a:ext cx="3355763" cy="1678213"/>
                <a:chOff x="3016250" y="703303"/>
                <a:chExt cx="3355763" cy="1678213"/>
              </a:xfrm>
            </p:grpSpPr>
            <p:grpSp>
              <p:nvGrpSpPr>
                <p:cNvPr id="315" name="Gruppieren 135">
                  <a:extLst>
                    <a:ext uri="{FF2B5EF4-FFF2-40B4-BE49-F238E27FC236}">
                      <a16:creationId xmlns:a16="http://schemas.microsoft.com/office/drawing/2014/main" id="{5568BEAF-0E5E-4125-915A-88A3D28E7DD9}"/>
                    </a:ext>
                  </a:extLst>
                </p:cNvPr>
                <p:cNvGrpSpPr/>
                <p:nvPr>
                  <p:custDataLst>
                    <p:tags r:id="rId12"/>
                  </p:custDataLst>
                </p:nvPr>
              </p:nvGrpSpPr>
              <p:grpSpPr>
                <a:xfrm>
                  <a:off x="3016250" y="703303"/>
                  <a:ext cx="1770522" cy="1209707"/>
                  <a:chOff x="5298304" y="4812758"/>
                  <a:chExt cx="1673237" cy="1143231"/>
                </a:xfrm>
              </p:grpSpPr>
              <p:sp>
                <p:nvSpPr>
                  <p:cNvPr id="316" name="TextBox 32">
                    <a:extLst>
                      <a:ext uri="{FF2B5EF4-FFF2-40B4-BE49-F238E27FC236}">
                        <a16:creationId xmlns:a16="http://schemas.microsoft.com/office/drawing/2014/main" id="{53153667-665D-48C2-9198-A1809C127F82}"/>
                      </a:ext>
                    </a:extLst>
                  </p:cNvPr>
                  <p:cNvSpPr txBox="1"/>
                  <p:nvPr/>
                </p:nvSpPr>
                <p:spPr>
                  <a:xfrm>
                    <a:off x="5318920" y="5393553"/>
                    <a:ext cx="1271430" cy="132620"/>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chemeClr val="accent1"/>
                        </a:solidFill>
                        <a:latin typeface="+mn-lt"/>
                        <a:ea typeface="Arial Unicode MS" pitchFamily="34" charset="-128"/>
                        <a:cs typeface="Arial Unicode MS" pitchFamily="34" charset="-128"/>
                      </a:rPr>
                      <a:t>E2E Performance testing</a:t>
                    </a:r>
                  </a:p>
                </p:txBody>
              </p:sp>
              <p:sp>
                <p:nvSpPr>
                  <p:cNvPr id="317" name="TextBox 32">
                    <a:extLst>
                      <a:ext uri="{FF2B5EF4-FFF2-40B4-BE49-F238E27FC236}">
                        <a16:creationId xmlns:a16="http://schemas.microsoft.com/office/drawing/2014/main" id="{187DAA53-9E31-4435-BF5E-978BED034185}"/>
                      </a:ext>
                    </a:extLst>
                  </p:cNvPr>
                  <p:cNvSpPr txBox="1"/>
                  <p:nvPr/>
                </p:nvSpPr>
                <p:spPr>
                  <a:xfrm>
                    <a:off x="5456105" y="5113200"/>
                    <a:ext cx="1110449" cy="261777"/>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chemeClr val="accent1"/>
                        </a:solidFill>
                        <a:latin typeface="+mn-lt"/>
                        <a:ea typeface="Arial Unicode MS" pitchFamily="34" charset="-128"/>
                        <a:cs typeface="Arial Unicode MS" pitchFamily="34" charset="-128"/>
                      </a:rPr>
                      <a:t>E2E functional testing</a:t>
                    </a:r>
                    <a:br>
                      <a:rPr lang="en-US" sz="900" kern="0">
                        <a:solidFill>
                          <a:schemeClr val="accent1"/>
                        </a:solidFill>
                        <a:latin typeface="+mn-lt"/>
                        <a:ea typeface="Arial Unicode MS" pitchFamily="34" charset="-128"/>
                        <a:cs typeface="Arial Unicode MS" pitchFamily="34" charset="-128"/>
                      </a:rPr>
                    </a:br>
                    <a:r>
                      <a:rPr lang="en-US" sz="900" kern="0">
                        <a:solidFill>
                          <a:schemeClr val="accent1"/>
                        </a:solidFill>
                        <a:latin typeface="+mn-lt"/>
                        <a:ea typeface="Arial Unicode MS" pitchFamily="34" charset="-128"/>
                        <a:cs typeface="Arial Unicode MS" pitchFamily="34" charset="-128"/>
                      </a:rPr>
                      <a:t>DITA CCMS scenario</a:t>
                    </a:r>
                  </a:p>
                </p:txBody>
              </p:sp>
              <p:cxnSp>
                <p:nvCxnSpPr>
                  <p:cNvPr id="318" name="Gerader Verbinder 268">
                    <a:extLst>
                      <a:ext uri="{FF2B5EF4-FFF2-40B4-BE49-F238E27FC236}">
                        <a16:creationId xmlns:a16="http://schemas.microsoft.com/office/drawing/2014/main" id="{EC42A8CE-8A30-410E-907E-40A221F11BEA}"/>
                      </a:ext>
                    </a:extLst>
                  </p:cNvPr>
                  <p:cNvCxnSpPr>
                    <a:cxnSpLocks/>
                    <a:stCxn id="320" idx="2"/>
                    <a:endCxn id="316" idx="3"/>
                  </p:cNvCxnSpPr>
                  <p:nvPr/>
                </p:nvCxnSpPr>
                <p:spPr>
                  <a:xfrm flipH="1" flipV="1">
                    <a:off x="6590350" y="5459864"/>
                    <a:ext cx="268590" cy="128514"/>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9" name="Gerader Verbinder 268">
                    <a:extLst>
                      <a:ext uri="{FF2B5EF4-FFF2-40B4-BE49-F238E27FC236}">
                        <a16:creationId xmlns:a16="http://schemas.microsoft.com/office/drawing/2014/main" id="{2D3B6CBC-ECF9-4B63-B5CD-74E07A803342}"/>
                      </a:ext>
                    </a:extLst>
                  </p:cNvPr>
                  <p:cNvCxnSpPr>
                    <a:cxnSpLocks/>
                    <a:stCxn id="317" idx="3"/>
                    <a:endCxn id="320" idx="1"/>
                  </p:cNvCxnSpPr>
                  <p:nvPr/>
                </p:nvCxnSpPr>
                <p:spPr>
                  <a:xfrm>
                    <a:off x="6566554" y="5244089"/>
                    <a:ext cx="308876" cy="304480"/>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20" name="Ellipse 288">
                    <a:extLst>
                      <a:ext uri="{FF2B5EF4-FFF2-40B4-BE49-F238E27FC236}">
                        <a16:creationId xmlns:a16="http://schemas.microsoft.com/office/drawing/2014/main" id="{34248776-5C5E-4081-AE4E-D81D2CA5451C}"/>
                      </a:ext>
                    </a:extLst>
                  </p:cNvPr>
                  <p:cNvSpPr/>
                  <p:nvPr/>
                </p:nvSpPr>
                <p:spPr bwMode="gray">
                  <a:xfrm>
                    <a:off x="6858940" y="5532078"/>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sp>
                <p:nvSpPr>
                  <p:cNvPr id="431" name="TextBox 32">
                    <a:extLst>
                      <a:ext uri="{FF2B5EF4-FFF2-40B4-BE49-F238E27FC236}">
                        <a16:creationId xmlns:a16="http://schemas.microsoft.com/office/drawing/2014/main" id="{0CEE2299-1170-454C-9AC5-EEC182076421}"/>
                      </a:ext>
                    </a:extLst>
                  </p:cNvPr>
                  <p:cNvSpPr txBox="1"/>
                  <p:nvPr/>
                </p:nvSpPr>
                <p:spPr>
                  <a:xfrm>
                    <a:off x="5298304" y="5616883"/>
                    <a:ext cx="1297078" cy="130888"/>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chemeClr val="accent6">
                            <a:lumMod val="60000"/>
                            <a:lumOff val="40000"/>
                          </a:schemeClr>
                        </a:solidFill>
                        <a:latin typeface="+mn-lt"/>
                        <a:ea typeface="Arial Unicode MS" pitchFamily="34" charset="-128"/>
                        <a:cs typeface="Arial Unicode MS" pitchFamily="34" charset="-128"/>
                      </a:rPr>
                      <a:t>Hacking Simulation (HASI) </a:t>
                    </a:r>
                  </a:p>
                </p:txBody>
              </p:sp>
              <p:cxnSp>
                <p:nvCxnSpPr>
                  <p:cNvPr id="432" name="Gerader Verbinder 268">
                    <a:extLst>
                      <a:ext uri="{FF2B5EF4-FFF2-40B4-BE49-F238E27FC236}">
                        <a16:creationId xmlns:a16="http://schemas.microsoft.com/office/drawing/2014/main" id="{DEA15175-AB54-4649-B21F-CCF6AA27C1E8}"/>
                      </a:ext>
                    </a:extLst>
                  </p:cNvPr>
                  <p:cNvCxnSpPr>
                    <a:cxnSpLocks/>
                    <a:stCxn id="320" idx="3"/>
                    <a:endCxn id="431" idx="3"/>
                  </p:cNvCxnSpPr>
                  <p:nvPr/>
                </p:nvCxnSpPr>
                <p:spPr>
                  <a:xfrm flipH="1">
                    <a:off x="6595382" y="5628188"/>
                    <a:ext cx="280048" cy="54139"/>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13" name="TextBox 32">
                    <a:extLst>
                      <a:ext uri="{FF2B5EF4-FFF2-40B4-BE49-F238E27FC236}">
                        <a16:creationId xmlns:a16="http://schemas.microsoft.com/office/drawing/2014/main" id="{8E2E0311-60F5-445B-BDB9-B7C2AAC2EBD4}"/>
                      </a:ext>
                    </a:extLst>
                  </p:cNvPr>
                  <p:cNvSpPr txBox="1"/>
                  <p:nvPr/>
                </p:nvSpPr>
                <p:spPr>
                  <a:xfrm>
                    <a:off x="5574973" y="5825101"/>
                    <a:ext cx="961050" cy="130888"/>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Migration process</a:t>
                    </a:r>
                  </a:p>
                </p:txBody>
              </p:sp>
              <p:cxnSp>
                <p:nvCxnSpPr>
                  <p:cNvPr id="415" name="Gerader Verbinder 268">
                    <a:extLst>
                      <a:ext uri="{FF2B5EF4-FFF2-40B4-BE49-F238E27FC236}">
                        <a16:creationId xmlns:a16="http://schemas.microsoft.com/office/drawing/2014/main" id="{1324BFE7-36E3-4912-86CD-221A80984F6A}"/>
                      </a:ext>
                    </a:extLst>
                  </p:cNvPr>
                  <p:cNvCxnSpPr>
                    <a:cxnSpLocks/>
                    <a:stCxn id="320" idx="4"/>
                    <a:endCxn id="413" idx="3"/>
                  </p:cNvCxnSpPr>
                  <p:nvPr/>
                </p:nvCxnSpPr>
                <p:spPr>
                  <a:xfrm flipH="1">
                    <a:off x="6536023" y="5644678"/>
                    <a:ext cx="379218" cy="245867"/>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08" name="TextBox 32">
                    <a:extLst>
                      <a:ext uri="{FF2B5EF4-FFF2-40B4-BE49-F238E27FC236}">
                        <a16:creationId xmlns:a16="http://schemas.microsoft.com/office/drawing/2014/main" id="{9AA867C6-51C9-4D7F-A863-824E47358818}"/>
                      </a:ext>
                    </a:extLst>
                  </p:cNvPr>
                  <p:cNvSpPr txBox="1"/>
                  <p:nvPr/>
                </p:nvSpPr>
                <p:spPr>
                  <a:xfrm>
                    <a:off x="5617343" y="4812758"/>
                    <a:ext cx="1110449" cy="261777"/>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E2E functional testing</a:t>
                    </a:r>
                    <a:br>
                      <a:rPr lang="en-US" sz="900" kern="0">
                        <a:solidFill>
                          <a:srgbClr val="00B050"/>
                        </a:solidFill>
                        <a:latin typeface="+mn-lt"/>
                        <a:ea typeface="Arial Unicode MS" pitchFamily="34" charset="-128"/>
                        <a:cs typeface="Arial Unicode MS" pitchFamily="34" charset="-128"/>
                      </a:rPr>
                    </a:br>
                    <a:r>
                      <a:rPr lang="en-US" sz="900" kern="0">
                        <a:solidFill>
                          <a:srgbClr val="00B050"/>
                        </a:solidFill>
                        <a:latin typeface="+mn-lt"/>
                        <a:ea typeface="Arial Unicode MS" pitchFamily="34" charset="-128"/>
                        <a:cs typeface="Arial Unicode MS" pitchFamily="34" charset="-128"/>
                      </a:rPr>
                      <a:t>GitHub scenario</a:t>
                    </a:r>
                  </a:p>
                </p:txBody>
              </p:sp>
              <p:cxnSp>
                <p:nvCxnSpPr>
                  <p:cNvPr id="209" name="Gerader Verbinder 268">
                    <a:extLst>
                      <a:ext uri="{FF2B5EF4-FFF2-40B4-BE49-F238E27FC236}">
                        <a16:creationId xmlns:a16="http://schemas.microsoft.com/office/drawing/2014/main" id="{27BF781B-6923-41F8-B05B-39DAB034A7F2}"/>
                      </a:ext>
                    </a:extLst>
                  </p:cNvPr>
                  <p:cNvCxnSpPr>
                    <a:cxnSpLocks/>
                    <a:stCxn id="208" idx="3"/>
                    <a:endCxn id="320" idx="5"/>
                  </p:cNvCxnSpPr>
                  <p:nvPr/>
                </p:nvCxnSpPr>
                <p:spPr>
                  <a:xfrm>
                    <a:off x="6727791" y="4943647"/>
                    <a:ext cx="227260" cy="684542"/>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177" name="thin_Gerader Verbinder 218">
                  <a:extLst>
                    <a:ext uri="{FF2B5EF4-FFF2-40B4-BE49-F238E27FC236}">
                      <a16:creationId xmlns:a16="http://schemas.microsoft.com/office/drawing/2014/main" id="{26013BA8-A48C-4236-801D-3B113BB81772}"/>
                    </a:ext>
                  </a:extLst>
                </p:cNvPr>
                <p:cNvCxnSpPr>
                  <a:cxnSpLocks/>
                  <a:stCxn id="221" idx="0"/>
                  <a:endCxn id="320" idx="5"/>
                </p:cNvCxnSpPr>
                <p:nvPr>
                  <p:custDataLst>
                    <p:tags r:id="rId13"/>
                  </p:custDataLst>
                </p:nvPr>
              </p:nvCxnSpPr>
              <p:spPr>
                <a:xfrm flipH="1" flipV="1">
                  <a:off x="4769323" y="1566144"/>
                  <a:ext cx="1602690" cy="815372"/>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42" name="Ellipse 154">
                <a:extLst>
                  <a:ext uri="{FF2B5EF4-FFF2-40B4-BE49-F238E27FC236}">
                    <a16:creationId xmlns:a16="http://schemas.microsoft.com/office/drawing/2014/main" id="{6A8A48D0-B2B3-4CC7-BF43-ED59268C7676}"/>
                  </a:ext>
                </a:extLst>
              </p:cNvPr>
              <p:cNvSpPr/>
              <p:nvPr>
                <p:custDataLst>
                  <p:tags r:id="rId10"/>
                </p:custDataLst>
              </p:nvPr>
            </p:nvSpPr>
            <p:spPr bwMode="gray">
              <a:xfrm>
                <a:off x="5567434" y="2432251"/>
                <a:ext cx="495211" cy="495212"/>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26" name="TextBox 32">
                <a:extLst>
                  <a:ext uri="{FF2B5EF4-FFF2-40B4-BE49-F238E27FC236}">
                    <a16:creationId xmlns:a16="http://schemas.microsoft.com/office/drawing/2014/main" id="{4AFFCE81-81BB-4DB6-8728-8A8A7AC69FCE}"/>
                  </a:ext>
                </a:extLst>
              </p:cNvPr>
              <p:cNvSpPr txBox="1"/>
              <p:nvPr>
                <p:custDataLst>
                  <p:tags r:id="rId11"/>
                </p:custDataLst>
              </p:nvPr>
            </p:nvSpPr>
            <p:spPr>
              <a:xfrm>
                <a:off x="4781088" y="2623852"/>
                <a:ext cx="1016019" cy="207742"/>
              </a:xfrm>
              <a:prstGeom prst="rect">
                <a:avLst/>
              </a:prstGeom>
              <a:noFill/>
            </p:spPr>
            <p:txBody>
              <a:bodyPr wrap="square" lIns="38093" tIns="0" rIns="38093" bIns="38093" rtlCol="0" anchor="t" anchorCtr="0">
                <a:spAutoFit/>
              </a:bodyPr>
              <a:lstStyle/>
              <a:p>
                <a:pP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Validation</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22" name="Picture 21">
                <a:extLst>
                  <a:ext uri="{FF2B5EF4-FFF2-40B4-BE49-F238E27FC236}">
                    <a16:creationId xmlns:a16="http://schemas.microsoft.com/office/drawing/2014/main" id="{FAFF2F99-63EF-4930-9EA8-A87190E6E25C}"/>
                  </a:ext>
                </a:extLst>
              </p:cNvPr>
              <p:cNvPicPr>
                <a:picLocks noChangeAspect="1"/>
              </p:cNvPicPr>
              <p:nvPr/>
            </p:nvPicPr>
            <p:blipFill>
              <a:blip r:embed="rId66"/>
              <a:stretch>
                <a:fillRect/>
              </a:stretch>
            </p:blipFill>
            <p:spPr>
              <a:xfrm>
                <a:off x="5584993" y="2491005"/>
                <a:ext cx="432000" cy="432000"/>
              </a:xfrm>
              <a:prstGeom prst="rect">
                <a:avLst/>
              </a:prstGeom>
            </p:spPr>
          </p:pic>
        </p:grpSp>
      </p:grpSp>
      <p:sp>
        <p:nvSpPr>
          <p:cNvPr id="237" name="TextBox 236">
            <a:extLst>
              <a:ext uri="{FF2B5EF4-FFF2-40B4-BE49-F238E27FC236}">
                <a16:creationId xmlns:a16="http://schemas.microsoft.com/office/drawing/2014/main" id="{B7D7E74C-C88E-4FCA-937B-27C20EEA6767}"/>
              </a:ext>
            </a:extLst>
          </p:cNvPr>
          <p:cNvSpPr txBox="1"/>
          <p:nvPr/>
        </p:nvSpPr>
        <p:spPr>
          <a:xfrm>
            <a:off x="175062" y="6210276"/>
            <a:ext cx="2927253" cy="246221"/>
          </a:xfrm>
          <a:prstGeom prst="rect">
            <a:avLst/>
          </a:prstGeom>
          <a:noFill/>
          <a:ln w="3175">
            <a:noFill/>
          </a:ln>
        </p:spPr>
        <p:txBody>
          <a:bodyPr wrap="square">
            <a:spAutoFit/>
          </a:bodyPr>
          <a:lstStyle/>
          <a:p>
            <a:r>
              <a:rPr lang="en-US" sz="1000">
                <a:latin typeface="+mn-lt"/>
                <a:hlinkClick r:id="rId67"/>
              </a:rPr>
              <a:t>OKRs &amp; Backlog</a:t>
            </a:r>
            <a:r>
              <a:rPr lang="en-US" sz="1000">
                <a:latin typeface="+mn-lt"/>
              </a:rPr>
              <a:t> </a:t>
            </a:r>
            <a:r>
              <a:rPr lang="en-US" sz="1000">
                <a:solidFill>
                  <a:schemeClr val="bg1"/>
                </a:solidFill>
                <a:latin typeface="+mn-lt"/>
              </a:rPr>
              <a:t>| </a:t>
            </a:r>
            <a:r>
              <a:rPr lang="en-US" sz="1000">
                <a:latin typeface="+mn-lt"/>
                <a:hlinkClick r:id="rId68"/>
              </a:rPr>
              <a:t>One Strike Q-Gate dashboard</a:t>
            </a:r>
            <a:endParaRPr lang="en-US" sz="1000">
              <a:latin typeface="+mn-lt"/>
            </a:endParaRPr>
          </a:p>
        </p:txBody>
      </p:sp>
      <p:sp>
        <p:nvSpPr>
          <p:cNvPr id="175" name="Rectangle 174">
            <a:extLst>
              <a:ext uri="{FF2B5EF4-FFF2-40B4-BE49-F238E27FC236}">
                <a16:creationId xmlns:a16="http://schemas.microsoft.com/office/drawing/2014/main" id="{A71E0021-83F4-47CE-8FEB-D75B071DF467}"/>
              </a:ext>
            </a:extLst>
          </p:cNvPr>
          <p:cNvSpPr/>
          <p:nvPr/>
        </p:nvSpPr>
        <p:spPr bwMode="gray">
          <a:xfrm>
            <a:off x="168588" y="703622"/>
            <a:ext cx="3010003" cy="5869037"/>
          </a:xfrm>
          <a:prstGeom prst="rect">
            <a:avLst/>
          </a:prstGeom>
          <a:no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24" name="Group 23">
            <a:extLst>
              <a:ext uri="{FF2B5EF4-FFF2-40B4-BE49-F238E27FC236}">
                <a16:creationId xmlns:a16="http://schemas.microsoft.com/office/drawing/2014/main" id="{EB5779FF-B7F1-4AF9-B214-2C52F5A02CAD}"/>
              </a:ext>
            </a:extLst>
          </p:cNvPr>
          <p:cNvGrpSpPr/>
          <p:nvPr/>
        </p:nvGrpSpPr>
        <p:grpSpPr>
          <a:xfrm>
            <a:off x="5549390" y="4245376"/>
            <a:ext cx="6110284" cy="2541531"/>
            <a:chOff x="5549390" y="4245376"/>
            <a:chExt cx="6110284" cy="2541531"/>
          </a:xfrm>
        </p:grpSpPr>
        <p:sp>
          <p:nvSpPr>
            <p:cNvPr id="220" name="Gleichschenkliges Dreieck 352">
              <a:extLst>
                <a:ext uri="{FF2B5EF4-FFF2-40B4-BE49-F238E27FC236}">
                  <a16:creationId xmlns:a16="http://schemas.microsoft.com/office/drawing/2014/main" id="{2F1A65FC-04C1-4D8C-8261-C171B9A27956}"/>
                </a:ext>
              </a:extLst>
            </p:cNvPr>
            <p:cNvSpPr/>
            <p:nvPr>
              <p:custDataLst>
                <p:tags r:id="rId6"/>
              </p:custDataLst>
            </p:nvPr>
          </p:nvSpPr>
          <p:spPr bwMode="gray">
            <a:xfrm rot="10646683">
              <a:off x="7058888" y="4245376"/>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14" name="Group 13">
              <a:extLst>
                <a:ext uri="{FF2B5EF4-FFF2-40B4-BE49-F238E27FC236}">
                  <a16:creationId xmlns:a16="http://schemas.microsoft.com/office/drawing/2014/main" id="{D04E98C4-017F-4A28-A95C-512552D240AC}"/>
                </a:ext>
              </a:extLst>
            </p:cNvPr>
            <p:cNvGrpSpPr/>
            <p:nvPr/>
          </p:nvGrpSpPr>
          <p:grpSpPr>
            <a:xfrm>
              <a:off x="5549390" y="4352518"/>
              <a:ext cx="6110284" cy="2434389"/>
              <a:chOff x="5549390" y="4352518"/>
              <a:chExt cx="6110284" cy="2434389"/>
            </a:xfrm>
          </p:grpSpPr>
          <p:grpSp>
            <p:nvGrpSpPr>
              <p:cNvPr id="481" name="Group 480">
                <a:extLst>
                  <a:ext uri="{FF2B5EF4-FFF2-40B4-BE49-F238E27FC236}">
                    <a16:creationId xmlns:a16="http://schemas.microsoft.com/office/drawing/2014/main" id="{E5BDC8FA-7F6A-4948-A106-17947B931E55}"/>
                  </a:ext>
                </a:extLst>
              </p:cNvPr>
              <p:cNvGrpSpPr/>
              <p:nvPr/>
            </p:nvGrpSpPr>
            <p:grpSpPr>
              <a:xfrm>
                <a:off x="5549390" y="4352518"/>
                <a:ext cx="6110284" cy="2434389"/>
                <a:chOff x="4502639" y="4454114"/>
                <a:chExt cx="6110284" cy="2434389"/>
              </a:xfrm>
            </p:grpSpPr>
            <p:cxnSp>
              <p:nvCxnSpPr>
                <p:cNvPr id="197" name="thin_Gerader Verbinder 217">
                  <a:extLst>
                    <a:ext uri="{FF2B5EF4-FFF2-40B4-BE49-F238E27FC236}">
                      <a16:creationId xmlns:a16="http://schemas.microsoft.com/office/drawing/2014/main" id="{B114D3C7-41E9-43E5-AC4F-508067423C07}"/>
                    </a:ext>
                  </a:extLst>
                </p:cNvPr>
                <p:cNvCxnSpPr>
                  <a:cxnSpLocks/>
                  <a:stCxn id="220" idx="0"/>
                  <a:endCxn id="327" idx="0"/>
                </p:cNvCxnSpPr>
                <p:nvPr>
                  <p:custDataLst>
                    <p:tags r:id="rId8"/>
                  </p:custDataLst>
                </p:nvPr>
              </p:nvCxnSpPr>
              <p:spPr>
                <a:xfrm>
                  <a:off x="6099360" y="4454114"/>
                  <a:ext cx="5724" cy="1856183"/>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C0A1549-9737-4CFA-87CC-E737A2120963}"/>
                    </a:ext>
                  </a:extLst>
                </p:cNvPr>
                <p:cNvGrpSpPr/>
                <p:nvPr/>
              </p:nvGrpSpPr>
              <p:grpSpPr>
                <a:xfrm>
                  <a:off x="4502639" y="6310297"/>
                  <a:ext cx="6110284" cy="578206"/>
                  <a:chOff x="3540915" y="6228392"/>
                  <a:chExt cx="6110284" cy="578206"/>
                </a:xfrm>
              </p:grpSpPr>
              <p:sp>
                <p:nvSpPr>
                  <p:cNvPr id="321" name="TextBox 32">
                    <a:extLst>
                      <a:ext uri="{FF2B5EF4-FFF2-40B4-BE49-F238E27FC236}">
                        <a16:creationId xmlns:a16="http://schemas.microsoft.com/office/drawing/2014/main" id="{A17AA756-9F23-448A-91B9-B6EF84B9B415}"/>
                      </a:ext>
                    </a:extLst>
                  </p:cNvPr>
                  <p:cNvSpPr txBox="1"/>
                  <p:nvPr/>
                </p:nvSpPr>
                <p:spPr>
                  <a:xfrm>
                    <a:off x="5306293" y="6668099"/>
                    <a:ext cx="3746298" cy="13849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Continuous Deployment to GCP run-time (TERRAFORM) + Rollback</a:t>
                    </a:r>
                  </a:p>
                </p:txBody>
              </p:sp>
              <p:sp>
                <p:nvSpPr>
                  <p:cNvPr id="322" name="TextBox 32">
                    <a:extLst>
                      <a:ext uri="{FF2B5EF4-FFF2-40B4-BE49-F238E27FC236}">
                        <a16:creationId xmlns:a16="http://schemas.microsoft.com/office/drawing/2014/main" id="{E18FBB49-615C-46A3-8BD5-49D972F4462E}"/>
                      </a:ext>
                    </a:extLst>
                  </p:cNvPr>
                  <p:cNvSpPr txBox="1"/>
                  <p:nvPr/>
                </p:nvSpPr>
                <p:spPr>
                  <a:xfrm>
                    <a:off x="3540915" y="6275864"/>
                    <a:ext cx="1216191" cy="13849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Landscape deployment  </a:t>
                    </a:r>
                  </a:p>
                </p:txBody>
              </p:sp>
              <p:sp>
                <p:nvSpPr>
                  <p:cNvPr id="323" name="TextBox 32">
                    <a:extLst>
                      <a:ext uri="{FF2B5EF4-FFF2-40B4-BE49-F238E27FC236}">
                        <a16:creationId xmlns:a16="http://schemas.microsoft.com/office/drawing/2014/main" id="{34A543E3-59A9-417F-B071-8D6B565F8023}"/>
                      </a:ext>
                    </a:extLst>
                  </p:cNvPr>
                  <p:cNvSpPr txBox="1"/>
                  <p:nvPr/>
                </p:nvSpPr>
                <p:spPr>
                  <a:xfrm>
                    <a:off x="3814942" y="6453851"/>
                    <a:ext cx="972277" cy="13849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Disaster recovery </a:t>
                    </a:r>
                  </a:p>
                </p:txBody>
              </p:sp>
              <p:cxnSp>
                <p:nvCxnSpPr>
                  <p:cNvPr id="324" name="Gerader Verbinder 268">
                    <a:extLst>
                      <a:ext uri="{FF2B5EF4-FFF2-40B4-BE49-F238E27FC236}">
                        <a16:creationId xmlns:a16="http://schemas.microsoft.com/office/drawing/2014/main" id="{F0003885-601B-4598-AD55-76A28A63499A}"/>
                      </a:ext>
                    </a:extLst>
                  </p:cNvPr>
                  <p:cNvCxnSpPr>
                    <a:cxnSpLocks/>
                    <a:stCxn id="321" idx="1"/>
                    <a:endCxn id="327" idx="5"/>
                  </p:cNvCxnSpPr>
                  <p:nvPr/>
                </p:nvCxnSpPr>
                <p:spPr>
                  <a:xfrm flipH="1" flipV="1">
                    <a:off x="5185485" y="6330091"/>
                    <a:ext cx="120808" cy="40725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5" name="Gerader Verbinder 268">
                    <a:extLst>
                      <a:ext uri="{FF2B5EF4-FFF2-40B4-BE49-F238E27FC236}">
                        <a16:creationId xmlns:a16="http://schemas.microsoft.com/office/drawing/2014/main" id="{1ACA4F91-DDD0-461A-8F86-1BBC68B1BCF8}"/>
                      </a:ext>
                    </a:extLst>
                  </p:cNvPr>
                  <p:cNvCxnSpPr>
                    <a:cxnSpLocks/>
                    <a:stCxn id="322" idx="3"/>
                    <a:endCxn id="327" idx="2"/>
                  </p:cNvCxnSpPr>
                  <p:nvPr/>
                </p:nvCxnSpPr>
                <p:spPr>
                  <a:xfrm flipV="1">
                    <a:off x="4757106" y="6287966"/>
                    <a:ext cx="326680" cy="5714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6" name="Gerader Verbinder 268">
                    <a:extLst>
                      <a:ext uri="{FF2B5EF4-FFF2-40B4-BE49-F238E27FC236}">
                        <a16:creationId xmlns:a16="http://schemas.microsoft.com/office/drawing/2014/main" id="{10F1275E-E9D9-4E4C-B6E3-F35EA1B2EF8A}"/>
                      </a:ext>
                    </a:extLst>
                  </p:cNvPr>
                  <p:cNvCxnSpPr>
                    <a:cxnSpLocks/>
                    <a:stCxn id="323" idx="3"/>
                    <a:endCxn id="327" idx="3"/>
                  </p:cNvCxnSpPr>
                  <p:nvPr/>
                </p:nvCxnSpPr>
                <p:spPr>
                  <a:xfrm flipV="1">
                    <a:off x="4787219" y="6330091"/>
                    <a:ext cx="314016" cy="193010"/>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27" name="Ellipse 288">
                    <a:extLst>
                      <a:ext uri="{FF2B5EF4-FFF2-40B4-BE49-F238E27FC236}">
                        <a16:creationId xmlns:a16="http://schemas.microsoft.com/office/drawing/2014/main" id="{8E5D1982-BD16-444A-93A9-F694350998DD}"/>
                      </a:ext>
                    </a:extLst>
                  </p:cNvPr>
                  <p:cNvSpPr/>
                  <p:nvPr/>
                </p:nvSpPr>
                <p:spPr bwMode="gray">
                  <a:xfrm>
                    <a:off x="5083786" y="6228392"/>
                    <a:ext cx="119148" cy="119148"/>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latin typeface="+mn-lt"/>
                      <a:ea typeface="Arial Unicode MS" pitchFamily="34" charset="-128"/>
                      <a:cs typeface="Arial Unicode MS" pitchFamily="34" charset="-128"/>
                    </a:endParaRPr>
                  </a:p>
                </p:txBody>
              </p:sp>
              <p:cxnSp>
                <p:nvCxnSpPr>
                  <p:cNvPr id="328" name="Gerader Verbinder 268">
                    <a:extLst>
                      <a:ext uri="{FF2B5EF4-FFF2-40B4-BE49-F238E27FC236}">
                        <a16:creationId xmlns:a16="http://schemas.microsoft.com/office/drawing/2014/main" id="{9ADCAA3F-A9AD-4D68-9B5A-FDC4CE6B30DE}"/>
                      </a:ext>
                    </a:extLst>
                  </p:cNvPr>
                  <p:cNvCxnSpPr>
                    <a:cxnSpLocks/>
                    <a:stCxn id="329" idx="1"/>
                    <a:endCxn id="327" idx="6"/>
                  </p:cNvCxnSpPr>
                  <p:nvPr/>
                </p:nvCxnSpPr>
                <p:spPr>
                  <a:xfrm flipH="1" flipV="1">
                    <a:off x="5202934" y="6287966"/>
                    <a:ext cx="383766" cy="10853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29" name="TextBox 32">
                    <a:extLst>
                      <a:ext uri="{FF2B5EF4-FFF2-40B4-BE49-F238E27FC236}">
                        <a16:creationId xmlns:a16="http://schemas.microsoft.com/office/drawing/2014/main" id="{AD250E17-C866-4804-8C60-67E5470BE771}"/>
                      </a:ext>
                    </a:extLst>
                  </p:cNvPr>
                  <p:cNvSpPr txBox="1"/>
                  <p:nvPr/>
                </p:nvSpPr>
                <p:spPr>
                  <a:xfrm>
                    <a:off x="5586700" y="6327254"/>
                    <a:ext cx="4064499" cy="13849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GCP Infrastructure deployment (TERRAFORM) – Infrastructure as code </a:t>
                    </a:r>
                  </a:p>
                </p:txBody>
              </p:sp>
              <p:sp>
                <p:nvSpPr>
                  <p:cNvPr id="361" name="TextBox 32">
                    <a:extLst>
                      <a:ext uri="{FF2B5EF4-FFF2-40B4-BE49-F238E27FC236}">
                        <a16:creationId xmlns:a16="http://schemas.microsoft.com/office/drawing/2014/main" id="{934EC6EB-D9CD-4CCE-8B06-CF0F480C3DB1}"/>
                      </a:ext>
                    </a:extLst>
                  </p:cNvPr>
                  <p:cNvSpPr txBox="1"/>
                  <p:nvPr/>
                </p:nvSpPr>
                <p:spPr>
                  <a:xfrm>
                    <a:off x="3608395" y="6635569"/>
                    <a:ext cx="1558250" cy="13849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Secure by design automation</a:t>
                    </a:r>
                  </a:p>
                </p:txBody>
              </p:sp>
              <p:cxnSp>
                <p:nvCxnSpPr>
                  <p:cNvPr id="362" name="Gerader Verbinder 268">
                    <a:extLst>
                      <a:ext uri="{FF2B5EF4-FFF2-40B4-BE49-F238E27FC236}">
                        <a16:creationId xmlns:a16="http://schemas.microsoft.com/office/drawing/2014/main" id="{C0AFB6BA-B085-4D1A-9D7A-39A93F00A712}"/>
                      </a:ext>
                    </a:extLst>
                  </p:cNvPr>
                  <p:cNvCxnSpPr>
                    <a:cxnSpLocks/>
                    <a:stCxn id="361" idx="3"/>
                    <a:endCxn id="327" idx="4"/>
                  </p:cNvCxnSpPr>
                  <p:nvPr/>
                </p:nvCxnSpPr>
                <p:spPr>
                  <a:xfrm flipH="1" flipV="1">
                    <a:off x="5143360" y="6347540"/>
                    <a:ext cx="23285" cy="357279"/>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3" name="Gerader Verbinder 268">
                    <a:extLst>
                      <a:ext uri="{FF2B5EF4-FFF2-40B4-BE49-F238E27FC236}">
                        <a16:creationId xmlns:a16="http://schemas.microsoft.com/office/drawing/2014/main" id="{F1ABF6EA-ED9D-4F3F-8F31-0D143582756C}"/>
                      </a:ext>
                    </a:extLst>
                  </p:cNvPr>
                  <p:cNvCxnSpPr>
                    <a:cxnSpLocks/>
                    <a:stCxn id="374" idx="1"/>
                    <a:endCxn id="327" idx="5"/>
                  </p:cNvCxnSpPr>
                  <p:nvPr/>
                </p:nvCxnSpPr>
                <p:spPr>
                  <a:xfrm flipH="1" flipV="1">
                    <a:off x="5185485" y="6330091"/>
                    <a:ext cx="320652" cy="242367"/>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74" name="TextBox 32">
                    <a:extLst>
                      <a:ext uri="{FF2B5EF4-FFF2-40B4-BE49-F238E27FC236}">
                        <a16:creationId xmlns:a16="http://schemas.microsoft.com/office/drawing/2014/main" id="{39A2CBB7-3F8D-4015-9869-CBE2BC10FC86}"/>
                      </a:ext>
                    </a:extLst>
                  </p:cNvPr>
                  <p:cNvSpPr txBox="1"/>
                  <p:nvPr/>
                </p:nvSpPr>
                <p:spPr>
                  <a:xfrm>
                    <a:off x="5506137" y="6503208"/>
                    <a:ext cx="4064499" cy="13849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Continuous Deployment to Sideras run-time (TERRAFORM)</a:t>
                    </a:r>
                  </a:p>
                </p:txBody>
              </p:sp>
            </p:grpSp>
          </p:grpSp>
          <p:sp>
            <p:nvSpPr>
              <p:cNvPr id="227" name="TextBox 32">
                <a:extLst>
                  <a:ext uri="{FF2B5EF4-FFF2-40B4-BE49-F238E27FC236}">
                    <a16:creationId xmlns:a16="http://schemas.microsoft.com/office/drawing/2014/main" id="{1A1DD964-7F0B-4BCD-8966-F72EFB227E3E}"/>
                  </a:ext>
                </a:extLst>
              </p:cNvPr>
              <p:cNvSpPr txBox="1"/>
              <p:nvPr>
                <p:custDataLst>
                  <p:tags r:id="rId7"/>
                </p:custDataLst>
              </p:nvPr>
            </p:nvSpPr>
            <p:spPr>
              <a:xfrm>
                <a:off x="7211409" y="5399348"/>
                <a:ext cx="1165721" cy="546296"/>
              </a:xfrm>
              <a:prstGeom prst="rect">
                <a:avLst/>
              </a:prstGeom>
              <a:noFill/>
            </p:spPr>
            <p:txBody>
              <a:bodyPr wrap="square" lIns="38093" tIns="0" rIns="38093" bIns="38093" rtlCol="0" anchor="t" anchorCtr="0">
                <a:spAutoFit/>
              </a:bodyPr>
              <a:lstStyle/>
              <a:p>
                <a:pP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Deployment pipelines</a:t>
                </a:r>
                <a:br>
                  <a:rPr lang="en-US" sz="1100" b="1" kern="0">
                    <a:solidFill>
                      <a:schemeClr val="bg1">
                        <a:lumMod val="85000"/>
                      </a:schemeClr>
                    </a:solidFill>
                    <a:latin typeface="+mn-lt"/>
                    <a:ea typeface="Arial Unicode MS" pitchFamily="34" charset="-128"/>
                    <a:cs typeface="Arial Unicode MS" pitchFamily="34" charset="-128"/>
                  </a:rPr>
                </a:br>
                <a:r>
                  <a:rPr lang="en-US" sz="1100" b="1" kern="0">
                    <a:solidFill>
                      <a:schemeClr val="bg1">
                        <a:lumMod val="85000"/>
                      </a:schemeClr>
                    </a:solidFill>
                    <a:latin typeface="+mn-lt"/>
                    <a:ea typeface="Arial Unicode MS" pitchFamily="34" charset="-128"/>
                    <a:cs typeface="Arial Unicode MS" pitchFamily="34" charset="-128"/>
                  </a:rPr>
                  <a:t>(Automation)</a:t>
                </a:r>
                <a:endParaRPr lang="en-US" sz="800" b="1" kern="0">
                  <a:solidFill>
                    <a:schemeClr val="bg1">
                      <a:lumMod val="85000"/>
                    </a:schemeClr>
                  </a:solidFill>
                  <a:latin typeface="+mn-lt"/>
                  <a:ea typeface="Arial Unicode MS" pitchFamily="34" charset="-128"/>
                  <a:cs typeface="Arial Unicode MS" pitchFamily="34" charset="-128"/>
                </a:endParaRPr>
              </a:p>
            </p:txBody>
          </p:sp>
          <p:sp>
            <p:nvSpPr>
              <p:cNvPr id="256" name="Ellipse 172">
                <a:extLst>
                  <a:ext uri="{FF2B5EF4-FFF2-40B4-BE49-F238E27FC236}">
                    <a16:creationId xmlns:a16="http://schemas.microsoft.com/office/drawing/2014/main" id="{2237B238-4CBB-466A-B847-DAF8BA13812F}"/>
                  </a:ext>
                </a:extLst>
              </p:cNvPr>
              <p:cNvSpPr/>
              <p:nvPr/>
            </p:nvSpPr>
            <p:spPr bwMode="gray">
              <a:xfrm>
                <a:off x="6895024" y="4876168"/>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pic>
            <p:nvPicPr>
              <p:cNvPr id="531" name="Picture 530" descr="A picture containing object&#10;&#10;Description generated with high confidence">
                <a:extLst>
                  <a:ext uri="{FF2B5EF4-FFF2-40B4-BE49-F238E27FC236}">
                    <a16:creationId xmlns:a16="http://schemas.microsoft.com/office/drawing/2014/main" id="{ABD2762F-A6DC-439E-98C1-B3EBB3014FFF}"/>
                  </a:ext>
                </a:extLst>
              </p:cNvPr>
              <p:cNvPicPr>
                <a:picLocks noChangeAspect="1"/>
              </p:cNvPicPr>
              <p:nvPr/>
            </p:nvPicPr>
            <p:blipFill>
              <a:blip r:embed="rId69"/>
              <a:stretch>
                <a:fillRect/>
              </a:stretch>
            </p:blipFill>
            <p:spPr>
              <a:xfrm>
                <a:off x="6946852" y="4907980"/>
                <a:ext cx="408304" cy="408304"/>
              </a:xfrm>
              <a:prstGeom prst="rect">
                <a:avLst/>
              </a:prstGeom>
            </p:spPr>
          </p:pic>
        </p:grpSp>
      </p:grpSp>
    </p:spTree>
    <p:extLst>
      <p:ext uri="{BB962C8B-B14F-4D97-AF65-F5344CB8AC3E}">
        <p14:creationId xmlns:p14="http://schemas.microsoft.com/office/powerpoint/2010/main" val="278348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down)">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down)">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61"/>
                                        </p:tgtEl>
                                        <p:attrNameLst>
                                          <p:attrName>style.visibility</p:attrName>
                                        </p:attrNameLst>
                                      </p:cBhvr>
                                      <p:to>
                                        <p:strVal val="visible"/>
                                      </p:to>
                                    </p:set>
                                    <p:animEffect transition="in" filter="wipe(down)">
                                      <p:cBhvr>
                                        <p:cTn id="52" dur="500"/>
                                        <p:tgtEl>
                                          <p:spTgt spid="16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62"/>
                                        </p:tgtEl>
                                        <p:attrNameLst>
                                          <p:attrName>style.visibility</p:attrName>
                                        </p:attrNameLst>
                                      </p:cBhvr>
                                      <p:to>
                                        <p:strVal val="visible"/>
                                      </p:to>
                                    </p:set>
                                    <p:animEffect transition="in" filter="wipe(down)">
                                      <p:cBhvr>
                                        <p:cTn id="57" dur="500"/>
                                        <p:tgtEl>
                                          <p:spTgt spid="16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04"/>
                                        </p:tgtEl>
                                        <p:attrNameLst>
                                          <p:attrName>style.visibility</p:attrName>
                                        </p:attrNameLst>
                                      </p:cBhvr>
                                      <p:to>
                                        <p:strVal val="visible"/>
                                      </p:to>
                                    </p:set>
                                    <p:animEffect transition="in" filter="wipe(down)">
                                      <p:cBhvr>
                                        <p:cTn id="62" dur="500"/>
                                        <p:tgtEl>
                                          <p:spTgt spid="20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03"/>
                                        </p:tgtEl>
                                        <p:attrNameLst>
                                          <p:attrName>style.visibility</p:attrName>
                                        </p:attrNameLst>
                                      </p:cBhvr>
                                      <p:to>
                                        <p:strVal val="visible"/>
                                      </p:to>
                                    </p:set>
                                    <p:animEffect transition="in" filter="wipe(down)">
                                      <p:cBhvr>
                                        <p:cTn id="6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P spid="20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Grafik 21">
            <a:extLst>
              <a:ext uri="{FF2B5EF4-FFF2-40B4-BE49-F238E27FC236}">
                <a16:creationId xmlns:a16="http://schemas.microsoft.com/office/drawing/2014/main" id="{6F154FD9-E6B9-4710-8D80-3AC37B6EEE51}"/>
              </a:ext>
            </a:extLst>
          </p:cNvPr>
          <p:cNvPicPr>
            <a:picLocks noChangeAspect="1"/>
          </p:cNvPicPr>
          <p:nvPr/>
        </p:nvPicPr>
        <p:blipFill>
          <a:blip r:embed="rId3"/>
          <a:stretch>
            <a:fillRect/>
          </a:stretch>
        </p:blipFill>
        <p:spPr>
          <a:xfrm>
            <a:off x="-1" y="-1786"/>
            <a:ext cx="12195175" cy="6859786"/>
          </a:xfrm>
          <a:prstGeom prst="rect">
            <a:avLst/>
          </a:prstGeom>
        </p:spPr>
      </p:pic>
      <p:sp>
        <p:nvSpPr>
          <p:cNvPr id="277" name="Rectangle 276">
            <a:extLst>
              <a:ext uri="{FF2B5EF4-FFF2-40B4-BE49-F238E27FC236}">
                <a16:creationId xmlns:a16="http://schemas.microsoft.com/office/drawing/2014/main" id="{EA943E39-5877-4995-BD7B-A8CF3F273425}"/>
              </a:ext>
            </a:extLst>
          </p:cNvPr>
          <p:cNvSpPr/>
          <p:nvPr/>
        </p:nvSpPr>
        <p:spPr bwMode="gray">
          <a:xfrm>
            <a:off x="10505342" y="1514873"/>
            <a:ext cx="1183898" cy="1382693"/>
          </a:xfrm>
          <a:prstGeom prst="rect">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75" name="Rectangle 274">
            <a:extLst>
              <a:ext uri="{FF2B5EF4-FFF2-40B4-BE49-F238E27FC236}">
                <a16:creationId xmlns:a16="http://schemas.microsoft.com/office/drawing/2014/main" id="{DA69F348-DF09-4D2B-9298-D869D1600BD8}"/>
              </a:ext>
            </a:extLst>
          </p:cNvPr>
          <p:cNvSpPr/>
          <p:nvPr/>
        </p:nvSpPr>
        <p:spPr bwMode="gray">
          <a:xfrm>
            <a:off x="10544467" y="1568689"/>
            <a:ext cx="1231328" cy="1382693"/>
          </a:xfrm>
          <a:prstGeom prst="rect">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5" name="Rectangle 224">
            <a:extLst>
              <a:ext uri="{FF2B5EF4-FFF2-40B4-BE49-F238E27FC236}">
                <a16:creationId xmlns:a16="http://schemas.microsoft.com/office/drawing/2014/main" id="{569731E0-1657-4DEA-9186-99904A6FDD6F}"/>
              </a:ext>
            </a:extLst>
          </p:cNvPr>
          <p:cNvSpPr/>
          <p:nvPr/>
        </p:nvSpPr>
        <p:spPr bwMode="gray">
          <a:xfrm>
            <a:off x="8248539" y="1514873"/>
            <a:ext cx="1858290" cy="5019883"/>
          </a:xfrm>
          <a:prstGeom prst="rect">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4" name="Rectangle 223">
            <a:extLst>
              <a:ext uri="{FF2B5EF4-FFF2-40B4-BE49-F238E27FC236}">
                <a16:creationId xmlns:a16="http://schemas.microsoft.com/office/drawing/2014/main" id="{A4ECE281-B64B-4F57-80D2-5CC0125710E9}"/>
              </a:ext>
            </a:extLst>
          </p:cNvPr>
          <p:cNvSpPr/>
          <p:nvPr/>
        </p:nvSpPr>
        <p:spPr bwMode="gray">
          <a:xfrm>
            <a:off x="8329838" y="1568689"/>
            <a:ext cx="1858290" cy="5049089"/>
          </a:xfrm>
          <a:prstGeom prst="rect">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93" name="Rectangle 192">
            <a:extLst>
              <a:ext uri="{FF2B5EF4-FFF2-40B4-BE49-F238E27FC236}">
                <a16:creationId xmlns:a16="http://schemas.microsoft.com/office/drawing/2014/main" id="{B8899D39-40CC-4576-956E-96B3C06ED680}"/>
              </a:ext>
            </a:extLst>
          </p:cNvPr>
          <p:cNvSpPr/>
          <p:nvPr/>
        </p:nvSpPr>
        <p:spPr bwMode="gray">
          <a:xfrm>
            <a:off x="8399237" y="1648033"/>
            <a:ext cx="1956943" cy="5065187"/>
          </a:xfrm>
          <a:prstGeom prst="rect">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61" name="Rectangle 260">
            <a:extLst>
              <a:ext uri="{FF2B5EF4-FFF2-40B4-BE49-F238E27FC236}">
                <a16:creationId xmlns:a16="http://schemas.microsoft.com/office/drawing/2014/main" id="{F54008DD-2A2E-4E86-959A-6286A2428BC0}"/>
              </a:ext>
            </a:extLst>
          </p:cNvPr>
          <p:cNvSpPr/>
          <p:nvPr/>
        </p:nvSpPr>
        <p:spPr bwMode="gray">
          <a:xfrm>
            <a:off x="8594994" y="3530548"/>
            <a:ext cx="1591055" cy="3087230"/>
          </a:xfrm>
          <a:prstGeom prst="rect">
            <a:avLst/>
          </a:prstGeom>
          <a:noFill/>
          <a:ln w="6350" algn="ctr">
            <a:solidFill>
              <a:srgbClr val="0070C0"/>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67" name="Rectangle 166">
            <a:extLst>
              <a:ext uri="{FF2B5EF4-FFF2-40B4-BE49-F238E27FC236}">
                <a16:creationId xmlns:a16="http://schemas.microsoft.com/office/drawing/2014/main" id="{FDCCF1A5-0EAF-405F-8CBC-81EBB6E9EDA8}"/>
              </a:ext>
            </a:extLst>
          </p:cNvPr>
          <p:cNvSpPr/>
          <p:nvPr/>
        </p:nvSpPr>
        <p:spPr bwMode="gray">
          <a:xfrm>
            <a:off x="860981" y="1530607"/>
            <a:ext cx="1265823" cy="3000809"/>
          </a:xfrm>
          <a:prstGeom prst="rect">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 name="Arrow: Pentagon 2">
            <a:extLst>
              <a:ext uri="{FF2B5EF4-FFF2-40B4-BE49-F238E27FC236}">
                <a16:creationId xmlns:a16="http://schemas.microsoft.com/office/drawing/2014/main" id="{272406CB-52F9-49E7-B428-8FF0B8D1D576}"/>
              </a:ext>
            </a:extLst>
          </p:cNvPr>
          <p:cNvSpPr/>
          <p:nvPr/>
        </p:nvSpPr>
        <p:spPr bwMode="gray">
          <a:xfrm>
            <a:off x="833604" y="1127038"/>
            <a:ext cx="1496899" cy="347778"/>
          </a:xfrm>
          <a:prstGeom prst="homePlate">
            <a:avLst/>
          </a:prstGeom>
          <a:solidFill>
            <a:schemeClr val="accent1">
              <a:lumMod val="50000"/>
            </a:schemeClr>
          </a:solidFill>
          <a:ln w="2540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1" i="0" u="none" strike="noStrike" kern="0" cap="none" spc="0" normalizeH="0" baseline="0">
                <a:ln>
                  <a:noFill/>
                </a:ln>
                <a:solidFill>
                  <a:schemeClr val="bg1"/>
                </a:solidFill>
                <a:effectLst/>
                <a:uLnTx/>
                <a:uFillTx/>
                <a:ea typeface="Arial Unicode MS" pitchFamily="34" charset="-128"/>
                <a:cs typeface="Arial Unicode MS" pitchFamily="34" charset="-128"/>
              </a:rPr>
              <a:t>Authoring</a:t>
            </a:r>
          </a:p>
        </p:txBody>
      </p:sp>
      <p:sp>
        <p:nvSpPr>
          <p:cNvPr id="4" name="Arrow: Chevron 3">
            <a:extLst>
              <a:ext uri="{FF2B5EF4-FFF2-40B4-BE49-F238E27FC236}">
                <a16:creationId xmlns:a16="http://schemas.microsoft.com/office/drawing/2014/main" id="{91F6C8F1-8237-424B-BE4A-3C9A79923718}"/>
              </a:ext>
            </a:extLst>
          </p:cNvPr>
          <p:cNvSpPr/>
          <p:nvPr/>
        </p:nvSpPr>
        <p:spPr bwMode="gray">
          <a:xfrm>
            <a:off x="2264383" y="1127038"/>
            <a:ext cx="1751550" cy="347778"/>
          </a:xfrm>
          <a:prstGeom prst="chevron">
            <a:avLst/>
          </a:prstGeom>
          <a:solidFill>
            <a:schemeClr val="accent1">
              <a:lumMod val="50000"/>
            </a:schemeClr>
          </a:solidFill>
          <a:ln w="2540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1" i="0" u="none" strike="noStrike" kern="0" cap="none" spc="0" normalizeH="0" baseline="0">
                <a:ln>
                  <a:noFill/>
                </a:ln>
                <a:solidFill>
                  <a:schemeClr val="bg1"/>
                </a:solidFill>
                <a:effectLst/>
                <a:uLnTx/>
                <a:uFillTx/>
                <a:ea typeface="Arial Unicode MS" pitchFamily="34" charset="-128"/>
                <a:cs typeface="Arial Unicode MS" pitchFamily="34" charset="-128"/>
              </a:rPr>
              <a:t>CMS Back-end</a:t>
            </a:r>
          </a:p>
        </p:txBody>
      </p:sp>
      <p:sp>
        <p:nvSpPr>
          <p:cNvPr id="136" name="Arrow: Chevron 135">
            <a:extLst>
              <a:ext uri="{FF2B5EF4-FFF2-40B4-BE49-F238E27FC236}">
                <a16:creationId xmlns:a16="http://schemas.microsoft.com/office/drawing/2014/main" id="{2F7F9313-097E-470B-BB79-1E0DCE60E869}"/>
              </a:ext>
            </a:extLst>
          </p:cNvPr>
          <p:cNvSpPr/>
          <p:nvPr/>
        </p:nvSpPr>
        <p:spPr bwMode="gray">
          <a:xfrm>
            <a:off x="8128715" y="1127038"/>
            <a:ext cx="2397519" cy="347778"/>
          </a:xfrm>
          <a:prstGeom prst="chevron">
            <a:avLst/>
          </a:prstGeom>
          <a:solidFill>
            <a:schemeClr val="accent1">
              <a:lumMod val="50000"/>
            </a:schemeClr>
          </a:solidFill>
          <a:ln w="2540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900" b="1" kern="0">
                <a:solidFill>
                  <a:schemeClr val="bg1"/>
                </a:solidFill>
                <a:ea typeface="Arial Unicode MS" pitchFamily="34" charset="-128"/>
                <a:cs typeface="Arial Unicode MS" pitchFamily="34" charset="-128"/>
              </a:rPr>
              <a:t>Delta Build</a:t>
            </a:r>
            <a:endParaRPr kumimoji="0" lang="en-US" sz="900" b="1" i="0" u="none" strike="noStrike" kern="0" cap="none" spc="0" normalizeH="0" baseline="0">
              <a:ln>
                <a:noFill/>
              </a:ln>
              <a:solidFill>
                <a:schemeClr val="bg1"/>
              </a:solidFill>
              <a:effectLst/>
              <a:uLnTx/>
              <a:uFillTx/>
              <a:ea typeface="Arial Unicode MS" pitchFamily="34" charset="-128"/>
              <a:cs typeface="Arial Unicode MS" pitchFamily="34" charset="-128"/>
            </a:endParaRPr>
          </a:p>
        </p:txBody>
      </p:sp>
      <p:sp>
        <p:nvSpPr>
          <p:cNvPr id="151" name="Arrow: Chevron 150">
            <a:extLst>
              <a:ext uri="{FF2B5EF4-FFF2-40B4-BE49-F238E27FC236}">
                <a16:creationId xmlns:a16="http://schemas.microsoft.com/office/drawing/2014/main" id="{E5EF5387-10FD-43E2-A038-F548A7DAFDA5}"/>
              </a:ext>
            </a:extLst>
          </p:cNvPr>
          <p:cNvSpPr/>
          <p:nvPr/>
        </p:nvSpPr>
        <p:spPr bwMode="gray">
          <a:xfrm>
            <a:off x="10470251" y="1127038"/>
            <a:ext cx="1332757" cy="347778"/>
          </a:xfrm>
          <a:prstGeom prst="chevron">
            <a:avLst/>
          </a:prstGeom>
          <a:solidFill>
            <a:schemeClr val="accent1">
              <a:lumMod val="50000"/>
            </a:schemeClr>
          </a:solidFill>
          <a:ln w="2540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900" b="1" kern="0">
                <a:solidFill>
                  <a:schemeClr val="bg1"/>
                </a:solidFill>
                <a:ea typeface="Arial Unicode MS" pitchFamily="34" charset="-128"/>
                <a:cs typeface="Arial Unicode MS" pitchFamily="34" charset="-128"/>
              </a:rPr>
              <a:t>Delivery channel</a:t>
            </a:r>
            <a:endParaRPr kumimoji="0" lang="en-US" sz="900" b="1" i="0" u="none" strike="noStrike" kern="0" cap="none" spc="0" normalizeH="0" baseline="0">
              <a:ln>
                <a:noFill/>
              </a:ln>
              <a:solidFill>
                <a:schemeClr val="bg1"/>
              </a:solidFill>
              <a:effectLst/>
              <a:uLnTx/>
              <a:uFillTx/>
              <a:ea typeface="Arial Unicode MS" pitchFamily="34" charset="-128"/>
              <a:cs typeface="Arial Unicode MS" pitchFamily="34" charset="-128"/>
            </a:endParaRPr>
          </a:p>
        </p:txBody>
      </p:sp>
      <p:pic>
        <p:nvPicPr>
          <p:cNvPr id="13" name="Graphic 12" descr="User">
            <a:extLst>
              <a:ext uri="{FF2B5EF4-FFF2-40B4-BE49-F238E27FC236}">
                <a16:creationId xmlns:a16="http://schemas.microsoft.com/office/drawing/2014/main" id="{A7235CF8-C646-4011-B992-08E16CE25D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189" y="804002"/>
            <a:ext cx="457200" cy="457200"/>
          </a:xfrm>
          <a:prstGeom prst="rect">
            <a:avLst/>
          </a:prstGeom>
        </p:spPr>
      </p:pic>
      <p:sp>
        <p:nvSpPr>
          <p:cNvPr id="157" name="Rectangle: Rounded Corners 156">
            <a:extLst>
              <a:ext uri="{FF2B5EF4-FFF2-40B4-BE49-F238E27FC236}">
                <a16:creationId xmlns:a16="http://schemas.microsoft.com/office/drawing/2014/main" id="{4C11A5DB-BC90-45D5-A6A0-1FB7AC6C985F}"/>
              </a:ext>
            </a:extLst>
          </p:cNvPr>
          <p:cNvSpPr/>
          <p:nvPr/>
        </p:nvSpPr>
        <p:spPr bwMode="gray">
          <a:xfrm>
            <a:off x="966821" y="2100795"/>
            <a:ext cx="972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Lock</a:t>
            </a:r>
          </a:p>
        </p:txBody>
      </p:sp>
      <p:sp>
        <p:nvSpPr>
          <p:cNvPr id="158" name="Arrow: Down 157">
            <a:extLst>
              <a:ext uri="{FF2B5EF4-FFF2-40B4-BE49-F238E27FC236}">
                <a16:creationId xmlns:a16="http://schemas.microsoft.com/office/drawing/2014/main" id="{FB59A5DC-47C3-4A35-9D0F-2B11F22E9D80}"/>
              </a:ext>
            </a:extLst>
          </p:cNvPr>
          <p:cNvSpPr/>
          <p:nvPr/>
        </p:nvSpPr>
        <p:spPr bwMode="gray">
          <a:xfrm>
            <a:off x="1380821" y="2340493"/>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162" name="Rectangle: Rounded Corners 161">
            <a:extLst>
              <a:ext uri="{FF2B5EF4-FFF2-40B4-BE49-F238E27FC236}">
                <a16:creationId xmlns:a16="http://schemas.microsoft.com/office/drawing/2014/main" id="{92764D05-5B57-424A-BF26-6ED72D4B20F6}"/>
              </a:ext>
            </a:extLst>
          </p:cNvPr>
          <p:cNvSpPr/>
          <p:nvPr/>
        </p:nvSpPr>
        <p:spPr bwMode="gray">
          <a:xfrm>
            <a:off x="966821" y="2524564"/>
            <a:ext cx="972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Update</a:t>
            </a:r>
          </a:p>
        </p:txBody>
      </p:sp>
      <p:sp>
        <p:nvSpPr>
          <p:cNvPr id="163" name="Arrow: Down 162">
            <a:extLst>
              <a:ext uri="{FF2B5EF4-FFF2-40B4-BE49-F238E27FC236}">
                <a16:creationId xmlns:a16="http://schemas.microsoft.com/office/drawing/2014/main" id="{7D1A341B-082B-40E1-ADAD-F56F9180555D}"/>
              </a:ext>
            </a:extLst>
          </p:cNvPr>
          <p:cNvSpPr/>
          <p:nvPr/>
        </p:nvSpPr>
        <p:spPr bwMode="gray">
          <a:xfrm>
            <a:off x="1380821" y="2764262"/>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164" name="Rectangle: Rounded Corners 163">
            <a:extLst>
              <a:ext uri="{FF2B5EF4-FFF2-40B4-BE49-F238E27FC236}">
                <a16:creationId xmlns:a16="http://schemas.microsoft.com/office/drawing/2014/main" id="{E2D5A0B6-8274-4FA9-856C-AE1F63BAB7E5}"/>
              </a:ext>
            </a:extLst>
          </p:cNvPr>
          <p:cNvSpPr/>
          <p:nvPr/>
        </p:nvSpPr>
        <p:spPr bwMode="gray">
          <a:xfrm>
            <a:off x="966821" y="2948333"/>
            <a:ext cx="972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Release</a:t>
            </a:r>
          </a:p>
        </p:txBody>
      </p:sp>
      <p:sp>
        <p:nvSpPr>
          <p:cNvPr id="165" name="Arrow: Down 164">
            <a:extLst>
              <a:ext uri="{FF2B5EF4-FFF2-40B4-BE49-F238E27FC236}">
                <a16:creationId xmlns:a16="http://schemas.microsoft.com/office/drawing/2014/main" id="{FEA28A2B-79C9-4CB0-9554-C63E0244882B}"/>
              </a:ext>
            </a:extLst>
          </p:cNvPr>
          <p:cNvSpPr/>
          <p:nvPr/>
        </p:nvSpPr>
        <p:spPr bwMode="gray">
          <a:xfrm>
            <a:off x="1380821" y="3188031"/>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166" name="Rectangle: Rounded Corners 165">
            <a:extLst>
              <a:ext uri="{FF2B5EF4-FFF2-40B4-BE49-F238E27FC236}">
                <a16:creationId xmlns:a16="http://schemas.microsoft.com/office/drawing/2014/main" id="{B503CC99-22A2-46DC-8405-D95D894D8813}"/>
              </a:ext>
            </a:extLst>
          </p:cNvPr>
          <p:cNvSpPr/>
          <p:nvPr/>
        </p:nvSpPr>
        <p:spPr bwMode="gray">
          <a:xfrm>
            <a:off x="952338" y="3351210"/>
            <a:ext cx="972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a:t>
            </a:r>
          </a:p>
        </p:txBody>
      </p:sp>
      <p:sp>
        <p:nvSpPr>
          <p:cNvPr id="169" name="Rectangle 168">
            <a:extLst>
              <a:ext uri="{FF2B5EF4-FFF2-40B4-BE49-F238E27FC236}">
                <a16:creationId xmlns:a16="http://schemas.microsoft.com/office/drawing/2014/main" id="{8EE9FAEF-F0FB-4EE5-8996-E643F2206CB0}"/>
              </a:ext>
            </a:extLst>
          </p:cNvPr>
          <p:cNvSpPr/>
          <p:nvPr/>
        </p:nvSpPr>
        <p:spPr bwMode="gray">
          <a:xfrm>
            <a:off x="2277274" y="1530607"/>
            <a:ext cx="1559726" cy="1797370"/>
          </a:xfrm>
          <a:prstGeom prst="rect">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0" name="Rectangle: Rounded Corners 169">
            <a:extLst>
              <a:ext uri="{FF2B5EF4-FFF2-40B4-BE49-F238E27FC236}">
                <a16:creationId xmlns:a16="http://schemas.microsoft.com/office/drawing/2014/main" id="{5016B87D-7227-49E6-A376-0FF299DA489F}"/>
              </a:ext>
            </a:extLst>
          </p:cNvPr>
          <p:cNvSpPr/>
          <p:nvPr/>
        </p:nvSpPr>
        <p:spPr bwMode="gray">
          <a:xfrm>
            <a:off x="2388165" y="2100795"/>
            <a:ext cx="1332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Handle requests</a:t>
            </a:r>
          </a:p>
        </p:txBody>
      </p:sp>
      <p:sp>
        <p:nvSpPr>
          <p:cNvPr id="171" name="Arrow: Down 170">
            <a:extLst>
              <a:ext uri="{FF2B5EF4-FFF2-40B4-BE49-F238E27FC236}">
                <a16:creationId xmlns:a16="http://schemas.microsoft.com/office/drawing/2014/main" id="{299E7EE7-CE70-4C52-929E-DA50125E44EA}"/>
              </a:ext>
            </a:extLst>
          </p:cNvPr>
          <p:cNvSpPr/>
          <p:nvPr/>
        </p:nvSpPr>
        <p:spPr bwMode="gray">
          <a:xfrm>
            <a:off x="2929761" y="2340493"/>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172" name="Rectangle: Rounded Corners 171">
            <a:extLst>
              <a:ext uri="{FF2B5EF4-FFF2-40B4-BE49-F238E27FC236}">
                <a16:creationId xmlns:a16="http://schemas.microsoft.com/office/drawing/2014/main" id="{BA74DACB-1746-4215-8BCD-56A41CA7F7B1}"/>
              </a:ext>
            </a:extLst>
          </p:cNvPr>
          <p:cNvSpPr/>
          <p:nvPr/>
        </p:nvSpPr>
        <p:spPr bwMode="gray">
          <a:xfrm>
            <a:off x="2388165" y="2524564"/>
            <a:ext cx="1332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Replicate docbase</a:t>
            </a:r>
          </a:p>
        </p:txBody>
      </p:sp>
      <p:sp>
        <p:nvSpPr>
          <p:cNvPr id="21" name="TextBox 20">
            <a:extLst>
              <a:ext uri="{FF2B5EF4-FFF2-40B4-BE49-F238E27FC236}">
                <a16:creationId xmlns:a16="http://schemas.microsoft.com/office/drawing/2014/main" id="{A1BCFD63-83F4-47EA-AF41-C1B3D8947175}"/>
              </a:ext>
            </a:extLst>
          </p:cNvPr>
          <p:cNvSpPr txBox="1"/>
          <p:nvPr/>
        </p:nvSpPr>
        <p:spPr>
          <a:xfrm>
            <a:off x="106326" y="1165734"/>
            <a:ext cx="537632" cy="33855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b="1" kern="0">
                <a:solidFill>
                  <a:schemeClr val="bg1"/>
                </a:solidFill>
                <a:ea typeface="Arial Unicode MS" pitchFamily="34" charset="-128"/>
                <a:cs typeface="Arial Unicode MS" pitchFamily="34" charset="-128"/>
              </a:rPr>
              <a:t>Master pipeline</a:t>
            </a:r>
          </a:p>
        </p:txBody>
      </p:sp>
      <p:sp>
        <p:nvSpPr>
          <p:cNvPr id="179" name="TextBox 178">
            <a:extLst>
              <a:ext uri="{FF2B5EF4-FFF2-40B4-BE49-F238E27FC236}">
                <a16:creationId xmlns:a16="http://schemas.microsoft.com/office/drawing/2014/main" id="{59B7A7D9-D8F1-4F79-AC93-6C9ADC562B4A}"/>
              </a:ext>
            </a:extLst>
          </p:cNvPr>
          <p:cNvSpPr txBox="1"/>
          <p:nvPr/>
        </p:nvSpPr>
        <p:spPr>
          <a:xfrm>
            <a:off x="106326" y="2184350"/>
            <a:ext cx="613618" cy="33855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b="1" kern="0">
                <a:solidFill>
                  <a:schemeClr val="bg1"/>
                </a:solidFill>
                <a:ea typeface="Arial Unicode MS" pitchFamily="34" charset="-128"/>
                <a:cs typeface="Arial Unicode MS" pitchFamily="34" charset="-128"/>
              </a:rPr>
              <a:t>Sub pipelines</a:t>
            </a:r>
          </a:p>
        </p:txBody>
      </p:sp>
      <p:sp>
        <p:nvSpPr>
          <p:cNvPr id="194" name="Rectangle: Rounded Corners 193">
            <a:extLst>
              <a:ext uri="{FF2B5EF4-FFF2-40B4-BE49-F238E27FC236}">
                <a16:creationId xmlns:a16="http://schemas.microsoft.com/office/drawing/2014/main" id="{A017DF54-811D-4F24-93DD-CFCE67EBA290}"/>
              </a:ext>
            </a:extLst>
          </p:cNvPr>
          <p:cNvSpPr/>
          <p:nvPr/>
        </p:nvSpPr>
        <p:spPr bwMode="gray">
          <a:xfrm>
            <a:off x="8633130" y="3618319"/>
            <a:ext cx="1512000" cy="198990"/>
          </a:xfrm>
          <a:prstGeom prst="roundRect">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Clean workspace</a:t>
            </a:r>
          </a:p>
        </p:txBody>
      </p:sp>
      <p:sp>
        <p:nvSpPr>
          <p:cNvPr id="195" name="Rectangle: Rounded Corners 194">
            <a:extLst>
              <a:ext uri="{FF2B5EF4-FFF2-40B4-BE49-F238E27FC236}">
                <a16:creationId xmlns:a16="http://schemas.microsoft.com/office/drawing/2014/main" id="{C970B688-F766-4451-B8B3-97C475806FB3}"/>
              </a:ext>
            </a:extLst>
          </p:cNvPr>
          <p:cNvSpPr/>
          <p:nvPr/>
        </p:nvSpPr>
        <p:spPr bwMode="gray">
          <a:xfrm>
            <a:off x="8633130" y="3959010"/>
            <a:ext cx="1512000" cy="198990"/>
          </a:xfrm>
          <a:prstGeom prst="roundRect">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Fetch sources</a:t>
            </a:r>
          </a:p>
        </p:txBody>
      </p:sp>
      <p:sp>
        <p:nvSpPr>
          <p:cNvPr id="196" name="Rectangle: Rounded Corners 195">
            <a:extLst>
              <a:ext uri="{FF2B5EF4-FFF2-40B4-BE49-F238E27FC236}">
                <a16:creationId xmlns:a16="http://schemas.microsoft.com/office/drawing/2014/main" id="{E6EF1301-0EA1-45EA-A4B2-380BE546AFB9}"/>
              </a:ext>
            </a:extLst>
          </p:cNvPr>
          <p:cNvSpPr/>
          <p:nvPr/>
        </p:nvSpPr>
        <p:spPr bwMode="gray">
          <a:xfrm>
            <a:off x="8619520" y="5335394"/>
            <a:ext cx="1512000" cy="198990"/>
          </a:xfrm>
          <a:prstGeom prst="roundRect">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Fetch build tools</a:t>
            </a:r>
          </a:p>
        </p:txBody>
      </p:sp>
      <p:sp>
        <p:nvSpPr>
          <p:cNvPr id="197" name="Rectangle: Rounded Corners 196">
            <a:extLst>
              <a:ext uri="{FF2B5EF4-FFF2-40B4-BE49-F238E27FC236}">
                <a16:creationId xmlns:a16="http://schemas.microsoft.com/office/drawing/2014/main" id="{4352BF5C-7467-4FF2-A983-3EB0ED79BC7D}"/>
              </a:ext>
            </a:extLst>
          </p:cNvPr>
          <p:cNvSpPr/>
          <p:nvPr/>
        </p:nvSpPr>
        <p:spPr bwMode="gray">
          <a:xfrm>
            <a:off x="8619520" y="5680952"/>
            <a:ext cx="1512000" cy="198990"/>
          </a:xfrm>
          <a:prstGeom prst="roundRect">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Build impacted outputs</a:t>
            </a:r>
          </a:p>
        </p:txBody>
      </p:sp>
      <p:sp>
        <p:nvSpPr>
          <p:cNvPr id="198" name="Rectangle: Rounded Corners 197">
            <a:extLst>
              <a:ext uri="{FF2B5EF4-FFF2-40B4-BE49-F238E27FC236}">
                <a16:creationId xmlns:a16="http://schemas.microsoft.com/office/drawing/2014/main" id="{FB65F993-7997-4D3B-B00F-56C192F503FD}"/>
              </a:ext>
            </a:extLst>
          </p:cNvPr>
          <p:cNvSpPr/>
          <p:nvPr/>
        </p:nvSpPr>
        <p:spPr bwMode="gray">
          <a:xfrm>
            <a:off x="8619520" y="6031818"/>
            <a:ext cx="1512000" cy="198990"/>
          </a:xfrm>
          <a:prstGeom prst="roundRect">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Export impacted outputs</a:t>
            </a:r>
          </a:p>
        </p:txBody>
      </p:sp>
      <p:sp>
        <p:nvSpPr>
          <p:cNvPr id="199" name="Rectangle: Rounded Corners 198">
            <a:extLst>
              <a:ext uri="{FF2B5EF4-FFF2-40B4-BE49-F238E27FC236}">
                <a16:creationId xmlns:a16="http://schemas.microsoft.com/office/drawing/2014/main" id="{8B8B5169-C9F3-4F6F-A4D5-1B6446FBEE24}"/>
              </a:ext>
            </a:extLst>
          </p:cNvPr>
          <p:cNvSpPr/>
          <p:nvPr/>
        </p:nvSpPr>
        <p:spPr bwMode="gray">
          <a:xfrm>
            <a:off x="8601205" y="6356110"/>
            <a:ext cx="1512000" cy="198990"/>
          </a:xfrm>
          <a:prstGeom prst="roundRect">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Finalize build</a:t>
            </a:r>
          </a:p>
        </p:txBody>
      </p:sp>
      <p:sp>
        <p:nvSpPr>
          <p:cNvPr id="200" name="Arrow: Down 199">
            <a:extLst>
              <a:ext uri="{FF2B5EF4-FFF2-40B4-BE49-F238E27FC236}">
                <a16:creationId xmlns:a16="http://schemas.microsoft.com/office/drawing/2014/main" id="{55192DE3-27AB-4199-A0A0-1F9E15B2F452}"/>
              </a:ext>
            </a:extLst>
          </p:cNvPr>
          <p:cNvSpPr/>
          <p:nvPr/>
        </p:nvSpPr>
        <p:spPr bwMode="gray">
          <a:xfrm>
            <a:off x="9296014" y="3822170"/>
            <a:ext cx="144000" cy="144000"/>
          </a:xfrm>
          <a:prstGeom prst="downArrow">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201" name="Arrow: Down 200">
            <a:extLst>
              <a:ext uri="{FF2B5EF4-FFF2-40B4-BE49-F238E27FC236}">
                <a16:creationId xmlns:a16="http://schemas.microsoft.com/office/drawing/2014/main" id="{D64FD159-86C0-472D-B0A6-3889E91083F3}"/>
              </a:ext>
            </a:extLst>
          </p:cNvPr>
          <p:cNvSpPr/>
          <p:nvPr/>
        </p:nvSpPr>
        <p:spPr bwMode="gray">
          <a:xfrm>
            <a:off x="9296014" y="4177541"/>
            <a:ext cx="144000" cy="144000"/>
          </a:xfrm>
          <a:prstGeom prst="downArrow">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202" name="Arrow: Down 201">
            <a:extLst>
              <a:ext uri="{FF2B5EF4-FFF2-40B4-BE49-F238E27FC236}">
                <a16:creationId xmlns:a16="http://schemas.microsoft.com/office/drawing/2014/main" id="{9C76FBDF-596C-4EA3-8CAE-8A88F8243840}"/>
              </a:ext>
            </a:extLst>
          </p:cNvPr>
          <p:cNvSpPr/>
          <p:nvPr/>
        </p:nvSpPr>
        <p:spPr bwMode="gray">
          <a:xfrm>
            <a:off x="9296014" y="5537625"/>
            <a:ext cx="144000" cy="144000"/>
          </a:xfrm>
          <a:prstGeom prst="downArrow">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204" name="Arrow: Down 203">
            <a:extLst>
              <a:ext uri="{FF2B5EF4-FFF2-40B4-BE49-F238E27FC236}">
                <a16:creationId xmlns:a16="http://schemas.microsoft.com/office/drawing/2014/main" id="{5DEBA112-9542-451A-B2F4-55A2ADF30087}"/>
              </a:ext>
            </a:extLst>
          </p:cNvPr>
          <p:cNvSpPr/>
          <p:nvPr/>
        </p:nvSpPr>
        <p:spPr bwMode="gray">
          <a:xfrm>
            <a:off x="9306647" y="5892609"/>
            <a:ext cx="144000" cy="144000"/>
          </a:xfrm>
          <a:prstGeom prst="downArrow">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205" name="Arrow: Down 204">
            <a:extLst>
              <a:ext uri="{FF2B5EF4-FFF2-40B4-BE49-F238E27FC236}">
                <a16:creationId xmlns:a16="http://schemas.microsoft.com/office/drawing/2014/main" id="{BC146A8B-1B4C-4CC5-9D76-D87721691134}"/>
              </a:ext>
            </a:extLst>
          </p:cNvPr>
          <p:cNvSpPr/>
          <p:nvPr/>
        </p:nvSpPr>
        <p:spPr bwMode="gray">
          <a:xfrm>
            <a:off x="9306647" y="6232376"/>
            <a:ext cx="144000" cy="144000"/>
          </a:xfrm>
          <a:prstGeom prst="downArrow">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207" name="Rectangle: Rounded Corners 206">
            <a:extLst>
              <a:ext uri="{FF2B5EF4-FFF2-40B4-BE49-F238E27FC236}">
                <a16:creationId xmlns:a16="http://schemas.microsoft.com/office/drawing/2014/main" id="{E6EFADC3-1EE6-4538-B73D-A5EF7A981753}"/>
              </a:ext>
            </a:extLst>
          </p:cNvPr>
          <p:cNvSpPr/>
          <p:nvPr/>
        </p:nvSpPr>
        <p:spPr bwMode="gray">
          <a:xfrm>
            <a:off x="8631024" y="4985597"/>
            <a:ext cx="1512000" cy="198990"/>
          </a:xfrm>
          <a:prstGeom prst="roundRect">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Calculate impacted outputs</a:t>
            </a:r>
          </a:p>
        </p:txBody>
      </p:sp>
      <p:sp>
        <p:nvSpPr>
          <p:cNvPr id="208" name="Arrow: Down 207">
            <a:extLst>
              <a:ext uri="{FF2B5EF4-FFF2-40B4-BE49-F238E27FC236}">
                <a16:creationId xmlns:a16="http://schemas.microsoft.com/office/drawing/2014/main" id="{DD098210-FB48-443E-ADE5-14FB65F4D979}"/>
              </a:ext>
            </a:extLst>
          </p:cNvPr>
          <p:cNvSpPr/>
          <p:nvPr/>
        </p:nvSpPr>
        <p:spPr bwMode="gray">
          <a:xfrm>
            <a:off x="9296885" y="5187828"/>
            <a:ext cx="144000" cy="144000"/>
          </a:xfrm>
          <a:prstGeom prst="downArrow">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209" name="Oval 208">
            <a:extLst>
              <a:ext uri="{FF2B5EF4-FFF2-40B4-BE49-F238E27FC236}">
                <a16:creationId xmlns:a16="http://schemas.microsoft.com/office/drawing/2014/main" id="{33EFEF74-D255-4838-B750-B74F529C87C0}"/>
              </a:ext>
            </a:extLst>
          </p:cNvPr>
          <p:cNvSpPr/>
          <p:nvPr/>
        </p:nvSpPr>
        <p:spPr bwMode="gray">
          <a:xfrm>
            <a:off x="10012468" y="5676527"/>
            <a:ext cx="143578" cy="45719"/>
          </a:xfrm>
          <a:prstGeom prst="ellipse">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10" name="Oval 209">
            <a:extLst>
              <a:ext uri="{FF2B5EF4-FFF2-40B4-BE49-F238E27FC236}">
                <a16:creationId xmlns:a16="http://schemas.microsoft.com/office/drawing/2014/main" id="{75679CD1-C382-4F19-A353-EE83EAAEE0A8}"/>
              </a:ext>
            </a:extLst>
          </p:cNvPr>
          <p:cNvSpPr/>
          <p:nvPr/>
        </p:nvSpPr>
        <p:spPr bwMode="gray">
          <a:xfrm>
            <a:off x="8495557" y="5701331"/>
            <a:ext cx="143578" cy="45719"/>
          </a:xfrm>
          <a:prstGeom prst="ellipse">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11" name="Oval 210">
            <a:extLst>
              <a:ext uri="{FF2B5EF4-FFF2-40B4-BE49-F238E27FC236}">
                <a16:creationId xmlns:a16="http://schemas.microsoft.com/office/drawing/2014/main" id="{617386E3-94A7-44A6-80E2-B71485400EDE}"/>
              </a:ext>
            </a:extLst>
          </p:cNvPr>
          <p:cNvSpPr/>
          <p:nvPr/>
        </p:nvSpPr>
        <p:spPr bwMode="gray">
          <a:xfrm>
            <a:off x="8520361" y="5853731"/>
            <a:ext cx="143578" cy="45719"/>
          </a:xfrm>
          <a:prstGeom prst="ellipse">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13" name="Rectangle: Rounded Corners 212">
            <a:extLst>
              <a:ext uri="{FF2B5EF4-FFF2-40B4-BE49-F238E27FC236}">
                <a16:creationId xmlns:a16="http://schemas.microsoft.com/office/drawing/2014/main" id="{BAE414A2-7354-4165-9DED-0F27EFAD4658}"/>
              </a:ext>
            </a:extLst>
          </p:cNvPr>
          <p:cNvSpPr/>
          <p:nvPr/>
        </p:nvSpPr>
        <p:spPr bwMode="gray">
          <a:xfrm>
            <a:off x="8626168" y="4312887"/>
            <a:ext cx="1512000" cy="198990"/>
          </a:xfrm>
          <a:prstGeom prst="roundRect">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Merge Data</a:t>
            </a:r>
          </a:p>
        </p:txBody>
      </p:sp>
      <p:sp>
        <p:nvSpPr>
          <p:cNvPr id="214" name="Arrow: Down 213">
            <a:extLst>
              <a:ext uri="{FF2B5EF4-FFF2-40B4-BE49-F238E27FC236}">
                <a16:creationId xmlns:a16="http://schemas.microsoft.com/office/drawing/2014/main" id="{42B3825F-9902-4BE1-AC73-42F1B4823B73}"/>
              </a:ext>
            </a:extLst>
          </p:cNvPr>
          <p:cNvSpPr/>
          <p:nvPr/>
        </p:nvSpPr>
        <p:spPr bwMode="gray">
          <a:xfrm>
            <a:off x="9289052" y="4828598"/>
            <a:ext cx="144000" cy="144000"/>
          </a:xfrm>
          <a:prstGeom prst="downArrow">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215" name="Rectangle 214">
            <a:extLst>
              <a:ext uri="{FF2B5EF4-FFF2-40B4-BE49-F238E27FC236}">
                <a16:creationId xmlns:a16="http://schemas.microsoft.com/office/drawing/2014/main" id="{3D8E98B8-CC5A-47AB-BCD0-9CB52921D34E}"/>
              </a:ext>
            </a:extLst>
          </p:cNvPr>
          <p:cNvSpPr/>
          <p:nvPr/>
        </p:nvSpPr>
        <p:spPr bwMode="gray">
          <a:xfrm>
            <a:off x="10627239" y="1653091"/>
            <a:ext cx="1231329" cy="1382693"/>
          </a:xfrm>
          <a:prstGeom prst="rect">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18" name="Rectangle: Rounded Corners 217">
            <a:extLst>
              <a:ext uri="{FF2B5EF4-FFF2-40B4-BE49-F238E27FC236}">
                <a16:creationId xmlns:a16="http://schemas.microsoft.com/office/drawing/2014/main" id="{9FBD950F-198B-4766-8052-A7EAF9554A5F}"/>
              </a:ext>
            </a:extLst>
          </p:cNvPr>
          <p:cNvSpPr/>
          <p:nvPr/>
        </p:nvSpPr>
        <p:spPr bwMode="gray">
          <a:xfrm>
            <a:off x="10743710" y="2103057"/>
            <a:ext cx="972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Publish output</a:t>
            </a:r>
          </a:p>
        </p:txBody>
      </p:sp>
      <p:sp>
        <p:nvSpPr>
          <p:cNvPr id="222" name="Arrow: Down 221">
            <a:extLst>
              <a:ext uri="{FF2B5EF4-FFF2-40B4-BE49-F238E27FC236}">
                <a16:creationId xmlns:a16="http://schemas.microsoft.com/office/drawing/2014/main" id="{B021BAB7-AF67-4B18-A2B5-8633E48479B0}"/>
              </a:ext>
            </a:extLst>
          </p:cNvPr>
          <p:cNvSpPr/>
          <p:nvPr/>
        </p:nvSpPr>
        <p:spPr bwMode="gray">
          <a:xfrm>
            <a:off x="11157710" y="2351848"/>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223" name="Rectangle: Rounded Corners 222">
            <a:extLst>
              <a:ext uri="{FF2B5EF4-FFF2-40B4-BE49-F238E27FC236}">
                <a16:creationId xmlns:a16="http://schemas.microsoft.com/office/drawing/2014/main" id="{9725794D-E373-490B-B2F8-73A2AC7C7AC2}"/>
              </a:ext>
            </a:extLst>
          </p:cNvPr>
          <p:cNvSpPr/>
          <p:nvPr/>
        </p:nvSpPr>
        <p:spPr bwMode="gray">
          <a:xfrm>
            <a:off x="10729227" y="2515027"/>
            <a:ext cx="972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a:t>
            </a:r>
          </a:p>
        </p:txBody>
      </p:sp>
      <p:graphicFrame>
        <p:nvGraphicFramePr>
          <p:cNvPr id="260" name="Diagram 259">
            <a:extLst>
              <a:ext uri="{FF2B5EF4-FFF2-40B4-BE49-F238E27FC236}">
                <a16:creationId xmlns:a16="http://schemas.microsoft.com/office/drawing/2014/main" id="{94197C54-25A6-43F1-A072-44F6A78FA6BD}"/>
              </a:ext>
            </a:extLst>
          </p:cNvPr>
          <p:cNvGraphicFramePr/>
          <p:nvPr>
            <p:extLst>
              <p:ext uri="{D42A27DB-BD31-4B8C-83A1-F6EECF244321}">
                <p14:modId xmlns:p14="http://schemas.microsoft.com/office/powerpoint/2010/main" val="1456908264"/>
              </p:ext>
            </p:extLst>
          </p:nvPr>
        </p:nvGraphicFramePr>
        <p:xfrm>
          <a:off x="8128715" y="1729423"/>
          <a:ext cx="2445395" cy="155078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62" name="Rectangle: Rounded Corners 261">
            <a:extLst>
              <a:ext uri="{FF2B5EF4-FFF2-40B4-BE49-F238E27FC236}">
                <a16:creationId xmlns:a16="http://schemas.microsoft.com/office/drawing/2014/main" id="{20251CE2-B89D-4139-9589-54B5EE7909FD}"/>
              </a:ext>
            </a:extLst>
          </p:cNvPr>
          <p:cNvSpPr/>
          <p:nvPr/>
        </p:nvSpPr>
        <p:spPr bwMode="gray">
          <a:xfrm>
            <a:off x="10627240" y="4531417"/>
            <a:ext cx="865328" cy="179958"/>
          </a:xfrm>
          <a:prstGeom prst="roundRect">
            <a:avLst/>
          </a:prstGeom>
          <a:solidFill>
            <a:schemeClr val="accent3">
              <a:lumMod val="40000"/>
              <a:lumOff val="60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900" kern="0">
                <a:solidFill>
                  <a:schemeClr val="bg1"/>
                </a:solidFill>
                <a:ea typeface="Arial Unicode MS" pitchFamily="34" charset="-128"/>
                <a:cs typeface="Arial Unicode MS" pitchFamily="34" charset="-128"/>
              </a:rPr>
              <a:t>nothing to do</a:t>
            </a:r>
          </a:p>
        </p:txBody>
      </p:sp>
      <p:sp>
        <p:nvSpPr>
          <p:cNvPr id="264" name="Rectangle: Rounded Corners 263">
            <a:extLst>
              <a:ext uri="{FF2B5EF4-FFF2-40B4-BE49-F238E27FC236}">
                <a16:creationId xmlns:a16="http://schemas.microsoft.com/office/drawing/2014/main" id="{ABCF080D-4E71-4BFD-855D-D963609344BA}"/>
              </a:ext>
            </a:extLst>
          </p:cNvPr>
          <p:cNvSpPr/>
          <p:nvPr/>
        </p:nvSpPr>
        <p:spPr bwMode="gray">
          <a:xfrm>
            <a:off x="10624597" y="5029345"/>
            <a:ext cx="865328" cy="179958"/>
          </a:xfrm>
          <a:prstGeom prst="roundRect">
            <a:avLst/>
          </a:prstGeom>
          <a:solidFill>
            <a:srgbClr val="0070C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900" kern="0">
                <a:solidFill>
                  <a:schemeClr val="bg1"/>
                </a:solidFill>
                <a:ea typeface="Arial Unicode MS" pitchFamily="34" charset="-128"/>
                <a:cs typeface="Arial Unicode MS" pitchFamily="34" charset="-128"/>
              </a:rPr>
              <a:t>In progress</a:t>
            </a:r>
          </a:p>
        </p:txBody>
      </p:sp>
      <p:sp>
        <p:nvSpPr>
          <p:cNvPr id="265" name="Rectangle: Rounded Corners 264">
            <a:extLst>
              <a:ext uri="{FF2B5EF4-FFF2-40B4-BE49-F238E27FC236}">
                <a16:creationId xmlns:a16="http://schemas.microsoft.com/office/drawing/2014/main" id="{8ACEF299-7021-472A-9B4D-1C19307CC3DD}"/>
              </a:ext>
            </a:extLst>
          </p:cNvPr>
          <p:cNvSpPr/>
          <p:nvPr/>
        </p:nvSpPr>
        <p:spPr bwMode="gray">
          <a:xfrm>
            <a:off x="10627240" y="4780381"/>
            <a:ext cx="865328" cy="179958"/>
          </a:xfrm>
          <a:prstGeom prst="roundRect">
            <a:avLst/>
          </a:prstGeom>
          <a:solidFill>
            <a:schemeClr val="accent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900" kern="0">
                <a:solidFill>
                  <a:schemeClr val="bg1"/>
                </a:solidFill>
                <a:ea typeface="Arial Unicode MS" pitchFamily="34" charset="-128"/>
                <a:cs typeface="Arial Unicode MS" pitchFamily="34" charset="-128"/>
              </a:rPr>
              <a:t>Completed</a:t>
            </a:r>
          </a:p>
        </p:txBody>
      </p:sp>
      <p:sp>
        <p:nvSpPr>
          <p:cNvPr id="266" name="Rectangle: Rounded Corners 265">
            <a:extLst>
              <a:ext uri="{FF2B5EF4-FFF2-40B4-BE49-F238E27FC236}">
                <a16:creationId xmlns:a16="http://schemas.microsoft.com/office/drawing/2014/main" id="{396C5EA0-8193-4906-B640-4AE655D6CC70}"/>
              </a:ext>
            </a:extLst>
          </p:cNvPr>
          <p:cNvSpPr/>
          <p:nvPr/>
        </p:nvSpPr>
        <p:spPr bwMode="gray">
          <a:xfrm>
            <a:off x="10624597" y="5289368"/>
            <a:ext cx="865328" cy="179958"/>
          </a:xfrm>
          <a:prstGeom prst="roundRect">
            <a:avLst/>
          </a:prstGeom>
          <a:solidFill>
            <a:schemeClr val="tx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900" kern="0">
                <a:solidFill>
                  <a:schemeClr val="bg1"/>
                </a:solidFill>
                <a:ea typeface="Arial Unicode MS" pitchFamily="34" charset="-128"/>
                <a:cs typeface="Arial Unicode MS" pitchFamily="34" charset="-128"/>
              </a:rPr>
              <a:t>Waiting</a:t>
            </a:r>
          </a:p>
        </p:txBody>
      </p:sp>
      <p:sp>
        <p:nvSpPr>
          <p:cNvPr id="267" name="Rectangle 266">
            <a:extLst>
              <a:ext uri="{FF2B5EF4-FFF2-40B4-BE49-F238E27FC236}">
                <a16:creationId xmlns:a16="http://schemas.microsoft.com/office/drawing/2014/main" id="{39996941-BD34-46DB-B9E9-7236ACD4C947}"/>
              </a:ext>
            </a:extLst>
          </p:cNvPr>
          <p:cNvSpPr/>
          <p:nvPr/>
        </p:nvSpPr>
        <p:spPr bwMode="gray">
          <a:xfrm>
            <a:off x="10470251" y="4219577"/>
            <a:ext cx="1218989" cy="1382693"/>
          </a:xfrm>
          <a:prstGeom prst="rect">
            <a:avLst/>
          </a:prstGeom>
          <a:noFill/>
          <a:ln w="6350" algn="ctr">
            <a:solidFill>
              <a:schemeClr val="tx1">
                <a:lumMod val="50000"/>
                <a:lumOff val="50000"/>
              </a:schemeClr>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err="1">
              <a:ea typeface="Arial Unicode MS" pitchFamily="34" charset="-128"/>
              <a:cs typeface="Arial Unicode MS" pitchFamily="34" charset="-128"/>
            </a:endParaRPr>
          </a:p>
        </p:txBody>
      </p:sp>
      <p:sp>
        <p:nvSpPr>
          <p:cNvPr id="268" name="TextBox 267">
            <a:extLst>
              <a:ext uri="{FF2B5EF4-FFF2-40B4-BE49-F238E27FC236}">
                <a16:creationId xmlns:a16="http://schemas.microsoft.com/office/drawing/2014/main" id="{2BC6062F-9CEF-488E-ABE8-2CADC555CD1A}"/>
              </a:ext>
            </a:extLst>
          </p:cNvPr>
          <p:cNvSpPr txBox="1"/>
          <p:nvPr/>
        </p:nvSpPr>
        <p:spPr>
          <a:xfrm>
            <a:off x="10621542" y="4305744"/>
            <a:ext cx="864000" cy="123111"/>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800" b="1" kern="0">
                <a:solidFill>
                  <a:schemeClr val="bg1"/>
                </a:solidFill>
                <a:ea typeface="Arial Unicode MS" pitchFamily="34" charset="-128"/>
                <a:cs typeface="Arial Unicode MS" pitchFamily="34" charset="-128"/>
              </a:rPr>
              <a:t>Delta Build status</a:t>
            </a:r>
          </a:p>
        </p:txBody>
      </p:sp>
      <p:cxnSp>
        <p:nvCxnSpPr>
          <p:cNvPr id="269" name="Straight Connector 268">
            <a:extLst>
              <a:ext uri="{FF2B5EF4-FFF2-40B4-BE49-F238E27FC236}">
                <a16:creationId xmlns:a16="http://schemas.microsoft.com/office/drawing/2014/main" id="{F7693CD5-A255-40F9-8F23-3C6B1F46AF38}"/>
              </a:ext>
            </a:extLst>
          </p:cNvPr>
          <p:cNvCxnSpPr>
            <a:cxnSpLocks/>
          </p:cNvCxnSpPr>
          <p:nvPr/>
        </p:nvCxnSpPr>
        <p:spPr>
          <a:xfrm flipH="1">
            <a:off x="8608888" y="3237606"/>
            <a:ext cx="545745" cy="282681"/>
          </a:xfrm>
          <a:prstGeom prst="line">
            <a:avLst/>
          </a:prstGeom>
          <a:ln w="952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3099015E-9A89-4877-AF22-55C1D432AD76}"/>
              </a:ext>
            </a:extLst>
          </p:cNvPr>
          <p:cNvCxnSpPr>
            <a:cxnSpLocks/>
          </p:cNvCxnSpPr>
          <p:nvPr/>
        </p:nvCxnSpPr>
        <p:spPr>
          <a:xfrm>
            <a:off x="9537554" y="3199056"/>
            <a:ext cx="636159" cy="343381"/>
          </a:xfrm>
          <a:prstGeom prst="line">
            <a:avLst/>
          </a:prstGeom>
          <a:ln w="952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Arrow: Chevron 134">
            <a:extLst>
              <a:ext uri="{FF2B5EF4-FFF2-40B4-BE49-F238E27FC236}">
                <a16:creationId xmlns:a16="http://schemas.microsoft.com/office/drawing/2014/main" id="{7EC96E71-E2E3-4764-A2EE-46CCE0DF614D}"/>
              </a:ext>
            </a:extLst>
          </p:cNvPr>
          <p:cNvSpPr/>
          <p:nvPr/>
        </p:nvSpPr>
        <p:spPr bwMode="gray">
          <a:xfrm>
            <a:off x="3890130" y="1127038"/>
            <a:ext cx="2207457" cy="347778"/>
          </a:xfrm>
          <a:prstGeom prst="chevron">
            <a:avLst/>
          </a:prstGeom>
          <a:solidFill>
            <a:schemeClr val="accent1">
              <a:lumMod val="50000"/>
            </a:schemeClr>
          </a:solidFill>
          <a:ln w="2540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1" i="0" u="none" strike="noStrike" kern="0" cap="none" spc="0" normalizeH="0" baseline="0">
                <a:ln>
                  <a:noFill/>
                </a:ln>
                <a:solidFill>
                  <a:schemeClr val="bg1"/>
                </a:solidFill>
                <a:effectLst/>
                <a:uLnTx/>
                <a:uFillTx/>
                <a:ea typeface="Arial Unicode MS" pitchFamily="34" charset="-128"/>
                <a:cs typeface="Arial Unicode MS" pitchFamily="34" charset="-128"/>
              </a:rPr>
              <a:t>Delta fetch</a:t>
            </a:r>
          </a:p>
        </p:txBody>
      </p:sp>
      <p:sp>
        <p:nvSpPr>
          <p:cNvPr id="180" name="Rectangle 179">
            <a:extLst>
              <a:ext uri="{FF2B5EF4-FFF2-40B4-BE49-F238E27FC236}">
                <a16:creationId xmlns:a16="http://schemas.microsoft.com/office/drawing/2014/main" id="{C33DE946-1BB4-4088-93E4-DF6F6B8EA2D5}"/>
              </a:ext>
            </a:extLst>
          </p:cNvPr>
          <p:cNvSpPr/>
          <p:nvPr/>
        </p:nvSpPr>
        <p:spPr bwMode="gray">
          <a:xfrm>
            <a:off x="3890130" y="1530606"/>
            <a:ext cx="2021090" cy="3000811"/>
          </a:xfrm>
          <a:prstGeom prst="rect">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1" name="Rectangle: Rounded Corners 180">
            <a:extLst>
              <a:ext uri="{FF2B5EF4-FFF2-40B4-BE49-F238E27FC236}">
                <a16:creationId xmlns:a16="http://schemas.microsoft.com/office/drawing/2014/main" id="{4DC593C6-C11A-42B9-A4C7-41CC40D8B6F2}"/>
              </a:ext>
            </a:extLst>
          </p:cNvPr>
          <p:cNvSpPr/>
          <p:nvPr/>
        </p:nvSpPr>
        <p:spPr bwMode="gray">
          <a:xfrm>
            <a:off x="3958489" y="2100795"/>
            <a:ext cx="1836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CMS delta fetch</a:t>
            </a:r>
          </a:p>
        </p:txBody>
      </p:sp>
      <p:sp>
        <p:nvSpPr>
          <p:cNvPr id="182" name="Arrow: Down 181">
            <a:extLst>
              <a:ext uri="{FF2B5EF4-FFF2-40B4-BE49-F238E27FC236}">
                <a16:creationId xmlns:a16="http://schemas.microsoft.com/office/drawing/2014/main" id="{C6B26AB1-C1E0-4756-BBBA-2F52B897A120}"/>
              </a:ext>
            </a:extLst>
          </p:cNvPr>
          <p:cNvSpPr/>
          <p:nvPr/>
        </p:nvSpPr>
        <p:spPr bwMode="gray">
          <a:xfrm>
            <a:off x="4823259" y="2337366"/>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183" name="Rectangle: Rounded Corners 182">
            <a:extLst>
              <a:ext uri="{FF2B5EF4-FFF2-40B4-BE49-F238E27FC236}">
                <a16:creationId xmlns:a16="http://schemas.microsoft.com/office/drawing/2014/main" id="{F16CB651-68C9-4E34-A9D9-76992199A5C3}"/>
              </a:ext>
            </a:extLst>
          </p:cNvPr>
          <p:cNvSpPr/>
          <p:nvPr/>
        </p:nvSpPr>
        <p:spPr bwMode="gray">
          <a:xfrm>
            <a:off x="3958489" y="2524564"/>
            <a:ext cx="1836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Project metadata</a:t>
            </a:r>
          </a:p>
        </p:txBody>
      </p:sp>
      <p:sp>
        <p:nvSpPr>
          <p:cNvPr id="184" name="Arrow: Down 183">
            <a:extLst>
              <a:ext uri="{FF2B5EF4-FFF2-40B4-BE49-F238E27FC236}">
                <a16:creationId xmlns:a16="http://schemas.microsoft.com/office/drawing/2014/main" id="{56A1816B-4F0B-4DD6-9B31-AFEE1EEE944F}"/>
              </a:ext>
            </a:extLst>
          </p:cNvPr>
          <p:cNvSpPr/>
          <p:nvPr/>
        </p:nvSpPr>
        <p:spPr bwMode="gray">
          <a:xfrm>
            <a:off x="4823259" y="2761135"/>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185" name="Rectangle: Rounded Corners 184">
            <a:extLst>
              <a:ext uri="{FF2B5EF4-FFF2-40B4-BE49-F238E27FC236}">
                <a16:creationId xmlns:a16="http://schemas.microsoft.com/office/drawing/2014/main" id="{E1BF6C8D-B782-43EC-906E-71414EDF9721}"/>
              </a:ext>
            </a:extLst>
          </p:cNvPr>
          <p:cNvSpPr/>
          <p:nvPr/>
        </p:nvSpPr>
        <p:spPr bwMode="gray">
          <a:xfrm>
            <a:off x="3958489" y="2948333"/>
            <a:ext cx="1836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Project dependencies</a:t>
            </a:r>
          </a:p>
        </p:txBody>
      </p:sp>
      <p:sp>
        <p:nvSpPr>
          <p:cNvPr id="186" name="Arrow: Down 185">
            <a:extLst>
              <a:ext uri="{FF2B5EF4-FFF2-40B4-BE49-F238E27FC236}">
                <a16:creationId xmlns:a16="http://schemas.microsoft.com/office/drawing/2014/main" id="{8C93D9F1-2C97-4D6C-8248-126174FFC666}"/>
              </a:ext>
            </a:extLst>
          </p:cNvPr>
          <p:cNvSpPr/>
          <p:nvPr/>
        </p:nvSpPr>
        <p:spPr bwMode="gray">
          <a:xfrm>
            <a:off x="4823259" y="3184904"/>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187" name="Rectangle: Rounded Corners 186">
            <a:extLst>
              <a:ext uri="{FF2B5EF4-FFF2-40B4-BE49-F238E27FC236}">
                <a16:creationId xmlns:a16="http://schemas.microsoft.com/office/drawing/2014/main" id="{107B70BE-163B-420F-BD33-E9EB7BC37CB2}"/>
              </a:ext>
            </a:extLst>
          </p:cNvPr>
          <p:cNvSpPr/>
          <p:nvPr/>
        </p:nvSpPr>
        <p:spPr bwMode="gray">
          <a:xfrm>
            <a:off x="3944006" y="3351210"/>
            <a:ext cx="1836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Update secondary CS Buid</a:t>
            </a:r>
          </a:p>
        </p:txBody>
      </p:sp>
      <p:sp>
        <p:nvSpPr>
          <p:cNvPr id="189" name="Arrow: Down 188">
            <a:extLst>
              <a:ext uri="{FF2B5EF4-FFF2-40B4-BE49-F238E27FC236}">
                <a16:creationId xmlns:a16="http://schemas.microsoft.com/office/drawing/2014/main" id="{1801B93D-ABF0-4035-802A-81BA8CE48B14}"/>
              </a:ext>
            </a:extLst>
          </p:cNvPr>
          <p:cNvSpPr/>
          <p:nvPr/>
        </p:nvSpPr>
        <p:spPr bwMode="gray">
          <a:xfrm>
            <a:off x="4823259" y="3609241"/>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190" name="Rectangle: Rounded Corners 189">
            <a:extLst>
              <a:ext uri="{FF2B5EF4-FFF2-40B4-BE49-F238E27FC236}">
                <a16:creationId xmlns:a16="http://schemas.microsoft.com/office/drawing/2014/main" id="{5CD15CE5-6A66-47A0-9D18-5FAE745FBEA1}"/>
              </a:ext>
            </a:extLst>
          </p:cNvPr>
          <p:cNvSpPr/>
          <p:nvPr/>
        </p:nvSpPr>
        <p:spPr bwMode="gray">
          <a:xfrm>
            <a:off x="3958489" y="3796439"/>
            <a:ext cx="1836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Update secondary CS Translation</a:t>
            </a:r>
          </a:p>
        </p:txBody>
      </p:sp>
      <p:sp>
        <p:nvSpPr>
          <p:cNvPr id="191" name="Arrow: Down 190">
            <a:extLst>
              <a:ext uri="{FF2B5EF4-FFF2-40B4-BE49-F238E27FC236}">
                <a16:creationId xmlns:a16="http://schemas.microsoft.com/office/drawing/2014/main" id="{3AFF1542-F81B-4396-BC1B-E19364A5B17F}"/>
              </a:ext>
            </a:extLst>
          </p:cNvPr>
          <p:cNvSpPr/>
          <p:nvPr/>
        </p:nvSpPr>
        <p:spPr bwMode="gray">
          <a:xfrm>
            <a:off x="4823259" y="4033010"/>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192" name="Rectangle: Rounded Corners 191">
            <a:extLst>
              <a:ext uri="{FF2B5EF4-FFF2-40B4-BE49-F238E27FC236}">
                <a16:creationId xmlns:a16="http://schemas.microsoft.com/office/drawing/2014/main" id="{369C03E5-B120-4F12-8A5A-EFDD8518D467}"/>
              </a:ext>
            </a:extLst>
          </p:cNvPr>
          <p:cNvSpPr/>
          <p:nvPr/>
        </p:nvSpPr>
        <p:spPr bwMode="gray">
          <a:xfrm>
            <a:off x="3944006" y="4199316"/>
            <a:ext cx="1836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Quality check</a:t>
            </a:r>
          </a:p>
        </p:txBody>
      </p:sp>
      <p:pic>
        <p:nvPicPr>
          <p:cNvPr id="65" name="Graphic 64" descr="Circles with arrows">
            <a:extLst>
              <a:ext uri="{FF2B5EF4-FFF2-40B4-BE49-F238E27FC236}">
                <a16:creationId xmlns:a16="http://schemas.microsoft.com/office/drawing/2014/main" id="{EC625ECD-7C77-472C-B309-47709D566B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15933" y="1568689"/>
            <a:ext cx="504000" cy="504000"/>
          </a:xfrm>
          <a:prstGeom prst="rect">
            <a:avLst/>
          </a:prstGeom>
        </p:spPr>
      </p:pic>
      <p:sp>
        <p:nvSpPr>
          <p:cNvPr id="126" name="Arrow: Chevron 125">
            <a:extLst>
              <a:ext uri="{FF2B5EF4-FFF2-40B4-BE49-F238E27FC236}">
                <a16:creationId xmlns:a16="http://schemas.microsoft.com/office/drawing/2014/main" id="{2EB9705E-E171-4297-86B4-8B9E6C8997E8}"/>
              </a:ext>
            </a:extLst>
          </p:cNvPr>
          <p:cNvSpPr/>
          <p:nvPr/>
        </p:nvSpPr>
        <p:spPr bwMode="gray">
          <a:xfrm>
            <a:off x="6019875" y="1127038"/>
            <a:ext cx="2172292" cy="347778"/>
          </a:xfrm>
          <a:prstGeom prst="chevron">
            <a:avLst/>
          </a:prstGeom>
          <a:solidFill>
            <a:schemeClr val="accent1">
              <a:lumMod val="50000"/>
            </a:schemeClr>
          </a:solidFill>
          <a:ln w="2540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1" i="0" u="none" strike="noStrike" kern="0" cap="none" spc="0" normalizeH="0" baseline="0">
                <a:ln>
                  <a:noFill/>
                </a:ln>
                <a:solidFill>
                  <a:schemeClr val="bg1"/>
                </a:solidFill>
                <a:effectLst/>
                <a:uLnTx/>
                <a:uFillTx/>
                <a:ea typeface="Arial Unicode MS" pitchFamily="34" charset="-128"/>
                <a:cs typeface="Arial Unicode MS" pitchFamily="34" charset="-128"/>
              </a:rPr>
              <a:t>Translation exchange</a:t>
            </a:r>
          </a:p>
        </p:txBody>
      </p:sp>
      <p:sp>
        <p:nvSpPr>
          <p:cNvPr id="287" name="Rectangle 286">
            <a:extLst>
              <a:ext uri="{FF2B5EF4-FFF2-40B4-BE49-F238E27FC236}">
                <a16:creationId xmlns:a16="http://schemas.microsoft.com/office/drawing/2014/main" id="{47753000-A4FC-4AF4-86A3-428558361D24}"/>
              </a:ext>
            </a:extLst>
          </p:cNvPr>
          <p:cNvSpPr/>
          <p:nvPr/>
        </p:nvSpPr>
        <p:spPr bwMode="gray">
          <a:xfrm>
            <a:off x="6107984" y="1530607"/>
            <a:ext cx="1904000" cy="1797370"/>
          </a:xfrm>
          <a:prstGeom prst="rect">
            <a:avLst/>
          </a:prstGeom>
          <a:solidFill>
            <a:schemeClr val="bg1"/>
          </a:solidFill>
          <a:ln w="6350" algn="ctr">
            <a:solidFill>
              <a:schemeClr val="accent1">
                <a:lumMod val="75000"/>
              </a:schemeClr>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88" name="Rectangle: Rounded Corners 287">
            <a:extLst>
              <a:ext uri="{FF2B5EF4-FFF2-40B4-BE49-F238E27FC236}">
                <a16:creationId xmlns:a16="http://schemas.microsoft.com/office/drawing/2014/main" id="{928FDD0D-1A84-4852-8FE8-4F631EB4FE53}"/>
              </a:ext>
            </a:extLst>
          </p:cNvPr>
          <p:cNvSpPr/>
          <p:nvPr/>
        </p:nvSpPr>
        <p:spPr bwMode="gray">
          <a:xfrm>
            <a:off x="6276088" y="2100795"/>
            <a:ext cx="1548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Project structure</a:t>
            </a:r>
          </a:p>
        </p:txBody>
      </p:sp>
      <p:sp>
        <p:nvSpPr>
          <p:cNvPr id="289" name="Arrow: Down 288">
            <a:extLst>
              <a:ext uri="{FF2B5EF4-FFF2-40B4-BE49-F238E27FC236}">
                <a16:creationId xmlns:a16="http://schemas.microsoft.com/office/drawing/2014/main" id="{AE112DED-BBDB-49FC-9A45-C0F86B823CA8}"/>
              </a:ext>
            </a:extLst>
          </p:cNvPr>
          <p:cNvSpPr/>
          <p:nvPr/>
        </p:nvSpPr>
        <p:spPr bwMode="gray">
          <a:xfrm>
            <a:off x="6977171" y="2340493"/>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290" name="Rectangle: Rounded Corners 289">
            <a:extLst>
              <a:ext uri="{FF2B5EF4-FFF2-40B4-BE49-F238E27FC236}">
                <a16:creationId xmlns:a16="http://schemas.microsoft.com/office/drawing/2014/main" id="{D5CC78B8-93AE-4357-906A-5862B4BC7A11}"/>
              </a:ext>
            </a:extLst>
          </p:cNvPr>
          <p:cNvSpPr/>
          <p:nvPr/>
        </p:nvSpPr>
        <p:spPr bwMode="gray">
          <a:xfrm>
            <a:off x="6276088" y="2524564"/>
            <a:ext cx="1548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Content export</a:t>
            </a:r>
          </a:p>
        </p:txBody>
      </p:sp>
      <p:sp>
        <p:nvSpPr>
          <p:cNvPr id="291" name="Arrow: Down 290">
            <a:extLst>
              <a:ext uri="{FF2B5EF4-FFF2-40B4-BE49-F238E27FC236}">
                <a16:creationId xmlns:a16="http://schemas.microsoft.com/office/drawing/2014/main" id="{25977DF7-D4EF-4B3D-B4EC-D7DDE06872A8}"/>
              </a:ext>
            </a:extLst>
          </p:cNvPr>
          <p:cNvSpPr/>
          <p:nvPr/>
        </p:nvSpPr>
        <p:spPr bwMode="gray">
          <a:xfrm>
            <a:off x="6977171" y="2783374"/>
            <a:ext cx="144000" cy="144000"/>
          </a:xfrm>
          <a:prstGeom prst="downArrow">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292" name="Rectangle: Rounded Corners 291">
            <a:extLst>
              <a:ext uri="{FF2B5EF4-FFF2-40B4-BE49-F238E27FC236}">
                <a16:creationId xmlns:a16="http://schemas.microsoft.com/office/drawing/2014/main" id="{80716973-936A-48A0-9DBD-113B4741ED56}"/>
              </a:ext>
            </a:extLst>
          </p:cNvPr>
          <p:cNvSpPr/>
          <p:nvPr/>
        </p:nvSpPr>
        <p:spPr bwMode="gray">
          <a:xfrm>
            <a:off x="6276088" y="2967445"/>
            <a:ext cx="1548000" cy="198990"/>
          </a:xfrm>
          <a:prstGeom prst="roundRect">
            <a:avLst/>
          </a:prstGeom>
          <a:solidFill>
            <a:schemeClr val="accent1">
              <a:lumMod val="75000"/>
            </a:schemeClr>
          </a:solidFill>
          <a:ln w="6350" algn="ctr">
            <a:solidFill>
              <a:schemeClr val="bg1"/>
            </a:solid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850" kern="0">
                <a:solidFill>
                  <a:schemeClr val="bg1"/>
                </a:solidFill>
                <a:ea typeface="Arial Unicode MS" pitchFamily="34" charset="-128"/>
                <a:cs typeface="Arial Unicode MS" pitchFamily="34" charset="-128"/>
              </a:rPr>
              <a:t>Content import</a:t>
            </a:r>
          </a:p>
        </p:txBody>
      </p:sp>
      <p:pic>
        <p:nvPicPr>
          <p:cNvPr id="293" name="Graphic 292" descr="Circles with arrows">
            <a:extLst>
              <a:ext uri="{FF2B5EF4-FFF2-40B4-BE49-F238E27FC236}">
                <a16:creationId xmlns:a16="http://schemas.microsoft.com/office/drawing/2014/main" id="{3148E3F6-5197-4B3A-9F7C-EB5BD28D06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15079" y="1592602"/>
            <a:ext cx="504000" cy="504000"/>
          </a:xfrm>
          <a:prstGeom prst="rect">
            <a:avLst/>
          </a:prstGeom>
        </p:spPr>
      </p:pic>
      <p:sp>
        <p:nvSpPr>
          <p:cNvPr id="294" name="TextBox 293">
            <a:extLst>
              <a:ext uri="{FF2B5EF4-FFF2-40B4-BE49-F238E27FC236}">
                <a16:creationId xmlns:a16="http://schemas.microsoft.com/office/drawing/2014/main" id="{B01B7DE5-77B6-4DF2-841B-FECAFB30DB53}"/>
              </a:ext>
            </a:extLst>
          </p:cNvPr>
          <p:cNvSpPr txBox="1"/>
          <p:nvPr/>
        </p:nvSpPr>
        <p:spPr>
          <a:xfrm>
            <a:off x="8870765" y="2346060"/>
            <a:ext cx="103672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b="1" kern="0">
                <a:solidFill>
                  <a:schemeClr val="accent1">
                    <a:lumMod val="75000"/>
                  </a:schemeClr>
                </a:solidFill>
                <a:ea typeface="Arial Unicode MS" pitchFamily="34" charset="-128"/>
                <a:cs typeface="Arial Unicode MS" pitchFamily="34" charset="-128"/>
              </a:rPr>
              <a:t>Rolling build cycle (by build server)</a:t>
            </a:r>
          </a:p>
        </p:txBody>
      </p:sp>
      <p:sp>
        <p:nvSpPr>
          <p:cNvPr id="296" name="TextBox 295">
            <a:extLst>
              <a:ext uri="{FF2B5EF4-FFF2-40B4-BE49-F238E27FC236}">
                <a16:creationId xmlns:a16="http://schemas.microsoft.com/office/drawing/2014/main" id="{0708818E-8911-4CC8-99A6-A2514566C747}"/>
              </a:ext>
            </a:extLst>
          </p:cNvPr>
          <p:cNvSpPr txBox="1"/>
          <p:nvPr/>
        </p:nvSpPr>
        <p:spPr>
          <a:xfrm>
            <a:off x="4555651" y="1677201"/>
            <a:ext cx="1224356" cy="27700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1" kern="0">
                <a:solidFill>
                  <a:schemeClr val="accent1">
                    <a:lumMod val="75000"/>
                  </a:schemeClr>
                </a:solidFill>
                <a:ea typeface="Arial Unicode MS" pitchFamily="34" charset="-128"/>
                <a:cs typeface="Arial Unicode MS" pitchFamily="34" charset="-128"/>
              </a:rPr>
              <a:t>Container Store </a:t>
            </a:r>
            <a:br>
              <a:rPr lang="en-US" sz="900" b="1" kern="0">
                <a:solidFill>
                  <a:schemeClr val="accent1">
                    <a:lumMod val="75000"/>
                  </a:schemeClr>
                </a:solidFill>
                <a:ea typeface="Arial Unicode MS" pitchFamily="34" charset="-128"/>
                <a:cs typeface="Arial Unicode MS" pitchFamily="34" charset="-128"/>
              </a:rPr>
            </a:br>
            <a:r>
              <a:rPr lang="en-US" sz="900" b="1" kern="0">
                <a:solidFill>
                  <a:schemeClr val="accent1">
                    <a:lumMod val="75000"/>
                  </a:schemeClr>
                </a:solidFill>
                <a:ea typeface="Arial Unicode MS" pitchFamily="34" charset="-128"/>
                <a:cs typeface="Arial Unicode MS" pitchFamily="34" charset="-128"/>
              </a:rPr>
              <a:t>Rolling cycle</a:t>
            </a:r>
          </a:p>
        </p:txBody>
      </p:sp>
      <p:sp>
        <p:nvSpPr>
          <p:cNvPr id="297" name="TextBox 296">
            <a:extLst>
              <a:ext uri="{FF2B5EF4-FFF2-40B4-BE49-F238E27FC236}">
                <a16:creationId xmlns:a16="http://schemas.microsoft.com/office/drawing/2014/main" id="{1A72A44A-484C-4664-AD18-A3FF37FA51CF}"/>
              </a:ext>
            </a:extLst>
          </p:cNvPr>
          <p:cNvSpPr txBox="1"/>
          <p:nvPr/>
        </p:nvSpPr>
        <p:spPr>
          <a:xfrm>
            <a:off x="6599796" y="1677202"/>
            <a:ext cx="120159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1" kern="0">
                <a:solidFill>
                  <a:schemeClr val="accent1">
                    <a:lumMod val="75000"/>
                  </a:schemeClr>
                </a:solidFill>
                <a:ea typeface="Arial Unicode MS" pitchFamily="34" charset="-128"/>
                <a:cs typeface="Arial Unicode MS" pitchFamily="34" charset="-128"/>
              </a:rPr>
              <a:t>Translation exchange </a:t>
            </a:r>
            <a:br>
              <a:rPr lang="en-US" sz="900" b="1" kern="0">
                <a:solidFill>
                  <a:schemeClr val="accent1">
                    <a:lumMod val="75000"/>
                  </a:schemeClr>
                </a:solidFill>
                <a:ea typeface="Arial Unicode MS" pitchFamily="34" charset="-128"/>
                <a:cs typeface="Arial Unicode MS" pitchFamily="34" charset="-128"/>
              </a:rPr>
            </a:br>
            <a:r>
              <a:rPr lang="en-US" sz="900" b="1" kern="0">
                <a:solidFill>
                  <a:schemeClr val="accent1">
                    <a:lumMod val="75000"/>
                  </a:schemeClr>
                </a:solidFill>
                <a:ea typeface="Arial Unicode MS" pitchFamily="34" charset="-128"/>
                <a:cs typeface="Arial Unicode MS" pitchFamily="34" charset="-128"/>
              </a:rPr>
              <a:t>Rolling cycle</a:t>
            </a:r>
          </a:p>
        </p:txBody>
      </p:sp>
      <p:sp>
        <p:nvSpPr>
          <p:cNvPr id="300" name="TextBox 299">
            <a:extLst>
              <a:ext uri="{FF2B5EF4-FFF2-40B4-BE49-F238E27FC236}">
                <a16:creationId xmlns:a16="http://schemas.microsoft.com/office/drawing/2014/main" id="{E123F1C0-8392-4F70-A6B3-5B990A008664}"/>
              </a:ext>
            </a:extLst>
          </p:cNvPr>
          <p:cNvSpPr txBox="1"/>
          <p:nvPr/>
        </p:nvSpPr>
        <p:spPr>
          <a:xfrm>
            <a:off x="2330503" y="1657689"/>
            <a:ext cx="153810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1" kern="0">
                <a:solidFill>
                  <a:schemeClr val="accent1">
                    <a:lumMod val="75000"/>
                  </a:schemeClr>
                </a:solidFill>
                <a:ea typeface="Arial Unicode MS" pitchFamily="34" charset="-128"/>
                <a:cs typeface="Arial Unicode MS" pitchFamily="34" charset="-128"/>
              </a:rPr>
              <a:t>Instant docbase replication </a:t>
            </a:r>
            <a:br>
              <a:rPr lang="en-US" sz="900" b="1" kern="0">
                <a:solidFill>
                  <a:schemeClr val="accent1">
                    <a:lumMod val="75000"/>
                  </a:schemeClr>
                </a:solidFill>
                <a:ea typeface="Arial Unicode MS" pitchFamily="34" charset="-128"/>
                <a:cs typeface="Arial Unicode MS" pitchFamily="34" charset="-128"/>
              </a:rPr>
            </a:br>
            <a:r>
              <a:rPr lang="en-US" sz="900" b="1" kern="0">
                <a:solidFill>
                  <a:schemeClr val="accent1">
                    <a:lumMod val="75000"/>
                  </a:schemeClr>
                </a:solidFill>
                <a:ea typeface="Arial Unicode MS" pitchFamily="34" charset="-128"/>
                <a:cs typeface="Arial Unicode MS" pitchFamily="34" charset="-128"/>
              </a:rPr>
              <a:t>authoring -&gt; localization</a:t>
            </a:r>
            <a:endParaRPr lang="fr-FR" sz="900" b="1" kern="0">
              <a:solidFill>
                <a:schemeClr val="accent1">
                  <a:lumMod val="75000"/>
                </a:schemeClr>
              </a:solidFill>
              <a:ea typeface="Arial Unicode MS" pitchFamily="34" charset="-128"/>
              <a:cs typeface="Arial Unicode MS" pitchFamily="34" charset="-128"/>
            </a:endParaRPr>
          </a:p>
        </p:txBody>
      </p:sp>
      <p:sp>
        <p:nvSpPr>
          <p:cNvPr id="301" name="TextBox 300">
            <a:extLst>
              <a:ext uri="{FF2B5EF4-FFF2-40B4-BE49-F238E27FC236}">
                <a16:creationId xmlns:a16="http://schemas.microsoft.com/office/drawing/2014/main" id="{E553D687-8F03-4A7B-B139-B7A523C7C907}"/>
              </a:ext>
            </a:extLst>
          </p:cNvPr>
          <p:cNvSpPr txBox="1"/>
          <p:nvPr/>
        </p:nvSpPr>
        <p:spPr>
          <a:xfrm>
            <a:off x="10621542" y="1732185"/>
            <a:ext cx="1189595"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b="1" kern="0">
                <a:solidFill>
                  <a:schemeClr val="accent1">
                    <a:lumMod val="75000"/>
                  </a:schemeClr>
                </a:solidFill>
                <a:ea typeface="Arial Unicode MS" pitchFamily="34" charset="-128"/>
                <a:cs typeface="Arial Unicode MS" pitchFamily="34" charset="-128"/>
              </a:rPr>
              <a:t>Publishing </a:t>
            </a:r>
            <a:br>
              <a:rPr lang="en-US" sz="900" b="1" kern="0">
                <a:solidFill>
                  <a:schemeClr val="accent1">
                    <a:lumMod val="75000"/>
                  </a:schemeClr>
                </a:solidFill>
                <a:ea typeface="Arial Unicode MS" pitchFamily="34" charset="-128"/>
                <a:cs typeface="Arial Unicode MS" pitchFamily="34" charset="-128"/>
              </a:rPr>
            </a:br>
            <a:r>
              <a:rPr lang="en-US" sz="900" b="1" kern="0">
                <a:solidFill>
                  <a:schemeClr val="accent1">
                    <a:lumMod val="75000"/>
                  </a:schemeClr>
                </a:solidFill>
                <a:ea typeface="Arial Unicode MS" pitchFamily="34" charset="-128"/>
                <a:cs typeface="Arial Unicode MS" pitchFamily="34" charset="-128"/>
              </a:rPr>
              <a:t>(by Delivery channel)</a:t>
            </a:r>
          </a:p>
        </p:txBody>
      </p:sp>
      <p:sp>
        <p:nvSpPr>
          <p:cNvPr id="302" name="TextBox 301">
            <a:extLst>
              <a:ext uri="{FF2B5EF4-FFF2-40B4-BE49-F238E27FC236}">
                <a16:creationId xmlns:a16="http://schemas.microsoft.com/office/drawing/2014/main" id="{A0516D91-5741-497F-AE01-F28FEA98EB0D}"/>
              </a:ext>
            </a:extLst>
          </p:cNvPr>
          <p:cNvSpPr txBox="1"/>
          <p:nvPr/>
        </p:nvSpPr>
        <p:spPr>
          <a:xfrm>
            <a:off x="891009" y="1657689"/>
            <a:ext cx="117566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b="1" kern="0">
                <a:solidFill>
                  <a:schemeClr val="accent1">
                    <a:lumMod val="75000"/>
                  </a:schemeClr>
                </a:solidFill>
                <a:ea typeface="Arial Unicode MS" pitchFamily="34" charset="-128"/>
                <a:cs typeface="Arial Unicode MS" pitchFamily="34" charset="-128"/>
              </a:rPr>
              <a:t>Authoring actions </a:t>
            </a:r>
            <a:br>
              <a:rPr lang="en-US" sz="900" b="1" kern="0">
                <a:solidFill>
                  <a:schemeClr val="accent1">
                    <a:lumMod val="75000"/>
                  </a:schemeClr>
                </a:solidFill>
                <a:ea typeface="Arial Unicode MS" pitchFamily="34" charset="-128"/>
                <a:cs typeface="Arial Unicode MS" pitchFamily="34" charset="-128"/>
              </a:rPr>
            </a:br>
            <a:r>
              <a:rPr lang="en-US" sz="900" b="1" kern="0">
                <a:solidFill>
                  <a:schemeClr val="accent1">
                    <a:lumMod val="75000"/>
                  </a:schemeClr>
                </a:solidFill>
                <a:ea typeface="Arial Unicode MS" pitchFamily="34" charset="-128"/>
                <a:cs typeface="Arial Unicode MS" pitchFamily="34" charset="-128"/>
              </a:rPr>
              <a:t>on CMS front-end</a:t>
            </a:r>
          </a:p>
        </p:txBody>
      </p:sp>
      <p:sp>
        <p:nvSpPr>
          <p:cNvPr id="87" name="Arrow: Down 86">
            <a:extLst>
              <a:ext uri="{FF2B5EF4-FFF2-40B4-BE49-F238E27FC236}">
                <a16:creationId xmlns:a16="http://schemas.microsoft.com/office/drawing/2014/main" id="{8F394BA3-3ACF-4852-8BDC-D41BC1589ECF}"/>
              </a:ext>
            </a:extLst>
          </p:cNvPr>
          <p:cNvSpPr/>
          <p:nvPr/>
        </p:nvSpPr>
        <p:spPr bwMode="gray">
          <a:xfrm>
            <a:off x="9296014" y="4520875"/>
            <a:ext cx="144000" cy="144000"/>
          </a:xfrm>
          <a:prstGeom prst="downArrow">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850" i="0" u="none" strike="noStrike" kern="0" cap="none" spc="0" normalizeH="0" baseline="0" noProof="0" err="1">
              <a:ln>
                <a:noFill/>
              </a:ln>
              <a:solidFill>
                <a:schemeClr val="bg1"/>
              </a:solidFill>
              <a:effectLst/>
              <a:uLnTx/>
              <a:uFillTx/>
              <a:ea typeface="Arial Unicode MS" pitchFamily="34" charset="-128"/>
              <a:cs typeface="Arial Unicode MS" pitchFamily="34" charset="-128"/>
            </a:endParaRPr>
          </a:p>
        </p:txBody>
      </p:sp>
      <p:sp>
        <p:nvSpPr>
          <p:cNvPr id="88" name="Rectangle: Rounded Corners 87">
            <a:extLst>
              <a:ext uri="{FF2B5EF4-FFF2-40B4-BE49-F238E27FC236}">
                <a16:creationId xmlns:a16="http://schemas.microsoft.com/office/drawing/2014/main" id="{19FC2C3F-8EC2-42E7-B567-B40E9198C5B0}"/>
              </a:ext>
            </a:extLst>
          </p:cNvPr>
          <p:cNvSpPr/>
          <p:nvPr/>
        </p:nvSpPr>
        <p:spPr bwMode="gray">
          <a:xfrm>
            <a:off x="8626168" y="4656221"/>
            <a:ext cx="1512000" cy="198990"/>
          </a:xfrm>
          <a:prstGeom prst="roundRect">
            <a:avLst/>
          </a:prstGeom>
          <a:solidFill>
            <a:srgbClr val="0070C0"/>
          </a:solidFill>
          <a:ln w="6350" algn="ctr">
            <a:noFill/>
            <a:miter lim="800000"/>
            <a:headEnd/>
            <a:tailEnd/>
          </a:ln>
          <a:effectLst>
            <a:outerShdw blurRad="50800" dist="38100" dir="2700000" algn="tl"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r>
              <a:rPr lang="en-US" sz="750" kern="0">
                <a:solidFill>
                  <a:schemeClr val="bg1"/>
                </a:solidFill>
                <a:ea typeface="Arial Unicode MS" pitchFamily="34" charset="-128"/>
                <a:cs typeface="Arial Unicode MS" pitchFamily="34" charset="-128"/>
              </a:rPr>
              <a:t>Scan source &amp; dependencies</a:t>
            </a:r>
          </a:p>
        </p:txBody>
      </p:sp>
      <p:sp>
        <p:nvSpPr>
          <p:cNvPr id="6" name="Title 5">
            <a:extLst>
              <a:ext uri="{FF2B5EF4-FFF2-40B4-BE49-F238E27FC236}">
                <a16:creationId xmlns:a16="http://schemas.microsoft.com/office/drawing/2014/main" id="{BCE3CAA3-B329-445A-9875-A12FC25E542F}"/>
              </a:ext>
            </a:extLst>
          </p:cNvPr>
          <p:cNvSpPr>
            <a:spLocks noGrp="1"/>
          </p:cNvSpPr>
          <p:nvPr>
            <p:ph type="title"/>
          </p:nvPr>
        </p:nvSpPr>
        <p:spPr>
          <a:xfrm>
            <a:off x="504001" y="504000"/>
            <a:ext cx="11186476" cy="369332"/>
          </a:xfrm>
        </p:spPr>
        <p:txBody>
          <a:bodyPr/>
          <a:lstStyle/>
          <a:p>
            <a:r>
              <a:rPr lang="en-US">
                <a:solidFill>
                  <a:schemeClr val="bg1"/>
                </a:solidFill>
                <a:latin typeface="+mn-lt"/>
              </a:rPr>
              <a:t>SAP DITA landscape - </a:t>
            </a:r>
            <a:r>
              <a:rPr lang="en-US">
                <a:solidFill>
                  <a:schemeClr val="accent1"/>
                </a:solidFill>
                <a:latin typeface="+mn-lt"/>
              </a:rPr>
              <a:t>End-to-End pipeline from source to delivery</a:t>
            </a:r>
            <a:endParaRPr lang="en-US">
              <a:latin typeface="+mn-lt"/>
            </a:endParaRPr>
          </a:p>
        </p:txBody>
      </p:sp>
      <p:sp>
        <p:nvSpPr>
          <p:cNvPr id="90" name="Rectangle: Rounded Corners 89">
            <a:hlinkClick r:id="rId13" action="ppaction://hlinksldjump"/>
            <a:extLst>
              <a:ext uri="{FF2B5EF4-FFF2-40B4-BE49-F238E27FC236}">
                <a16:creationId xmlns:a16="http://schemas.microsoft.com/office/drawing/2014/main" id="{72042AB0-E35C-432E-B57A-C20D8584697D}"/>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1982523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Grafik 21">
            <a:extLst>
              <a:ext uri="{FF2B5EF4-FFF2-40B4-BE49-F238E27FC236}">
                <a16:creationId xmlns:a16="http://schemas.microsoft.com/office/drawing/2014/main" id="{8E8F1BFD-AE81-42F8-BA32-192BBA761D30}"/>
              </a:ext>
            </a:extLst>
          </p:cNvPr>
          <p:cNvPicPr>
            <a:picLocks noChangeAspect="1"/>
          </p:cNvPicPr>
          <p:nvPr/>
        </p:nvPicPr>
        <p:blipFill>
          <a:blip r:embed="rId3"/>
          <a:stretch>
            <a:fillRect/>
          </a:stretch>
        </p:blipFill>
        <p:spPr>
          <a:xfrm>
            <a:off x="-1" y="-1786"/>
            <a:ext cx="12195175" cy="6859786"/>
          </a:xfrm>
          <a:prstGeom prst="rect">
            <a:avLst/>
          </a:prstGeom>
        </p:spPr>
      </p:pic>
      <p:sp>
        <p:nvSpPr>
          <p:cNvPr id="203" name="Rectangle 202">
            <a:extLst>
              <a:ext uri="{FF2B5EF4-FFF2-40B4-BE49-F238E27FC236}">
                <a16:creationId xmlns:a16="http://schemas.microsoft.com/office/drawing/2014/main" id="{679C7FCF-1BB7-4210-8D30-0E62705F1BE9}"/>
              </a:ext>
            </a:extLst>
          </p:cNvPr>
          <p:cNvSpPr/>
          <p:nvPr/>
        </p:nvSpPr>
        <p:spPr bwMode="gray">
          <a:xfrm>
            <a:off x="9726924" y="2482271"/>
            <a:ext cx="1979058" cy="1610755"/>
          </a:xfrm>
          <a:prstGeom prst="rect">
            <a:avLst/>
          </a:prstGeom>
          <a:solidFill>
            <a:schemeClr val="bg2"/>
          </a:solidFill>
          <a:ln w="2540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202" name="Rectangle 201">
            <a:extLst>
              <a:ext uri="{FF2B5EF4-FFF2-40B4-BE49-F238E27FC236}">
                <a16:creationId xmlns:a16="http://schemas.microsoft.com/office/drawing/2014/main" id="{F595F29C-BE6A-4228-9B0A-CE24640619B4}"/>
              </a:ext>
            </a:extLst>
          </p:cNvPr>
          <p:cNvSpPr/>
          <p:nvPr/>
        </p:nvSpPr>
        <p:spPr bwMode="gray">
          <a:xfrm>
            <a:off x="9600003" y="2258499"/>
            <a:ext cx="1979058" cy="1728150"/>
          </a:xfrm>
          <a:prstGeom prst="rect">
            <a:avLst/>
          </a:prstGeom>
          <a:solidFill>
            <a:schemeClr val="bg2"/>
          </a:solidFill>
          <a:ln w="2540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91041455-F772-4F77-A5B9-601CE1DE256B}"/>
              </a:ext>
            </a:extLst>
          </p:cNvPr>
          <p:cNvSpPr/>
          <p:nvPr/>
        </p:nvSpPr>
        <p:spPr bwMode="gray">
          <a:xfrm>
            <a:off x="9447603" y="2016189"/>
            <a:ext cx="1979058" cy="1818060"/>
          </a:xfrm>
          <a:prstGeom prst="rect">
            <a:avLst/>
          </a:prstGeom>
          <a:solidFill>
            <a:schemeClr val="bg2"/>
          </a:solidFill>
          <a:ln w="25400" algn="ctr">
            <a:solidFill>
              <a:schemeClr val="bg1"/>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05" name="Rectangle 104">
            <a:extLst>
              <a:ext uri="{FF2B5EF4-FFF2-40B4-BE49-F238E27FC236}">
                <a16:creationId xmlns:a16="http://schemas.microsoft.com/office/drawing/2014/main" id="{9746E4C2-ADF1-4538-BA63-5CA8DA45F96E}"/>
              </a:ext>
            </a:extLst>
          </p:cNvPr>
          <p:cNvSpPr/>
          <p:nvPr/>
        </p:nvSpPr>
        <p:spPr bwMode="gray">
          <a:xfrm>
            <a:off x="6358546" y="4181756"/>
            <a:ext cx="875490" cy="457200"/>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04" name="Rectangle 103">
            <a:extLst>
              <a:ext uri="{FF2B5EF4-FFF2-40B4-BE49-F238E27FC236}">
                <a16:creationId xmlns:a16="http://schemas.microsoft.com/office/drawing/2014/main" id="{B904A2F9-D712-4E73-A4D8-13668FDDC97C}"/>
              </a:ext>
            </a:extLst>
          </p:cNvPr>
          <p:cNvSpPr/>
          <p:nvPr/>
        </p:nvSpPr>
        <p:spPr bwMode="gray">
          <a:xfrm>
            <a:off x="6286069" y="4043727"/>
            <a:ext cx="875490" cy="457200"/>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78295EF6-E3DF-44CA-8481-A633AD8C1BCD}"/>
              </a:ext>
            </a:extLst>
          </p:cNvPr>
          <p:cNvSpPr/>
          <p:nvPr/>
        </p:nvSpPr>
        <p:spPr bwMode="gray">
          <a:xfrm>
            <a:off x="6515343" y="3054387"/>
            <a:ext cx="491130" cy="457200"/>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01" name="Rectangle 100">
            <a:extLst>
              <a:ext uri="{FF2B5EF4-FFF2-40B4-BE49-F238E27FC236}">
                <a16:creationId xmlns:a16="http://schemas.microsoft.com/office/drawing/2014/main" id="{09DAD2EC-1249-4C2A-ACD8-1AF7D1938117}"/>
              </a:ext>
            </a:extLst>
          </p:cNvPr>
          <p:cNvSpPr/>
          <p:nvPr/>
        </p:nvSpPr>
        <p:spPr bwMode="gray">
          <a:xfrm>
            <a:off x="6421311" y="2970083"/>
            <a:ext cx="491130" cy="457200"/>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99" name="Rectangle 98">
            <a:extLst>
              <a:ext uri="{FF2B5EF4-FFF2-40B4-BE49-F238E27FC236}">
                <a16:creationId xmlns:a16="http://schemas.microsoft.com/office/drawing/2014/main" id="{339CAFEF-5AF2-4F89-8C60-F9825BB533FF}"/>
              </a:ext>
            </a:extLst>
          </p:cNvPr>
          <p:cNvSpPr/>
          <p:nvPr/>
        </p:nvSpPr>
        <p:spPr bwMode="gray">
          <a:xfrm>
            <a:off x="6464406" y="2337008"/>
            <a:ext cx="491130" cy="311286"/>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98" name="Rectangle 97">
            <a:extLst>
              <a:ext uri="{FF2B5EF4-FFF2-40B4-BE49-F238E27FC236}">
                <a16:creationId xmlns:a16="http://schemas.microsoft.com/office/drawing/2014/main" id="{9061D936-981E-4217-B288-B2453B750E29}"/>
              </a:ext>
            </a:extLst>
          </p:cNvPr>
          <p:cNvSpPr/>
          <p:nvPr/>
        </p:nvSpPr>
        <p:spPr bwMode="gray">
          <a:xfrm>
            <a:off x="6389830" y="2252704"/>
            <a:ext cx="491130" cy="311286"/>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grpSp>
        <p:nvGrpSpPr>
          <p:cNvPr id="4" name="Group 3">
            <a:extLst>
              <a:ext uri="{FF2B5EF4-FFF2-40B4-BE49-F238E27FC236}">
                <a16:creationId xmlns:a16="http://schemas.microsoft.com/office/drawing/2014/main" id="{3448AC64-E313-462C-9BE5-FDEF407F5E3D}"/>
              </a:ext>
            </a:extLst>
          </p:cNvPr>
          <p:cNvGrpSpPr/>
          <p:nvPr/>
        </p:nvGrpSpPr>
        <p:grpSpPr>
          <a:xfrm>
            <a:off x="6191720" y="3925466"/>
            <a:ext cx="920035" cy="457200"/>
            <a:chOff x="376862" y="4385627"/>
            <a:chExt cx="920035" cy="457200"/>
          </a:xfrm>
        </p:grpSpPr>
        <p:sp>
          <p:nvSpPr>
            <p:cNvPr id="40" name="Rectangle 39">
              <a:extLst>
                <a:ext uri="{FF2B5EF4-FFF2-40B4-BE49-F238E27FC236}">
                  <a16:creationId xmlns:a16="http://schemas.microsoft.com/office/drawing/2014/main" id="{AE8587CB-CAFB-45EE-95D3-C5B5F464B5E8}"/>
                </a:ext>
              </a:extLst>
            </p:cNvPr>
            <p:cNvSpPr/>
            <p:nvPr/>
          </p:nvSpPr>
          <p:spPr bwMode="gray">
            <a:xfrm>
              <a:off x="376862" y="4385627"/>
              <a:ext cx="920035" cy="457200"/>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57" name="TextBox 56">
              <a:extLst>
                <a:ext uri="{FF2B5EF4-FFF2-40B4-BE49-F238E27FC236}">
                  <a16:creationId xmlns:a16="http://schemas.microsoft.com/office/drawing/2014/main" id="{A84DB941-E64D-423C-818C-69FFC0A42486}"/>
                </a:ext>
              </a:extLst>
            </p:cNvPr>
            <p:cNvSpPr txBox="1">
              <a:spLocks/>
            </p:cNvSpPr>
            <p:nvPr/>
          </p:nvSpPr>
          <p:spPr>
            <a:xfrm>
              <a:off x="421405" y="4414810"/>
              <a:ext cx="209877" cy="168609"/>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B7E05EFF-BD21-4285-BA6D-30FD88B8C600}"/>
                </a:ext>
              </a:extLst>
            </p:cNvPr>
            <p:cNvSpPr txBox="1">
              <a:spLocks/>
            </p:cNvSpPr>
            <p:nvPr/>
          </p:nvSpPr>
          <p:spPr>
            <a:xfrm>
              <a:off x="645218" y="4414810"/>
              <a:ext cx="221903" cy="168609"/>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59" name="TextBox 58">
              <a:extLst>
                <a:ext uri="{FF2B5EF4-FFF2-40B4-BE49-F238E27FC236}">
                  <a16:creationId xmlns:a16="http://schemas.microsoft.com/office/drawing/2014/main" id="{AD72FEC5-9691-48BA-93DC-E64AF5A3864A}"/>
                </a:ext>
              </a:extLst>
            </p:cNvPr>
            <p:cNvSpPr txBox="1">
              <a:spLocks/>
            </p:cNvSpPr>
            <p:nvPr/>
          </p:nvSpPr>
          <p:spPr>
            <a:xfrm>
              <a:off x="881056" y="4414810"/>
              <a:ext cx="198530" cy="168609"/>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60" name="TextBox 59">
              <a:extLst>
                <a:ext uri="{FF2B5EF4-FFF2-40B4-BE49-F238E27FC236}">
                  <a16:creationId xmlns:a16="http://schemas.microsoft.com/office/drawing/2014/main" id="{EDE29CB0-ADF1-4993-B8D7-44EA8A9ADAC7}"/>
                </a:ext>
              </a:extLst>
            </p:cNvPr>
            <p:cNvSpPr txBox="1">
              <a:spLocks/>
            </p:cNvSpPr>
            <p:nvPr/>
          </p:nvSpPr>
          <p:spPr>
            <a:xfrm>
              <a:off x="1116896" y="4414810"/>
              <a:ext cx="180000" cy="168609"/>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62" name="TextBox 61">
              <a:extLst>
                <a:ext uri="{FF2B5EF4-FFF2-40B4-BE49-F238E27FC236}">
                  <a16:creationId xmlns:a16="http://schemas.microsoft.com/office/drawing/2014/main" id="{EDDC73F8-8AFE-4F4D-AC68-CC2F02B3D015}"/>
                </a:ext>
              </a:extLst>
            </p:cNvPr>
            <p:cNvSpPr txBox="1">
              <a:spLocks/>
            </p:cNvSpPr>
            <p:nvPr/>
          </p:nvSpPr>
          <p:spPr>
            <a:xfrm>
              <a:off x="421406" y="4619054"/>
              <a:ext cx="214178" cy="192898"/>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63" name="TextBox 62">
              <a:extLst>
                <a:ext uri="{FF2B5EF4-FFF2-40B4-BE49-F238E27FC236}">
                  <a16:creationId xmlns:a16="http://schemas.microsoft.com/office/drawing/2014/main" id="{AD59DA8D-93CD-4496-906D-A425F55FABC9}"/>
                </a:ext>
              </a:extLst>
            </p:cNvPr>
            <p:cNvSpPr txBox="1">
              <a:spLocks/>
            </p:cNvSpPr>
            <p:nvPr/>
          </p:nvSpPr>
          <p:spPr>
            <a:xfrm>
              <a:off x="645219" y="4619054"/>
              <a:ext cx="208404" cy="192898"/>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64" name="TextBox 63">
              <a:extLst>
                <a:ext uri="{FF2B5EF4-FFF2-40B4-BE49-F238E27FC236}">
                  <a16:creationId xmlns:a16="http://schemas.microsoft.com/office/drawing/2014/main" id="{CFEF85EA-89B1-4E2E-A64E-A116D4D557C9}"/>
                </a:ext>
              </a:extLst>
            </p:cNvPr>
            <p:cNvSpPr txBox="1">
              <a:spLocks/>
            </p:cNvSpPr>
            <p:nvPr/>
          </p:nvSpPr>
          <p:spPr>
            <a:xfrm>
              <a:off x="881055" y="4619053"/>
              <a:ext cx="216527" cy="210785"/>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65" name="TextBox 64">
              <a:extLst>
                <a:ext uri="{FF2B5EF4-FFF2-40B4-BE49-F238E27FC236}">
                  <a16:creationId xmlns:a16="http://schemas.microsoft.com/office/drawing/2014/main" id="{1C4F8832-4AD5-4A9B-BD95-A88A16542440}"/>
                </a:ext>
              </a:extLst>
            </p:cNvPr>
            <p:cNvSpPr txBox="1">
              <a:spLocks/>
            </p:cNvSpPr>
            <p:nvPr/>
          </p:nvSpPr>
          <p:spPr>
            <a:xfrm>
              <a:off x="1116896" y="4661271"/>
              <a:ext cx="180000" cy="173770"/>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grpSp>
      <p:sp>
        <p:nvSpPr>
          <p:cNvPr id="66" name="TextBox 65">
            <a:extLst>
              <a:ext uri="{FF2B5EF4-FFF2-40B4-BE49-F238E27FC236}">
                <a16:creationId xmlns:a16="http://schemas.microsoft.com/office/drawing/2014/main" id="{1FE4A5A8-6F99-45B9-ADEF-CF9C2C88B3ED}"/>
              </a:ext>
            </a:extLst>
          </p:cNvPr>
          <p:cNvSpPr txBox="1">
            <a:spLocks/>
          </p:cNvSpPr>
          <p:nvPr/>
        </p:nvSpPr>
        <p:spPr>
          <a:xfrm>
            <a:off x="6505521" y="5272130"/>
            <a:ext cx="190391" cy="168429"/>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46" name="TextBox 45">
            <a:extLst>
              <a:ext uri="{FF2B5EF4-FFF2-40B4-BE49-F238E27FC236}">
                <a16:creationId xmlns:a16="http://schemas.microsoft.com/office/drawing/2014/main" id="{E3D1E51C-D528-447F-AC27-774B9BA1C767}"/>
              </a:ext>
            </a:extLst>
          </p:cNvPr>
          <p:cNvSpPr txBox="1"/>
          <p:nvPr/>
        </p:nvSpPr>
        <p:spPr>
          <a:xfrm>
            <a:off x="6773349" y="5272130"/>
            <a:ext cx="1157591"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bg1"/>
                </a:solidFill>
                <a:ea typeface="Arial Unicode MS" pitchFamily="34" charset="-128"/>
                <a:cs typeface="Arial Unicode MS" pitchFamily="34" charset="-128"/>
              </a:rPr>
              <a:t>Deliverable</a:t>
            </a:r>
          </a:p>
        </p:txBody>
      </p:sp>
      <p:sp>
        <p:nvSpPr>
          <p:cNvPr id="69" name="TextBox 68">
            <a:extLst>
              <a:ext uri="{FF2B5EF4-FFF2-40B4-BE49-F238E27FC236}">
                <a16:creationId xmlns:a16="http://schemas.microsoft.com/office/drawing/2014/main" id="{DAC1E931-6373-4E46-BCBC-D14639B6DE5B}"/>
              </a:ext>
            </a:extLst>
          </p:cNvPr>
          <p:cNvSpPr txBox="1"/>
          <p:nvPr/>
        </p:nvSpPr>
        <p:spPr>
          <a:xfrm>
            <a:off x="6773349" y="4982927"/>
            <a:ext cx="1157591"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bg1"/>
                </a:solidFill>
                <a:ea typeface="Arial Unicode MS" pitchFamily="34" charset="-128"/>
                <a:cs typeface="Arial Unicode MS" pitchFamily="34" charset="-128"/>
              </a:rPr>
              <a:t>Project</a:t>
            </a:r>
          </a:p>
        </p:txBody>
      </p:sp>
      <p:sp>
        <p:nvSpPr>
          <p:cNvPr id="70" name="Rectangle 69">
            <a:extLst>
              <a:ext uri="{FF2B5EF4-FFF2-40B4-BE49-F238E27FC236}">
                <a16:creationId xmlns:a16="http://schemas.microsoft.com/office/drawing/2014/main" id="{F022BD93-3F0F-4B21-8DBD-F816DCB520FC}"/>
              </a:ext>
            </a:extLst>
          </p:cNvPr>
          <p:cNvSpPr/>
          <p:nvPr/>
        </p:nvSpPr>
        <p:spPr bwMode="gray">
          <a:xfrm>
            <a:off x="6105557" y="4925718"/>
            <a:ext cx="576423" cy="252919"/>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88" name="Rectangle 87">
            <a:extLst>
              <a:ext uri="{FF2B5EF4-FFF2-40B4-BE49-F238E27FC236}">
                <a16:creationId xmlns:a16="http://schemas.microsoft.com/office/drawing/2014/main" id="{07FF61E7-A48C-4E58-94BF-57C849D98B16}"/>
              </a:ext>
            </a:extLst>
          </p:cNvPr>
          <p:cNvSpPr/>
          <p:nvPr/>
        </p:nvSpPr>
        <p:spPr bwMode="gray">
          <a:xfrm>
            <a:off x="6271591" y="2856595"/>
            <a:ext cx="537090" cy="457200"/>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89" name="TextBox 88">
            <a:extLst>
              <a:ext uri="{FF2B5EF4-FFF2-40B4-BE49-F238E27FC236}">
                <a16:creationId xmlns:a16="http://schemas.microsoft.com/office/drawing/2014/main" id="{0ECF4B00-F36F-48B6-A644-0E283C654577}"/>
              </a:ext>
            </a:extLst>
          </p:cNvPr>
          <p:cNvSpPr txBox="1">
            <a:spLocks/>
          </p:cNvSpPr>
          <p:nvPr/>
        </p:nvSpPr>
        <p:spPr>
          <a:xfrm>
            <a:off x="6317549" y="2885778"/>
            <a:ext cx="206019" cy="176395"/>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90" name="TextBox 89">
            <a:extLst>
              <a:ext uri="{FF2B5EF4-FFF2-40B4-BE49-F238E27FC236}">
                <a16:creationId xmlns:a16="http://schemas.microsoft.com/office/drawing/2014/main" id="{C8673D27-4D3E-4DE2-811E-968587346F0F}"/>
              </a:ext>
            </a:extLst>
          </p:cNvPr>
          <p:cNvSpPr txBox="1">
            <a:spLocks/>
          </p:cNvSpPr>
          <p:nvPr/>
        </p:nvSpPr>
        <p:spPr>
          <a:xfrm>
            <a:off x="6541363" y="2885778"/>
            <a:ext cx="206020" cy="176395"/>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93" name="TextBox 92">
            <a:extLst>
              <a:ext uri="{FF2B5EF4-FFF2-40B4-BE49-F238E27FC236}">
                <a16:creationId xmlns:a16="http://schemas.microsoft.com/office/drawing/2014/main" id="{C329F20E-930D-4C30-BC0B-F82B71BB9E56}"/>
              </a:ext>
            </a:extLst>
          </p:cNvPr>
          <p:cNvSpPr txBox="1">
            <a:spLocks/>
          </p:cNvSpPr>
          <p:nvPr/>
        </p:nvSpPr>
        <p:spPr>
          <a:xfrm>
            <a:off x="6317550" y="3090022"/>
            <a:ext cx="206018" cy="198194"/>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94" name="TextBox 93">
            <a:extLst>
              <a:ext uri="{FF2B5EF4-FFF2-40B4-BE49-F238E27FC236}">
                <a16:creationId xmlns:a16="http://schemas.microsoft.com/office/drawing/2014/main" id="{67BE6C52-82A3-4351-8D9B-5BE7AEEF7C97}"/>
              </a:ext>
            </a:extLst>
          </p:cNvPr>
          <p:cNvSpPr txBox="1">
            <a:spLocks/>
          </p:cNvSpPr>
          <p:nvPr/>
        </p:nvSpPr>
        <p:spPr>
          <a:xfrm>
            <a:off x="6541362" y="3090022"/>
            <a:ext cx="206019" cy="176396"/>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73" name="Rectangle 72">
            <a:extLst>
              <a:ext uri="{FF2B5EF4-FFF2-40B4-BE49-F238E27FC236}">
                <a16:creationId xmlns:a16="http://schemas.microsoft.com/office/drawing/2014/main" id="{EAE9F926-3D2A-40AC-BBB4-3754D82390C5}"/>
              </a:ext>
            </a:extLst>
          </p:cNvPr>
          <p:cNvSpPr/>
          <p:nvPr/>
        </p:nvSpPr>
        <p:spPr bwMode="gray">
          <a:xfrm>
            <a:off x="6295798" y="2167900"/>
            <a:ext cx="491130" cy="311286"/>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74" name="TextBox 73">
            <a:extLst>
              <a:ext uri="{FF2B5EF4-FFF2-40B4-BE49-F238E27FC236}">
                <a16:creationId xmlns:a16="http://schemas.microsoft.com/office/drawing/2014/main" id="{31446F86-3AAB-4037-BDD7-834CF87F179D}"/>
              </a:ext>
            </a:extLst>
          </p:cNvPr>
          <p:cNvSpPr txBox="1">
            <a:spLocks/>
          </p:cNvSpPr>
          <p:nvPr/>
        </p:nvSpPr>
        <p:spPr>
          <a:xfrm>
            <a:off x="6347752" y="2217866"/>
            <a:ext cx="167591" cy="193772"/>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76" name="TextBox 75">
            <a:extLst>
              <a:ext uri="{FF2B5EF4-FFF2-40B4-BE49-F238E27FC236}">
                <a16:creationId xmlns:a16="http://schemas.microsoft.com/office/drawing/2014/main" id="{77416590-F696-4D6F-9C22-6E24A2BBDFBF}"/>
              </a:ext>
            </a:extLst>
          </p:cNvPr>
          <p:cNvSpPr txBox="1">
            <a:spLocks/>
          </p:cNvSpPr>
          <p:nvPr/>
        </p:nvSpPr>
        <p:spPr>
          <a:xfrm>
            <a:off x="6571565" y="2217866"/>
            <a:ext cx="201784" cy="196976"/>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48" name="Rectangle 47">
            <a:extLst>
              <a:ext uri="{FF2B5EF4-FFF2-40B4-BE49-F238E27FC236}">
                <a16:creationId xmlns:a16="http://schemas.microsoft.com/office/drawing/2014/main" id="{47C93EE7-C45D-4529-A38F-F2B8796ED432}"/>
              </a:ext>
            </a:extLst>
          </p:cNvPr>
          <p:cNvSpPr/>
          <p:nvPr/>
        </p:nvSpPr>
        <p:spPr bwMode="gray">
          <a:xfrm>
            <a:off x="6097587" y="1585795"/>
            <a:ext cx="1871369" cy="3160436"/>
          </a:xfrm>
          <a:prstGeom prst="rect">
            <a:avLst/>
          </a:prstGeom>
          <a:no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98AB122A-48A8-48C1-8B83-752251B2E1EB}"/>
              </a:ext>
            </a:extLst>
          </p:cNvPr>
          <p:cNvSpPr txBox="1"/>
          <p:nvPr/>
        </p:nvSpPr>
        <p:spPr>
          <a:xfrm>
            <a:off x="6450442" y="1749531"/>
            <a:ext cx="1157484"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a:solidFill>
                  <a:schemeClr val="bg1"/>
                </a:solidFill>
                <a:ea typeface="Arial Unicode MS" pitchFamily="34" charset="-128"/>
                <a:cs typeface="Arial Unicode MS" pitchFamily="34" charset="-128"/>
              </a:rPr>
              <a:t>Projects to build</a:t>
            </a:r>
          </a:p>
        </p:txBody>
      </p:sp>
      <p:sp>
        <p:nvSpPr>
          <p:cNvPr id="97" name="TextBox 96">
            <a:extLst>
              <a:ext uri="{FF2B5EF4-FFF2-40B4-BE49-F238E27FC236}">
                <a16:creationId xmlns:a16="http://schemas.microsoft.com/office/drawing/2014/main" id="{6F6DDB37-F3B7-43B7-AE78-3849CDE393AF}"/>
              </a:ext>
            </a:extLst>
          </p:cNvPr>
          <p:cNvSpPr txBox="1"/>
          <p:nvPr/>
        </p:nvSpPr>
        <p:spPr>
          <a:xfrm>
            <a:off x="9931768" y="1997828"/>
            <a:ext cx="1239930"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a:ea typeface="Arial Unicode MS" pitchFamily="34" charset="-128"/>
                <a:cs typeface="Arial Unicode MS" pitchFamily="34" charset="-128"/>
              </a:rPr>
              <a:t>Build server</a:t>
            </a:r>
          </a:p>
        </p:txBody>
      </p:sp>
      <p:sp>
        <p:nvSpPr>
          <p:cNvPr id="100" name="TextBox 99">
            <a:extLst>
              <a:ext uri="{FF2B5EF4-FFF2-40B4-BE49-F238E27FC236}">
                <a16:creationId xmlns:a16="http://schemas.microsoft.com/office/drawing/2014/main" id="{19730C1D-9E5A-4D9F-A14F-6637BFA4AF02}"/>
              </a:ext>
            </a:extLst>
          </p:cNvPr>
          <p:cNvSpPr txBox="1"/>
          <p:nvPr/>
        </p:nvSpPr>
        <p:spPr>
          <a:xfrm>
            <a:off x="7131204" y="2329932"/>
            <a:ext cx="797519"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a:solidFill>
                  <a:schemeClr val="bg1"/>
                </a:solidFill>
                <a:ea typeface="Arial Unicode MS" pitchFamily="34" charset="-128"/>
                <a:cs typeface="Arial Unicode MS" pitchFamily="34" charset="-128"/>
              </a:rPr>
              <a:t>Small</a:t>
            </a:r>
          </a:p>
        </p:txBody>
      </p:sp>
      <p:sp>
        <p:nvSpPr>
          <p:cNvPr id="103" name="TextBox 102">
            <a:extLst>
              <a:ext uri="{FF2B5EF4-FFF2-40B4-BE49-F238E27FC236}">
                <a16:creationId xmlns:a16="http://schemas.microsoft.com/office/drawing/2014/main" id="{B1B38F31-E1AE-496A-B77F-84BBD588A66B}"/>
              </a:ext>
            </a:extLst>
          </p:cNvPr>
          <p:cNvSpPr txBox="1"/>
          <p:nvPr/>
        </p:nvSpPr>
        <p:spPr>
          <a:xfrm>
            <a:off x="7180333" y="3087972"/>
            <a:ext cx="797519"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a:solidFill>
                  <a:schemeClr val="bg1"/>
                </a:solidFill>
                <a:ea typeface="Arial Unicode MS" pitchFamily="34" charset="-128"/>
                <a:cs typeface="Arial Unicode MS" pitchFamily="34" charset="-128"/>
              </a:rPr>
              <a:t>Medium</a:t>
            </a:r>
          </a:p>
        </p:txBody>
      </p:sp>
      <p:sp>
        <p:nvSpPr>
          <p:cNvPr id="106" name="TextBox 105">
            <a:extLst>
              <a:ext uri="{FF2B5EF4-FFF2-40B4-BE49-F238E27FC236}">
                <a16:creationId xmlns:a16="http://schemas.microsoft.com/office/drawing/2014/main" id="{46867756-A56E-4955-BEFA-71D47DF6419C}"/>
              </a:ext>
            </a:extLst>
          </p:cNvPr>
          <p:cNvSpPr txBox="1"/>
          <p:nvPr/>
        </p:nvSpPr>
        <p:spPr>
          <a:xfrm>
            <a:off x="7198869" y="4236167"/>
            <a:ext cx="797519"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a:solidFill>
                  <a:schemeClr val="bg1"/>
                </a:solidFill>
                <a:ea typeface="Arial Unicode MS" pitchFamily="34" charset="-128"/>
                <a:cs typeface="Arial Unicode MS" pitchFamily="34" charset="-128"/>
              </a:rPr>
              <a:t>Large</a:t>
            </a:r>
          </a:p>
        </p:txBody>
      </p:sp>
      <p:sp>
        <p:nvSpPr>
          <p:cNvPr id="182" name="TextBox 181">
            <a:extLst>
              <a:ext uri="{FF2B5EF4-FFF2-40B4-BE49-F238E27FC236}">
                <a16:creationId xmlns:a16="http://schemas.microsoft.com/office/drawing/2014/main" id="{837F612E-7643-4A77-A6ED-B1D046358920}"/>
              </a:ext>
            </a:extLst>
          </p:cNvPr>
          <p:cNvSpPr txBox="1"/>
          <p:nvPr/>
        </p:nvSpPr>
        <p:spPr>
          <a:xfrm>
            <a:off x="496129" y="1906173"/>
            <a:ext cx="5436542" cy="3847207"/>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US" sz="2000" kern="0">
                <a:solidFill>
                  <a:schemeClr val="bg1"/>
                </a:solidFill>
                <a:ea typeface="Arial Unicode MS" pitchFamily="34" charset="-128"/>
                <a:cs typeface="Arial Unicode MS" pitchFamily="34" charset="-128"/>
              </a:rPr>
              <a:t>Proprietary on premise Build solution with monolith architecture (Container store, Build)</a:t>
            </a:r>
          </a:p>
          <a:p>
            <a:pPr marL="285750" indent="-285750" fontAlgn="base">
              <a:spcBef>
                <a:spcPct val="50000"/>
              </a:spcBef>
              <a:spcAft>
                <a:spcPct val="0"/>
              </a:spcAft>
              <a:buClr>
                <a:srgbClr val="F0AB00"/>
              </a:buClr>
              <a:buSzPct val="80000"/>
              <a:buFont typeface="Arial" panose="020B0604020202020204" pitchFamily="34" charset="0"/>
              <a:buChar char="•"/>
            </a:pPr>
            <a:r>
              <a:rPr lang="en-US" sz="2000" kern="0">
                <a:solidFill>
                  <a:schemeClr val="bg1"/>
                </a:solidFill>
                <a:ea typeface="Arial Unicode MS" pitchFamily="34" charset="-128"/>
                <a:cs typeface="Arial Unicode MS" pitchFamily="34" charset="-128"/>
              </a:rPr>
              <a:t>Static assignment of projects to build servers resulting into</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2000" kern="0">
                <a:solidFill>
                  <a:schemeClr val="bg1"/>
                </a:solidFill>
                <a:ea typeface="Arial Unicode MS" pitchFamily="34" charset="-128"/>
                <a:cs typeface="Arial Unicode MS" pitchFamily="34" charset="-128"/>
              </a:rPr>
              <a:t>Non optimal resource utilization rate </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2000" kern="0">
                <a:solidFill>
                  <a:schemeClr val="bg1"/>
                </a:solidFill>
                <a:ea typeface="Arial Unicode MS" pitchFamily="34" charset="-128"/>
                <a:cs typeface="Arial Unicode MS" pitchFamily="34" charset="-128"/>
              </a:rPr>
              <a:t>Waiting list on projects (build cycle): A large project can become a bottleneck</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2000" kern="0">
                <a:solidFill>
                  <a:schemeClr val="bg1"/>
                </a:solidFill>
                <a:ea typeface="Arial Unicode MS" pitchFamily="34" charset="-128"/>
                <a:cs typeface="Arial Unicode MS" pitchFamily="34" charset="-128"/>
              </a:rPr>
              <a:t>High cost operations</a:t>
            </a:r>
          </a:p>
          <a:p>
            <a:pPr marL="285750" indent="-285750" fontAlgn="base">
              <a:spcBef>
                <a:spcPct val="50000"/>
              </a:spcBef>
              <a:spcAft>
                <a:spcPct val="0"/>
              </a:spcAft>
              <a:buClr>
                <a:srgbClr val="F0AB00"/>
              </a:buClr>
              <a:buSzPct val="80000"/>
              <a:buFont typeface="Arial" panose="020B0604020202020204" pitchFamily="34" charset="0"/>
              <a:buChar char="•"/>
            </a:pPr>
            <a:r>
              <a:rPr lang="en-US" sz="2000" kern="0">
                <a:solidFill>
                  <a:schemeClr val="bg1"/>
                </a:solidFill>
                <a:ea typeface="Arial Unicode MS" pitchFamily="34" charset="-128"/>
                <a:cs typeface="Arial Unicode MS" pitchFamily="34" charset="-128"/>
              </a:rPr>
              <a:t>The container Store is a bottleneck to run a true CI/CD on project level</a:t>
            </a:r>
          </a:p>
        </p:txBody>
      </p:sp>
      <p:sp>
        <p:nvSpPr>
          <p:cNvPr id="191" name="Rectangle 190">
            <a:extLst>
              <a:ext uri="{FF2B5EF4-FFF2-40B4-BE49-F238E27FC236}">
                <a16:creationId xmlns:a16="http://schemas.microsoft.com/office/drawing/2014/main" id="{083DA29F-5702-4D58-811D-E79F5939ED13}"/>
              </a:ext>
            </a:extLst>
          </p:cNvPr>
          <p:cNvSpPr/>
          <p:nvPr/>
        </p:nvSpPr>
        <p:spPr bwMode="gray">
          <a:xfrm>
            <a:off x="9117771" y="1610139"/>
            <a:ext cx="2910577" cy="2626029"/>
          </a:xfrm>
          <a:prstGeom prst="rect">
            <a:avLst/>
          </a:prstGeom>
          <a:no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92" name="TextBox 191">
            <a:extLst>
              <a:ext uri="{FF2B5EF4-FFF2-40B4-BE49-F238E27FC236}">
                <a16:creationId xmlns:a16="http://schemas.microsoft.com/office/drawing/2014/main" id="{25F56B84-2228-4BEF-B9D5-8BFE5633D9AD}"/>
              </a:ext>
            </a:extLst>
          </p:cNvPr>
          <p:cNvSpPr txBox="1"/>
          <p:nvPr/>
        </p:nvSpPr>
        <p:spPr>
          <a:xfrm>
            <a:off x="9797997" y="1699567"/>
            <a:ext cx="1522031"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kern="0">
                <a:solidFill>
                  <a:schemeClr val="bg1"/>
                </a:solidFill>
                <a:ea typeface="Arial Unicode MS" pitchFamily="34" charset="-128"/>
                <a:cs typeface="Arial Unicode MS" pitchFamily="34" charset="-128"/>
              </a:rPr>
              <a:t>Pool of Build servers</a:t>
            </a:r>
          </a:p>
        </p:txBody>
      </p:sp>
      <p:sp>
        <p:nvSpPr>
          <p:cNvPr id="54" name="Rectangle 53">
            <a:extLst>
              <a:ext uri="{FF2B5EF4-FFF2-40B4-BE49-F238E27FC236}">
                <a16:creationId xmlns:a16="http://schemas.microsoft.com/office/drawing/2014/main" id="{16E1074B-ECB3-4FBA-B13A-1BB43FD1274D}"/>
              </a:ext>
            </a:extLst>
          </p:cNvPr>
          <p:cNvSpPr/>
          <p:nvPr/>
        </p:nvSpPr>
        <p:spPr bwMode="gray">
          <a:xfrm>
            <a:off x="11609514" y="1471159"/>
            <a:ext cx="294125" cy="545030"/>
          </a:xfrm>
          <a:prstGeom prst="rect">
            <a:avLst/>
          </a:prstGeom>
          <a:solidFill>
            <a:schemeClr val="tx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55" name="Rectangle 54">
            <a:extLst>
              <a:ext uri="{FF2B5EF4-FFF2-40B4-BE49-F238E27FC236}">
                <a16:creationId xmlns:a16="http://schemas.microsoft.com/office/drawing/2014/main" id="{ADF068B3-6D8D-41AF-9470-9C275654C414}"/>
              </a:ext>
            </a:extLst>
          </p:cNvPr>
          <p:cNvSpPr/>
          <p:nvPr/>
        </p:nvSpPr>
        <p:spPr bwMode="gray">
          <a:xfrm>
            <a:off x="11614262" y="1729763"/>
            <a:ext cx="289377" cy="286426"/>
          </a:xfrm>
          <a:prstGeom prst="rect">
            <a:avLst/>
          </a:prstGeom>
          <a:solidFill>
            <a:schemeClr val="accent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a:ln>
                  <a:noFill/>
                </a:ln>
                <a:solidFill>
                  <a:schemeClr val="bg1"/>
                </a:solidFill>
                <a:effectLst/>
                <a:uLnTx/>
                <a:uFillTx/>
                <a:ea typeface="Arial Unicode MS" pitchFamily="34" charset="-128"/>
                <a:cs typeface="Arial Unicode MS" pitchFamily="34" charset="-128"/>
              </a:rPr>
              <a:t>30%</a:t>
            </a:r>
          </a:p>
        </p:txBody>
      </p:sp>
      <p:cxnSp>
        <p:nvCxnSpPr>
          <p:cNvPr id="209" name="Straight Arrow Connector 208">
            <a:extLst>
              <a:ext uri="{FF2B5EF4-FFF2-40B4-BE49-F238E27FC236}">
                <a16:creationId xmlns:a16="http://schemas.microsoft.com/office/drawing/2014/main" id="{C7682D12-9EA5-42E6-A899-8F31ABB076F7}"/>
              </a:ext>
            </a:extLst>
          </p:cNvPr>
          <p:cNvCxnSpPr>
            <a:cxnSpLocks/>
            <a:stCxn id="48" idx="3"/>
          </p:cNvCxnSpPr>
          <p:nvPr/>
        </p:nvCxnSpPr>
        <p:spPr>
          <a:xfrm flipV="1">
            <a:off x="7968956" y="3147977"/>
            <a:ext cx="1148815" cy="18036"/>
          </a:xfrm>
          <a:prstGeom prst="straightConnector1">
            <a:avLst/>
          </a:prstGeom>
          <a:ln w="2540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42E3A174-B448-46CA-82AA-ABDCD2EBC07D}"/>
              </a:ext>
            </a:extLst>
          </p:cNvPr>
          <p:cNvSpPr txBox="1"/>
          <p:nvPr/>
        </p:nvSpPr>
        <p:spPr>
          <a:xfrm>
            <a:off x="8095877" y="3327464"/>
            <a:ext cx="1344341"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a:solidFill>
                  <a:schemeClr val="bg1"/>
                </a:solidFill>
                <a:ea typeface="Arial Unicode MS" pitchFamily="34" charset="-128"/>
                <a:cs typeface="Arial Unicode MS" pitchFamily="34" charset="-128"/>
              </a:rPr>
              <a:t>Assignment of projects to Buid servers</a:t>
            </a:r>
          </a:p>
        </p:txBody>
      </p:sp>
      <p:grpSp>
        <p:nvGrpSpPr>
          <p:cNvPr id="112" name="Group 111">
            <a:extLst>
              <a:ext uri="{FF2B5EF4-FFF2-40B4-BE49-F238E27FC236}">
                <a16:creationId xmlns:a16="http://schemas.microsoft.com/office/drawing/2014/main" id="{E2AD4248-9697-40C9-A4EA-0E3A39255D2E}"/>
              </a:ext>
            </a:extLst>
          </p:cNvPr>
          <p:cNvGrpSpPr/>
          <p:nvPr/>
        </p:nvGrpSpPr>
        <p:grpSpPr>
          <a:xfrm>
            <a:off x="10203507" y="2364876"/>
            <a:ext cx="491130" cy="311286"/>
            <a:chOff x="480940" y="2628061"/>
            <a:chExt cx="491130" cy="311286"/>
          </a:xfrm>
        </p:grpSpPr>
        <p:sp>
          <p:nvSpPr>
            <p:cNvPr id="116" name="Rectangle 115">
              <a:extLst>
                <a:ext uri="{FF2B5EF4-FFF2-40B4-BE49-F238E27FC236}">
                  <a16:creationId xmlns:a16="http://schemas.microsoft.com/office/drawing/2014/main" id="{064BF520-A9A7-45FF-86DC-73B8CB5AAB36}"/>
                </a:ext>
              </a:extLst>
            </p:cNvPr>
            <p:cNvSpPr/>
            <p:nvPr/>
          </p:nvSpPr>
          <p:spPr bwMode="gray">
            <a:xfrm>
              <a:off x="480940" y="2628061"/>
              <a:ext cx="491130" cy="311286"/>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32" name="TextBox 131">
              <a:extLst>
                <a:ext uri="{FF2B5EF4-FFF2-40B4-BE49-F238E27FC236}">
                  <a16:creationId xmlns:a16="http://schemas.microsoft.com/office/drawing/2014/main" id="{E0F1C2DC-CE7D-45B6-A850-BFBF12B46E64}"/>
                </a:ext>
              </a:extLst>
            </p:cNvPr>
            <p:cNvSpPr txBox="1">
              <a:spLocks/>
            </p:cNvSpPr>
            <p:nvPr/>
          </p:nvSpPr>
          <p:spPr>
            <a:xfrm>
              <a:off x="532894" y="2678027"/>
              <a:ext cx="177500" cy="190810"/>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133" name="TextBox 132">
              <a:extLst>
                <a:ext uri="{FF2B5EF4-FFF2-40B4-BE49-F238E27FC236}">
                  <a16:creationId xmlns:a16="http://schemas.microsoft.com/office/drawing/2014/main" id="{2933BE6B-3E5B-40AC-8955-57AEF9FEAC92}"/>
                </a:ext>
              </a:extLst>
            </p:cNvPr>
            <p:cNvSpPr txBox="1">
              <a:spLocks/>
            </p:cNvSpPr>
            <p:nvPr/>
          </p:nvSpPr>
          <p:spPr>
            <a:xfrm>
              <a:off x="756707" y="2678027"/>
              <a:ext cx="158091" cy="190810"/>
            </a:xfrm>
            <a:prstGeom prst="rect">
              <a:avLst/>
            </a:prstGeom>
            <a:solidFill>
              <a:schemeClr val="accent4"/>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grpSp>
      <p:grpSp>
        <p:nvGrpSpPr>
          <p:cNvPr id="134" name="Group 133">
            <a:extLst>
              <a:ext uri="{FF2B5EF4-FFF2-40B4-BE49-F238E27FC236}">
                <a16:creationId xmlns:a16="http://schemas.microsoft.com/office/drawing/2014/main" id="{511626FF-9FA6-4F96-BA51-5E80ECA2FDD8}"/>
              </a:ext>
            </a:extLst>
          </p:cNvPr>
          <p:cNvGrpSpPr/>
          <p:nvPr/>
        </p:nvGrpSpPr>
        <p:grpSpPr>
          <a:xfrm>
            <a:off x="10818571" y="2853185"/>
            <a:ext cx="491130" cy="311286"/>
            <a:chOff x="480940" y="2628061"/>
            <a:chExt cx="491130" cy="311286"/>
          </a:xfrm>
        </p:grpSpPr>
        <p:sp>
          <p:nvSpPr>
            <p:cNvPr id="135" name="Rectangle 134">
              <a:extLst>
                <a:ext uri="{FF2B5EF4-FFF2-40B4-BE49-F238E27FC236}">
                  <a16:creationId xmlns:a16="http://schemas.microsoft.com/office/drawing/2014/main" id="{0ED9260C-8EF0-4127-B230-0E913BDBADD8}"/>
                </a:ext>
              </a:extLst>
            </p:cNvPr>
            <p:cNvSpPr/>
            <p:nvPr/>
          </p:nvSpPr>
          <p:spPr bwMode="gray">
            <a:xfrm>
              <a:off x="480940" y="2628061"/>
              <a:ext cx="491130" cy="311286"/>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36" name="TextBox 135">
              <a:extLst>
                <a:ext uri="{FF2B5EF4-FFF2-40B4-BE49-F238E27FC236}">
                  <a16:creationId xmlns:a16="http://schemas.microsoft.com/office/drawing/2014/main" id="{B2F152B9-9BB1-4FE5-B898-FBB56D18E4F6}"/>
                </a:ext>
              </a:extLst>
            </p:cNvPr>
            <p:cNvSpPr txBox="1">
              <a:spLocks/>
            </p:cNvSpPr>
            <p:nvPr/>
          </p:nvSpPr>
          <p:spPr>
            <a:xfrm>
              <a:off x="532894" y="2678027"/>
              <a:ext cx="188450" cy="184822"/>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137" name="TextBox 136">
              <a:extLst>
                <a:ext uri="{FF2B5EF4-FFF2-40B4-BE49-F238E27FC236}">
                  <a16:creationId xmlns:a16="http://schemas.microsoft.com/office/drawing/2014/main" id="{844FFA84-B2D8-48A3-BF0C-F72079465D31}"/>
                </a:ext>
              </a:extLst>
            </p:cNvPr>
            <p:cNvSpPr txBox="1">
              <a:spLocks/>
            </p:cNvSpPr>
            <p:nvPr/>
          </p:nvSpPr>
          <p:spPr>
            <a:xfrm>
              <a:off x="756707" y="2678026"/>
              <a:ext cx="188450" cy="182881"/>
            </a:xfrm>
            <a:prstGeom prst="rect">
              <a:avLst/>
            </a:prstGeom>
            <a:solidFill>
              <a:srgbClr val="00B050"/>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grpSp>
      <p:grpSp>
        <p:nvGrpSpPr>
          <p:cNvPr id="138" name="Group 137">
            <a:extLst>
              <a:ext uri="{FF2B5EF4-FFF2-40B4-BE49-F238E27FC236}">
                <a16:creationId xmlns:a16="http://schemas.microsoft.com/office/drawing/2014/main" id="{BB0522E9-D908-4822-A4A0-16223FAE0B6B}"/>
              </a:ext>
            </a:extLst>
          </p:cNvPr>
          <p:cNvGrpSpPr/>
          <p:nvPr/>
        </p:nvGrpSpPr>
        <p:grpSpPr>
          <a:xfrm>
            <a:off x="9997716" y="3288216"/>
            <a:ext cx="875490" cy="464408"/>
            <a:chOff x="421407" y="4385627"/>
            <a:chExt cx="875490" cy="457200"/>
          </a:xfrm>
        </p:grpSpPr>
        <p:sp>
          <p:nvSpPr>
            <p:cNvPr id="139" name="Rectangle 138">
              <a:extLst>
                <a:ext uri="{FF2B5EF4-FFF2-40B4-BE49-F238E27FC236}">
                  <a16:creationId xmlns:a16="http://schemas.microsoft.com/office/drawing/2014/main" id="{4042FC2D-1017-4F14-8205-0568BFBDA737}"/>
                </a:ext>
              </a:extLst>
            </p:cNvPr>
            <p:cNvSpPr/>
            <p:nvPr/>
          </p:nvSpPr>
          <p:spPr bwMode="gray">
            <a:xfrm>
              <a:off x="421407" y="4385627"/>
              <a:ext cx="875490" cy="457200"/>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40" name="TextBox 139">
              <a:extLst>
                <a:ext uri="{FF2B5EF4-FFF2-40B4-BE49-F238E27FC236}">
                  <a16:creationId xmlns:a16="http://schemas.microsoft.com/office/drawing/2014/main" id="{6EBB89DC-A417-43C6-9B8E-7321DF72B479}"/>
                </a:ext>
              </a:extLst>
            </p:cNvPr>
            <p:cNvSpPr txBox="1">
              <a:spLocks/>
            </p:cNvSpPr>
            <p:nvPr/>
          </p:nvSpPr>
          <p:spPr>
            <a:xfrm>
              <a:off x="435666" y="4414811"/>
              <a:ext cx="175385" cy="146339"/>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141" name="TextBox 140">
              <a:extLst>
                <a:ext uri="{FF2B5EF4-FFF2-40B4-BE49-F238E27FC236}">
                  <a16:creationId xmlns:a16="http://schemas.microsoft.com/office/drawing/2014/main" id="{BDFC3AFD-6C66-49F9-8523-C43787656DEF}"/>
                </a:ext>
              </a:extLst>
            </p:cNvPr>
            <p:cNvSpPr txBox="1">
              <a:spLocks/>
            </p:cNvSpPr>
            <p:nvPr/>
          </p:nvSpPr>
          <p:spPr>
            <a:xfrm>
              <a:off x="645219" y="4414811"/>
              <a:ext cx="177317" cy="168634"/>
            </a:xfrm>
            <a:prstGeom prst="rect">
              <a:avLst/>
            </a:prstGeom>
            <a:solidFill>
              <a:schemeClr val="accent4"/>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142" name="TextBox 141">
              <a:extLst>
                <a:ext uri="{FF2B5EF4-FFF2-40B4-BE49-F238E27FC236}">
                  <a16:creationId xmlns:a16="http://schemas.microsoft.com/office/drawing/2014/main" id="{8C33CBC6-F2F5-4E2C-9D6C-4524F8E9D9E9}"/>
                </a:ext>
              </a:extLst>
            </p:cNvPr>
            <p:cNvSpPr txBox="1">
              <a:spLocks/>
            </p:cNvSpPr>
            <p:nvPr/>
          </p:nvSpPr>
          <p:spPr>
            <a:xfrm>
              <a:off x="881056" y="4414811"/>
              <a:ext cx="177320" cy="168634"/>
            </a:xfrm>
            <a:prstGeom prst="rect">
              <a:avLst/>
            </a:prstGeom>
            <a:solidFill>
              <a:schemeClr val="accent4"/>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143" name="TextBox 142">
              <a:extLst>
                <a:ext uri="{FF2B5EF4-FFF2-40B4-BE49-F238E27FC236}">
                  <a16:creationId xmlns:a16="http://schemas.microsoft.com/office/drawing/2014/main" id="{51F6797B-80AE-4646-A47C-4A9AEDD6F466}"/>
                </a:ext>
              </a:extLst>
            </p:cNvPr>
            <p:cNvSpPr txBox="1">
              <a:spLocks/>
            </p:cNvSpPr>
            <p:nvPr/>
          </p:nvSpPr>
          <p:spPr>
            <a:xfrm>
              <a:off x="1116896" y="4414811"/>
              <a:ext cx="177320" cy="192558"/>
            </a:xfrm>
            <a:prstGeom prst="rect">
              <a:avLst/>
            </a:prstGeom>
            <a:solidFill>
              <a:schemeClr val="accent4"/>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144" name="TextBox 143">
              <a:extLst>
                <a:ext uri="{FF2B5EF4-FFF2-40B4-BE49-F238E27FC236}">
                  <a16:creationId xmlns:a16="http://schemas.microsoft.com/office/drawing/2014/main" id="{93F4B046-C052-4361-BA60-9834022338BD}"/>
                </a:ext>
              </a:extLst>
            </p:cNvPr>
            <p:cNvSpPr txBox="1">
              <a:spLocks/>
            </p:cNvSpPr>
            <p:nvPr/>
          </p:nvSpPr>
          <p:spPr>
            <a:xfrm>
              <a:off x="435668" y="4619053"/>
              <a:ext cx="175384" cy="193237"/>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145" name="TextBox 144">
              <a:extLst>
                <a:ext uri="{FF2B5EF4-FFF2-40B4-BE49-F238E27FC236}">
                  <a16:creationId xmlns:a16="http://schemas.microsoft.com/office/drawing/2014/main" id="{1F60BF74-2132-4ED5-92B5-9692FDC71684}"/>
                </a:ext>
              </a:extLst>
            </p:cNvPr>
            <p:cNvSpPr txBox="1">
              <a:spLocks/>
            </p:cNvSpPr>
            <p:nvPr/>
          </p:nvSpPr>
          <p:spPr>
            <a:xfrm>
              <a:off x="645219" y="4619053"/>
              <a:ext cx="177317" cy="195558"/>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146" name="TextBox 145">
              <a:extLst>
                <a:ext uri="{FF2B5EF4-FFF2-40B4-BE49-F238E27FC236}">
                  <a16:creationId xmlns:a16="http://schemas.microsoft.com/office/drawing/2014/main" id="{DCB81E27-0FBD-4761-A73C-00D75D9BBFCC}"/>
                </a:ext>
              </a:extLst>
            </p:cNvPr>
            <p:cNvSpPr txBox="1">
              <a:spLocks/>
            </p:cNvSpPr>
            <p:nvPr/>
          </p:nvSpPr>
          <p:spPr>
            <a:xfrm>
              <a:off x="881056" y="4619054"/>
              <a:ext cx="177320" cy="195558"/>
            </a:xfrm>
            <a:prstGeom prst="rect">
              <a:avLst/>
            </a:prstGeom>
            <a:solidFill>
              <a:schemeClr val="accent4"/>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147" name="TextBox 146">
              <a:extLst>
                <a:ext uri="{FF2B5EF4-FFF2-40B4-BE49-F238E27FC236}">
                  <a16:creationId xmlns:a16="http://schemas.microsoft.com/office/drawing/2014/main" id="{1E48B1DD-1D09-4EED-9A4D-A7E5B2BFA5A1}"/>
                </a:ext>
              </a:extLst>
            </p:cNvPr>
            <p:cNvSpPr txBox="1">
              <a:spLocks/>
            </p:cNvSpPr>
            <p:nvPr/>
          </p:nvSpPr>
          <p:spPr>
            <a:xfrm>
              <a:off x="1116896" y="4619053"/>
              <a:ext cx="177320" cy="204887"/>
            </a:xfrm>
            <a:prstGeom prst="rect">
              <a:avLst/>
            </a:prstGeom>
            <a:solidFill>
              <a:schemeClr val="accent4"/>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grpSp>
      <p:grpSp>
        <p:nvGrpSpPr>
          <p:cNvPr id="148" name="Group 147">
            <a:extLst>
              <a:ext uri="{FF2B5EF4-FFF2-40B4-BE49-F238E27FC236}">
                <a16:creationId xmlns:a16="http://schemas.microsoft.com/office/drawing/2014/main" id="{3E80826B-7556-4546-925E-DAED82E5F281}"/>
              </a:ext>
            </a:extLst>
          </p:cNvPr>
          <p:cNvGrpSpPr/>
          <p:nvPr/>
        </p:nvGrpSpPr>
        <p:grpSpPr>
          <a:xfrm>
            <a:off x="9556210" y="2853185"/>
            <a:ext cx="491130" cy="311286"/>
            <a:chOff x="480940" y="2628061"/>
            <a:chExt cx="491130" cy="311286"/>
          </a:xfrm>
        </p:grpSpPr>
        <p:sp>
          <p:nvSpPr>
            <p:cNvPr id="149" name="Rectangle 148">
              <a:extLst>
                <a:ext uri="{FF2B5EF4-FFF2-40B4-BE49-F238E27FC236}">
                  <a16:creationId xmlns:a16="http://schemas.microsoft.com/office/drawing/2014/main" id="{B2629DD0-8E9E-4EA7-8CEA-CB7337D288F1}"/>
                </a:ext>
              </a:extLst>
            </p:cNvPr>
            <p:cNvSpPr/>
            <p:nvPr/>
          </p:nvSpPr>
          <p:spPr bwMode="gray">
            <a:xfrm>
              <a:off x="480940" y="2628061"/>
              <a:ext cx="491130" cy="311286"/>
            </a:xfrm>
            <a:prstGeom prst="rect">
              <a:avLst/>
            </a:prstGeom>
            <a:solidFill>
              <a:schemeClr val="tx1">
                <a:lumMod val="50000"/>
                <a:lumOff val="50000"/>
              </a:schemeClr>
            </a:solidFill>
            <a:ln w="25400" algn="ctr">
              <a:solidFill>
                <a:schemeClr val="tx1">
                  <a:lumMod val="9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endParaRPr>
            </a:p>
          </p:txBody>
        </p:sp>
        <p:sp>
          <p:nvSpPr>
            <p:cNvPr id="150" name="TextBox 149">
              <a:extLst>
                <a:ext uri="{FF2B5EF4-FFF2-40B4-BE49-F238E27FC236}">
                  <a16:creationId xmlns:a16="http://schemas.microsoft.com/office/drawing/2014/main" id="{17EAF291-5643-462D-9C20-AD1B3AC227AD}"/>
                </a:ext>
              </a:extLst>
            </p:cNvPr>
            <p:cNvSpPr txBox="1">
              <a:spLocks/>
            </p:cNvSpPr>
            <p:nvPr/>
          </p:nvSpPr>
          <p:spPr>
            <a:xfrm>
              <a:off x="532894" y="2678026"/>
              <a:ext cx="181600" cy="182881"/>
            </a:xfrm>
            <a:prstGeom prst="rect">
              <a:avLst/>
            </a:prstGeom>
            <a:solidFill>
              <a:schemeClr val="accent3"/>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151" name="TextBox 150">
              <a:extLst>
                <a:ext uri="{FF2B5EF4-FFF2-40B4-BE49-F238E27FC236}">
                  <a16:creationId xmlns:a16="http://schemas.microsoft.com/office/drawing/2014/main" id="{59B2050E-960B-4656-B0BF-D68EA8E7AF26}"/>
                </a:ext>
              </a:extLst>
            </p:cNvPr>
            <p:cNvSpPr txBox="1">
              <a:spLocks/>
            </p:cNvSpPr>
            <p:nvPr/>
          </p:nvSpPr>
          <p:spPr>
            <a:xfrm>
              <a:off x="756707" y="2678026"/>
              <a:ext cx="179998" cy="192475"/>
            </a:xfrm>
            <a:prstGeom prst="rect">
              <a:avLst/>
            </a:prstGeom>
            <a:solidFill>
              <a:schemeClr val="accent4"/>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grpSp>
      <p:sp>
        <p:nvSpPr>
          <p:cNvPr id="5" name="Arc 4">
            <a:extLst>
              <a:ext uri="{FF2B5EF4-FFF2-40B4-BE49-F238E27FC236}">
                <a16:creationId xmlns:a16="http://schemas.microsoft.com/office/drawing/2014/main" id="{870D55AC-940E-406C-B488-46F0BB694D14}"/>
              </a:ext>
            </a:extLst>
          </p:cNvPr>
          <p:cNvSpPr/>
          <p:nvPr/>
        </p:nvSpPr>
        <p:spPr>
          <a:xfrm>
            <a:off x="10691805" y="2497911"/>
            <a:ext cx="411165" cy="545963"/>
          </a:xfrm>
          <a:prstGeom prst="arc">
            <a:avLst/>
          </a:prstGeom>
          <a:ln w="9525">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52" name="Arc 151">
            <a:extLst>
              <a:ext uri="{FF2B5EF4-FFF2-40B4-BE49-F238E27FC236}">
                <a16:creationId xmlns:a16="http://schemas.microsoft.com/office/drawing/2014/main" id="{7C855926-5B56-4828-A193-46F1FD5FA22D}"/>
              </a:ext>
            </a:extLst>
          </p:cNvPr>
          <p:cNvSpPr/>
          <p:nvPr/>
        </p:nvSpPr>
        <p:spPr>
          <a:xfrm rot="4949346">
            <a:off x="10698321" y="3096650"/>
            <a:ext cx="411165" cy="545963"/>
          </a:xfrm>
          <a:prstGeom prst="arc">
            <a:avLst/>
          </a:prstGeom>
          <a:ln w="9525">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53" name="Arc 152">
            <a:extLst>
              <a:ext uri="{FF2B5EF4-FFF2-40B4-BE49-F238E27FC236}">
                <a16:creationId xmlns:a16="http://schemas.microsoft.com/office/drawing/2014/main" id="{D5599A3D-5B3C-4C8C-B3F9-AF461B884105}"/>
              </a:ext>
            </a:extLst>
          </p:cNvPr>
          <p:cNvSpPr/>
          <p:nvPr/>
        </p:nvSpPr>
        <p:spPr>
          <a:xfrm rot="11122074">
            <a:off x="9709347" y="3019896"/>
            <a:ext cx="411165" cy="545963"/>
          </a:xfrm>
          <a:prstGeom prst="arc">
            <a:avLst/>
          </a:prstGeom>
          <a:ln w="9525">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54" name="Arc 153">
            <a:extLst>
              <a:ext uri="{FF2B5EF4-FFF2-40B4-BE49-F238E27FC236}">
                <a16:creationId xmlns:a16="http://schemas.microsoft.com/office/drawing/2014/main" id="{F3AD0D80-A2C4-4F06-B009-CEA375790E2D}"/>
              </a:ext>
            </a:extLst>
          </p:cNvPr>
          <p:cNvSpPr/>
          <p:nvPr/>
        </p:nvSpPr>
        <p:spPr>
          <a:xfrm rot="15265123">
            <a:off x="9756808" y="2393205"/>
            <a:ext cx="411165" cy="545963"/>
          </a:xfrm>
          <a:prstGeom prst="arc">
            <a:avLst/>
          </a:prstGeom>
          <a:ln w="9525">
            <a:solidFill>
              <a:schemeClr val="tx1"/>
            </a:solidFill>
            <a:headEnd type="none" w="med" len="med"/>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55" name="TextBox 154">
            <a:extLst>
              <a:ext uri="{FF2B5EF4-FFF2-40B4-BE49-F238E27FC236}">
                <a16:creationId xmlns:a16="http://schemas.microsoft.com/office/drawing/2014/main" id="{2359176D-32B3-4FCB-B39B-0767D51A55CF}"/>
              </a:ext>
            </a:extLst>
          </p:cNvPr>
          <p:cNvSpPr txBox="1">
            <a:spLocks/>
          </p:cNvSpPr>
          <p:nvPr/>
        </p:nvSpPr>
        <p:spPr>
          <a:xfrm>
            <a:off x="6505522" y="5530895"/>
            <a:ext cx="176457" cy="168429"/>
          </a:xfrm>
          <a:prstGeom prst="rect">
            <a:avLst/>
          </a:prstGeom>
          <a:solidFill>
            <a:srgbClr val="00B050"/>
          </a:solidFill>
        </p:spPr>
        <p:txBody>
          <a:bodyPr wrap="square" lIns="0" tIns="0" rIns="0" bIns="0" rtlCol="0">
            <a:spAutoFit/>
          </a:bodyPr>
          <a:lstStyle/>
          <a:p>
            <a:pPr fontAlgn="base">
              <a:spcBef>
                <a:spcPct val="50000"/>
              </a:spcBef>
              <a:spcAft>
                <a:spcPct val="0"/>
              </a:spcAft>
              <a:buClr>
                <a:srgbClr val="F0AB00"/>
              </a:buClr>
              <a:buSzPct val="80000"/>
            </a:pPr>
            <a:endParaRPr lang="en-US" sz="1800" kern="0">
              <a:solidFill>
                <a:schemeClr val="bg1"/>
              </a:solidFill>
              <a:ea typeface="Arial Unicode MS" pitchFamily="34" charset="-128"/>
              <a:cs typeface="Arial Unicode MS" pitchFamily="34" charset="-128"/>
            </a:endParaRPr>
          </a:p>
        </p:txBody>
      </p:sp>
      <p:sp>
        <p:nvSpPr>
          <p:cNvPr id="156" name="TextBox 155">
            <a:extLst>
              <a:ext uri="{FF2B5EF4-FFF2-40B4-BE49-F238E27FC236}">
                <a16:creationId xmlns:a16="http://schemas.microsoft.com/office/drawing/2014/main" id="{16DBED73-4A89-482E-9FC8-D2F169D6EB9C}"/>
              </a:ext>
            </a:extLst>
          </p:cNvPr>
          <p:cNvSpPr txBox="1"/>
          <p:nvPr/>
        </p:nvSpPr>
        <p:spPr>
          <a:xfrm>
            <a:off x="6773349" y="5530895"/>
            <a:ext cx="1157591"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a:solidFill>
                  <a:schemeClr val="bg1"/>
                </a:solidFill>
                <a:ea typeface="Arial Unicode MS" pitchFamily="34" charset="-128"/>
                <a:cs typeface="Arial Unicode MS" pitchFamily="34" charset="-128"/>
              </a:rPr>
              <a:t>Deliverable to build</a:t>
            </a:r>
          </a:p>
        </p:txBody>
      </p:sp>
      <p:sp>
        <p:nvSpPr>
          <p:cNvPr id="3" name="Title 2">
            <a:extLst>
              <a:ext uri="{FF2B5EF4-FFF2-40B4-BE49-F238E27FC236}">
                <a16:creationId xmlns:a16="http://schemas.microsoft.com/office/drawing/2014/main" id="{2AD094C2-7AE7-45D8-B285-0133CD882E3A}"/>
              </a:ext>
            </a:extLst>
          </p:cNvPr>
          <p:cNvSpPr>
            <a:spLocks noGrp="1"/>
          </p:cNvSpPr>
          <p:nvPr>
            <p:ph type="title"/>
          </p:nvPr>
        </p:nvSpPr>
        <p:spPr/>
        <p:txBody>
          <a:bodyPr/>
          <a:lstStyle/>
          <a:p>
            <a:r>
              <a:rPr lang="en-US">
                <a:solidFill>
                  <a:schemeClr val="bg1"/>
                </a:solidFill>
                <a:latin typeface="+mn-lt"/>
              </a:rPr>
              <a:t>SAP DITA landscape </a:t>
            </a:r>
            <a:r>
              <a:rPr lang="en-US">
                <a:solidFill>
                  <a:schemeClr val="accent1"/>
                </a:solidFill>
                <a:latin typeface="+mn-lt"/>
              </a:rPr>
              <a:t>- Current DITA Build solution limitations &amp; paint points</a:t>
            </a:r>
          </a:p>
        </p:txBody>
      </p:sp>
      <p:sp>
        <p:nvSpPr>
          <p:cNvPr id="78" name="Rectangle: Rounded Corners 77">
            <a:hlinkClick r:id="rId4" action="ppaction://hlinksldjump"/>
            <a:extLst>
              <a:ext uri="{FF2B5EF4-FFF2-40B4-BE49-F238E27FC236}">
                <a16:creationId xmlns:a16="http://schemas.microsoft.com/office/drawing/2014/main" id="{5FF876D7-287C-491F-8461-28AB7089ED82}"/>
              </a:ext>
            </a:extLst>
          </p:cNvPr>
          <p:cNvSpPr/>
          <p:nvPr/>
        </p:nvSpPr>
        <p:spPr bwMode="gray">
          <a:xfrm>
            <a:off x="10634193" y="241145"/>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a:ln>
                  <a:noFill/>
                </a:ln>
                <a:effectLst/>
                <a:uLnTx/>
                <a:uFillTx/>
                <a:ea typeface="Arial Unicode MS" pitchFamily="34" charset="-128"/>
                <a:cs typeface="Arial Unicode MS" pitchFamily="34" charset="-128"/>
              </a:rPr>
              <a:t>Homepage</a:t>
            </a:r>
          </a:p>
        </p:txBody>
      </p:sp>
    </p:spTree>
    <p:extLst>
      <p:ext uri="{BB962C8B-B14F-4D97-AF65-F5344CB8AC3E}">
        <p14:creationId xmlns:p14="http://schemas.microsoft.com/office/powerpoint/2010/main" val="1094504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21">
            <a:extLst>
              <a:ext uri="{FF2B5EF4-FFF2-40B4-BE49-F238E27FC236}">
                <a16:creationId xmlns:a16="http://schemas.microsoft.com/office/drawing/2014/main" id="{8BF9FD89-2E07-46D6-B516-436B46B59D0C}"/>
              </a:ext>
            </a:extLst>
          </p:cNvPr>
          <p:cNvPicPr>
            <a:picLocks noChangeAspect="1"/>
          </p:cNvPicPr>
          <p:nvPr/>
        </p:nvPicPr>
        <p:blipFill>
          <a:blip r:embed="rId3"/>
          <a:stretch>
            <a:fillRect/>
          </a:stretch>
        </p:blipFill>
        <p:spPr>
          <a:xfrm>
            <a:off x="0" y="0"/>
            <a:ext cx="12195175" cy="6859786"/>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7645" t="53465" r="31320" b="24899"/>
          <a:stretch/>
        </p:blipFill>
        <p:spPr>
          <a:xfrm>
            <a:off x="0" y="3427200"/>
            <a:ext cx="12195176" cy="3430800"/>
          </a:xfrm>
          <a:prstGeom prst="rect">
            <a:avLst/>
          </a:prstGeom>
        </p:spPr>
      </p:pic>
      <p:sp>
        <p:nvSpPr>
          <p:cNvPr id="4" name="Rectangle 3"/>
          <p:cNvSpPr/>
          <p:nvPr/>
        </p:nvSpPr>
        <p:spPr>
          <a:xfrm>
            <a:off x="4142241" y="4504957"/>
            <a:ext cx="6094589" cy="276935"/>
          </a:xfrm>
          <a:prstGeom prst="rect">
            <a:avLst/>
          </a:prstGeom>
        </p:spPr>
        <p:txBody>
          <a:bodyPr>
            <a:spAutoFit/>
          </a:bodyPr>
          <a:lstStyle/>
          <a:p>
            <a:pPr lvl="2">
              <a:buClr>
                <a:srgbClr val="F0AB00"/>
              </a:buClr>
            </a:pPr>
            <a:endParaRPr lang="en-US" sz="1200">
              <a:solidFill>
                <a:srgbClr val="000000"/>
              </a:solidFill>
            </a:endParaRPr>
          </a:p>
        </p:txBody>
      </p:sp>
      <p:sp>
        <p:nvSpPr>
          <p:cNvPr id="6" name="Title 5"/>
          <p:cNvSpPr>
            <a:spLocks noGrp="1"/>
          </p:cNvSpPr>
          <p:nvPr>
            <p:ph type="ctrTitle"/>
          </p:nvPr>
        </p:nvSpPr>
        <p:spPr/>
        <p:txBody>
          <a:bodyPr/>
          <a:lstStyle/>
          <a:p>
            <a:r>
              <a:rPr lang="en-US">
                <a:latin typeface="BentonSans Book"/>
              </a:rPr>
              <a:t>Thank you</a:t>
            </a:r>
          </a:p>
        </p:txBody>
      </p:sp>
      <p:sp>
        <p:nvSpPr>
          <p:cNvPr id="8" name="Text Placeholder 4">
            <a:extLst>
              <a:ext uri="{FF2B5EF4-FFF2-40B4-BE49-F238E27FC236}">
                <a16:creationId xmlns:a16="http://schemas.microsoft.com/office/drawing/2014/main" id="{286816FE-5005-456A-8F93-57BEB432EBD6}"/>
              </a:ext>
            </a:extLst>
          </p:cNvPr>
          <p:cNvSpPr>
            <a:spLocks noGrp="1"/>
          </p:cNvSpPr>
          <p:nvPr>
            <p:ph type="body" sz="quarter" idx="10"/>
          </p:nvPr>
        </p:nvSpPr>
        <p:spPr>
          <a:xfrm>
            <a:off x="1431234" y="2408535"/>
            <a:ext cx="4666353" cy="923116"/>
          </a:xfrm>
        </p:spPr>
        <p:txBody>
          <a:bodyPr/>
          <a:lstStyle/>
          <a:p>
            <a:r>
              <a:rPr lang="en-US" sz="2000" b="1">
                <a:solidFill>
                  <a:schemeClr val="bg1"/>
                </a:solidFill>
              </a:rPr>
              <a:t>Youssef Bennani</a:t>
            </a:r>
          </a:p>
          <a:p>
            <a:r>
              <a:rPr lang="en-US" sz="1200">
                <a:hlinkClick r:id="rId5"/>
              </a:rPr>
              <a:t>Youssef.bennani@sap.com</a:t>
            </a:r>
            <a:r>
              <a:rPr lang="en-US" sz="1200"/>
              <a:t> </a:t>
            </a:r>
          </a:p>
        </p:txBody>
      </p:sp>
      <p:pic>
        <p:nvPicPr>
          <p:cNvPr id="9" name="Picture 8">
            <a:extLst>
              <a:ext uri="{FF2B5EF4-FFF2-40B4-BE49-F238E27FC236}">
                <a16:creationId xmlns:a16="http://schemas.microsoft.com/office/drawing/2014/main" id="{96592754-CDDE-4077-B174-31CEBC7F9360}"/>
              </a:ext>
            </a:extLst>
          </p:cNvPr>
          <p:cNvPicPr>
            <a:picLocks noChangeAspect="1"/>
          </p:cNvPicPr>
          <p:nvPr/>
        </p:nvPicPr>
        <p:blipFill>
          <a:blip r:embed="rId6"/>
          <a:srcRect/>
          <a:stretch/>
        </p:blipFill>
        <p:spPr>
          <a:xfrm>
            <a:off x="504000" y="2399618"/>
            <a:ext cx="830719" cy="8321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263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Grafik 21">
            <a:extLst>
              <a:ext uri="{FF2B5EF4-FFF2-40B4-BE49-F238E27FC236}">
                <a16:creationId xmlns:a16="http://schemas.microsoft.com/office/drawing/2014/main" id="{52B1FFCE-FB68-45B6-BF01-3CDA11455BB2}"/>
              </a:ext>
            </a:extLst>
          </p:cNvPr>
          <p:cNvPicPr>
            <a:picLocks noChangeAspect="1"/>
          </p:cNvPicPr>
          <p:nvPr/>
        </p:nvPicPr>
        <p:blipFill>
          <a:blip r:embed="rId48"/>
          <a:stretch>
            <a:fillRect/>
          </a:stretch>
        </p:blipFill>
        <p:spPr>
          <a:xfrm>
            <a:off x="-8127" y="0"/>
            <a:ext cx="12195175" cy="6859786"/>
          </a:xfrm>
          <a:prstGeom prst="rect">
            <a:avLst/>
          </a:prstGeom>
        </p:spPr>
      </p:pic>
      <p:sp>
        <p:nvSpPr>
          <p:cNvPr id="203" name="Oval 15">
            <a:extLst>
              <a:ext uri="{FF2B5EF4-FFF2-40B4-BE49-F238E27FC236}">
                <a16:creationId xmlns:a16="http://schemas.microsoft.com/office/drawing/2014/main" id="{21F05427-4E7A-4DC6-AA69-88C565B60946}"/>
              </a:ext>
            </a:extLst>
          </p:cNvPr>
          <p:cNvSpPr>
            <a:spLocks noChangeArrowheads="1"/>
          </p:cNvSpPr>
          <p:nvPr>
            <p:custDataLst>
              <p:tags r:id="rId1"/>
            </p:custDataLst>
          </p:nvPr>
        </p:nvSpPr>
        <p:spPr bwMode="auto">
          <a:xfrm>
            <a:off x="4521003" y="1026270"/>
            <a:ext cx="5220000" cy="5220000"/>
          </a:xfrm>
          <a:prstGeom prst="ellipse">
            <a:avLst/>
          </a:prstGeom>
          <a:noFill/>
          <a:ln w="9525" cap="flat">
            <a:solidFill>
              <a:schemeClr val="bg1">
                <a:lumMod val="50000"/>
                <a:lumOff val="50000"/>
              </a:schemeClr>
            </a:solidFill>
            <a:prstDash val="sysDot"/>
            <a:round/>
            <a:headEnd/>
            <a:tailEnd/>
          </a:ln>
          <a:effectLst>
            <a:outerShdw blurRad="190500" dist="63500" sx="102000" sy="102000" algn="ctr" rotWithShape="0">
              <a:prstClr val="black">
                <a:alpha val="20000"/>
              </a:prstClr>
            </a:outerShdw>
          </a:effectLst>
        </p:spPr>
        <p:txBody>
          <a:bodyPr vert="horz" wrap="square" lIns="96757" tIns="48378" rIns="96757" bIns="48378" numCol="1" anchor="t" anchorCtr="0" compatLnSpc="1">
            <a:prstTxWarp prst="textNoShape">
              <a:avLst/>
            </a:prstTxWarp>
          </a:bodyPr>
          <a:lstStyle/>
          <a:p>
            <a:pPr defTabSz="1088327"/>
            <a:endParaRPr lang="en-US" sz="2116">
              <a:solidFill>
                <a:srgbClr val="2E4250"/>
              </a:solidFill>
              <a:latin typeface="+mn-lt"/>
            </a:endParaRPr>
          </a:p>
        </p:txBody>
      </p:sp>
      <p:sp>
        <p:nvSpPr>
          <p:cNvPr id="204" name="Oval 15">
            <a:extLst>
              <a:ext uri="{FF2B5EF4-FFF2-40B4-BE49-F238E27FC236}">
                <a16:creationId xmlns:a16="http://schemas.microsoft.com/office/drawing/2014/main" id="{99A281D7-946F-484D-BA75-EA0E94750CB5}"/>
              </a:ext>
            </a:extLst>
          </p:cNvPr>
          <p:cNvSpPr>
            <a:spLocks noChangeArrowheads="1"/>
          </p:cNvSpPr>
          <p:nvPr>
            <p:custDataLst>
              <p:tags r:id="rId2"/>
            </p:custDataLst>
          </p:nvPr>
        </p:nvSpPr>
        <p:spPr bwMode="auto">
          <a:xfrm>
            <a:off x="5530677" y="1988296"/>
            <a:ext cx="3200653" cy="3168579"/>
          </a:xfrm>
          <a:prstGeom prst="ellipse">
            <a:avLst/>
          </a:prstGeom>
          <a:noFill/>
          <a:ln w="9525" cap="flat">
            <a:solidFill>
              <a:schemeClr val="bg1">
                <a:lumMod val="50000"/>
                <a:lumOff val="50000"/>
              </a:schemeClr>
            </a:solidFill>
            <a:prstDash val="solid"/>
            <a:round/>
            <a:headEnd/>
            <a:tailEnd/>
          </a:ln>
          <a:effectLst>
            <a:outerShdw blurRad="190500" dist="63500" sx="102000" sy="102000" algn="ctr" rotWithShape="0">
              <a:prstClr val="black">
                <a:alpha val="20000"/>
              </a:prstClr>
            </a:outerShdw>
          </a:effectLst>
        </p:spPr>
        <p:txBody>
          <a:bodyPr vert="horz" wrap="square" lIns="96757" tIns="48378" rIns="96757" bIns="48378" numCol="1" anchor="t" anchorCtr="0" compatLnSpc="1">
            <a:prstTxWarp prst="textNoShape">
              <a:avLst/>
            </a:prstTxWarp>
          </a:bodyPr>
          <a:lstStyle/>
          <a:p>
            <a:pPr defTabSz="1088327"/>
            <a:endParaRPr lang="en-US" sz="2116">
              <a:solidFill>
                <a:srgbClr val="2E4250"/>
              </a:solidFill>
              <a:latin typeface="+mn-lt"/>
            </a:endParaRPr>
          </a:p>
        </p:txBody>
      </p:sp>
      <p:sp>
        <p:nvSpPr>
          <p:cNvPr id="213" name="Oval 15">
            <a:extLst>
              <a:ext uri="{FF2B5EF4-FFF2-40B4-BE49-F238E27FC236}">
                <a16:creationId xmlns:a16="http://schemas.microsoft.com/office/drawing/2014/main" id="{F8DF6AA5-B11E-407B-BC28-D59E29E929D3}"/>
              </a:ext>
            </a:extLst>
          </p:cNvPr>
          <p:cNvSpPr>
            <a:spLocks noChangeArrowheads="1"/>
          </p:cNvSpPr>
          <p:nvPr>
            <p:custDataLst>
              <p:tags r:id="rId3"/>
            </p:custDataLst>
          </p:nvPr>
        </p:nvSpPr>
        <p:spPr bwMode="auto">
          <a:xfrm>
            <a:off x="6480781" y="2951004"/>
            <a:ext cx="1300445" cy="1287413"/>
          </a:xfrm>
          <a:prstGeom prst="ellipse">
            <a:avLst/>
          </a:prstGeom>
          <a:solidFill>
            <a:schemeClr val="bg1"/>
          </a:solidFill>
          <a:ln w="9525" cap="flat">
            <a:solidFill>
              <a:schemeClr val="bg1">
                <a:lumMod val="50000"/>
                <a:lumOff val="50000"/>
              </a:schemeClr>
            </a:solidFill>
            <a:prstDash val="solid"/>
            <a:round/>
            <a:headEnd/>
            <a:tailEnd/>
          </a:ln>
          <a:effectLst>
            <a:glow rad="317500">
              <a:schemeClr val="accent4">
                <a:alpha val="10000"/>
              </a:schemeClr>
            </a:glow>
          </a:effectLst>
        </p:spPr>
        <p:txBody>
          <a:bodyPr vert="horz" wrap="square" lIns="96757" tIns="48378" rIns="96757" bIns="48378" numCol="1" anchor="t" anchorCtr="0" compatLnSpc="1">
            <a:prstTxWarp prst="textNoShape">
              <a:avLst/>
            </a:prstTxWarp>
          </a:bodyPr>
          <a:lstStyle/>
          <a:p>
            <a:pPr defTabSz="1088327"/>
            <a:endParaRPr lang="en-US" sz="2116">
              <a:solidFill>
                <a:srgbClr val="2E4250"/>
              </a:solidFill>
              <a:latin typeface="+mn-lt"/>
            </a:endParaRPr>
          </a:p>
        </p:txBody>
      </p:sp>
      <p:sp>
        <p:nvSpPr>
          <p:cNvPr id="214" name="TextBox 32">
            <a:extLst>
              <a:ext uri="{FF2B5EF4-FFF2-40B4-BE49-F238E27FC236}">
                <a16:creationId xmlns:a16="http://schemas.microsoft.com/office/drawing/2014/main" id="{E0D49422-8DCE-4B1C-AF88-1C918931F9B7}"/>
              </a:ext>
            </a:extLst>
          </p:cNvPr>
          <p:cNvSpPr txBox="1"/>
          <p:nvPr>
            <p:custDataLst>
              <p:tags r:id="rId4"/>
            </p:custDataLst>
          </p:nvPr>
        </p:nvSpPr>
        <p:spPr>
          <a:xfrm>
            <a:off x="6511555" y="3387685"/>
            <a:ext cx="1265569" cy="467806"/>
          </a:xfrm>
          <a:prstGeom prst="rect">
            <a:avLst/>
          </a:prstGeom>
          <a:noFill/>
          <a:ln>
            <a:noFill/>
          </a:ln>
        </p:spPr>
        <p:txBody>
          <a:bodyPr wrap="square" lIns="38093" tIns="38093" rIns="38093" bIns="38093" rtlCol="0" anchor="ctr" anchorCtr="0">
            <a:spAutoFit/>
          </a:bodyPr>
          <a:lstStyle/>
          <a:p>
            <a:pPr algn="ctr" defTabSz="1088327" fontAlgn="base">
              <a:spcBef>
                <a:spcPct val="50000"/>
              </a:spcBef>
              <a:spcAft>
                <a:spcPct val="0"/>
              </a:spcAft>
              <a:buClr>
                <a:srgbClr val="F0AB00"/>
              </a:buClr>
              <a:buSzPct val="80000"/>
            </a:pPr>
            <a:r>
              <a:rPr lang="en-US" sz="1270" kern="0">
                <a:latin typeface="+mn-lt"/>
                <a:ea typeface="Arial Unicode MS" pitchFamily="34" charset="-128"/>
                <a:cs typeface="Arial Unicode MS" pitchFamily="34" charset="-128"/>
              </a:rPr>
              <a:t>DITA CCMS @CC</a:t>
            </a:r>
          </a:p>
        </p:txBody>
      </p:sp>
      <p:sp>
        <p:nvSpPr>
          <p:cNvPr id="216" name="Gleichschenkliges Dreieck 33">
            <a:extLst>
              <a:ext uri="{FF2B5EF4-FFF2-40B4-BE49-F238E27FC236}">
                <a16:creationId xmlns:a16="http://schemas.microsoft.com/office/drawing/2014/main" id="{402427BC-019C-4484-903B-27961D430D8C}"/>
              </a:ext>
            </a:extLst>
          </p:cNvPr>
          <p:cNvSpPr/>
          <p:nvPr>
            <p:custDataLst>
              <p:tags r:id="rId5"/>
            </p:custDataLst>
          </p:nvPr>
        </p:nvSpPr>
        <p:spPr bwMode="gray">
          <a:xfrm rot="19978117">
            <a:off x="6770540" y="2907378"/>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17" name="Gleichschenkliges Dreieck 349">
            <a:extLst>
              <a:ext uri="{FF2B5EF4-FFF2-40B4-BE49-F238E27FC236}">
                <a16:creationId xmlns:a16="http://schemas.microsoft.com/office/drawing/2014/main" id="{C156AB56-8087-4D45-B519-0B53ECD6E495}"/>
              </a:ext>
            </a:extLst>
          </p:cNvPr>
          <p:cNvSpPr/>
          <p:nvPr>
            <p:custDataLst>
              <p:tags r:id="rId6"/>
            </p:custDataLst>
          </p:nvPr>
        </p:nvSpPr>
        <p:spPr bwMode="gray">
          <a:xfrm rot="2400000">
            <a:off x="7458163" y="2981214"/>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18" name="Gleichschenkliges Dreieck 350">
            <a:extLst>
              <a:ext uri="{FF2B5EF4-FFF2-40B4-BE49-F238E27FC236}">
                <a16:creationId xmlns:a16="http://schemas.microsoft.com/office/drawing/2014/main" id="{3A503C11-8EE2-4E6B-80F9-DA4DE23F8E56}"/>
              </a:ext>
            </a:extLst>
          </p:cNvPr>
          <p:cNvSpPr/>
          <p:nvPr>
            <p:custDataLst>
              <p:tags r:id="rId7"/>
            </p:custDataLst>
          </p:nvPr>
        </p:nvSpPr>
        <p:spPr bwMode="gray">
          <a:xfrm rot="4214602">
            <a:off x="7716245" y="3320142"/>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19" name="Gleichschenkliges Dreieck 351">
            <a:extLst>
              <a:ext uri="{FF2B5EF4-FFF2-40B4-BE49-F238E27FC236}">
                <a16:creationId xmlns:a16="http://schemas.microsoft.com/office/drawing/2014/main" id="{18A33EE1-A172-4B57-8124-2077255BBFE3}"/>
              </a:ext>
            </a:extLst>
          </p:cNvPr>
          <p:cNvSpPr/>
          <p:nvPr>
            <p:custDataLst>
              <p:tags r:id="rId8"/>
            </p:custDataLst>
          </p:nvPr>
        </p:nvSpPr>
        <p:spPr bwMode="gray">
          <a:xfrm rot="7200000">
            <a:off x="7680602" y="3858181"/>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20" name="Gleichschenkliges Dreieck 352">
            <a:extLst>
              <a:ext uri="{FF2B5EF4-FFF2-40B4-BE49-F238E27FC236}">
                <a16:creationId xmlns:a16="http://schemas.microsoft.com/office/drawing/2014/main" id="{2F1A65FC-04C1-4D8C-8261-C171B9A27956}"/>
              </a:ext>
            </a:extLst>
          </p:cNvPr>
          <p:cNvSpPr/>
          <p:nvPr>
            <p:custDataLst>
              <p:tags r:id="rId9"/>
            </p:custDataLst>
          </p:nvPr>
        </p:nvSpPr>
        <p:spPr bwMode="gray">
          <a:xfrm rot="10646683">
            <a:off x="7058888" y="4245376"/>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21" name="Gleichschenkliges Dreieck 353">
            <a:extLst>
              <a:ext uri="{FF2B5EF4-FFF2-40B4-BE49-F238E27FC236}">
                <a16:creationId xmlns:a16="http://schemas.microsoft.com/office/drawing/2014/main" id="{5BA13E6B-D8D5-49C0-AF6B-CDE08C51309A}"/>
              </a:ext>
            </a:extLst>
          </p:cNvPr>
          <p:cNvSpPr/>
          <p:nvPr>
            <p:custDataLst>
              <p:tags r:id="rId10"/>
            </p:custDataLst>
          </p:nvPr>
        </p:nvSpPr>
        <p:spPr bwMode="gray">
          <a:xfrm rot="18840988" flipH="1">
            <a:off x="6520792" y="3080797"/>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22" name="Gleichschenkliges Dreieck 354">
            <a:extLst>
              <a:ext uri="{FF2B5EF4-FFF2-40B4-BE49-F238E27FC236}">
                <a16:creationId xmlns:a16="http://schemas.microsoft.com/office/drawing/2014/main" id="{54EA9BC4-2197-493F-AAC3-04BD442BC70C}"/>
              </a:ext>
            </a:extLst>
          </p:cNvPr>
          <p:cNvSpPr/>
          <p:nvPr>
            <p:custDataLst>
              <p:tags r:id="rId11"/>
            </p:custDataLst>
          </p:nvPr>
        </p:nvSpPr>
        <p:spPr bwMode="gray">
          <a:xfrm rot="16667094" flipH="1">
            <a:off x="6362388" y="3402244"/>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23" name="Gleichschenkliges Dreieck 355">
            <a:extLst>
              <a:ext uri="{FF2B5EF4-FFF2-40B4-BE49-F238E27FC236}">
                <a16:creationId xmlns:a16="http://schemas.microsoft.com/office/drawing/2014/main" id="{542D061B-3EEA-43CA-950C-93EDAA0D3FCC}"/>
              </a:ext>
            </a:extLst>
          </p:cNvPr>
          <p:cNvSpPr/>
          <p:nvPr>
            <p:custDataLst>
              <p:tags r:id="rId12"/>
            </p:custDataLst>
          </p:nvPr>
        </p:nvSpPr>
        <p:spPr bwMode="gray">
          <a:xfrm rot="14778511" flipH="1">
            <a:off x="6406622" y="3830107"/>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504" name="Text Placeholder 503">
            <a:extLst>
              <a:ext uri="{FF2B5EF4-FFF2-40B4-BE49-F238E27FC236}">
                <a16:creationId xmlns:a16="http://schemas.microsoft.com/office/drawing/2014/main" id="{178C3EA2-2007-4104-BFAB-402D03C6C29E}"/>
              </a:ext>
            </a:extLst>
          </p:cNvPr>
          <p:cNvSpPr>
            <a:spLocks noGrp="1"/>
          </p:cNvSpPr>
          <p:nvPr>
            <p:ph type="body" sz="quarter" idx="10"/>
          </p:nvPr>
        </p:nvSpPr>
        <p:spPr>
          <a:xfrm>
            <a:off x="271726" y="1342421"/>
            <a:ext cx="2809265" cy="4747293"/>
          </a:xfrm>
          <a:noFill/>
          <a:ln>
            <a:noFill/>
          </a:ln>
          <a:effectLst/>
        </p:spPr>
        <p:txBody>
          <a:bodyPr>
            <a:noAutofit/>
          </a:bodyPr>
          <a:lstStyle/>
          <a:p>
            <a:pPr>
              <a:spcBef>
                <a:spcPts val="600"/>
              </a:spcBef>
            </a:pPr>
            <a:r>
              <a:rPr lang="en-US" sz="1200" b="1">
                <a:solidFill>
                  <a:schemeClr val="accent1"/>
                </a:solidFill>
              </a:rPr>
              <a:t>Objective</a:t>
            </a:r>
            <a:endParaRPr lang="en-US" sz="1200" b="1">
              <a:solidFill>
                <a:schemeClr val="bg1"/>
              </a:solidFill>
            </a:endParaRPr>
          </a:p>
          <a:p>
            <a:pPr>
              <a:spcBef>
                <a:spcPts val="600"/>
              </a:spcBef>
            </a:pPr>
            <a:r>
              <a:rPr lang="en-US" sz="1200">
                <a:solidFill>
                  <a:schemeClr val="bg1"/>
                </a:solidFill>
              </a:rPr>
              <a:t>DITA CCMS system refactored and migrated to Converged Cloud by August 2022 (One Strike</a:t>
            </a:r>
            <a:r>
              <a:rPr lang="en-US" sz="1200" b="1">
                <a:solidFill>
                  <a:schemeClr val="bg1"/>
                </a:solidFill>
              </a:rPr>
              <a:t>)</a:t>
            </a:r>
          </a:p>
          <a:p>
            <a:pPr>
              <a:spcBef>
                <a:spcPts val="600"/>
              </a:spcBef>
            </a:pPr>
            <a:endParaRPr lang="en-US" sz="1200" b="1">
              <a:solidFill>
                <a:schemeClr val="bg1"/>
              </a:solidFill>
            </a:endParaRPr>
          </a:p>
          <a:p>
            <a:pPr>
              <a:spcBef>
                <a:spcPts val="600"/>
              </a:spcBef>
            </a:pPr>
            <a:r>
              <a:rPr lang="en-US" sz="1200" b="1">
                <a:solidFill>
                  <a:schemeClr val="accent1"/>
                </a:solidFill>
              </a:rPr>
              <a:t>Motivations | Promise</a:t>
            </a:r>
          </a:p>
          <a:p>
            <a:pPr marL="171450" indent="-171450">
              <a:spcBef>
                <a:spcPts val="600"/>
              </a:spcBef>
              <a:buFont typeface="Arial" panose="020B0604020202020204" pitchFamily="34" charset="0"/>
              <a:buChar char="•"/>
            </a:pPr>
            <a:r>
              <a:rPr lang="en-US" sz="1100">
                <a:solidFill>
                  <a:schemeClr val="bg1"/>
                </a:solidFill>
              </a:rPr>
              <a:t>Improve </a:t>
            </a:r>
            <a:r>
              <a:rPr lang="en-US" sz="1100">
                <a:solidFill>
                  <a:schemeClr val="accent1"/>
                </a:solidFill>
              </a:rPr>
              <a:t>performance</a:t>
            </a:r>
            <a:r>
              <a:rPr lang="en-US" sz="1100">
                <a:solidFill>
                  <a:schemeClr val="bg1"/>
                </a:solidFill>
              </a:rPr>
              <a:t> by switching to newer and powerful infrastructure </a:t>
            </a:r>
          </a:p>
          <a:p>
            <a:pPr marL="171450" indent="-171450">
              <a:spcBef>
                <a:spcPts val="600"/>
              </a:spcBef>
              <a:buFont typeface="Arial" panose="020B0604020202020204" pitchFamily="34" charset="0"/>
              <a:buChar char="•"/>
            </a:pPr>
            <a:r>
              <a:rPr lang="en-US" sz="1100">
                <a:solidFill>
                  <a:schemeClr val="bg1"/>
                </a:solidFill>
              </a:rPr>
              <a:t>Improve </a:t>
            </a:r>
            <a:r>
              <a:rPr lang="en-US" sz="1100">
                <a:solidFill>
                  <a:schemeClr val="accent1"/>
                </a:solidFill>
              </a:rPr>
              <a:t>availability, stability</a:t>
            </a:r>
            <a:r>
              <a:rPr lang="en-US" sz="1100">
                <a:solidFill>
                  <a:schemeClr val="bg1"/>
                </a:solidFill>
              </a:rPr>
              <a:t> and </a:t>
            </a:r>
            <a:r>
              <a:rPr lang="en-US" sz="1100">
                <a:solidFill>
                  <a:schemeClr val="accent1"/>
                </a:solidFill>
              </a:rPr>
              <a:t>resiliency</a:t>
            </a:r>
            <a:r>
              <a:rPr lang="en-US" sz="1100">
                <a:solidFill>
                  <a:schemeClr val="bg1"/>
                </a:solidFill>
              </a:rPr>
              <a:t> by migrating to new technology stack (Converged Cloud, Linux) and addressing existing architecture bottlenecks</a:t>
            </a:r>
          </a:p>
          <a:p>
            <a:pPr marL="171450" indent="-171450">
              <a:spcBef>
                <a:spcPts val="600"/>
              </a:spcBef>
              <a:buFont typeface="Arial" panose="020B0604020202020204" pitchFamily="34" charset="0"/>
              <a:buChar char="•"/>
            </a:pPr>
            <a:r>
              <a:rPr lang="en-US" sz="1100">
                <a:solidFill>
                  <a:schemeClr val="bg1"/>
                </a:solidFill>
              </a:rPr>
              <a:t>Improve </a:t>
            </a:r>
            <a:r>
              <a:rPr lang="en-US" sz="1100">
                <a:solidFill>
                  <a:schemeClr val="accent1"/>
                </a:solidFill>
              </a:rPr>
              <a:t>total cost of ownership </a:t>
            </a:r>
            <a:r>
              <a:rPr lang="en-US" sz="1100">
                <a:solidFill>
                  <a:schemeClr val="bg1"/>
                </a:solidFill>
              </a:rPr>
              <a:t>by reducing cost of infrastructure, operations and maintenance as result of automation and containerization</a:t>
            </a:r>
          </a:p>
          <a:p>
            <a:pPr marL="171450" indent="-171450">
              <a:spcBef>
                <a:spcPts val="600"/>
              </a:spcBef>
              <a:buFont typeface="Arial" panose="020B0604020202020204" pitchFamily="34" charset="0"/>
              <a:buChar char="•"/>
            </a:pPr>
            <a:endParaRPr lang="en-US" sz="1100">
              <a:solidFill>
                <a:schemeClr val="bg1"/>
              </a:solidFill>
            </a:endParaRPr>
          </a:p>
          <a:p>
            <a:pPr>
              <a:spcBef>
                <a:spcPts val="600"/>
              </a:spcBef>
            </a:pPr>
            <a:r>
              <a:rPr lang="en-US" sz="1200" b="1">
                <a:solidFill>
                  <a:schemeClr val="accent1"/>
                </a:solidFill>
              </a:rPr>
              <a:t>Migration</a:t>
            </a:r>
            <a:endParaRPr lang="en-US" sz="1200" b="1">
              <a:solidFill>
                <a:schemeClr val="bg1"/>
              </a:solidFill>
            </a:endParaRPr>
          </a:p>
          <a:p>
            <a:pPr marL="171450" indent="-171450">
              <a:spcBef>
                <a:spcPts val="600"/>
              </a:spcBef>
              <a:buFont typeface="Arial" panose="020B0604020202020204" pitchFamily="34" charset="0"/>
              <a:buChar char="•"/>
            </a:pPr>
            <a:r>
              <a:rPr lang="en-US" sz="1100">
                <a:solidFill>
                  <a:schemeClr val="bg1"/>
                </a:solidFill>
              </a:rPr>
              <a:t>DITA CCMS system is migrating to </a:t>
            </a:r>
            <a:r>
              <a:rPr lang="en-US" sz="1100">
                <a:solidFill>
                  <a:srgbClr val="FFC000"/>
                </a:solidFill>
              </a:rPr>
              <a:t>SAP</a:t>
            </a:r>
            <a:r>
              <a:rPr lang="en-US" sz="1100">
                <a:solidFill>
                  <a:schemeClr val="bg1"/>
                </a:solidFill>
              </a:rPr>
              <a:t> </a:t>
            </a:r>
            <a:r>
              <a:rPr lang="en-US" sz="1100">
                <a:solidFill>
                  <a:srgbClr val="FFC000"/>
                </a:solidFill>
              </a:rPr>
              <a:t>Converged Cloud </a:t>
            </a:r>
            <a:r>
              <a:rPr lang="en-US" sz="1100">
                <a:solidFill>
                  <a:schemeClr val="bg1"/>
                </a:solidFill>
              </a:rPr>
              <a:t>within </a:t>
            </a:r>
            <a:r>
              <a:rPr lang="en-US" sz="1100">
                <a:solidFill>
                  <a:srgbClr val="FFC000"/>
                </a:solidFill>
              </a:rPr>
              <a:t>Frankfurt 4 (EU-DE-2)</a:t>
            </a:r>
            <a:r>
              <a:rPr lang="en-US" sz="1100">
                <a:solidFill>
                  <a:schemeClr val="bg1"/>
                </a:solidFill>
              </a:rPr>
              <a:t>. </a:t>
            </a:r>
          </a:p>
          <a:p>
            <a:pPr marL="171450" indent="-171450">
              <a:spcBef>
                <a:spcPts val="600"/>
              </a:spcBef>
              <a:buFont typeface="Arial" panose="020B0604020202020204" pitchFamily="34" charset="0"/>
              <a:buChar char="•"/>
            </a:pPr>
            <a:r>
              <a:rPr lang="en-US" sz="1100">
                <a:solidFill>
                  <a:schemeClr val="bg1"/>
                </a:solidFill>
              </a:rPr>
              <a:t>Resources are created in ONE single CC project (GLDS-DITA) and deployed in two availability zones</a:t>
            </a:r>
          </a:p>
        </p:txBody>
      </p:sp>
      <p:sp>
        <p:nvSpPr>
          <p:cNvPr id="277" name="Titel 4">
            <a:extLst>
              <a:ext uri="{FF2B5EF4-FFF2-40B4-BE49-F238E27FC236}">
                <a16:creationId xmlns:a16="http://schemas.microsoft.com/office/drawing/2014/main" id="{FD26A60A-982D-4684-B0CA-9778064F311B}"/>
              </a:ext>
            </a:extLst>
          </p:cNvPr>
          <p:cNvSpPr>
            <a:spLocks noGrp="1"/>
          </p:cNvSpPr>
          <p:nvPr>
            <p:ph type="title"/>
            <p:custDataLst>
              <p:tags r:id="rId13"/>
            </p:custDataLst>
          </p:nvPr>
        </p:nvSpPr>
        <p:spPr>
          <a:xfrm>
            <a:off x="504001" y="125319"/>
            <a:ext cx="11186476" cy="390748"/>
          </a:xfrm>
        </p:spPr>
        <p:txBody>
          <a:bodyPr/>
          <a:lstStyle/>
          <a:p>
            <a:pPr algn="l"/>
            <a:r>
              <a:rPr lang="en-US" sz="2539">
                <a:solidFill>
                  <a:schemeClr val="bg1"/>
                </a:solidFill>
                <a:latin typeface="+mn-lt"/>
              </a:rPr>
              <a:t>DITA CCMS @Converged Cloud</a:t>
            </a:r>
            <a:endParaRPr lang="en-US" sz="1400">
              <a:solidFill>
                <a:schemeClr val="bg1"/>
              </a:solidFill>
              <a:latin typeface="+mn-lt"/>
            </a:endParaRPr>
          </a:p>
        </p:txBody>
      </p:sp>
      <p:sp>
        <p:nvSpPr>
          <p:cNvPr id="235" name="Gleichschenkliges Dreieck 33">
            <a:extLst>
              <a:ext uri="{FF2B5EF4-FFF2-40B4-BE49-F238E27FC236}">
                <a16:creationId xmlns:a16="http://schemas.microsoft.com/office/drawing/2014/main" id="{1090BD3C-A002-481D-9363-07EFC4368F42}"/>
              </a:ext>
            </a:extLst>
          </p:cNvPr>
          <p:cNvSpPr/>
          <p:nvPr>
            <p:custDataLst>
              <p:tags r:id="rId14"/>
            </p:custDataLst>
          </p:nvPr>
        </p:nvSpPr>
        <p:spPr bwMode="gray">
          <a:xfrm rot="211331">
            <a:off x="7123122" y="2852133"/>
            <a:ext cx="169667" cy="107195"/>
          </a:xfrm>
          <a:prstGeom prst="triangle">
            <a:avLst/>
          </a:prstGeom>
          <a:solidFill>
            <a:schemeClr val="bg1"/>
          </a:solidFill>
          <a:ln w="28575" algn="ctr">
            <a:noFill/>
            <a:miter lim="800000"/>
            <a:headEnd/>
            <a:tailEnd/>
          </a:ln>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grpSp>
        <p:nvGrpSpPr>
          <p:cNvPr id="10" name="Group 9">
            <a:extLst>
              <a:ext uri="{FF2B5EF4-FFF2-40B4-BE49-F238E27FC236}">
                <a16:creationId xmlns:a16="http://schemas.microsoft.com/office/drawing/2014/main" id="{A7311A9F-FAED-4C5E-9C06-77AB42A75A86}"/>
              </a:ext>
            </a:extLst>
          </p:cNvPr>
          <p:cNvGrpSpPr/>
          <p:nvPr/>
        </p:nvGrpSpPr>
        <p:grpSpPr>
          <a:xfrm>
            <a:off x="7811852" y="3654167"/>
            <a:ext cx="4383321" cy="1491209"/>
            <a:chOff x="7811852" y="3654167"/>
            <a:chExt cx="4383321" cy="1491209"/>
          </a:xfrm>
        </p:grpSpPr>
        <p:grpSp>
          <p:nvGrpSpPr>
            <p:cNvPr id="477" name="Group 476">
              <a:extLst>
                <a:ext uri="{FF2B5EF4-FFF2-40B4-BE49-F238E27FC236}">
                  <a16:creationId xmlns:a16="http://schemas.microsoft.com/office/drawing/2014/main" id="{88276312-BDFE-49FE-9596-85FD85F1CA21}"/>
                </a:ext>
              </a:extLst>
            </p:cNvPr>
            <p:cNvGrpSpPr/>
            <p:nvPr/>
          </p:nvGrpSpPr>
          <p:grpSpPr>
            <a:xfrm>
              <a:off x="7811852" y="3938578"/>
              <a:ext cx="4383321" cy="1206798"/>
              <a:chOff x="6765101" y="4046105"/>
              <a:chExt cx="4383321" cy="1206798"/>
            </a:xfrm>
          </p:grpSpPr>
          <p:cxnSp>
            <p:nvCxnSpPr>
              <p:cNvPr id="198" name="thin_Gerader Verbinder 217">
                <a:extLst>
                  <a:ext uri="{FF2B5EF4-FFF2-40B4-BE49-F238E27FC236}">
                    <a16:creationId xmlns:a16="http://schemas.microsoft.com/office/drawing/2014/main" id="{E94D4B06-4570-463F-AAE1-A541337B5000}"/>
                  </a:ext>
                </a:extLst>
              </p:cNvPr>
              <p:cNvCxnSpPr>
                <a:cxnSpLocks/>
                <a:stCxn id="219" idx="0"/>
                <a:endCxn id="307" idx="2"/>
              </p:cNvCxnSpPr>
              <p:nvPr>
                <p:custDataLst>
                  <p:tags r:id="rId42"/>
                </p:custDataLst>
              </p:nvPr>
            </p:nvCxnSpPr>
            <p:spPr>
              <a:xfrm>
                <a:off x="6765101" y="4046105"/>
                <a:ext cx="1698318" cy="607149"/>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04" name="Gruppieren 126">
                <a:extLst>
                  <a:ext uri="{FF2B5EF4-FFF2-40B4-BE49-F238E27FC236}">
                    <a16:creationId xmlns:a16="http://schemas.microsoft.com/office/drawing/2014/main" id="{60541D54-0A10-43E1-8CBA-14097DCBAA7D}"/>
                  </a:ext>
                </a:extLst>
              </p:cNvPr>
              <p:cNvGrpSpPr/>
              <p:nvPr>
                <p:custDataLst>
                  <p:tags r:id="rId43"/>
                </p:custDataLst>
              </p:nvPr>
            </p:nvGrpSpPr>
            <p:grpSpPr>
              <a:xfrm>
                <a:off x="8463419" y="4433262"/>
                <a:ext cx="2685003" cy="819641"/>
                <a:chOff x="8087314" y="4513278"/>
                <a:chExt cx="2537467" cy="774603"/>
              </a:xfrm>
            </p:grpSpPr>
            <p:grpSp>
              <p:nvGrpSpPr>
                <p:cNvPr id="305" name="Gruppieren 250">
                  <a:extLst>
                    <a:ext uri="{FF2B5EF4-FFF2-40B4-BE49-F238E27FC236}">
                      <a16:creationId xmlns:a16="http://schemas.microsoft.com/office/drawing/2014/main" id="{29879EBB-325A-4DF6-87EF-BDECFFCAD5F0}"/>
                    </a:ext>
                  </a:extLst>
                </p:cNvPr>
                <p:cNvGrpSpPr/>
                <p:nvPr/>
              </p:nvGrpSpPr>
              <p:grpSpPr>
                <a:xfrm rot="4791199">
                  <a:off x="8261490" y="4642963"/>
                  <a:ext cx="444956" cy="683427"/>
                  <a:chOff x="10039459" y="2874828"/>
                  <a:chExt cx="566803" cy="870574"/>
                </a:xfrm>
              </p:grpSpPr>
              <p:cxnSp>
                <p:nvCxnSpPr>
                  <p:cNvPr id="313" name="Gerader Verbinder 252">
                    <a:extLst>
                      <a:ext uri="{FF2B5EF4-FFF2-40B4-BE49-F238E27FC236}">
                        <a16:creationId xmlns:a16="http://schemas.microsoft.com/office/drawing/2014/main" id="{BA183C97-CB75-4620-BF9D-F0EBBF4F6B0D}"/>
                      </a:ext>
                    </a:extLst>
                  </p:cNvPr>
                  <p:cNvCxnSpPr>
                    <a:cxnSpLocks/>
                    <a:stCxn id="307" idx="5"/>
                    <a:endCxn id="309" idx="1"/>
                  </p:cNvCxnSpPr>
                  <p:nvPr/>
                </p:nvCxnSpPr>
                <p:spPr>
                  <a:xfrm rot="16808801">
                    <a:off x="9802321" y="3115085"/>
                    <a:ext cx="795955" cy="315441"/>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5" name="Gerader Verbinder 252">
                    <a:extLst>
                      <a:ext uri="{FF2B5EF4-FFF2-40B4-BE49-F238E27FC236}">
                        <a16:creationId xmlns:a16="http://schemas.microsoft.com/office/drawing/2014/main" id="{F60D1F6C-4163-4F86-8456-51B265EFF8F0}"/>
                      </a:ext>
                    </a:extLst>
                  </p:cNvPr>
                  <p:cNvCxnSpPr>
                    <a:cxnSpLocks/>
                    <a:stCxn id="307" idx="4"/>
                    <a:endCxn id="212" idx="1"/>
                  </p:cNvCxnSpPr>
                  <p:nvPr/>
                </p:nvCxnSpPr>
                <p:spPr>
                  <a:xfrm rot="16808801">
                    <a:off x="9998013" y="3137153"/>
                    <a:ext cx="649695" cy="566803"/>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07" name="Ellipse 290">
                  <a:extLst>
                    <a:ext uri="{FF2B5EF4-FFF2-40B4-BE49-F238E27FC236}">
                      <a16:creationId xmlns:a16="http://schemas.microsoft.com/office/drawing/2014/main" id="{6D3E04ED-DE71-40DC-9FEF-E15327D2E160}"/>
                    </a:ext>
                  </a:extLst>
                </p:cNvPr>
                <p:cNvSpPr/>
                <p:nvPr/>
              </p:nvSpPr>
              <p:spPr bwMode="gray">
                <a:xfrm>
                  <a:off x="8087314" y="4664880"/>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sp>
              <p:nvSpPr>
                <p:cNvPr id="308" name="TextBox 32">
                  <a:extLst>
                    <a:ext uri="{FF2B5EF4-FFF2-40B4-BE49-F238E27FC236}">
                      <a16:creationId xmlns:a16="http://schemas.microsoft.com/office/drawing/2014/main" id="{8233CC07-A2A3-4654-A8F9-91871D2040B7}"/>
                    </a:ext>
                  </a:extLst>
                </p:cNvPr>
                <p:cNvSpPr txBox="1"/>
                <p:nvPr/>
              </p:nvSpPr>
              <p:spPr>
                <a:xfrm>
                  <a:off x="8759442" y="4513278"/>
                  <a:ext cx="1865339"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Sideras Infra support 24x7 - GLDS </a:t>
                  </a:r>
                </a:p>
              </p:txBody>
            </p:sp>
            <p:sp>
              <p:nvSpPr>
                <p:cNvPr id="309" name="TextBox 32">
                  <a:extLst>
                    <a:ext uri="{FF2B5EF4-FFF2-40B4-BE49-F238E27FC236}">
                      <a16:creationId xmlns:a16="http://schemas.microsoft.com/office/drawing/2014/main" id="{4BCA3728-29D6-4C45-A956-0A6F24981E7F}"/>
                    </a:ext>
                  </a:extLst>
                </p:cNvPr>
                <p:cNvSpPr txBox="1"/>
                <p:nvPr/>
              </p:nvSpPr>
              <p:spPr>
                <a:xfrm>
                  <a:off x="8808273" y="4943176"/>
                  <a:ext cx="1740763"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Monitoring dashboards (Dynatrace)</a:t>
                  </a:r>
                </a:p>
              </p:txBody>
            </p:sp>
            <p:cxnSp>
              <p:nvCxnSpPr>
                <p:cNvPr id="310" name="Gerader Verbinder 268">
                  <a:extLst>
                    <a:ext uri="{FF2B5EF4-FFF2-40B4-BE49-F238E27FC236}">
                      <a16:creationId xmlns:a16="http://schemas.microsoft.com/office/drawing/2014/main" id="{D2A09682-ECF6-42CE-A7F1-66C11591715F}"/>
                    </a:ext>
                  </a:extLst>
                </p:cNvPr>
                <p:cNvCxnSpPr>
                  <a:cxnSpLocks/>
                  <a:stCxn id="307" idx="6"/>
                  <a:endCxn id="308" idx="1"/>
                </p:cNvCxnSpPr>
                <p:nvPr>
                  <p:custDataLst>
                    <p:tags r:id="rId44"/>
                  </p:custDataLst>
                </p:nvPr>
              </p:nvCxnSpPr>
              <p:spPr>
                <a:xfrm flipV="1">
                  <a:off x="8199915" y="4578723"/>
                  <a:ext cx="559527" cy="142457"/>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87" name="TextBox 32">
                  <a:extLst>
                    <a:ext uri="{FF2B5EF4-FFF2-40B4-BE49-F238E27FC236}">
                      <a16:creationId xmlns:a16="http://schemas.microsoft.com/office/drawing/2014/main" id="{0A8FB299-9484-467E-B64C-16718B037961}"/>
                    </a:ext>
                  </a:extLst>
                </p:cNvPr>
                <p:cNvSpPr txBox="1"/>
                <p:nvPr/>
              </p:nvSpPr>
              <p:spPr>
                <a:xfrm>
                  <a:off x="8848078" y="4759378"/>
                  <a:ext cx="1546468"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Monitoring 24x7 - GLDS</a:t>
                  </a:r>
                </a:p>
              </p:txBody>
            </p:sp>
            <p:cxnSp>
              <p:nvCxnSpPr>
                <p:cNvPr id="188" name="Gerader Verbinder 268">
                  <a:extLst>
                    <a:ext uri="{FF2B5EF4-FFF2-40B4-BE49-F238E27FC236}">
                      <a16:creationId xmlns:a16="http://schemas.microsoft.com/office/drawing/2014/main" id="{147F764F-9B6D-4363-A7E0-BF0A54C9CD60}"/>
                    </a:ext>
                  </a:extLst>
                </p:cNvPr>
                <p:cNvCxnSpPr>
                  <a:cxnSpLocks/>
                  <a:stCxn id="307" idx="6"/>
                  <a:endCxn id="187" idx="1"/>
                </p:cNvCxnSpPr>
                <p:nvPr>
                  <p:custDataLst>
                    <p:tags r:id="rId45"/>
                  </p:custDataLst>
                </p:nvPr>
              </p:nvCxnSpPr>
              <p:spPr>
                <a:xfrm>
                  <a:off x="8199915" y="4721180"/>
                  <a:ext cx="648163" cy="103643"/>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12" name="TextBox 32">
                  <a:extLst>
                    <a:ext uri="{FF2B5EF4-FFF2-40B4-BE49-F238E27FC236}">
                      <a16:creationId xmlns:a16="http://schemas.microsoft.com/office/drawing/2014/main" id="{D673793C-ED0E-48A7-B1F2-98076DCC1CF7}"/>
                    </a:ext>
                  </a:extLst>
                </p:cNvPr>
                <p:cNvSpPr txBox="1"/>
                <p:nvPr/>
              </p:nvSpPr>
              <p:spPr>
                <a:xfrm>
                  <a:off x="8653644" y="5156992"/>
                  <a:ext cx="1860435"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 Recommended actions/procedures</a:t>
                  </a:r>
                </a:p>
              </p:txBody>
            </p:sp>
          </p:grpSp>
        </p:grpSp>
        <p:sp>
          <p:nvSpPr>
            <p:cNvPr id="239" name="Ellipse 160">
              <a:extLst>
                <a:ext uri="{FF2B5EF4-FFF2-40B4-BE49-F238E27FC236}">
                  <a16:creationId xmlns:a16="http://schemas.microsoft.com/office/drawing/2014/main" id="{93B44E9F-A999-40A2-8ACB-74B2EBD799D9}"/>
                </a:ext>
              </a:extLst>
            </p:cNvPr>
            <p:cNvSpPr/>
            <p:nvPr/>
          </p:nvSpPr>
          <p:spPr bwMode="gray">
            <a:xfrm>
              <a:off x="8334645" y="3984783"/>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pic>
          <p:nvPicPr>
            <p:cNvPr id="546" name="Picture 545" descr="A close up of a sign&#10;&#10;Description generated with high confidence">
              <a:extLst>
                <a:ext uri="{FF2B5EF4-FFF2-40B4-BE49-F238E27FC236}">
                  <a16:creationId xmlns:a16="http://schemas.microsoft.com/office/drawing/2014/main" id="{3D9435F2-F4F8-4F22-B4AA-920E793EA8F3}"/>
                </a:ext>
              </a:extLst>
            </p:cNvPr>
            <p:cNvPicPr>
              <a:picLocks noChangeAspect="1"/>
            </p:cNvPicPr>
            <p:nvPr/>
          </p:nvPicPr>
          <p:blipFill>
            <a:blip r:embed="rId49"/>
            <a:stretch>
              <a:fillRect/>
            </a:stretch>
          </p:blipFill>
          <p:spPr>
            <a:xfrm>
              <a:off x="8390242" y="4010550"/>
              <a:ext cx="364818" cy="364818"/>
            </a:xfrm>
            <a:prstGeom prst="rect">
              <a:avLst/>
            </a:prstGeom>
          </p:spPr>
        </p:pic>
        <p:sp>
          <p:nvSpPr>
            <p:cNvPr id="225" name="TextBox 32">
              <a:extLst>
                <a:ext uri="{FF2B5EF4-FFF2-40B4-BE49-F238E27FC236}">
                  <a16:creationId xmlns:a16="http://schemas.microsoft.com/office/drawing/2014/main" id="{A2E690BC-3352-4CDE-A789-3574EDE4B250}"/>
                </a:ext>
              </a:extLst>
            </p:cNvPr>
            <p:cNvSpPr txBox="1"/>
            <p:nvPr>
              <p:custDataLst>
                <p:tags r:id="rId41"/>
              </p:custDataLst>
            </p:nvPr>
          </p:nvSpPr>
          <p:spPr>
            <a:xfrm>
              <a:off x="8759854" y="3654167"/>
              <a:ext cx="1980843" cy="415484"/>
            </a:xfrm>
            <a:prstGeom prst="rect">
              <a:avLst/>
            </a:prstGeom>
            <a:noFill/>
          </p:spPr>
          <p:txBody>
            <a:bodyPr wrap="square" lIns="38093" tIns="38093" rIns="38093" bIns="38093" rtlCol="0" anchor="ctr" anchorCtr="0">
              <a:spAutoFit/>
            </a:bodyPr>
            <a:lstStyle/>
            <a:p>
              <a:pP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Infrastructure </a:t>
              </a:r>
              <a:br>
                <a:rPr lang="en-US" sz="1100" b="1" kern="0">
                  <a:solidFill>
                    <a:schemeClr val="bg1">
                      <a:lumMod val="85000"/>
                    </a:schemeClr>
                  </a:solidFill>
                  <a:latin typeface="+mn-lt"/>
                  <a:ea typeface="Arial Unicode MS" pitchFamily="34" charset="-128"/>
                  <a:cs typeface="Arial Unicode MS" pitchFamily="34" charset="-128"/>
                </a:rPr>
              </a:br>
              <a:r>
                <a:rPr lang="en-US" sz="1100" b="1" kern="0">
                  <a:solidFill>
                    <a:schemeClr val="bg1">
                      <a:lumMod val="85000"/>
                    </a:schemeClr>
                  </a:solidFill>
                  <a:latin typeface="+mn-lt"/>
                  <a:ea typeface="Arial Unicode MS" pitchFamily="34" charset="-128"/>
                  <a:cs typeface="Arial Unicode MS" pitchFamily="34" charset="-128"/>
                </a:rPr>
                <a:t>Support &amp; SLAs</a:t>
              </a:r>
              <a:endParaRPr lang="en-US" sz="800" b="1" kern="0">
                <a:solidFill>
                  <a:schemeClr val="bg1">
                    <a:lumMod val="85000"/>
                  </a:schemeClr>
                </a:solidFill>
                <a:latin typeface="+mn-lt"/>
                <a:ea typeface="Arial Unicode MS" pitchFamily="34" charset="-128"/>
                <a:cs typeface="Arial Unicode MS" pitchFamily="34" charset="-128"/>
              </a:endParaRPr>
            </a:p>
          </p:txBody>
        </p:sp>
      </p:grpSp>
      <p:sp>
        <p:nvSpPr>
          <p:cNvPr id="423" name="TextBox 422">
            <a:extLst>
              <a:ext uri="{FF2B5EF4-FFF2-40B4-BE49-F238E27FC236}">
                <a16:creationId xmlns:a16="http://schemas.microsoft.com/office/drawing/2014/main" id="{D4BB4BD0-5C53-49FB-8D54-73FADA22BCE5}"/>
              </a:ext>
            </a:extLst>
          </p:cNvPr>
          <p:cNvSpPr txBox="1"/>
          <p:nvPr/>
        </p:nvSpPr>
        <p:spPr>
          <a:xfrm>
            <a:off x="9881095" y="158919"/>
            <a:ext cx="2156177"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dirty="0">
                <a:solidFill>
                  <a:srgbClr val="00B050"/>
                </a:solidFill>
                <a:ea typeface="Arial Unicode MS" pitchFamily="34" charset="-128"/>
                <a:cs typeface="Arial Unicode MS" pitchFamily="34" charset="-128"/>
              </a:rPr>
              <a:t>Done (in CI mode) | </a:t>
            </a:r>
            <a:r>
              <a:rPr lang="en-US" sz="900" kern="0" dirty="0">
                <a:solidFill>
                  <a:schemeClr val="accent1">
                    <a:lumMod val="60000"/>
                    <a:lumOff val="40000"/>
                  </a:schemeClr>
                </a:solidFill>
                <a:ea typeface="Arial Unicode MS" pitchFamily="34" charset="-128"/>
                <a:cs typeface="Arial Unicode MS" pitchFamily="34" charset="-128"/>
              </a:rPr>
              <a:t>In progress </a:t>
            </a:r>
            <a:r>
              <a:rPr lang="en-US" sz="900" kern="0" dirty="0">
                <a:solidFill>
                  <a:srgbClr val="00B050"/>
                </a:solidFill>
                <a:ea typeface="Arial Unicode MS" pitchFamily="34" charset="-128"/>
                <a:cs typeface="Arial Unicode MS" pitchFamily="34" charset="-128"/>
              </a:rPr>
              <a:t>| </a:t>
            </a:r>
            <a:r>
              <a:rPr lang="en-US" sz="900" kern="0" dirty="0">
                <a:solidFill>
                  <a:schemeClr val="accent6">
                    <a:lumMod val="60000"/>
                    <a:lumOff val="40000"/>
                  </a:schemeClr>
                </a:solidFill>
                <a:ea typeface="Arial Unicode MS" pitchFamily="34" charset="-128"/>
                <a:cs typeface="Arial Unicode MS" pitchFamily="34" charset="-128"/>
              </a:rPr>
              <a:t>Planned</a:t>
            </a:r>
          </a:p>
        </p:txBody>
      </p:sp>
      <p:grpSp>
        <p:nvGrpSpPr>
          <p:cNvPr id="3" name="Group 2">
            <a:extLst>
              <a:ext uri="{FF2B5EF4-FFF2-40B4-BE49-F238E27FC236}">
                <a16:creationId xmlns:a16="http://schemas.microsoft.com/office/drawing/2014/main" id="{8DE0E3EF-73B3-4ED5-93EC-051F8B904DAE}"/>
              </a:ext>
            </a:extLst>
          </p:cNvPr>
          <p:cNvGrpSpPr/>
          <p:nvPr/>
        </p:nvGrpSpPr>
        <p:grpSpPr>
          <a:xfrm>
            <a:off x="7577449" y="1031702"/>
            <a:ext cx="4448835" cy="1962052"/>
            <a:chOff x="7577449" y="1031702"/>
            <a:chExt cx="4448835" cy="1962052"/>
          </a:xfrm>
        </p:grpSpPr>
        <p:grpSp>
          <p:nvGrpSpPr>
            <p:cNvPr id="475" name="Group 474">
              <a:extLst>
                <a:ext uri="{FF2B5EF4-FFF2-40B4-BE49-F238E27FC236}">
                  <a16:creationId xmlns:a16="http://schemas.microsoft.com/office/drawing/2014/main" id="{23E7830E-995B-4F4D-BFEE-37C60F092878}"/>
                </a:ext>
              </a:extLst>
            </p:cNvPr>
            <p:cNvGrpSpPr/>
            <p:nvPr/>
          </p:nvGrpSpPr>
          <p:grpSpPr>
            <a:xfrm>
              <a:off x="7577449" y="1031702"/>
              <a:ext cx="4448835" cy="1962052"/>
              <a:chOff x="7006995" y="1296296"/>
              <a:chExt cx="4605412" cy="1706739"/>
            </a:xfrm>
          </p:grpSpPr>
          <p:cxnSp>
            <p:nvCxnSpPr>
              <p:cNvPr id="192" name="thin_Gerader Verbinder 217">
                <a:extLst>
                  <a:ext uri="{FF2B5EF4-FFF2-40B4-BE49-F238E27FC236}">
                    <a16:creationId xmlns:a16="http://schemas.microsoft.com/office/drawing/2014/main" id="{B1B84A54-9712-4DC2-BF06-AD2401054AB6}"/>
                  </a:ext>
                </a:extLst>
              </p:cNvPr>
              <p:cNvCxnSpPr>
                <a:cxnSpLocks/>
                <a:stCxn id="217" idx="0"/>
                <a:endCxn id="292" idx="3"/>
              </p:cNvCxnSpPr>
              <p:nvPr>
                <p:custDataLst>
                  <p:tags r:id="rId39"/>
                </p:custDataLst>
              </p:nvPr>
            </p:nvCxnSpPr>
            <p:spPr>
              <a:xfrm flipV="1">
                <a:off x="7006995" y="1732903"/>
                <a:ext cx="1090291" cy="1270132"/>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86" name="Gruppieren 108">
                <a:extLst>
                  <a:ext uri="{FF2B5EF4-FFF2-40B4-BE49-F238E27FC236}">
                    <a16:creationId xmlns:a16="http://schemas.microsoft.com/office/drawing/2014/main" id="{DAE1775E-7D45-4EB5-AE37-A5762ABBCF16}"/>
                  </a:ext>
                </a:extLst>
              </p:cNvPr>
              <p:cNvGrpSpPr/>
              <p:nvPr>
                <p:custDataLst>
                  <p:tags r:id="rId40"/>
                </p:custDataLst>
              </p:nvPr>
            </p:nvGrpSpPr>
            <p:grpSpPr>
              <a:xfrm>
                <a:off x="8079837" y="1296296"/>
                <a:ext cx="3532570" cy="454056"/>
                <a:chOff x="7791478" y="867983"/>
                <a:chExt cx="3338462" cy="429106"/>
              </a:xfrm>
            </p:grpSpPr>
            <p:cxnSp>
              <p:nvCxnSpPr>
                <p:cNvPr id="287" name="Gerader Verbinder 109">
                  <a:extLst>
                    <a:ext uri="{FF2B5EF4-FFF2-40B4-BE49-F238E27FC236}">
                      <a16:creationId xmlns:a16="http://schemas.microsoft.com/office/drawing/2014/main" id="{B48C4812-A775-4BE8-A20E-F59A2C2F3076}"/>
                    </a:ext>
                  </a:extLst>
                </p:cNvPr>
                <p:cNvCxnSpPr>
                  <a:cxnSpLocks/>
                  <a:stCxn id="292" idx="6"/>
                  <a:endCxn id="289" idx="1"/>
                </p:cNvCxnSpPr>
                <p:nvPr/>
              </p:nvCxnSpPr>
              <p:spPr>
                <a:xfrm flipV="1">
                  <a:off x="7904079" y="1115125"/>
                  <a:ext cx="316393" cy="125663"/>
                </a:xfrm>
                <a:prstGeom prst="line">
                  <a:avLst/>
                </a:prstGeom>
                <a:ln w="127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3" name="Gerader Verbinder 115">
                  <a:extLst>
                    <a:ext uri="{FF2B5EF4-FFF2-40B4-BE49-F238E27FC236}">
                      <a16:creationId xmlns:a16="http://schemas.microsoft.com/office/drawing/2014/main" id="{CFA1353A-38F9-4C8E-A3E4-67AC1710AC8E}"/>
                    </a:ext>
                  </a:extLst>
                </p:cNvPr>
                <p:cNvCxnSpPr>
                  <a:cxnSpLocks/>
                  <a:stCxn id="292" idx="7"/>
                  <a:endCxn id="291" idx="1"/>
                </p:cNvCxnSpPr>
                <p:nvPr/>
              </p:nvCxnSpPr>
              <p:spPr>
                <a:xfrm flipV="1">
                  <a:off x="7887588" y="924912"/>
                  <a:ext cx="264548" cy="276066"/>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89" name="TextBox 32">
                  <a:extLst>
                    <a:ext uri="{FF2B5EF4-FFF2-40B4-BE49-F238E27FC236}">
                      <a16:creationId xmlns:a16="http://schemas.microsoft.com/office/drawing/2014/main" id="{9B74F4D3-5A15-437D-A274-B57E41FA9F85}"/>
                    </a:ext>
                  </a:extLst>
                </p:cNvPr>
                <p:cNvSpPr txBox="1"/>
                <p:nvPr/>
              </p:nvSpPr>
              <p:spPr>
                <a:xfrm>
                  <a:off x="8220472" y="1058197"/>
                  <a:ext cx="2487593" cy="113857"/>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POCs: RDP, CCMS Web, On-prem like</a:t>
                  </a:r>
                </a:p>
              </p:txBody>
            </p:sp>
            <p:sp>
              <p:nvSpPr>
                <p:cNvPr id="291" name="TextBox 32">
                  <a:extLst>
                    <a:ext uri="{FF2B5EF4-FFF2-40B4-BE49-F238E27FC236}">
                      <a16:creationId xmlns:a16="http://schemas.microsoft.com/office/drawing/2014/main" id="{9C0661E6-2ED2-4A98-A2C8-F64AF3D58202}"/>
                    </a:ext>
                  </a:extLst>
                </p:cNvPr>
                <p:cNvSpPr txBox="1"/>
                <p:nvPr/>
              </p:nvSpPr>
              <p:spPr>
                <a:xfrm>
                  <a:off x="8152136" y="867983"/>
                  <a:ext cx="2977804" cy="113857"/>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Architecture on CC</a:t>
                  </a:r>
                </a:p>
              </p:txBody>
            </p:sp>
            <p:sp>
              <p:nvSpPr>
                <p:cNvPr id="292" name="Ellipse 114">
                  <a:extLst>
                    <a:ext uri="{FF2B5EF4-FFF2-40B4-BE49-F238E27FC236}">
                      <a16:creationId xmlns:a16="http://schemas.microsoft.com/office/drawing/2014/main" id="{0A695A2E-0C7D-4649-92DB-8DF6B2902D74}"/>
                    </a:ext>
                  </a:extLst>
                </p:cNvPr>
                <p:cNvSpPr/>
                <p:nvPr/>
              </p:nvSpPr>
              <p:spPr bwMode="gray">
                <a:xfrm>
                  <a:off x="7791478" y="1184488"/>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rgbClr val="00B050"/>
                    </a:solidFill>
                    <a:latin typeface="+mn-lt"/>
                    <a:ea typeface="Arial Unicode MS" pitchFamily="34" charset="-128"/>
                    <a:cs typeface="Arial Unicode MS" pitchFamily="34" charset="-128"/>
                  </a:endParaRPr>
                </a:p>
              </p:txBody>
            </p:sp>
          </p:grpSp>
        </p:grpSp>
        <p:sp>
          <p:nvSpPr>
            <p:cNvPr id="233" name="Ellipse 8">
              <a:extLst>
                <a:ext uri="{FF2B5EF4-FFF2-40B4-BE49-F238E27FC236}">
                  <a16:creationId xmlns:a16="http://schemas.microsoft.com/office/drawing/2014/main" id="{A173E6E0-51BC-420B-A45F-23B309103CD8}"/>
                </a:ext>
              </a:extLst>
            </p:cNvPr>
            <p:cNvSpPr/>
            <p:nvPr/>
          </p:nvSpPr>
          <p:spPr bwMode="gray">
            <a:xfrm>
              <a:off x="7873720" y="2100247"/>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31" name="TextBox 32">
              <a:extLst>
                <a:ext uri="{FF2B5EF4-FFF2-40B4-BE49-F238E27FC236}">
                  <a16:creationId xmlns:a16="http://schemas.microsoft.com/office/drawing/2014/main" id="{BC789C74-6B31-47C4-955E-8181633C12B9}"/>
                </a:ext>
              </a:extLst>
            </p:cNvPr>
            <p:cNvSpPr txBox="1"/>
            <p:nvPr>
              <p:custDataLst>
                <p:tags r:id="rId38"/>
              </p:custDataLst>
            </p:nvPr>
          </p:nvSpPr>
          <p:spPr>
            <a:xfrm>
              <a:off x="8381552" y="1806687"/>
              <a:ext cx="988510" cy="584761"/>
            </a:xfrm>
            <a:prstGeom prst="rect">
              <a:avLst/>
            </a:prstGeom>
            <a:noFill/>
          </p:spPr>
          <p:txBody>
            <a:bodyPr wrap="square" lIns="38093" tIns="38093" rIns="38093" bIns="38093" rtlCol="0" anchor="ctr" anchorCtr="0">
              <a:spAutoFit/>
            </a:bodyPr>
            <a:lstStyle/>
            <a:p>
              <a:pP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Cloud Architecture</a:t>
              </a:r>
              <a:br>
                <a:rPr lang="en-US" sz="1100" b="1" kern="0">
                  <a:solidFill>
                    <a:schemeClr val="bg1">
                      <a:lumMod val="85000"/>
                    </a:schemeClr>
                  </a:solidFill>
                  <a:latin typeface="+mn-lt"/>
                  <a:ea typeface="Arial Unicode MS" pitchFamily="34" charset="-128"/>
                  <a:cs typeface="Arial Unicode MS" pitchFamily="34" charset="-128"/>
                </a:rPr>
              </a:br>
              <a:r>
                <a:rPr lang="en-US" sz="1100" b="1" kern="0">
                  <a:solidFill>
                    <a:schemeClr val="bg1">
                      <a:lumMod val="85000"/>
                    </a:schemeClr>
                  </a:solidFill>
                  <a:latin typeface="+mn-lt"/>
                  <a:ea typeface="Arial Unicode MS" pitchFamily="34" charset="-128"/>
                  <a:cs typeface="Arial Unicode MS" pitchFamily="34" charset="-128"/>
                </a:rPr>
                <a:t>&amp; POCs</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8E0F1C92-437F-46A2-A324-DA7BBD497430}"/>
                </a:ext>
              </a:extLst>
            </p:cNvPr>
            <p:cNvPicPr>
              <a:picLocks noChangeAspect="1"/>
            </p:cNvPicPr>
            <p:nvPr/>
          </p:nvPicPr>
          <p:blipFill>
            <a:blip r:embed="rId50"/>
            <a:stretch>
              <a:fillRect/>
            </a:stretch>
          </p:blipFill>
          <p:spPr>
            <a:xfrm>
              <a:off x="7918569" y="2131656"/>
              <a:ext cx="396000" cy="396000"/>
            </a:xfrm>
            <a:prstGeom prst="rect">
              <a:avLst/>
            </a:prstGeom>
          </p:spPr>
        </p:pic>
      </p:grpSp>
      <p:grpSp>
        <p:nvGrpSpPr>
          <p:cNvPr id="160" name="Group 159">
            <a:extLst>
              <a:ext uri="{FF2B5EF4-FFF2-40B4-BE49-F238E27FC236}">
                <a16:creationId xmlns:a16="http://schemas.microsoft.com/office/drawing/2014/main" id="{7F6C93E4-0F05-494B-9E2E-0D4B4AF36B61}"/>
              </a:ext>
            </a:extLst>
          </p:cNvPr>
          <p:cNvGrpSpPr/>
          <p:nvPr/>
        </p:nvGrpSpPr>
        <p:grpSpPr>
          <a:xfrm>
            <a:off x="5882837" y="494077"/>
            <a:ext cx="2414140" cy="2358157"/>
            <a:chOff x="5882837" y="494077"/>
            <a:chExt cx="2414140" cy="2358157"/>
          </a:xfrm>
        </p:grpSpPr>
        <p:grpSp>
          <p:nvGrpSpPr>
            <p:cNvPr id="183" name="Group 182">
              <a:extLst>
                <a:ext uri="{FF2B5EF4-FFF2-40B4-BE49-F238E27FC236}">
                  <a16:creationId xmlns:a16="http://schemas.microsoft.com/office/drawing/2014/main" id="{23EDD040-5BFC-4D5D-AB97-E71DFDB4C0B7}"/>
                </a:ext>
              </a:extLst>
            </p:cNvPr>
            <p:cNvGrpSpPr/>
            <p:nvPr/>
          </p:nvGrpSpPr>
          <p:grpSpPr>
            <a:xfrm>
              <a:off x="6480778" y="494077"/>
              <a:ext cx="1816199" cy="2358157"/>
              <a:chOff x="6814029" y="1020127"/>
              <a:chExt cx="1863914" cy="2331587"/>
            </a:xfrm>
          </p:grpSpPr>
          <p:cxnSp>
            <p:nvCxnSpPr>
              <p:cNvPr id="184" name="thin_Gerader Verbinder 217">
                <a:extLst>
                  <a:ext uri="{FF2B5EF4-FFF2-40B4-BE49-F238E27FC236}">
                    <a16:creationId xmlns:a16="http://schemas.microsoft.com/office/drawing/2014/main" id="{83408D1E-03F5-4E90-AC55-C549A56D84C4}"/>
                  </a:ext>
                </a:extLst>
              </p:cNvPr>
              <p:cNvCxnSpPr>
                <a:cxnSpLocks/>
                <a:stCxn id="235" idx="0"/>
                <a:endCxn id="232" idx="4"/>
              </p:cNvCxnSpPr>
              <p:nvPr>
                <p:custDataLst>
                  <p:tags r:id="rId36"/>
                </p:custDataLst>
              </p:nvPr>
            </p:nvCxnSpPr>
            <p:spPr>
              <a:xfrm flipH="1" flipV="1">
                <a:off x="7526612" y="1606334"/>
                <a:ext cx="37077" cy="1745380"/>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85" name="Gruppieren 108">
                <a:extLst>
                  <a:ext uri="{FF2B5EF4-FFF2-40B4-BE49-F238E27FC236}">
                    <a16:creationId xmlns:a16="http://schemas.microsoft.com/office/drawing/2014/main" id="{076AC0C3-7CA4-4392-8248-6E12E8CC75ED}"/>
                  </a:ext>
                </a:extLst>
              </p:cNvPr>
              <p:cNvGrpSpPr/>
              <p:nvPr>
                <p:custDataLst>
                  <p:tags r:id="rId37"/>
                </p:custDataLst>
              </p:nvPr>
            </p:nvGrpSpPr>
            <p:grpSpPr>
              <a:xfrm>
                <a:off x="6814029" y="1020127"/>
                <a:ext cx="1863914" cy="586207"/>
                <a:chOff x="6595223" y="606983"/>
                <a:chExt cx="1761495" cy="553992"/>
              </a:xfrm>
            </p:grpSpPr>
            <p:cxnSp>
              <p:nvCxnSpPr>
                <p:cNvPr id="189" name="Gerader Verbinder 115">
                  <a:extLst>
                    <a:ext uri="{FF2B5EF4-FFF2-40B4-BE49-F238E27FC236}">
                      <a16:creationId xmlns:a16="http://schemas.microsoft.com/office/drawing/2014/main" id="{AB2B7806-E186-47A6-A71C-BA4CEF3F74F3}"/>
                    </a:ext>
                  </a:extLst>
                </p:cNvPr>
                <p:cNvCxnSpPr>
                  <a:cxnSpLocks/>
                  <a:stCxn id="232" idx="0"/>
                </p:cNvCxnSpPr>
                <p:nvPr/>
              </p:nvCxnSpPr>
              <p:spPr>
                <a:xfrm flipV="1">
                  <a:off x="7268650" y="742249"/>
                  <a:ext cx="105678" cy="306124"/>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91" name="TextBox 32">
                  <a:extLst>
                    <a:ext uri="{FF2B5EF4-FFF2-40B4-BE49-F238E27FC236}">
                      <a16:creationId xmlns:a16="http://schemas.microsoft.com/office/drawing/2014/main" id="{3C6BBCD1-65E7-4563-8AAC-76F96A017816}"/>
                    </a:ext>
                  </a:extLst>
                </p:cNvPr>
                <p:cNvSpPr txBox="1"/>
                <p:nvPr/>
              </p:nvSpPr>
              <p:spPr>
                <a:xfrm>
                  <a:off x="7422228" y="606983"/>
                  <a:ext cx="934490" cy="131022"/>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DITA CCMS</a:t>
                  </a:r>
                </a:p>
              </p:txBody>
            </p:sp>
            <p:sp>
              <p:nvSpPr>
                <p:cNvPr id="232" name="Ellipse 114">
                  <a:extLst>
                    <a:ext uri="{FF2B5EF4-FFF2-40B4-BE49-F238E27FC236}">
                      <a16:creationId xmlns:a16="http://schemas.microsoft.com/office/drawing/2014/main" id="{1CD2A2F9-9AF2-4ACB-AE3B-4BEC88701BA2}"/>
                    </a:ext>
                  </a:extLst>
                </p:cNvPr>
                <p:cNvSpPr/>
                <p:nvPr/>
              </p:nvSpPr>
              <p:spPr bwMode="gray">
                <a:xfrm>
                  <a:off x="7212348" y="1048374"/>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cxnSp>
              <p:nvCxnSpPr>
                <p:cNvPr id="438" name="Gerader Verbinder 115">
                  <a:extLst>
                    <a:ext uri="{FF2B5EF4-FFF2-40B4-BE49-F238E27FC236}">
                      <a16:creationId xmlns:a16="http://schemas.microsoft.com/office/drawing/2014/main" id="{C8BE9D4E-858B-4EE5-8E28-53436FDB91B2}"/>
                    </a:ext>
                  </a:extLst>
                </p:cNvPr>
                <p:cNvCxnSpPr>
                  <a:cxnSpLocks/>
                  <a:stCxn id="232" idx="1"/>
                  <a:endCxn id="439" idx="3"/>
                </p:cNvCxnSpPr>
                <p:nvPr/>
              </p:nvCxnSpPr>
              <p:spPr>
                <a:xfrm flipH="1" flipV="1">
                  <a:off x="7188280" y="759158"/>
                  <a:ext cx="40557" cy="305706"/>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39" name="TextBox 32">
                  <a:extLst>
                    <a:ext uri="{FF2B5EF4-FFF2-40B4-BE49-F238E27FC236}">
                      <a16:creationId xmlns:a16="http://schemas.microsoft.com/office/drawing/2014/main" id="{737F41D0-C5B6-4A1A-8DF3-79DC3CA17F45}"/>
                    </a:ext>
                  </a:extLst>
                </p:cNvPr>
                <p:cNvSpPr txBox="1"/>
                <p:nvPr/>
              </p:nvSpPr>
              <p:spPr>
                <a:xfrm>
                  <a:off x="6595223" y="693766"/>
                  <a:ext cx="593057" cy="130783"/>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Translation</a:t>
                  </a:r>
                </a:p>
              </p:txBody>
            </p:sp>
          </p:grpSp>
        </p:grpSp>
        <p:sp>
          <p:nvSpPr>
            <p:cNvPr id="240" name="Ellipse 207">
              <a:extLst>
                <a:ext uri="{FF2B5EF4-FFF2-40B4-BE49-F238E27FC236}">
                  <a16:creationId xmlns:a16="http://schemas.microsoft.com/office/drawing/2014/main" id="{C300B762-82B8-431C-B439-826A78FF341E}"/>
                </a:ext>
              </a:extLst>
            </p:cNvPr>
            <p:cNvSpPr/>
            <p:nvPr/>
          </p:nvSpPr>
          <p:spPr bwMode="gray">
            <a:xfrm>
              <a:off x="6933191" y="1794041"/>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182" name="TextBox 32">
              <a:extLst>
                <a:ext uri="{FF2B5EF4-FFF2-40B4-BE49-F238E27FC236}">
                  <a16:creationId xmlns:a16="http://schemas.microsoft.com/office/drawing/2014/main" id="{1C48B921-1BCA-4694-9C85-809FD3EF72CF}"/>
                </a:ext>
              </a:extLst>
            </p:cNvPr>
            <p:cNvSpPr txBox="1"/>
            <p:nvPr>
              <p:custDataLst>
                <p:tags r:id="rId35"/>
              </p:custDataLst>
            </p:nvPr>
          </p:nvSpPr>
          <p:spPr>
            <a:xfrm>
              <a:off x="5882837" y="1281704"/>
              <a:ext cx="1295731" cy="384707"/>
            </a:xfrm>
            <a:prstGeom prst="rect">
              <a:avLst/>
            </a:prstGeom>
            <a:noFill/>
          </p:spPr>
          <p:txBody>
            <a:bodyPr wrap="square" lIns="38093" tIns="38093" rIns="38093" bIns="38093" rtlCol="0" anchor="ctr" anchorCtr="0">
              <a:spAutoFit/>
            </a:bodyPr>
            <a:lstStyle/>
            <a:p>
              <a:pPr algn="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Post migration &amp; </a:t>
              </a:r>
              <a:r>
                <a:rPr lang="en-US" sz="900" b="1" kern="0">
                  <a:solidFill>
                    <a:schemeClr val="bg1">
                      <a:lumMod val="85000"/>
                    </a:schemeClr>
                  </a:solidFill>
                  <a:latin typeface="+mn-lt"/>
                  <a:ea typeface="Arial Unicode MS" pitchFamily="34" charset="-128"/>
                  <a:cs typeface="Arial Unicode MS" pitchFamily="34" charset="-128"/>
                </a:rPr>
                <a:t>decommissioning</a:t>
              </a:r>
            </a:p>
          </p:txBody>
        </p:sp>
        <p:pic>
          <p:nvPicPr>
            <p:cNvPr id="542" name="Picture 541">
              <a:extLst>
                <a:ext uri="{FF2B5EF4-FFF2-40B4-BE49-F238E27FC236}">
                  <a16:creationId xmlns:a16="http://schemas.microsoft.com/office/drawing/2014/main" id="{20EA8A35-6EDC-452A-A4B0-5D78F14CA3EA}"/>
                </a:ext>
              </a:extLst>
            </p:cNvPr>
            <p:cNvPicPr>
              <a:picLocks noChangeAspect="1"/>
            </p:cNvPicPr>
            <p:nvPr/>
          </p:nvPicPr>
          <p:blipFill>
            <a:blip r:embed="rId51"/>
            <a:stretch>
              <a:fillRect/>
            </a:stretch>
          </p:blipFill>
          <p:spPr>
            <a:xfrm>
              <a:off x="6975445" y="1828648"/>
              <a:ext cx="442047" cy="442047"/>
            </a:xfrm>
            <a:prstGeom prst="rect">
              <a:avLst/>
            </a:prstGeom>
          </p:spPr>
        </p:pic>
      </p:grpSp>
      <p:grpSp>
        <p:nvGrpSpPr>
          <p:cNvPr id="5" name="Group 4">
            <a:extLst>
              <a:ext uri="{FF2B5EF4-FFF2-40B4-BE49-F238E27FC236}">
                <a16:creationId xmlns:a16="http://schemas.microsoft.com/office/drawing/2014/main" id="{87C7E19F-CA54-4499-85F4-D50696973ABA}"/>
              </a:ext>
            </a:extLst>
          </p:cNvPr>
          <p:cNvGrpSpPr/>
          <p:nvPr/>
        </p:nvGrpSpPr>
        <p:grpSpPr>
          <a:xfrm>
            <a:off x="7851521" y="2251927"/>
            <a:ext cx="4413198" cy="1416015"/>
            <a:chOff x="7851521" y="2251927"/>
            <a:chExt cx="4413198" cy="1416015"/>
          </a:xfrm>
        </p:grpSpPr>
        <p:grpSp>
          <p:nvGrpSpPr>
            <p:cNvPr id="476" name="Group 475">
              <a:extLst>
                <a:ext uri="{FF2B5EF4-FFF2-40B4-BE49-F238E27FC236}">
                  <a16:creationId xmlns:a16="http://schemas.microsoft.com/office/drawing/2014/main" id="{7F982509-4C23-48F0-9978-3DB47DE843EB}"/>
                </a:ext>
              </a:extLst>
            </p:cNvPr>
            <p:cNvGrpSpPr/>
            <p:nvPr/>
          </p:nvGrpSpPr>
          <p:grpSpPr>
            <a:xfrm>
              <a:off x="7851521" y="2251927"/>
              <a:ext cx="4413198" cy="1416015"/>
              <a:chOff x="6796675" y="2480111"/>
              <a:chExt cx="4413198" cy="1416015"/>
            </a:xfrm>
          </p:grpSpPr>
          <p:cxnSp>
            <p:nvCxnSpPr>
              <p:cNvPr id="199" name="thin_Gerader Verbinder 217">
                <a:extLst>
                  <a:ext uri="{FF2B5EF4-FFF2-40B4-BE49-F238E27FC236}">
                    <a16:creationId xmlns:a16="http://schemas.microsoft.com/office/drawing/2014/main" id="{6067C937-5DE7-4114-9E2D-9AB714ADBD11}"/>
                  </a:ext>
                </a:extLst>
              </p:cNvPr>
              <p:cNvCxnSpPr>
                <a:cxnSpLocks/>
                <a:stCxn id="218" idx="0"/>
                <a:endCxn id="303" idx="2"/>
              </p:cNvCxnSpPr>
              <p:nvPr>
                <p:custDataLst>
                  <p:tags r:id="rId33"/>
                </p:custDataLst>
              </p:nvPr>
            </p:nvCxnSpPr>
            <p:spPr>
              <a:xfrm flipV="1">
                <a:off x="6796675" y="3153163"/>
                <a:ext cx="1755292" cy="430644"/>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95" name="Gruppieren 117">
                <a:extLst>
                  <a:ext uri="{FF2B5EF4-FFF2-40B4-BE49-F238E27FC236}">
                    <a16:creationId xmlns:a16="http://schemas.microsoft.com/office/drawing/2014/main" id="{216661F2-6E0C-41B2-8647-04C6F0F1A466}"/>
                  </a:ext>
                </a:extLst>
              </p:cNvPr>
              <p:cNvGrpSpPr/>
              <p:nvPr>
                <p:custDataLst>
                  <p:tags r:id="rId34"/>
                </p:custDataLst>
              </p:nvPr>
            </p:nvGrpSpPr>
            <p:grpSpPr>
              <a:xfrm>
                <a:off x="8551967" y="2480111"/>
                <a:ext cx="2657906" cy="1416015"/>
                <a:chOff x="8447169" y="2266076"/>
                <a:chExt cx="2511861" cy="1338212"/>
              </a:xfrm>
            </p:grpSpPr>
            <p:sp>
              <p:nvSpPr>
                <p:cNvPr id="296" name="TextBox 32">
                  <a:extLst>
                    <a:ext uri="{FF2B5EF4-FFF2-40B4-BE49-F238E27FC236}">
                      <a16:creationId xmlns:a16="http://schemas.microsoft.com/office/drawing/2014/main" id="{B74B677F-6153-4A58-A1A1-FF53CE140B4D}"/>
                    </a:ext>
                  </a:extLst>
                </p:cNvPr>
                <p:cNvSpPr txBox="1"/>
                <p:nvPr/>
              </p:nvSpPr>
              <p:spPr>
                <a:xfrm>
                  <a:off x="8909291" y="2844473"/>
                  <a:ext cx="1824402"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Credentials mgmt. (</a:t>
                  </a:r>
                  <a:r>
                    <a:rPr lang="en-US" sz="900" kern="0" err="1">
                      <a:solidFill>
                        <a:srgbClr val="00B050"/>
                      </a:solidFill>
                      <a:latin typeface="+mn-lt"/>
                      <a:ea typeface="Arial Unicode MS" pitchFamily="34" charset="-128"/>
                      <a:cs typeface="Arial Unicode MS" pitchFamily="34" charset="-128"/>
                    </a:rPr>
                    <a:t>HashiCorp</a:t>
                  </a:r>
                  <a:r>
                    <a:rPr lang="en-US" sz="900" kern="0">
                      <a:solidFill>
                        <a:srgbClr val="00B050"/>
                      </a:solidFill>
                      <a:latin typeface="+mn-lt"/>
                      <a:ea typeface="Arial Unicode MS" pitchFamily="34" charset="-128"/>
                      <a:cs typeface="Arial Unicode MS" pitchFamily="34" charset="-128"/>
                    </a:rPr>
                    <a:t> vault)</a:t>
                  </a:r>
                </a:p>
              </p:txBody>
            </p:sp>
            <p:sp>
              <p:nvSpPr>
                <p:cNvPr id="297" name="TextBox 32">
                  <a:extLst>
                    <a:ext uri="{FF2B5EF4-FFF2-40B4-BE49-F238E27FC236}">
                      <a16:creationId xmlns:a16="http://schemas.microsoft.com/office/drawing/2014/main" id="{C76B512C-7291-4B45-97CF-2C2080007C53}"/>
                    </a:ext>
                  </a:extLst>
                </p:cNvPr>
                <p:cNvSpPr txBox="1"/>
                <p:nvPr/>
              </p:nvSpPr>
              <p:spPr>
                <a:xfrm>
                  <a:off x="8861541" y="2266076"/>
                  <a:ext cx="1134269"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Security concept</a:t>
                  </a:r>
                </a:p>
              </p:txBody>
            </p:sp>
            <p:sp>
              <p:nvSpPr>
                <p:cNvPr id="299" name="TextBox 32">
                  <a:extLst>
                    <a:ext uri="{FF2B5EF4-FFF2-40B4-BE49-F238E27FC236}">
                      <a16:creationId xmlns:a16="http://schemas.microsoft.com/office/drawing/2014/main" id="{C0FD92ED-4C9B-4F40-8E10-1EE21874C474}"/>
                    </a:ext>
                  </a:extLst>
                </p:cNvPr>
                <p:cNvSpPr txBox="1"/>
                <p:nvPr/>
              </p:nvSpPr>
              <p:spPr>
                <a:xfrm>
                  <a:off x="8882528" y="2666171"/>
                  <a:ext cx="1536330"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GDPR</a:t>
                  </a:r>
                </a:p>
              </p:txBody>
            </p:sp>
            <p:cxnSp>
              <p:nvCxnSpPr>
                <p:cNvPr id="300" name="Gerader Verbinder 268">
                  <a:extLst>
                    <a:ext uri="{FF2B5EF4-FFF2-40B4-BE49-F238E27FC236}">
                      <a16:creationId xmlns:a16="http://schemas.microsoft.com/office/drawing/2014/main" id="{75BBC761-A1D3-458B-8983-F4014622DF13}"/>
                    </a:ext>
                  </a:extLst>
                </p:cNvPr>
                <p:cNvCxnSpPr>
                  <a:cxnSpLocks/>
                  <a:stCxn id="299" idx="1"/>
                  <a:endCxn id="303" idx="6"/>
                </p:cNvCxnSpPr>
                <p:nvPr/>
              </p:nvCxnSpPr>
              <p:spPr>
                <a:xfrm flipH="1">
                  <a:off x="8559770" y="2731616"/>
                  <a:ext cx="322758" cy="170530"/>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1" name="Gerader Verbinder 268">
                  <a:extLst>
                    <a:ext uri="{FF2B5EF4-FFF2-40B4-BE49-F238E27FC236}">
                      <a16:creationId xmlns:a16="http://schemas.microsoft.com/office/drawing/2014/main" id="{93D7E91C-BD97-4A23-8F9B-A3E1975E8D36}"/>
                    </a:ext>
                  </a:extLst>
                </p:cNvPr>
                <p:cNvCxnSpPr>
                  <a:cxnSpLocks/>
                  <a:stCxn id="296" idx="1"/>
                  <a:endCxn id="303" idx="4"/>
                </p:cNvCxnSpPr>
                <p:nvPr/>
              </p:nvCxnSpPr>
              <p:spPr>
                <a:xfrm flipH="1">
                  <a:off x="8503470" y="2909918"/>
                  <a:ext cx="405822" cy="48529"/>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2" name="Gerader Verbinder 268">
                  <a:extLst>
                    <a:ext uri="{FF2B5EF4-FFF2-40B4-BE49-F238E27FC236}">
                      <a16:creationId xmlns:a16="http://schemas.microsoft.com/office/drawing/2014/main" id="{A374B985-BEF4-4B52-A856-D034030539C3}"/>
                    </a:ext>
                  </a:extLst>
                </p:cNvPr>
                <p:cNvCxnSpPr>
                  <a:cxnSpLocks/>
                  <a:stCxn id="303" idx="0"/>
                  <a:endCxn id="297" idx="1"/>
                </p:cNvCxnSpPr>
                <p:nvPr/>
              </p:nvCxnSpPr>
              <p:spPr>
                <a:xfrm flipV="1">
                  <a:off x="8503470" y="2331521"/>
                  <a:ext cx="358071" cy="514325"/>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03" name="Ellipse 288">
                  <a:extLst>
                    <a:ext uri="{FF2B5EF4-FFF2-40B4-BE49-F238E27FC236}">
                      <a16:creationId xmlns:a16="http://schemas.microsoft.com/office/drawing/2014/main" id="{A3647079-E0F2-4341-B04E-919C2095EBE0}"/>
                    </a:ext>
                  </a:extLst>
                </p:cNvPr>
                <p:cNvSpPr/>
                <p:nvPr/>
              </p:nvSpPr>
              <p:spPr bwMode="gray">
                <a:xfrm>
                  <a:off x="8447169" y="2845846"/>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rgbClr val="00B050"/>
                    </a:solidFill>
                    <a:latin typeface="+mn-lt"/>
                    <a:ea typeface="Arial Unicode MS" pitchFamily="34" charset="-128"/>
                    <a:cs typeface="Arial Unicode MS" pitchFamily="34" charset="-128"/>
                  </a:endParaRPr>
                </a:p>
              </p:txBody>
            </p:sp>
            <p:sp>
              <p:nvSpPr>
                <p:cNvPr id="255" name="TextBox 32">
                  <a:extLst>
                    <a:ext uri="{FF2B5EF4-FFF2-40B4-BE49-F238E27FC236}">
                      <a16:creationId xmlns:a16="http://schemas.microsoft.com/office/drawing/2014/main" id="{9B7B67F7-DFD4-4F6E-B20D-624EE6F4E88D}"/>
                    </a:ext>
                  </a:extLst>
                </p:cNvPr>
                <p:cNvSpPr txBox="1"/>
                <p:nvPr/>
              </p:nvSpPr>
              <p:spPr>
                <a:xfrm>
                  <a:off x="8847062" y="3014165"/>
                  <a:ext cx="1998518" cy="26177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Compliant with SAP security hardening</a:t>
                  </a:r>
                  <a:br>
                    <a:rPr lang="en-US" sz="900" kern="0">
                      <a:solidFill>
                        <a:srgbClr val="00B050"/>
                      </a:solidFill>
                      <a:latin typeface="+mn-lt"/>
                      <a:ea typeface="Arial Unicode MS" pitchFamily="34" charset="-128"/>
                      <a:cs typeface="Arial Unicode MS" pitchFamily="34" charset="-128"/>
                    </a:rPr>
                  </a:br>
                  <a:r>
                    <a:rPr lang="en-US" sz="900" kern="0">
                      <a:solidFill>
                        <a:srgbClr val="00B050"/>
                      </a:solidFill>
                      <a:latin typeface="+mn-lt"/>
                      <a:ea typeface="Arial Unicode MS" pitchFamily="34" charset="-128"/>
                      <a:cs typeface="Arial Unicode MS" pitchFamily="34" charset="-128"/>
                    </a:rPr>
                    <a:t>  rules</a:t>
                  </a:r>
                </a:p>
              </p:txBody>
            </p:sp>
            <p:cxnSp>
              <p:nvCxnSpPr>
                <p:cNvPr id="257" name="Gerader Verbinder 268">
                  <a:extLst>
                    <a:ext uri="{FF2B5EF4-FFF2-40B4-BE49-F238E27FC236}">
                      <a16:creationId xmlns:a16="http://schemas.microsoft.com/office/drawing/2014/main" id="{1B180F36-ED52-4022-84B4-B59868BC855E}"/>
                    </a:ext>
                  </a:extLst>
                </p:cNvPr>
                <p:cNvCxnSpPr>
                  <a:cxnSpLocks/>
                  <a:stCxn id="255" idx="1"/>
                  <a:endCxn id="303" idx="4"/>
                </p:cNvCxnSpPr>
                <p:nvPr/>
              </p:nvCxnSpPr>
              <p:spPr>
                <a:xfrm flipH="1" flipV="1">
                  <a:off x="8503470" y="2958447"/>
                  <a:ext cx="343593" cy="18660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72" name="TextBox 32">
                  <a:extLst>
                    <a:ext uri="{FF2B5EF4-FFF2-40B4-BE49-F238E27FC236}">
                      <a16:creationId xmlns:a16="http://schemas.microsoft.com/office/drawing/2014/main" id="{3C3320EE-D00F-4853-A864-903D992E1AFD}"/>
                    </a:ext>
                  </a:extLst>
                </p:cNvPr>
                <p:cNvSpPr txBox="1"/>
                <p:nvPr/>
              </p:nvSpPr>
              <p:spPr>
                <a:xfrm>
                  <a:off x="8830574" y="3342509"/>
                  <a:ext cx="2128456" cy="26177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chemeClr val="accent6">
                          <a:lumMod val="60000"/>
                          <a:lumOff val="40000"/>
                        </a:schemeClr>
                      </a:solidFill>
                      <a:latin typeface="+mn-lt"/>
                      <a:ea typeface="Arial Unicode MS" pitchFamily="34" charset="-128"/>
                      <a:cs typeface="Arial Unicode MS" pitchFamily="34" charset="-128"/>
                    </a:rPr>
                    <a:t> Audit logs forwarded to the Central SIEM </a:t>
                  </a:r>
                  <a:br>
                    <a:rPr lang="en-US" sz="900" kern="0" dirty="0">
                      <a:solidFill>
                        <a:schemeClr val="accent6">
                          <a:lumMod val="60000"/>
                          <a:lumOff val="40000"/>
                        </a:schemeClr>
                      </a:solidFill>
                      <a:latin typeface="+mn-lt"/>
                      <a:ea typeface="Arial Unicode MS" pitchFamily="34" charset="-128"/>
                      <a:cs typeface="Arial Unicode MS" pitchFamily="34" charset="-128"/>
                    </a:rPr>
                  </a:br>
                  <a:r>
                    <a:rPr lang="en-US" sz="900" kern="0" dirty="0">
                      <a:solidFill>
                        <a:schemeClr val="accent6">
                          <a:lumMod val="60000"/>
                          <a:lumOff val="40000"/>
                        </a:schemeClr>
                      </a:solidFill>
                      <a:latin typeface="+mn-lt"/>
                      <a:ea typeface="Arial Unicode MS" pitchFamily="34" charset="-128"/>
                      <a:cs typeface="Arial Unicode MS" pitchFamily="34" charset="-128"/>
                    </a:rPr>
                    <a:t> (vulnerability detection)</a:t>
                  </a:r>
                </a:p>
              </p:txBody>
            </p:sp>
            <p:cxnSp>
              <p:nvCxnSpPr>
                <p:cNvPr id="274" name="Gerader Verbinder 268">
                  <a:extLst>
                    <a:ext uri="{FF2B5EF4-FFF2-40B4-BE49-F238E27FC236}">
                      <a16:creationId xmlns:a16="http://schemas.microsoft.com/office/drawing/2014/main" id="{E6348F2D-66DD-40A9-AD34-AC2801575813}"/>
                    </a:ext>
                  </a:extLst>
                </p:cNvPr>
                <p:cNvCxnSpPr>
                  <a:cxnSpLocks/>
                  <a:stCxn id="272" idx="1"/>
                  <a:endCxn id="303" idx="4"/>
                </p:cNvCxnSpPr>
                <p:nvPr/>
              </p:nvCxnSpPr>
              <p:spPr>
                <a:xfrm flipH="1" flipV="1">
                  <a:off x="8503470" y="2958447"/>
                  <a:ext cx="327104" cy="514952"/>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grpSp>
        </p:grpSp>
        <p:sp useBgFill="1">
          <p:nvSpPr>
            <p:cNvPr id="266" name="Ellipse 161">
              <a:extLst>
                <a:ext uri="{FF2B5EF4-FFF2-40B4-BE49-F238E27FC236}">
                  <a16:creationId xmlns:a16="http://schemas.microsoft.com/office/drawing/2014/main" id="{2038601F-F625-4620-86D5-2793023910EB}"/>
                </a:ext>
              </a:extLst>
            </p:cNvPr>
            <p:cNvSpPr/>
            <p:nvPr>
              <p:custDataLst>
                <p:tags r:id="rId31"/>
              </p:custDataLst>
            </p:nvPr>
          </p:nvSpPr>
          <p:spPr bwMode="gray">
            <a:xfrm>
              <a:off x="8447645" y="2968224"/>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15" name="TextBox 32">
              <a:extLst>
                <a:ext uri="{FF2B5EF4-FFF2-40B4-BE49-F238E27FC236}">
                  <a16:creationId xmlns:a16="http://schemas.microsoft.com/office/drawing/2014/main" id="{590867D9-AB7F-42AA-A733-333C1A244494}"/>
                </a:ext>
              </a:extLst>
            </p:cNvPr>
            <p:cNvSpPr txBox="1"/>
            <p:nvPr>
              <p:custDataLst>
                <p:tags r:id="rId32"/>
              </p:custDataLst>
            </p:nvPr>
          </p:nvSpPr>
          <p:spPr>
            <a:xfrm>
              <a:off x="8802487" y="2619327"/>
              <a:ext cx="775979" cy="415484"/>
            </a:xfrm>
            <a:prstGeom prst="rect">
              <a:avLst/>
            </a:prstGeom>
            <a:noFill/>
          </p:spPr>
          <p:txBody>
            <a:bodyPr wrap="square" lIns="38093" tIns="38093" rIns="38093" bIns="38093" rtlCol="0" anchor="ctr" anchorCtr="0">
              <a:spAutoFit/>
            </a:bodyPr>
            <a:lstStyle/>
            <a:p>
              <a:pP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Security </a:t>
              </a:r>
              <a:br>
                <a:rPr lang="en-US" sz="1100" b="1" kern="0">
                  <a:solidFill>
                    <a:schemeClr val="bg1">
                      <a:lumMod val="85000"/>
                    </a:schemeClr>
                  </a:solidFill>
                  <a:latin typeface="+mn-lt"/>
                  <a:ea typeface="Arial Unicode MS" pitchFamily="34" charset="-128"/>
                  <a:cs typeface="Arial Unicode MS" pitchFamily="34" charset="-128"/>
                </a:rPr>
              </a:br>
              <a:r>
                <a:rPr lang="en-US" sz="1100" b="1" kern="0">
                  <a:solidFill>
                    <a:schemeClr val="bg1">
                      <a:lumMod val="85000"/>
                    </a:schemeClr>
                  </a:solidFill>
                  <a:latin typeface="+mn-lt"/>
                  <a:ea typeface="Arial Unicode MS" pitchFamily="34" charset="-128"/>
                  <a:cs typeface="Arial Unicode MS" pitchFamily="34" charset="-128"/>
                </a:rPr>
                <a:t>&amp; DPP</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9D031F59-A320-40FE-94DC-8C7B2FAE4ED5}"/>
                </a:ext>
              </a:extLst>
            </p:cNvPr>
            <p:cNvPicPr>
              <a:picLocks noChangeAspect="1"/>
            </p:cNvPicPr>
            <p:nvPr/>
          </p:nvPicPr>
          <p:blipFill>
            <a:blip r:embed="rId52"/>
            <a:stretch>
              <a:fillRect/>
            </a:stretch>
          </p:blipFill>
          <p:spPr>
            <a:xfrm>
              <a:off x="8487697" y="2996298"/>
              <a:ext cx="432000" cy="432000"/>
            </a:xfrm>
            <a:prstGeom prst="rect">
              <a:avLst/>
            </a:prstGeom>
          </p:spPr>
        </p:pic>
      </p:grpSp>
      <p:grpSp>
        <p:nvGrpSpPr>
          <p:cNvPr id="19" name="Group 18">
            <a:extLst>
              <a:ext uri="{FF2B5EF4-FFF2-40B4-BE49-F238E27FC236}">
                <a16:creationId xmlns:a16="http://schemas.microsoft.com/office/drawing/2014/main" id="{B09A47E0-D7E7-43DA-895B-BBA1A4E460D5}"/>
              </a:ext>
            </a:extLst>
          </p:cNvPr>
          <p:cNvGrpSpPr/>
          <p:nvPr/>
        </p:nvGrpSpPr>
        <p:grpSpPr>
          <a:xfrm>
            <a:off x="3277407" y="3905241"/>
            <a:ext cx="3164968" cy="1236280"/>
            <a:chOff x="3277407" y="3905241"/>
            <a:chExt cx="3164968" cy="1236280"/>
          </a:xfrm>
        </p:grpSpPr>
        <p:grpSp>
          <p:nvGrpSpPr>
            <p:cNvPr id="486" name="Group 485">
              <a:extLst>
                <a:ext uri="{FF2B5EF4-FFF2-40B4-BE49-F238E27FC236}">
                  <a16:creationId xmlns:a16="http://schemas.microsoft.com/office/drawing/2014/main" id="{BC18F8C3-4E46-4971-90FB-FF37378B8176}"/>
                </a:ext>
              </a:extLst>
            </p:cNvPr>
            <p:cNvGrpSpPr/>
            <p:nvPr/>
          </p:nvGrpSpPr>
          <p:grpSpPr>
            <a:xfrm>
              <a:off x="3277407" y="3905241"/>
              <a:ext cx="3164968" cy="1236280"/>
              <a:chOff x="2112967" y="3759284"/>
              <a:chExt cx="3164968" cy="1236280"/>
            </a:xfrm>
          </p:grpSpPr>
          <p:cxnSp>
            <p:nvCxnSpPr>
              <p:cNvPr id="195" name="thin_Gerader Verbinder 217">
                <a:extLst>
                  <a:ext uri="{FF2B5EF4-FFF2-40B4-BE49-F238E27FC236}">
                    <a16:creationId xmlns:a16="http://schemas.microsoft.com/office/drawing/2014/main" id="{966F5979-92B9-4FB5-B045-D1BC9D0CB0EF}"/>
                  </a:ext>
                </a:extLst>
              </p:cNvPr>
              <p:cNvCxnSpPr>
                <a:cxnSpLocks/>
                <a:stCxn id="223" idx="0"/>
                <a:endCxn id="343" idx="7"/>
              </p:cNvCxnSpPr>
              <p:nvPr>
                <p:custDataLst>
                  <p:tags r:id="rId29"/>
                </p:custDataLst>
              </p:nvPr>
            </p:nvCxnSpPr>
            <p:spPr>
              <a:xfrm flipH="1">
                <a:off x="3636589" y="3759284"/>
                <a:ext cx="1641346" cy="733878"/>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8" name="Gruppieren 180">
                <a:extLst>
                  <a:ext uri="{FF2B5EF4-FFF2-40B4-BE49-F238E27FC236}">
                    <a16:creationId xmlns:a16="http://schemas.microsoft.com/office/drawing/2014/main" id="{D0A848C9-DE27-4E28-82E4-498B518E84A8}"/>
                  </a:ext>
                </a:extLst>
              </p:cNvPr>
              <p:cNvGrpSpPr/>
              <p:nvPr>
                <p:custDataLst>
                  <p:tags r:id="rId30"/>
                </p:custDataLst>
              </p:nvPr>
            </p:nvGrpSpPr>
            <p:grpSpPr>
              <a:xfrm>
                <a:off x="2112967" y="4036522"/>
                <a:ext cx="1541069" cy="959042"/>
                <a:chOff x="1266209" y="2325874"/>
                <a:chExt cx="1456391" cy="906346"/>
              </a:xfrm>
            </p:grpSpPr>
            <p:grpSp>
              <p:nvGrpSpPr>
                <p:cNvPr id="339" name="Gruppieren 181">
                  <a:extLst>
                    <a:ext uri="{FF2B5EF4-FFF2-40B4-BE49-F238E27FC236}">
                      <a16:creationId xmlns:a16="http://schemas.microsoft.com/office/drawing/2014/main" id="{6B7E999B-D2DE-433E-9DA5-5E7999184E57}"/>
                    </a:ext>
                  </a:extLst>
                </p:cNvPr>
                <p:cNvGrpSpPr/>
                <p:nvPr/>
              </p:nvGrpSpPr>
              <p:grpSpPr>
                <a:xfrm rot="16800000" flipH="1">
                  <a:off x="2112618" y="2535169"/>
                  <a:ext cx="637838" cy="458424"/>
                  <a:chOff x="9488191" y="3013163"/>
                  <a:chExt cx="861194" cy="618963"/>
                </a:xfrm>
              </p:grpSpPr>
              <p:cxnSp>
                <p:nvCxnSpPr>
                  <p:cNvPr id="344" name="Gerader Verbinder 187">
                    <a:extLst>
                      <a:ext uri="{FF2B5EF4-FFF2-40B4-BE49-F238E27FC236}">
                        <a16:creationId xmlns:a16="http://schemas.microsoft.com/office/drawing/2014/main" id="{56145F41-0846-4B3A-898A-098060FB4537}"/>
                      </a:ext>
                    </a:extLst>
                  </p:cNvPr>
                  <p:cNvCxnSpPr>
                    <a:cxnSpLocks/>
                    <a:stCxn id="343" idx="3"/>
                    <a:endCxn id="340" idx="3"/>
                  </p:cNvCxnSpPr>
                  <p:nvPr/>
                </p:nvCxnSpPr>
                <p:spPr>
                  <a:xfrm rot="16800000">
                    <a:off x="10023683" y="3306424"/>
                    <a:ext cx="294569" cy="356835"/>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5" name="Gerader Verbinder 188">
                    <a:extLst>
                      <a:ext uri="{FF2B5EF4-FFF2-40B4-BE49-F238E27FC236}">
                        <a16:creationId xmlns:a16="http://schemas.microsoft.com/office/drawing/2014/main" id="{F9EBF406-050D-4A40-A53F-4E50E80333C6}"/>
                      </a:ext>
                    </a:extLst>
                  </p:cNvPr>
                  <p:cNvCxnSpPr>
                    <a:cxnSpLocks/>
                    <a:stCxn id="342" idx="3"/>
                    <a:endCxn id="343" idx="1"/>
                  </p:cNvCxnSpPr>
                  <p:nvPr/>
                </p:nvCxnSpPr>
                <p:spPr>
                  <a:xfrm rot="16800000" flipH="1" flipV="1">
                    <a:off x="9633833" y="3292760"/>
                    <a:ext cx="572589" cy="13395"/>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6" name="Gerader Verbinder 188">
                    <a:extLst>
                      <a:ext uri="{FF2B5EF4-FFF2-40B4-BE49-F238E27FC236}">
                        <a16:creationId xmlns:a16="http://schemas.microsoft.com/office/drawing/2014/main" id="{B5B0ED20-0601-47F0-B583-576F664ECE7E}"/>
                      </a:ext>
                    </a:extLst>
                  </p:cNvPr>
                  <p:cNvCxnSpPr>
                    <a:cxnSpLocks/>
                    <a:stCxn id="445" idx="3"/>
                    <a:endCxn id="343" idx="2"/>
                  </p:cNvCxnSpPr>
                  <p:nvPr/>
                </p:nvCxnSpPr>
                <p:spPr>
                  <a:xfrm rot="16800000" flipH="1">
                    <a:off x="9581141" y="3163068"/>
                    <a:ext cx="273794" cy="459693"/>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40" name="TextBox 32">
                  <a:extLst>
                    <a:ext uri="{FF2B5EF4-FFF2-40B4-BE49-F238E27FC236}">
                      <a16:creationId xmlns:a16="http://schemas.microsoft.com/office/drawing/2014/main" id="{7761769B-F0BA-4508-95DE-5057F8AFF8DC}"/>
                    </a:ext>
                  </a:extLst>
                </p:cNvPr>
                <p:cNvSpPr txBox="1"/>
                <p:nvPr/>
              </p:nvSpPr>
              <p:spPr>
                <a:xfrm>
                  <a:off x="1379950" y="2970441"/>
                  <a:ext cx="1028371" cy="26177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TEXTML migration to CC / Linux</a:t>
                  </a:r>
                </a:p>
              </p:txBody>
            </p:sp>
            <p:sp>
              <p:nvSpPr>
                <p:cNvPr id="342" name="TextBox 32">
                  <a:extLst>
                    <a:ext uri="{FF2B5EF4-FFF2-40B4-BE49-F238E27FC236}">
                      <a16:creationId xmlns:a16="http://schemas.microsoft.com/office/drawing/2014/main" id="{0B82C0E7-58A9-48D8-BED4-7F8C1BEBFB24}"/>
                    </a:ext>
                  </a:extLst>
                </p:cNvPr>
                <p:cNvSpPr txBox="1"/>
                <p:nvPr/>
              </p:nvSpPr>
              <p:spPr>
                <a:xfrm>
                  <a:off x="1565663" y="2701899"/>
                  <a:ext cx="636748" cy="130889"/>
                </a:xfrm>
                <a:prstGeom prst="rect">
                  <a:avLst/>
                </a:prstGeom>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CCMS Web</a:t>
                  </a:r>
                </a:p>
              </p:txBody>
            </p:sp>
            <p:sp>
              <p:nvSpPr>
                <p:cNvPr id="343" name="Ellipse 186">
                  <a:extLst>
                    <a:ext uri="{FF2B5EF4-FFF2-40B4-BE49-F238E27FC236}">
                      <a16:creationId xmlns:a16="http://schemas.microsoft.com/office/drawing/2014/main" id="{D10FC284-0C61-4B8C-83E5-5008A9B6107C}"/>
                    </a:ext>
                  </a:extLst>
                </p:cNvPr>
                <p:cNvSpPr/>
                <p:nvPr/>
              </p:nvSpPr>
              <p:spPr bwMode="gray">
                <a:xfrm>
                  <a:off x="2609999" y="2740932"/>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sp>
              <p:nvSpPr>
                <p:cNvPr id="445" name="TextBox 32">
                  <a:extLst>
                    <a:ext uri="{FF2B5EF4-FFF2-40B4-BE49-F238E27FC236}">
                      <a16:creationId xmlns:a16="http://schemas.microsoft.com/office/drawing/2014/main" id="{5F7692DF-0AAC-475F-9D33-16557848FE0F}"/>
                    </a:ext>
                  </a:extLst>
                </p:cNvPr>
                <p:cNvSpPr txBox="1"/>
                <p:nvPr/>
              </p:nvSpPr>
              <p:spPr>
                <a:xfrm>
                  <a:off x="1266209" y="2325874"/>
                  <a:ext cx="1141009" cy="261779"/>
                </a:xfrm>
                <a:prstGeom prst="rect">
                  <a:avLst/>
                </a:prstGeom>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RDP Infrastructure migration &amp; refactoring</a:t>
                  </a:r>
                </a:p>
              </p:txBody>
            </p:sp>
          </p:grpSp>
        </p:grpSp>
        <p:sp>
          <p:nvSpPr>
            <p:cNvPr id="273" name="Ellipse 215">
              <a:extLst>
                <a:ext uri="{FF2B5EF4-FFF2-40B4-BE49-F238E27FC236}">
                  <a16:creationId xmlns:a16="http://schemas.microsoft.com/office/drawing/2014/main" id="{3E274C18-8426-41D8-9487-98D03EA1E3F2}"/>
                </a:ext>
              </a:extLst>
            </p:cNvPr>
            <p:cNvSpPr/>
            <p:nvPr/>
          </p:nvSpPr>
          <p:spPr bwMode="gray">
            <a:xfrm>
              <a:off x="5467590" y="4072956"/>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30" name="TextBox 32">
              <a:extLst>
                <a:ext uri="{FF2B5EF4-FFF2-40B4-BE49-F238E27FC236}">
                  <a16:creationId xmlns:a16="http://schemas.microsoft.com/office/drawing/2014/main" id="{2F93BE7B-A622-4654-9525-731C38EF1F53}"/>
                </a:ext>
              </a:extLst>
            </p:cNvPr>
            <p:cNvSpPr txBox="1"/>
            <p:nvPr>
              <p:custDataLst>
                <p:tags r:id="rId28"/>
              </p:custDataLst>
            </p:nvPr>
          </p:nvSpPr>
          <p:spPr>
            <a:xfrm>
              <a:off x="4850728" y="4594752"/>
              <a:ext cx="1130008" cy="415484"/>
            </a:xfrm>
            <a:prstGeom prst="rect">
              <a:avLst/>
            </a:prstGeom>
            <a:noFill/>
          </p:spPr>
          <p:txBody>
            <a:bodyPr wrap="square" lIns="38093" tIns="38093" rIns="38093" bIns="38093" rtlCol="0" anchor="ctr" anchorCtr="0">
              <a:spAutoFit/>
            </a:bodyPr>
            <a:lstStyle/>
            <a:p>
              <a:pPr algn="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DITA CCMS Migration</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250" name="Picture 249" descr="A close up of a sign&#10;&#10;Description generated with high confidence">
              <a:extLst>
                <a:ext uri="{FF2B5EF4-FFF2-40B4-BE49-F238E27FC236}">
                  <a16:creationId xmlns:a16="http://schemas.microsoft.com/office/drawing/2014/main" id="{77CD250F-D419-4B28-AE3F-6FBF7B41FC51}"/>
                </a:ext>
              </a:extLst>
            </p:cNvPr>
            <p:cNvPicPr>
              <a:picLocks noChangeAspect="1"/>
            </p:cNvPicPr>
            <p:nvPr/>
          </p:nvPicPr>
          <p:blipFill>
            <a:blip r:embed="rId53"/>
            <a:stretch>
              <a:fillRect/>
            </a:stretch>
          </p:blipFill>
          <p:spPr>
            <a:xfrm>
              <a:off x="5536060" y="4142951"/>
              <a:ext cx="402590" cy="402590"/>
            </a:xfrm>
            <a:prstGeom prst="rect">
              <a:avLst/>
            </a:prstGeom>
          </p:spPr>
        </p:pic>
      </p:grpSp>
      <p:grpSp>
        <p:nvGrpSpPr>
          <p:cNvPr id="26" name="Group 25">
            <a:extLst>
              <a:ext uri="{FF2B5EF4-FFF2-40B4-BE49-F238E27FC236}">
                <a16:creationId xmlns:a16="http://schemas.microsoft.com/office/drawing/2014/main" id="{94B3DD2C-9C9E-4973-B513-94907AEBB5E5}"/>
              </a:ext>
            </a:extLst>
          </p:cNvPr>
          <p:cNvGrpSpPr/>
          <p:nvPr/>
        </p:nvGrpSpPr>
        <p:grpSpPr>
          <a:xfrm>
            <a:off x="3205942" y="3260060"/>
            <a:ext cx="3188176" cy="817214"/>
            <a:chOff x="3205942" y="3260060"/>
            <a:chExt cx="3188176" cy="817214"/>
          </a:xfrm>
        </p:grpSpPr>
        <p:grpSp>
          <p:nvGrpSpPr>
            <p:cNvPr id="489" name="Group 488">
              <a:extLst>
                <a:ext uri="{FF2B5EF4-FFF2-40B4-BE49-F238E27FC236}">
                  <a16:creationId xmlns:a16="http://schemas.microsoft.com/office/drawing/2014/main" id="{35BE9042-9278-430F-91B3-AB741BC82EC7}"/>
                </a:ext>
              </a:extLst>
            </p:cNvPr>
            <p:cNvGrpSpPr/>
            <p:nvPr/>
          </p:nvGrpSpPr>
          <p:grpSpPr>
            <a:xfrm>
              <a:off x="3205942" y="3306007"/>
              <a:ext cx="3188176" cy="334296"/>
              <a:chOff x="2311758" y="2617251"/>
              <a:chExt cx="3188176" cy="334296"/>
            </a:xfrm>
          </p:grpSpPr>
          <p:cxnSp>
            <p:nvCxnSpPr>
              <p:cNvPr id="200" name="thin_Gerader Verbinder 274">
                <a:extLst>
                  <a:ext uri="{FF2B5EF4-FFF2-40B4-BE49-F238E27FC236}">
                    <a16:creationId xmlns:a16="http://schemas.microsoft.com/office/drawing/2014/main" id="{CE64511F-24A8-42BF-8B1A-87CEE9C8FA00}"/>
                  </a:ext>
                </a:extLst>
              </p:cNvPr>
              <p:cNvCxnSpPr>
                <a:cxnSpLocks/>
                <a:stCxn id="222" idx="0"/>
                <a:endCxn id="353" idx="6"/>
              </p:cNvCxnSpPr>
              <p:nvPr>
                <p:custDataLst>
                  <p:tags r:id="rId26"/>
                </p:custDataLst>
              </p:nvPr>
            </p:nvCxnSpPr>
            <p:spPr>
              <a:xfrm flipH="1">
                <a:off x="3699062" y="2759826"/>
                <a:ext cx="1800872" cy="78168"/>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46" name="Gruppieren 189">
                <a:extLst>
                  <a:ext uri="{FF2B5EF4-FFF2-40B4-BE49-F238E27FC236}">
                    <a16:creationId xmlns:a16="http://schemas.microsoft.com/office/drawing/2014/main" id="{9CB193E3-BA59-47AD-AF20-E50D0F542B63}"/>
                  </a:ext>
                </a:extLst>
              </p:cNvPr>
              <p:cNvGrpSpPr/>
              <p:nvPr>
                <p:custDataLst>
                  <p:tags r:id="rId27"/>
                </p:custDataLst>
              </p:nvPr>
            </p:nvGrpSpPr>
            <p:grpSpPr>
              <a:xfrm>
                <a:off x="2311758" y="2617251"/>
                <a:ext cx="1387303" cy="334296"/>
                <a:chOff x="2907789" y="1199784"/>
                <a:chExt cx="1311074" cy="315927"/>
              </a:xfrm>
            </p:grpSpPr>
            <p:sp>
              <p:nvSpPr>
                <p:cNvPr id="347" name="TextBox 32">
                  <a:extLst>
                    <a:ext uri="{FF2B5EF4-FFF2-40B4-BE49-F238E27FC236}">
                      <a16:creationId xmlns:a16="http://schemas.microsoft.com/office/drawing/2014/main" id="{B07F59D8-7E21-4FD3-941E-397D3E241796}"/>
                    </a:ext>
                  </a:extLst>
                </p:cNvPr>
                <p:cNvSpPr txBox="1"/>
                <p:nvPr/>
              </p:nvSpPr>
              <p:spPr>
                <a:xfrm>
                  <a:off x="2918235" y="1384822"/>
                  <a:ext cx="904008"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Legacy translation</a:t>
                  </a:r>
                </a:p>
              </p:txBody>
            </p:sp>
            <p:cxnSp>
              <p:nvCxnSpPr>
                <p:cNvPr id="351" name="Gerader Verbinder 268">
                  <a:extLst>
                    <a:ext uri="{FF2B5EF4-FFF2-40B4-BE49-F238E27FC236}">
                      <a16:creationId xmlns:a16="http://schemas.microsoft.com/office/drawing/2014/main" id="{4EFED092-A938-46A0-A225-86DDC27E64C3}"/>
                    </a:ext>
                  </a:extLst>
                </p:cNvPr>
                <p:cNvCxnSpPr>
                  <a:cxnSpLocks/>
                  <a:stCxn id="347" idx="3"/>
                  <a:endCxn id="353" idx="2"/>
                </p:cNvCxnSpPr>
                <p:nvPr/>
              </p:nvCxnSpPr>
              <p:spPr>
                <a:xfrm flipV="1">
                  <a:off x="3822243" y="1408398"/>
                  <a:ext cx="284019" cy="41870"/>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2" name="Gerader Verbinder 268">
                  <a:extLst>
                    <a:ext uri="{FF2B5EF4-FFF2-40B4-BE49-F238E27FC236}">
                      <a16:creationId xmlns:a16="http://schemas.microsoft.com/office/drawing/2014/main" id="{FCE0E774-E998-4257-AFD3-966299A3C836}"/>
                    </a:ext>
                  </a:extLst>
                </p:cNvPr>
                <p:cNvCxnSpPr>
                  <a:cxnSpLocks/>
                  <a:stCxn id="353" idx="1"/>
                  <a:endCxn id="354" idx="3"/>
                </p:cNvCxnSpPr>
                <p:nvPr/>
              </p:nvCxnSpPr>
              <p:spPr>
                <a:xfrm flipH="1" flipV="1">
                  <a:off x="3869622" y="1265229"/>
                  <a:ext cx="253130" cy="10335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54" name="TextBox 32">
                  <a:extLst>
                    <a:ext uri="{FF2B5EF4-FFF2-40B4-BE49-F238E27FC236}">
                      <a16:creationId xmlns:a16="http://schemas.microsoft.com/office/drawing/2014/main" id="{82CFD551-53B4-4847-BD99-C666DAD99DAE}"/>
                    </a:ext>
                  </a:extLst>
                </p:cNvPr>
                <p:cNvSpPr txBox="1"/>
                <p:nvPr/>
              </p:nvSpPr>
              <p:spPr>
                <a:xfrm>
                  <a:off x="2907789" y="1199784"/>
                  <a:ext cx="961833"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XTM Infra migration </a:t>
                  </a:r>
                </a:p>
              </p:txBody>
            </p:sp>
            <p:sp>
              <p:nvSpPr>
                <p:cNvPr id="353" name="Ellipse 288">
                  <a:extLst>
                    <a:ext uri="{FF2B5EF4-FFF2-40B4-BE49-F238E27FC236}">
                      <a16:creationId xmlns:a16="http://schemas.microsoft.com/office/drawing/2014/main" id="{056728C8-11EF-498B-B7B3-B4374BDADCFE}"/>
                    </a:ext>
                  </a:extLst>
                </p:cNvPr>
                <p:cNvSpPr/>
                <p:nvPr/>
              </p:nvSpPr>
              <p:spPr bwMode="gray">
                <a:xfrm>
                  <a:off x="4106262" y="1352097"/>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grpSp>
        </p:grpSp>
        <p:sp>
          <p:nvSpPr>
            <p:cNvPr id="258" name="Ellipse 206">
              <a:extLst>
                <a:ext uri="{FF2B5EF4-FFF2-40B4-BE49-F238E27FC236}">
                  <a16:creationId xmlns:a16="http://schemas.microsoft.com/office/drawing/2014/main" id="{D3EBC1C3-95C8-4564-8081-D368255017F6}"/>
                </a:ext>
              </a:extLst>
            </p:cNvPr>
            <p:cNvSpPr/>
            <p:nvPr>
              <p:custDataLst>
                <p:tags r:id="rId24"/>
              </p:custDataLst>
            </p:nvPr>
          </p:nvSpPr>
          <p:spPr bwMode="gray">
            <a:xfrm>
              <a:off x="5304880" y="3260060"/>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29" name="TextBox 32">
              <a:extLst>
                <a:ext uri="{FF2B5EF4-FFF2-40B4-BE49-F238E27FC236}">
                  <a16:creationId xmlns:a16="http://schemas.microsoft.com/office/drawing/2014/main" id="{0AE7F061-2401-4829-B9DD-817CD2CEDC80}"/>
                </a:ext>
              </a:extLst>
            </p:cNvPr>
            <p:cNvSpPr txBox="1"/>
            <p:nvPr>
              <p:custDataLst>
                <p:tags r:id="rId25"/>
              </p:custDataLst>
            </p:nvPr>
          </p:nvSpPr>
          <p:spPr>
            <a:xfrm>
              <a:off x="4287727" y="3661790"/>
              <a:ext cx="1115891" cy="415484"/>
            </a:xfrm>
            <a:prstGeom prst="rect">
              <a:avLst/>
            </a:prstGeom>
            <a:noFill/>
          </p:spPr>
          <p:txBody>
            <a:bodyPr wrap="square" lIns="38093" tIns="38093" rIns="38093" bIns="38093" rtlCol="0" anchor="ctr" anchorCtr="0">
              <a:spAutoFit/>
            </a:bodyPr>
            <a:lstStyle/>
            <a:p>
              <a:pPr algn="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Translation Migration</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251" name="Picture 250" descr="A close up of a sign&#10;&#10;Description generated with high confidence">
              <a:extLst>
                <a:ext uri="{FF2B5EF4-FFF2-40B4-BE49-F238E27FC236}">
                  <a16:creationId xmlns:a16="http://schemas.microsoft.com/office/drawing/2014/main" id="{EB6580BA-5765-424B-A56D-CD9D5F4A7DEC}"/>
                </a:ext>
              </a:extLst>
            </p:cNvPr>
            <p:cNvPicPr>
              <a:picLocks noChangeAspect="1"/>
            </p:cNvPicPr>
            <p:nvPr/>
          </p:nvPicPr>
          <p:blipFill>
            <a:blip r:embed="rId53"/>
            <a:stretch>
              <a:fillRect/>
            </a:stretch>
          </p:blipFill>
          <p:spPr>
            <a:xfrm>
              <a:off x="5367544" y="3326698"/>
              <a:ext cx="402590" cy="402590"/>
            </a:xfrm>
            <a:prstGeom prst="rect">
              <a:avLst/>
            </a:prstGeom>
          </p:spPr>
        </p:pic>
      </p:grpSp>
      <p:grpSp>
        <p:nvGrpSpPr>
          <p:cNvPr id="30" name="Group 29">
            <a:extLst>
              <a:ext uri="{FF2B5EF4-FFF2-40B4-BE49-F238E27FC236}">
                <a16:creationId xmlns:a16="http://schemas.microsoft.com/office/drawing/2014/main" id="{EFC62F05-BBBB-4BDD-B977-8E1206402E2D}"/>
              </a:ext>
            </a:extLst>
          </p:cNvPr>
          <p:cNvGrpSpPr/>
          <p:nvPr/>
        </p:nvGrpSpPr>
        <p:grpSpPr>
          <a:xfrm>
            <a:off x="4862691" y="839799"/>
            <a:ext cx="1968324" cy="2073434"/>
            <a:chOff x="4862691" y="839799"/>
            <a:chExt cx="1968324" cy="2073434"/>
          </a:xfrm>
        </p:grpSpPr>
        <p:grpSp>
          <p:nvGrpSpPr>
            <p:cNvPr id="493" name="Group 492">
              <a:extLst>
                <a:ext uri="{FF2B5EF4-FFF2-40B4-BE49-F238E27FC236}">
                  <a16:creationId xmlns:a16="http://schemas.microsoft.com/office/drawing/2014/main" id="{034EFF3F-821A-4A2B-8062-E32FC89BAE49}"/>
                </a:ext>
              </a:extLst>
            </p:cNvPr>
            <p:cNvGrpSpPr/>
            <p:nvPr/>
          </p:nvGrpSpPr>
          <p:grpSpPr>
            <a:xfrm>
              <a:off x="4862691" y="839799"/>
              <a:ext cx="1968324" cy="2073434"/>
              <a:chOff x="5029462" y="676911"/>
              <a:chExt cx="1968324" cy="2073434"/>
            </a:xfrm>
          </p:grpSpPr>
          <p:cxnSp>
            <p:nvCxnSpPr>
              <p:cNvPr id="193" name="thin_Gerader Verbinder 217">
                <a:extLst>
                  <a:ext uri="{FF2B5EF4-FFF2-40B4-BE49-F238E27FC236}">
                    <a16:creationId xmlns:a16="http://schemas.microsoft.com/office/drawing/2014/main" id="{AD7288F6-1863-4A2B-B476-C97E039E5EA7}"/>
                  </a:ext>
                </a:extLst>
              </p:cNvPr>
              <p:cNvCxnSpPr>
                <a:cxnSpLocks/>
                <a:stCxn id="285" idx="5"/>
                <a:endCxn id="216" idx="0"/>
              </p:cNvCxnSpPr>
              <p:nvPr>
                <p:custDataLst>
                  <p:tags r:id="rId22"/>
                </p:custDataLst>
              </p:nvPr>
            </p:nvCxnSpPr>
            <p:spPr>
              <a:xfrm>
                <a:off x="6104403" y="1220576"/>
                <a:ext cx="893383" cy="1529769"/>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78" name="Gruppieren 96">
                <a:extLst>
                  <a:ext uri="{FF2B5EF4-FFF2-40B4-BE49-F238E27FC236}">
                    <a16:creationId xmlns:a16="http://schemas.microsoft.com/office/drawing/2014/main" id="{480D2D95-A828-48B4-B0F7-F2290115C348}"/>
                  </a:ext>
                </a:extLst>
              </p:cNvPr>
              <p:cNvGrpSpPr/>
              <p:nvPr>
                <p:custDataLst>
                  <p:tags r:id="rId23"/>
                </p:custDataLst>
              </p:nvPr>
            </p:nvGrpSpPr>
            <p:grpSpPr>
              <a:xfrm>
                <a:off x="5029462" y="676911"/>
                <a:ext cx="1092389" cy="561114"/>
                <a:chOff x="4769062" y="317556"/>
                <a:chExt cx="1032365" cy="530283"/>
              </a:xfrm>
            </p:grpSpPr>
            <p:sp>
              <p:nvSpPr>
                <p:cNvPr id="279" name="TextBox 32">
                  <a:extLst>
                    <a:ext uri="{FF2B5EF4-FFF2-40B4-BE49-F238E27FC236}">
                      <a16:creationId xmlns:a16="http://schemas.microsoft.com/office/drawing/2014/main" id="{47706B70-5069-48DE-AE3C-57F65F265070}"/>
                    </a:ext>
                  </a:extLst>
                </p:cNvPr>
                <p:cNvSpPr txBox="1"/>
                <p:nvPr/>
              </p:nvSpPr>
              <p:spPr>
                <a:xfrm>
                  <a:off x="4769062" y="590964"/>
                  <a:ext cx="712738" cy="13088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DITA CCMS</a:t>
                  </a:r>
                </a:p>
              </p:txBody>
            </p:sp>
            <p:sp>
              <p:nvSpPr>
                <p:cNvPr id="281" name="TextBox 32">
                  <a:extLst>
                    <a:ext uri="{FF2B5EF4-FFF2-40B4-BE49-F238E27FC236}">
                      <a16:creationId xmlns:a16="http://schemas.microsoft.com/office/drawing/2014/main" id="{7DBEBC30-3D1E-41FE-8C29-D3C7CE15A491}"/>
                    </a:ext>
                  </a:extLst>
                </p:cNvPr>
                <p:cNvSpPr txBox="1"/>
                <p:nvPr/>
              </p:nvSpPr>
              <p:spPr>
                <a:xfrm>
                  <a:off x="5046616" y="317556"/>
                  <a:ext cx="580488" cy="130873"/>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Translation</a:t>
                  </a:r>
                </a:p>
              </p:txBody>
            </p:sp>
            <p:cxnSp>
              <p:nvCxnSpPr>
                <p:cNvPr id="283" name="Gerader Verbinder 268">
                  <a:extLst>
                    <a:ext uri="{FF2B5EF4-FFF2-40B4-BE49-F238E27FC236}">
                      <a16:creationId xmlns:a16="http://schemas.microsoft.com/office/drawing/2014/main" id="{FC218FAB-2BE1-43AC-8FA0-7AF845187897}"/>
                    </a:ext>
                  </a:extLst>
                </p:cNvPr>
                <p:cNvCxnSpPr>
                  <a:cxnSpLocks/>
                  <a:stCxn id="279" idx="3"/>
                  <a:endCxn id="285" idx="1"/>
                </p:cNvCxnSpPr>
                <p:nvPr/>
              </p:nvCxnSpPr>
              <p:spPr>
                <a:xfrm>
                  <a:off x="5481800" y="656409"/>
                  <a:ext cx="223516" cy="95319"/>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4" name="Gerader Verbinder 268">
                  <a:extLst>
                    <a:ext uri="{FF2B5EF4-FFF2-40B4-BE49-F238E27FC236}">
                      <a16:creationId xmlns:a16="http://schemas.microsoft.com/office/drawing/2014/main" id="{BF45CC08-3878-4744-948F-F90234169249}"/>
                    </a:ext>
                  </a:extLst>
                </p:cNvPr>
                <p:cNvCxnSpPr>
                  <a:cxnSpLocks/>
                  <a:stCxn id="285" idx="0"/>
                  <a:endCxn id="281" idx="3"/>
                </p:cNvCxnSpPr>
                <p:nvPr/>
              </p:nvCxnSpPr>
              <p:spPr>
                <a:xfrm flipH="1" flipV="1">
                  <a:off x="5627104" y="382992"/>
                  <a:ext cx="118023" cy="352245"/>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285" name="Ellipse 288">
                  <a:extLst>
                    <a:ext uri="{FF2B5EF4-FFF2-40B4-BE49-F238E27FC236}">
                      <a16:creationId xmlns:a16="http://schemas.microsoft.com/office/drawing/2014/main" id="{68AB5626-CF0A-4577-9A8F-63696EAC62FA}"/>
                    </a:ext>
                  </a:extLst>
                </p:cNvPr>
                <p:cNvSpPr/>
                <p:nvPr/>
              </p:nvSpPr>
              <p:spPr bwMode="gray">
                <a:xfrm>
                  <a:off x="5688826" y="735238"/>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grpSp>
        </p:grpSp>
        <p:sp useBgFill="1">
          <p:nvSpPr>
            <p:cNvPr id="236" name="Ellipse 207">
              <a:extLst>
                <a:ext uri="{FF2B5EF4-FFF2-40B4-BE49-F238E27FC236}">
                  <a16:creationId xmlns:a16="http://schemas.microsoft.com/office/drawing/2014/main" id="{FEFBDB52-99D6-4B05-9EBF-37D4D80B64B2}"/>
                </a:ext>
              </a:extLst>
            </p:cNvPr>
            <p:cNvSpPr/>
            <p:nvPr/>
          </p:nvSpPr>
          <p:spPr bwMode="gray">
            <a:xfrm>
              <a:off x="6119307" y="1930249"/>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11" name="TextBox 32">
              <a:extLst>
                <a:ext uri="{FF2B5EF4-FFF2-40B4-BE49-F238E27FC236}">
                  <a16:creationId xmlns:a16="http://schemas.microsoft.com/office/drawing/2014/main" id="{B4D6CEBE-E899-4606-B099-1557282213C5}"/>
                </a:ext>
              </a:extLst>
            </p:cNvPr>
            <p:cNvSpPr txBox="1"/>
            <p:nvPr>
              <p:custDataLst>
                <p:tags r:id="rId21"/>
              </p:custDataLst>
            </p:nvPr>
          </p:nvSpPr>
          <p:spPr>
            <a:xfrm>
              <a:off x="5156383" y="1715951"/>
              <a:ext cx="1163724" cy="415484"/>
            </a:xfrm>
            <a:prstGeom prst="rect">
              <a:avLst/>
            </a:prstGeom>
            <a:noFill/>
          </p:spPr>
          <p:txBody>
            <a:bodyPr wrap="square" lIns="38093" tIns="38093" rIns="38093" bIns="38093" rtlCol="0" anchor="ctr" anchorCtr="0">
              <a:spAutoFit/>
            </a:bodyPr>
            <a:lstStyle>
              <a:defPPr>
                <a:defRPr lang="de-DE"/>
              </a:defPPr>
              <a:lvl1pPr fontAlgn="base">
                <a:spcBef>
                  <a:spcPct val="50000"/>
                </a:spcBef>
                <a:spcAft>
                  <a:spcPct val="0"/>
                </a:spcAft>
                <a:buClr>
                  <a:srgbClr val="F0AB00"/>
                </a:buClr>
                <a:buSzPct val="80000"/>
                <a:defRPr sz="1400" b="1" kern="0">
                  <a:solidFill>
                    <a:schemeClr val="bg1"/>
                  </a:solidFill>
                  <a:latin typeface="+mn-lt"/>
                  <a:ea typeface="Arial Unicode MS" pitchFamily="34" charset="-128"/>
                  <a:cs typeface="Arial Unicode MS" pitchFamily="34" charset="-128"/>
                </a:defRPr>
              </a:lvl1pPr>
            </a:lstStyle>
            <a:p>
              <a:pPr algn="ctr" defTabSz="1088327"/>
              <a:r>
                <a:rPr lang="en-US" sz="1100">
                  <a:solidFill>
                    <a:schemeClr val="bg1">
                      <a:lumMod val="85000"/>
                    </a:schemeClr>
                  </a:solidFill>
                </a:rPr>
                <a:t>Piloting &amp; enablement</a:t>
              </a:r>
              <a:endParaRPr lang="en-US" sz="800">
                <a:solidFill>
                  <a:schemeClr val="bg1">
                    <a:lumMod val="85000"/>
                  </a:schemeClr>
                </a:solidFill>
              </a:endParaRPr>
            </a:p>
          </p:txBody>
        </p:sp>
        <p:pic>
          <p:nvPicPr>
            <p:cNvPr id="20" name="Picture 19">
              <a:extLst>
                <a:ext uri="{FF2B5EF4-FFF2-40B4-BE49-F238E27FC236}">
                  <a16:creationId xmlns:a16="http://schemas.microsoft.com/office/drawing/2014/main" id="{BC136C5D-190A-48C5-A4CE-5BF20066D8C0}"/>
                </a:ext>
              </a:extLst>
            </p:cNvPr>
            <p:cNvPicPr>
              <a:picLocks noChangeAspect="1"/>
            </p:cNvPicPr>
            <p:nvPr/>
          </p:nvPicPr>
          <p:blipFill>
            <a:blip r:embed="rId54"/>
            <a:stretch>
              <a:fillRect/>
            </a:stretch>
          </p:blipFill>
          <p:spPr>
            <a:xfrm>
              <a:off x="6124917" y="1904784"/>
              <a:ext cx="504000" cy="504000"/>
            </a:xfrm>
            <a:prstGeom prst="rect">
              <a:avLst/>
            </a:prstGeom>
          </p:spPr>
        </p:pic>
      </p:grpSp>
      <p:grpSp>
        <p:nvGrpSpPr>
          <p:cNvPr id="28" name="Group 27">
            <a:extLst>
              <a:ext uri="{FF2B5EF4-FFF2-40B4-BE49-F238E27FC236}">
                <a16:creationId xmlns:a16="http://schemas.microsoft.com/office/drawing/2014/main" id="{50A1242B-BF05-461F-BA98-416A44B8154C}"/>
              </a:ext>
            </a:extLst>
          </p:cNvPr>
          <p:cNvGrpSpPr/>
          <p:nvPr/>
        </p:nvGrpSpPr>
        <p:grpSpPr>
          <a:xfrm>
            <a:off x="3211318" y="1806104"/>
            <a:ext cx="3355763" cy="1291048"/>
            <a:chOff x="3211318" y="1806104"/>
            <a:chExt cx="3355763" cy="1291048"/>
          </a:xfrm>
        </p:grpSpPr>
        <p:grpSp>
          <p:nvGrpSpPr>
            <p:cNvPr id="492" name="Group 491">
              <a:extLst>
                <a:ext uri="{FF2B5EF4-FFF2-40B4-BE49-F238E27FC236}">
                  <a16:creationId xmlns:a16="http://schemas.microsoft.com/office/drawing/2014/main" id="{A1843843-B474-49FE-AEEA-C1000B9FB240}"/>
                </a:ext>
              </a:extLst>
            </p:cNvPr>
            <p:cNvGrpSpPr/>
            <p:nvPr/>
          </p:nvGrpSpPr>
          <p:grpSpPr>
            <a:xfrm>
              <a:off x="3211318" y="1806104"/>
              <a:ext cx="3355763" cy="1291048"/>
              <a:chOff x="3016250" y="1090468"/>
              <a:chExt cx="3355763" cy="1291048"/>
            </a:xfrm>
          </p:grpSpPr>
          <p:grpSp>
            <p:nvGrpSpPr>
              <p:cNvPr id="315" name="Gruppieren 135">
                <a:extLst>
                  <a:ext uri="{FF2B5EF4-FFF2-40B4-BE49-F238E27FC236}">
                    <a16:creationId xmlns:a16="http://schemas.microsoft.com/office/drawing/2014/main" id="{5568BEAF-0E5E-4125-915A-88A3D28E7DD9}"/>
                  </a:ext>
                </a:extLst>
              </p:cNvPr>
              <p:cNvGrpSpPr/>
              <p:nvPr>
                <p:custDataLst>
                  <p:tags r:id="rId19"/>
                </p:custDataLst>
              </p:nvPr>
            </p:nvGrpSpPr>
            <p:grpSpPr>
              <a:xfrm>
                <a:off x="3016250" y="1090468"/>
                <a:ext cx="1770522" cy="822545"/>
                <a:chOff x="5298304" y="5178645"/>
                <a:chExt cx="1673237" cy="777344"/>
              </a:xfrm>
            </p:grpSpPr>
            <p:sp>
              <p:nvSpPr>
                <p:cNvPr id="316" name="TextBox 32">
                  <a:extLst>
                    <a:ext uri="{FF2B5EF4-FFF2-40B4-BE49-F238E27FC236}">
                      <a16:creationId xmlns:a16="http://schemas.microsoft.com/office/drawing/2014/main" id="{53153667-665D-48C2-9198-A1809C127F82}"/>
                    </a:ext>
                  </a:extLst>
                </p:cNvPr>
                <p:cNvSpPr txBox="1"/>
                <p:nvPr/>
              </p:nvSpPr>
              <p:spPr>
                <a:xfrm>
                  <a:off x="5318920" y="5393553"/>
                  <a:ext cx="1271430" cy="132620"/>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E2E Performance testing</a:t>
                  </a:r>
                </a:p>
              </p:txBody>
            </p:sp>
            <p:sp>
              <p:nvSpPr>
                <p:cNvPr id="317" name="TextBox 32">
                  <a:extLst>
                    <a:ext uri="{FF2B5EF4-FFF2-40B4-BE49-F238E27FC236}">
                      <a16:creationId xmlns:a16="http://schemas.microsoft.com/office/drawing/2014/main" id="{187DAA53-9E31-4435-BF5E-978BED034185}"/>
                    </a:ext>
                  </a:extLst>
                </p:cNvPr>
                <p:cNvSpPr txBox="1"/>
                <p:nvPr/>
              </p:nvSpPr>
              <p:spPr>
                <a:xfrm>
                  <a:off x="5456105" y="5178645"/>
                  <a:ext cx="1110449" cy="130888"/>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E2E functional testing</a:t>
                  </a:r>
                </a:p>
              </p:txBody>
            </p:sp>
            <p:cxnSp>
              <p:nvCxnSpPr>
                <p:cNvPr id="318" name="Gerader Verbinder 268">
                  <a:extLst>
                    <a:ext uri="{FF2B5EF4-FFF2-40B4-BE49-F238E27FC236}">
                      <a16:creationId xmlns:a16="http://schemas.microsoft.com/office/drawing/2014/main" id="{EC42A8CE-8A30-410E-907E-40A221F11BEA}"/>
                    </a:ext>
                  </a:extLst>
                </p:cNvPr>
                <p:cNvCxnSpPr>
                  <a:cxnSpLocks/>
                  <a:stCxn id="320" idx="2"/>
                  <a:endCxn id="316" idx="3"/>
                </p:cNvCxnSpPr>
                <p:nvPr/>
              </p:nvCxnSpPr>
              <p:spPr>
                <a:xfrm flipH="1" flipV="1">
                  <a:off x="6590350" y="5459864"/>
                  <a:ext cx="268590" cy="128514"/>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9" name="Gerader Verbinder 268">
                  <a:extLst>
                    <a:ext uri="{FF2B5EF4-FFF2-40B4-BE49-F238E27FC236}">
                      <a16:creationId xmlns:a16="http://schemas.microsoft.com/office/drawing/2014/main" id="{2D3B6CBC-ECF9-4B63-B5CD-74E07A803342}"/>
                    </a:ext>
                  </a:extLst>
                </p:cNvPr>
                <p:cNvCxnSpPr>
                  <a:cxnSpLocks/>
                  <a:stCxn id="317" idx="3"/>
                  <a:endCxn id="320" idx="1"/>
                </p:cNvCxnSpPr>
                <p:nvPr/>
              </p:nvCxnSpPr>
              <p:spPr>
                <a:xfrm>
                  <a:off x="6566554" y="5244090"/>
                  <a:ext cx="308876" cy="30447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20" name="Ellipse 288">
                  <a:extLst>
                    <a:ext uri="{FF2B5EF4-FFF2-40B4-BE49-F238E27FC236}">
                      <a16:creationId xmlns:a16="http://schemas.microsoft.com/office/drawing/2014/main" id="{34248776-5C5E-4081-AE4E-D81D2CA5451C}"/>
                    </a:ext>
                  </a:extLst>
                </p:cNvPr>
                <p:cNvSpPr/>
                <p:nvPr/>
              </p:nvSpPr>
              <p:spPr bwMode="gray">
                <a:xfrm>
                  <a:off x="6858940" y="5532078"/>
                  <a:ext cx="112601" cy="112601"/>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solidFill>
                      <a:schemeClr val="accent1">
                        <a:lumMod val="60000"/>
                        <a:lumOff val="40000"/>
                      </a:schemeClr>
                    </a:solidFill>
                    <a:latin typeface="+mn-lt"/>
                    <a:ea typeface="Arial Unicode MS" pitchFamily="34" charset="-128"/>
                    <a:cs typeface="Arial Unicode MS" pitchFamily="34" charset="-128"/>
                  </a:endParaRPr>
                </a:p>
              </p:txBody>
            </p:sp>
            <p:sp>
              <p:nvSpPr>
                <p:cNvPr id="431" name="TextBox 32">
                  <a:extLst>
                    <a:ext uri="{FF2B5EF4-FFF2-40B4-BE49-F238E27FC236}">
                      <a16:creationId xmlns:a16="http://schemas.microsoft.com/office/drawing/2014/main" id="{0CEE2299-1170-454C-9AC5-EEC182076421}"/>
                    </a:ext>
                  </a:extLst>
                </p:cNvPr>
                <p:cNvSpPr txBox="1"/>
                <p:nvPr/>
              </p:nvSpPr>
              <p:spPr>
                <a:xfrm>
                  <a:off x="5298304" y="5616883"/>
                  <a:ext cx="1297078" cy="130888"/>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chemeClr val="accent6">
                          <a:lumMod val="60000"/>
                          <a:lumOff val="40000"/>
                        </a:schemeClr>
                      </a:solidFill>
                      <a:latin typeface="+mn-lt"/>
                      <a:ea typeface="Arial Unicode MS" pitchFamily="34" charset="-128"/>
                      <a:cs typeface="Arial Unicode MS" pitchFamily="34" charset="-128"/>
                    </a:rPr>
                    <a:t>Hacking Simulation (HASI) </a:t>
                  </a:r>
                </a:p>
              </p:txBody>
            </p:sp>
            <p:cxnSp>
              <p:nvCxnSpPr>
                <p:cNvPr id="432" name="Gerader Verbinder 268">
                  <a:extLst>
                    <a:ext uri="{FF2B5EF4-FFF2-40B4-BE49-F238E27FC236}">
                      <a16:creationId xmlns:a16="http://schemas.microsoft.com/office/drawing/2014/main" id="{DEA15175-AB54-4649-B21F-CCF6AA27C1E8}"/>
                    </a:ext>
                  </a:extLst>
                </p:cNvPr>
                <p:cNvCxnSpPr>
                  <a:cxnSpLocks/>
                  <a:stCxn id="320" idx="3"/>
                  <a:endCxn id="431" idx="3"/>
                </p:cNvCxnSpPr>
                <p:nvPr/>
              </p:nvCxnSpPr>
              <p:spPr>
                <a:xfrm flipH="1">
                  <a:off x="6595382" y="5628188"/>
                  <a:ext cx="280048" cy="54139"/>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413" name="TextBox 32">
                  <a:extLst>
                    <a:ext uri="{FF2B5EF4-FFF2-40B4-BE49-F238E27FC236}">
                      <a16:creationId xmlns:a16="http://schemas.microsoft.com/office/drawing/2014/main" id="{8E2E0311-60F5-445B-BDB9-B7C2AAC2EBD4}"/>
                    </a:ext>
                  </a:extLst>
                </p:cNvPr>
                <p:cNvSpPr txBox="1"/>
                <p:nvPr/>
              </p:nvSpPr>
              <p:spPr>
                <a:xfrm>
                  <a:off x="5574973" y="5825101"/>
                  <a:ext cx="961050" cy="130888"/>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chemeClr val="accent4"/>
                      </a:solidFill>
                      <a:latin typeface="+mn-lt"/>
                      <a:ea typeface="Arial Unicode MS" pitchFamily="34" charset="-128"/>
                      <a:cs typeface="Arial Unicode MS" pitchFamily="34" charset="-128"/>
                    </a:rPr>
                    <a:t>Migration process</a:t>
                  </a:r>
                </a:p>
              </p:txBody>
            </p:sp>
            <p:cxnSp>
              <p:nvCxnSpPr>
                <p:cNvPr id="415" name="Gerader Verbinder 268">
                  <a:extLst>
                    <a:ext uri="{FF2B5EF4-FFF2-40B4-BE49-F238E27FC236}">
                      <a16:creationId xmlns:a16="http://schemas.microsoft.com/office/drawing/2014/main" id="{1324BFE7-36E3-4912-86CD-221A80984F6A}"/>
                    </a:ext>
                  </a:extLst>
                </p:cNvPr>
                <p:cNvCxnSpPr>
                  <a:cxnSpLocks/>
                  <a:stCxn id="320" idx="4"/>
                  <a:endCxn id="413" idx="3"/>
                </p:cNvCxnSpPr>
                <p:nvPr/>
              </p:nvCxnSpPr>
              <p:spPr>
                <a:xfrm flipH="1">
                  <a:off x="6536023" y="5644678"/>
                  <a:ext cx="379218" cy="245867"/>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177" name="thin_Gerader Verbinder 218">
                <a:extLst>
                  <a:ext uri="{FF2B5EF4-FFF2-40B4-BE49-F238E27FC236}">
                    <a16:creationId xmlns:a16="http://schemas.microsoft.com/office/drawing/2014/main" id="{26013BA8-A48C-4236-801D-3B113BB81772}"/>
                  </a:ext>
                </a:extLst>
              </p:cNvPr>
              <p:cNvCxnSpPr>
                <a:cxnSpLocks/>
                <a:stCxn id="221" idx="0"/>
                <a:endCxn id="320" idx="5"/>
              </p:cNvCxnSpPr>
              <p:nvPr>
                <p:custDataLst>
                  <p:tags r:id="rId20"/>
                </p:custDataLst>
              </p:nvPr>
            </p:nvCxnSpPr>
            <p:spPr>
              <a:xfrm flipH="1" flipV="1">
                <a:off x="4769323" y="1566144"/>
                <a:ext cx="1602690" cy="815372"/>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42" name="Ellipse 154">
              <a:extLst>
                <a:ext uri="{FF2B5EF4-FFF2-40B4-BE49-F238E27FC236}">
                  <a16:creationId xmlns:a16="http://schemas.microsoft.com/office/drawing/2014/main" id="{6A8A48D0-B2B3-4CC7-BF43-ED59268C7676}"/>
                </a:ext>
              </a:extLst>
            </p:cNvPr>
            <p:cNvSpPr/>
            <p:nvPr>
              <p:custDataLst>
                <p:tags r:id="rId17"/>
              </p:custDataLst>
            </p:nvPr>
          </p:nvSpPr>
          <p:spPr bwMode="gray">
            <a:xfrm>
              <a:off x="5567434" y="2432251"/>
              <a:ext cx="495211" cy="495212"/>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sp>
          <p:nvSpPr>
            <p:cNvPr id="226" name="TextBox 32">
              <a:extLst>
                <a:ext uri="{FF2B5EF4-FFF2-40B4-BE49-F238E27FC236}">
                  <a16:creationId xmlns:a16="http://schemas.microsoft.com/office/drawing/2014/main" id="{4AFFCE81-81BB-4DB6-8728-8A8A7AC69FCE}"/>
                </a:ext>
              </a:extLst>
            </p:cNvPr>
            <p:cNvSpPr txBox="1"/>
            <p:nvPr>
              <p:custDataLst>
                <p:tags r:id="rId18"/>
              </p:custDataLst>
            </p:nvPr>
          </p:nvSpPr>
          <p:spPr>
            <a:xfrm>
              <a:off x="4781088" y="2623852"/>
              <a:ext cx="1016019" cy="207742"/>
            </a:xfrm>
            <a:prstGeom prst="rect">
              <a:avLst/>
            </a:prstGeom>
            <a:noFill/>
          </p:spPr>
          <p:txBody>
            <a:bodyPr wrap="square" lIns="38093" tIns="0" rIns="38093" bIns="38093" rtlCol="0" anchor="t" anchorCtr="0">
              <a:spAutoFit/>
            </a:bodyPr>
            <a:lstStyle/>
            <a:p>
              <a:pP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Validation</a:t>
              </a:r>
              <a:endParaRPr lang="en-US" sz="800" b="1" kern="0">
                <a:solidFill>
                  <a:schemeClr val="bg1">
                    <a:lumMod val="85000"/>
                  </a:schemeClr>
                </a:solidFill>
                <a:latin typeface="+mn-lt"/>
                <a:ea typeface="Arial Unicode MS" pitchFamily="34" charset="-128"/>
                <a:cs typeface="Arial Unicode MS" pitchFamily="34" charset="-128"/>
              </a:endParaRPr>
            </a:p>
          </p:txBody>
        </p:sp>
        <p:pic>
          <p:nvPicPr>
            <p:cNvPr id="22" name="Picture 21">
              <a:extLst>
                <a:ext uri="{FF2B5EF4-FFF2-40B4-BE49-F238E27FC236}">
                  <a16:creationId xmlns:a16="http://schemas.microsoft.com/office/drawing/2014/main" id="{FAFF2F99-63EF-4930-9EA8-A87190E6E25C}"/>
                </a:ext>
              </a:extLst>
            </p:cNvPr>
            <p:cNvPicPr>
              <a:picLocks noChangeAspect="1"/>
            </p:cNvPicPr>
            <p:nvPr/>
          </p:nvPicPr>
          <p:blipFill>
            <a:blip r:embed="rId55"/>
            <a:stretch>
              <a:fillRect/>
            </a:stretch>
          </p:blipFill>
          <p:spPr>
            <a:xfrm>
              <a:off x="5584993" y="2491005"/>
              <a:ext cx="432000" cy="432000"/>
            </a:xfrm>
            <a:prstGeom prst="rect">
              <a:avLst/>
            </a:prstGeom>
          </p:spPr>
        </p:pic>
      </p:grpSp>
      <p:sp>
        <p:nvSpPr>
          <p:cNvPr id="237" name="TextBox 236">
            <a:extLst>
              <a:ext uri="{FF2B5EF4-FFF2-40B4-BE49-F238E27FC236}">
                <a16:creationId xmlns:a16="http://schemas.microsoft.com/office/drawing/2014/main" id="{B7D7E74C-C88E-4FCA-937B-27C20EEA6767}"/>
              </a:ext>
            </a:extLst>
          </p:cNvPr>
          <p:cNvSpPr txBox="1"/>
          <p:nvPr/>
        </p:nvSpPr>
        <p:spPr>
          <a:xfrm>
            <a:off x="175062" y="6210276"/>
            <a:ext cx="2927253" cy="246221"/>
          </a:xfrm>
          <a:prstGeom prst="rect">
            <a:avLst/>
          </a:prstGeom>
          <a:noFill/>
          <a:ln w="3175">
            <a:noFill/>
          </a:ln>
        </p:spPr>
        <p:txBody>
          <a:bodyPr wrap="square">
            <a:spAutoFit/>
          </a:bodyPr>
          <a:lstStyle/>
          <a:p>
            <a:r>
              <a:rPr lang="en-US" sz="1000">
                <a:latin typeface="+mn-lt"/>
                <a:hlinkClick r:id="rId56"/>
              </a:rPr>
              <a:t>OKRs &amp; Backlog</a:t>
            </a:r>
            <a:r>
              <a:rPr lang="en-US" sz="1000">
                <a:latin typeface="+mn-lt"/>
              </a:rPr>
              <a:t> </a:t>
            </a:r>
            <a:r>
              <a:rPr lang="en-US" sz="1000">
                <a:solidFill>
                  <a:schemeClr val="bg1"/>
                </a:solidFill>
                <a:latin typeface="+mn-lt"/>
              </a:rPr>
              <a:t>| </a:t>
            </a:r>
            <a:r>
              <a:rPr lang="en-US" sz="1000">
                <a:latin typeface="+mn-lt"/>
                <a:hlinkClick r:id="rId57"/>
              </a:rPr>
              <a:t>One Strike Q-Gate dashboard</a:t>
            </a:r>
            <a:endParaRPr lang="en-US" sz="1000">
              <a:latin typeface="+mn-lt"/>
            </a:endParaRPr>
          </a:p>
        </p:txBody>
      </p:sp>
      <p:sp>
        <p:nvSpPr>
          <p:cNvPr id="175" name="Rectangle 174">
            <a:extLst>
              <a:ext uri="{FF2B5EF4-FFF2-40B4-BE49-F238E27FC236}">
                <a16:creationId xmlns:a16="http://schemas.microsoft.com/office/drawing/2014/main" id="{A71E0021-83F4-47CE-8FEB-D75B071DF467}"/>
              </a:ext>
            </a:extLst>
          </p:cNvPr>
          <p:cNvSpPr/>
          <p:nvPr/>
        </p:nvSpPr>
        <p:spPr bwMode="gray">
          <a:xfrm>
            <a:off x="168588" y="1170201"/>
            <a:ext cx="3010003" cy="5402458"/>
          </a:xfrm>
          <a:prstGeom prst="rect">
            <a:avLst/>
          </a:prstGeom>
          <a:no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14" name="Group 13">
            <a:extLst>
              <a:ext uri="{FF2B5EF4-FFF2-40B4-BE49-F238E27FC236}">
                <a16:creationId xmlns:a16="http://schemas.microsoft.com/office/drawing/2014/main" id="{D04E98C4-017F-4A28-A95C-512552D240AC}"/>
              </a:ext>
            </a:extLst>
          </p:cNvPr>
          <p:cNvGrpSpPr/>
          <p:nvPr/>
        </p:nvGrpSpPr>
        <p:grpSpPr>
          <a:xfrm>
            <a:off x="5549390" y="4352518"/>
            <a:ext cx="6110284" cy="2401859"/>
            <a:chOff x="5549390" y="4352518"/>
            <a:chExt cx="6110284" cy="2401859"/>
          </a:xfrm>
        </p:grpSpPr>
        <p:grpSp>
          <p:nvGrpSpPr>
            <p:cNvPr id="481" name="Group 480">
              <a:extLst>
                <a:ext uri="{FF2B5EF4-FFF2-40B4-BE49-F238E27FC236}">
                  <a16:creationId xmlns:a16="http://schemas.microsoft.com/office/drawing/2014/main" id="{E5BDC8FA-7F6A-4948-A106-17947B931E55}"/>
                </a:ext>
              </a:extLst>
            </p:cNvPr>
            <p:cNvGrpSpPr/>
            <p:nvPr/>
          </p:nvGrpSpPr>
          <p:grpSpPr>
            <a:xfrm>
              <a:off x="5549390" y="4352518"/>
              <a:ext cx="6110284" cy="2401859"/>
              <a:chOff x="4502639" y="4454114"/>
              <a:chExt cx="6110284" cy="2401859"/>
            </a:xfrm>
          </p:grpSpPr>
          <p:cxnSp>
            <p:nvCxnSpPr>
              <p:cNvPr id="197" name="thin_Gerader Verbinder 217">
                <a:extLst>
                  <a:ext uri="{FF2B5EF4-FFF2-40B4-BE49-F238E27FC236}">
                    <a16:creationId xmlns:a16="http://schemas.microsoft.com/office/drawing/2014/main" id="{B114D3C7-41E9-43E5-AC4F-508067423C07}"/>
                  </a:ext>
                </a:extLst>
              </p:cNvPr>
              <p:cNvCxnSpPr>
                <a:cxnSpLocks/>
                <a:stCxn id="220" idx="0"/>
                <a:endCxn id="327" idx="0"/>
              </p:cNvCxnSpPr>
              <p:nvPr>
                <p:custDataLst>
                  <p:tags r:id="rId16"/>
                </p:custDataLst>
              </p:nvPr>
            </p:nvCxnSpPr>
            <p:spPr>
              <a:xfrm>
                <a:off x="6099360" y="4454114"/>
                <a:ext cx="5724" cy="1856183"/>
              </a:xfrm>
              <a:prstGeom prst="line">
                <a:avLst/>
              </a:prstGeom>
              <a:ln w="635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C0A1549-9737-4CFA-87CC-E737A2120963}"/>
                  </a:ext>
                </a:extLst>
              </p:cNvPr>
              <p:cNvGrpSpPr/>
              <p:nvPr/>
            </p:nvGrpSpPr>
            <p:grpSpPr>
              <a:xfrm>
                <a:off x="4502639" y="6310297"/>
                <a:ext cx="6110284" cy="545676"/>
                <a:chOff x="3540915" y="6228392"/>
                <a:chExt cx="6110284" cy="545676"/>
              </a:xfrm>
            </p:grpSpPr>
            <p:sp>
              <p:nvSpPr>
                <p:cNvPr id="322" name="TextBox 32">
                  <a:extLst>
                    <a:ext uri="{FF2B5EF4-FFF2-40B4-BE49-F238E27FC236}">
                      <a16:creationId xmlns:a16="http://schemas.microsoft.com/office/drawing/2014/main" id="{E18FBB49-615C-46A3-8BD5-49D972F4462E}"/>
                    </a:ext>
                  </a:extLst>
                </p:cNvPr>
                <p:cNvSpPr txBox="1"/>
                <p:nvPr/>
              </p:nvSpPr>
              <p:spPr>
                <a:xfrm>
                  <a:off x="3540915" y="6275864"/>
                  <a:ext cx="1216191" cy="13849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App </a:t>
                  </a:r>
                  <a:r>
                    <a:rPr lang="en-US" sz="900" kern="0" err="1">
                      <a:solidFill>
                        <a:srgbClr val="00B050"/>
                      </a:solidFill>
                      <a:latin typeface="+mn-lt"/>
                      <a:ea typeface="Arial Unicode MS" pitchFamily="34" charset="-128"/>
                      <a:cs typeface="Arial Unicode MS" pitchFamily="34" charset="-128"/>
                    </a:rPr>
                    <a:t>Intallers</a:t>
                  </a:r>
                  <a:endParaRPr lang="en-US" sz="900" kern="0">
                    <a:solidFill>
                      <a:srgbClr val="00B050"/>
                    </a:solidFill>
                    <a:latin typeface="+mn-lt"/>
                    <a:ea typeface="Arial Unicode MS" pitchFamily="34" charset="-128"/>
                    <a:cs typeface="Arial Unicode MS" pitchFamily="34" charset="-128"/>
                  </a:endParaRPr>
                </a:p>
              </p:txBody>
            </p:sp>
            <p:sp>
              <p:nvSpPr>
                <p:cNvPr id="323" name="TextBox 32">
                  <a:extLst>
                    <a:ext uri="{FF2B5EF4-FFF2-40B4-BE49-F238E27FC236}">
                      <a16:creationId xmlns:a16="http://schemas.microsoft.com/office/drawing/2014/main" id="{34A543E3-59A9-417F-B071-8D6B565F8023}"/>
                    </a:ext>
                  </a:extLst>
                </p:cNvPr>
                <p:cNvSpPr txBox="1"/>
                <p:nvPr/>
              </p:nvSpPr>
              <p:spPr>
                <a:xfrm>
                  <a:off x="3814942" y="6453851"/>
                  <a:ext cx="972277" cy="13849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Disaster recovery </a:t>
                  </a:r>
                </a:p>
              </p:txBody>
            </p:sp>
            <p:cxnSp>
              <p:nvCxnSpPr>
                <p:cNvPr id="325" name="Gerader Verbinder 268">
                  <a:extLst>
                    <a:ext uri="{FF2B5EF4-FFF2-40B4-BE49-F238E27FC236}">
                      <a16:creationId xmlns:a16="http://schemas.microsoft.com/office/drawing/2014/main" id="{1ACA4F91-DDD0-461A-8F86-1BBC68B1BCF8}"/>
                    </a:ext>
                  </a:extLst>
                </p:cNvPr>
                <p:cNvCxnSpPr>
                  <a:cxnSpLocks/>
                  <a:stCxn id="322" idx="3"/>
                  <a:endCxn id="327" idx="2"/>
                </p:cNvCxnSpPr>
                <p:nvPr/>
              </p:nvCxnSpPr>
              <p:spPr>
                <a:xfrm flipV="1">
                  <a:off x="4757106" y="6287966"/>
                  <a:ext cx="326680" cy="5714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6" name="Gerader Verbinder 268">
                  <a:extLst>
                    <a:ext uri="{FF2B5EF4-FFF2-40B4-BE49-F238E27FC236}">
                      <a16:creationId xmlns:a16="http://schemas.microsoft.com/office/drawing/2014/main" id="{10F1275E-E9D9-4E4C-B6E3-F35EA1B2EF8A}"/>
                    </a:ext>
                  </a:extLst>
                </p:cNvPr>
                <p:cNvCxnSpPr>
                  <a:cxnSpLocks/>
                  <a:stCxn id="323" idx="3"/>
                  <a:endCxn id="327" idx="3"/>
                </p:cNvCxnSpPr>
                <p:nvPr/>
              </p:nvCxnSpPr>
              <p:spPr>
                <a:xfrm flipV="1">
                  <a:off x="4787219" y="6330091"/>
                  <a:ext cx="314016" cy="193010"/>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27" name="Ellipse 288">
                  <a:extLst>
                    <a:ext uri="{FF2B5EF4-FFF2-40B4-BE49-F238E27FC236}">
                      <a16:creationId xmlns:a16="http://schemas.microsoft.com/office/drawing/2014/main" id="{8E5D1982-BD16-444A-93A9-F694350998DD}"/>
                    </a:ext>
                  </a:extLst>
                </p:cNvPr>
                <p:cNvSpPr/>
                <p:nvPr/>
              </p:nvSpPr>
              <p:spPr bwMode="gray">
                <a:xfrm>
                  <a:off x="5083786" y="6228392"/>
                  <a:ext cx="119148" cy="119148"/>
                </a:xfrm>
                <a:prstGeom prst="ellipse">
                  <a:avLst/>
                </a:prstGeom>
                <a:solidFill>
                  <a:schemeClr val="bg1"/>
                </a:solidFill>
                <a:ln w="12700" algn="ctr">
                  <a:solidFill>
                    <a:schemeClr val="bg2"/>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900" kern="0">
                    <a:latin typeface="+mn-lt"/>
                    <a:ea typeface="Arial Unicode MS" pitchFamily="34" charset="-128"/>
                    <a:cs typeface="Arial Unicode MS" pitchFamily="34" charset="-128"/>
                  </a:endParaRPr>
                </a:p>
              </p:txBody>
            </p:sp>
            <p:cxnSp>
              <p:nvCxnSpPr>
                <p:cNvPr id="328" name="Gerader Verbinder 268">
                  <a:extLst>
                    <a:ext uri="{FF2B5EF4-FFF2-40B4-BE49-F238E27FC236}">
                      <a16:creationId xmlns:a16="http://schemas.microsoft.com/office/drawing/2014/main" id="{9ADCAA3F-A9AD-4D68-9B5A-FDC4CE6B30DE}"/>
                    </a:ext>
                  </a:extLst>
                </p:cNvPr>
                <p:cNvCxnSpPr>
                  <a:cxnSpLocks/>
                  <a:stCxn id="329" idx="1"/>
                  <a:endCxn id="327" idx="6"/>
                </p:cNvCxnSpPr>
                <p:nvPr/>
              </p:nvCxnSpPr>
              <p:spPr>
                <a:xfrm flipH="1" flipV="1">
                  <a:off x="5202934" y="6287966"/>
                  <a:ext cx="383766" cy="108538"/>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29" name="TextBox 32">
                  <a:extLst>
                    <a:ext uri="{FF2B5EF4-FFF2-40B4-BE49-F238E27FC236}">
                      <a16:creationId xmlns:a16="http://schemas.microsoft.com/office/drawing/2014/main" id="{AD250E17-C866-4804-8C60-67E5470BE771}"/>
                    </a:ext>
                  </a:extLst>
                </p:cNvPr>
                <p:cNvSpPr txBox="1"/>
                <p:nvPr/>
              </p:nvSpPr>
              <p:spPr>
                <a:xfrm>
                  <a:off x="5586700" y="6327254"/>
                  <a:ext cx="4064499" cy="138499"/>
                </a:xfrm>
                <a:prstGeom prst="rect">
                  <a:avLst/>
                </a:prstGeom>
                <a:noFill/>
              </p:spPr>
              <p:txBody>
                <a:bodyPr wrap="square" lIns="0" tIns="0" rIns="0" bIns="0" rtlCol="0" anchor="ctr" anchorCtr="0">
                  <a:spAutoFit/>
                </a:bodyPr>
                <a:lstStyle/>
                <a:p>
                  <a:pPr defTabSz="1088327" fontAlgn="base">
                    <a:spcBef>
                      <a:spcPct val="50000"/>
                    </a:spcBef>
                    <a:spcAft>
                      <a:spcPct val="0"/>
                    </a:spcAft>
                    <a:buClr>
                      <a:srgbClr val="F0AB00"/>
                    </a:buClr>
                    <a:buSzPct val="80000"/>
                  </a:pPr>
                  <a:r>
                    <a:rPr lang="en-US" sz="900" kern="0">
                      <a:solidFill>
                        <a:srgbClr val="00B050"/>
                      </a:solidFill>
                      <a:latin typeface="+mn-lt"/>
                      <a:ea typeface="Arial Unicode MS" pitchFamily="34" charset="-128"/>
                      <a:cs typeface="Arial Unicode MS" pitchFamily="34" charset="-128"/>
                    </a:rPr>
                    <a:t> </a:t>
                  </a:r>
                  <a:r>
                    <a:rPr lang="en-US" sz="900" kern="0" err="1">
                      <a:solidFill>
                        <a:srgbClr val="00B050"/>
                      </a:solidFill>
                      <a:latin typeface="+mn-lt"/>
                      <a:ea typeface="Arial Unicode MS" pitchFamily="34" charset="-128"/>
                      <a:cs typeface="Arial Unicode MS" pitchFamily="34" charset="-128"/>
                    </a:rPr>
                    <a:t>Sideras</a:t>
                  </a:r>
                  <a:r>
                    <a:rPr lang="en-US" sz="900" kern="0">
                      <a:solidFill>
                        <a:srgbClr val="00B050"/>
                      </a:solidFill>
                      <a:latin typeface="+mn-lt"/>
                      <a:ea typeface="Arial Unicode MS" pitchFamily="34" charset="-128"/>
                      <a:cs typeface="Arial Unicode MS" pitchFamily="34" charset="-128"/>
                    </a:rPr>
                    <a:t> deployment pipeline (TERRAFORM) – Infrastructure as code </a:t>
                  </a:r>
                </a:p>
              </p:txBody>
            </p:sp>
            <p:sp>
              <p:nvSpPr>
                <p:cNvPr id="361" name="TextBox 32">
                  <a:extLst>
                    <a:ext uri="{FF2B5EF4-FFF2-40B4-BE49-F238E27FC236}">
                      <a16:creationId xmlns:a16="http://schemas.microsoft.com/office/drawing/2014/main" id="{934EC6EB-D9CD-4CCE-8B06-CF0F480C3DB1}"/>
                    </a:ext>
                  </a:extLst>
                </p:cNvPr>
                <p:cNvSpPr txBox="1"/>
                <p:nvPr/>
              </p:nvSpPr>
              <p:spPr>
                <a:xfrm>
                  <a:off x="3608395" y="6635569"/>
                  <a:ext cx="1558250" cy="138499"/>
                </a:xfrm>
                <a:prstGeom prst="rect">
                  <a:avLst/>
                </a:prstGeom>
                <a:noFill/>
              </p:spPr>
              <p:txBody>
                <a:bodyPr wrap="square" lIns="0" tIns="0" rIns="0" bIns="0" rtlCol="0" anchor="ctr" anchorCtr="0">
                  <a:spAutoFit/>
                </a:bodyPr>
                <a:lstStyle/>
                <a:p>
                  <a:pPr algn="r" defTabSz="1088327" fontAlgn="base">
                    <a:spcBef>
                      <a:spcPct val="50000"/>
                    </a:spcBef>
                    <a:spcAft>
                      <a:spcPct val="0"/>
                    </a:spcAft>
                    <a:buClr>
                      <a:srgbClr val="F0AB00"/>
                    </a:buClr>
                    <a:buSzPct val="80000"/>
                  </a:pPr>
                  <a:r>
                    <a:rPr lang="en-US" sz="900" kern="0" dirty="0">
                      <a:solidFill>
                        <a:srgbClr val="00B050"/>
                      </a:solidFill>
                      <a:latin typeface="+mn-lt"/>
                      <a:ea typeface="Arial Unicode MS" pitchFamily="34" charset="-128"/>
                      <a:cs typeface="Arial Unicode MS" pitchFamily="34" charset="-128"/>
                    </a:rPr>
                    <a:t>Secure by design</a:t>
                  </a:r>
                </a:p>
              </p:txBody>
            </p:sp>
            <p:cxnSp>
              <p:nvCxnSpPr>
                <p:cNvPr id="362" name="Gerader Verbinder 268">
                  <a:extLst>
                    <a:ext uri="{FF2B5EF4-FFF2-40B4-BE49-F238E27FC236}">
                      <a16:creationId xmlns:a16="http://schemas.microsoft.com/office/drawing/2014/main" id="{C0AFB6BA-B085-4D1A-9D7A-39A93F00A712}"/>
                    </a:ext>
                  </a:extLst>
                </p:cNvPr>
                <p:cNvCxnSpPr>
                  <a:cxnSpLocks/>
                  <a:stCxn id="361" idx="3"/>
                  <a:endCxn id="327" idx="4"/>
                </p:cNvCxnSpPr>
                <p:nvPr/>
              </p:nvCxnSpPr>
              <p:spPr>
                <a:xfrm flipH="1" flipV="1">
                  <a:off x="5143360" y="6347540"/>
                  <a:ext cx="23285" cy="357279"/>
                </a:xfrm>
                <a:prstGeom prst="line">
                  <a:avLst/>
                </a:prstGeom>
                <a:ln w="15875" cap="rnd">
                  <a:solidFill>
                    <a:schemeClr val="bg2"/>
                  </a:solidFill>
                </a:ln>
              </p:spPr>
              <p:style>
                <a:lnRef idx="1">
                  <a:schemeClr val="accent1"/>
                </a:lnRef>
                <a:fillRef idx="0">
                  <a:schemeClr val="accent1"/>
                </a:fillRef>
                <a:effectRef idx="0">
                  <a:schemeClr val="accent1"/>
                </a:effectRef>
                <a:fontRef idx="minor">
                  <a:schemeClr val="tx1"/>
                </a:fontRef>
              </p:style>
            </p:cxnSp>
          </p:grpSp>
        </p:grpSp>
        <p:sp>
          <p:nvSpPr>
            <p:cNvPr id="227" name="TextBox 32">
              <a:extLst>
                <a:ext uri="{FF2B5EF4-FFF2-40B4-BE49-F238E27FC236}">
                  <a16:creationId xmlns:a16="http://schemas.microsoft.com/office/drawing/2014/main" id="{1A1DD964-7F0B-4BCD-8966-F72EFB227E3E}"/>
                </a:ext>
              </a:extLst>
            </p:cNvPr>
            <p:cNvSpPr txBox="1"/>
            <p:nvPr>
              <p:custDataLst>
                <p:tags r:id="rId15"/>
              </p:custDataLst>
            </p:nvPr>
          </p:nvSpPr>
          <p:spPr>
            <a:xfrm>
              <a:off x="7211409" y="5399348"/>
              <a:ext cx="1165721" cy="546296"/>
            </a:xfrm>
            <a:prstGeom prst="rect">
              <a:avLst/>
            </a:prstGeom>
            <a:noFill/>
          </p:spPr>
          <p:txBody>
            <a:bodyPr wrap="square" lIns="38093" tIns="0" rIns="38093" bIns="38093" rtlCol="0" anchor="t" anchorCtr="0">
              <a:spAutoFit/>
            </a:bodyPr>
            <a:lstStyle/>
            <a:p>
              <a:pPr defTabSz="1088327" fontAlgn="base">
                <a:spcBef>
                  <a:spcPct val="50000"/>
                </a:spcBef>
                <a:spcAft>
                  <a:spcPct val="0"/>
                </a:spcAft>
                <a:buClr>
                  <a:srgbClr val="F0AB00"/>
                </a:buClr>
                <a:buSzPct val="80000"/>
              </a:pPr>
              <a:r>
                <a:rPr lang="en-US" sz="1100" b="1" kern="0">
                  <a:solidFill>
                    <a:schemeClr val="bg1">
                      <a:lumMod val="85000"/>
                    </a:schemeClr>
                  </a:solidFill>
                  <a:latin typeface="+mn-lt"/>
                  <a:ea typeface="Arial Unicode MS" pitchFamily="34" charset="-128"/>
                  <a:cs typeface="Arial Unicode MS" pitchFamily="34" charset="-128"/>
                </a:rPr>
                <a:t>Deployment pipelines</a:t>
              </a:r>
              <a:br>
                <a:rPr lang="en-US" sz="1100" b="1" kern="0">
                  <a:solidFill>
                    <a:schemeClr val="bg1">
                      <a:lumMod val="85000"/>
                    </a:schemeClr>
                  </a:solidFill>
                  <a:latin typeface="+mn-lt"/>
                  <a:ea typeface="Arial Unicode MS" pitchFamily="34" charset="-128"/>
                  <a:cs typeface="Arial Unicode MS" pitchFamily="34" charset="-128"/>
                </a:rPr>
              </a:br>
              <a:r>
                <a:rPr lang="en-US" sz="1100" b="1" kern="0">
                  <a:solidFill>
                    <a:schemeClr val="bg1">
                      <a:lumMod val="85000"/>
                    </a:schemeClr>
                  </a:solidFill>
                  <a:latin typeface="+mn-lt"/>
                  <a:ea typeface="Arial Unicode MS" pitchFamily="34" charset="-128"/>
                  <a:cs typeface="Arial Unicode MS" pitchFamily="34" charset="-128"/>
                </a:rPr>
                <a:t>(Automation)</a:t>
              </a:r>
              <a:endParaRPr lang="en-US" sz="800" b="1" kern="0">
                <a:solidFill>
                  <a:schemeClr val="bg1">
                    <a:lumMod val="85000"/>
                  </a:schemeClr>
                </a:solidFill>
                <a:latin typeface="+mn-lt"/>
                <a:ea typeface="Arial Unicode MS" pitchFamily="34" charset="-128"/>
                <a:cs typeface="Arial Unicode MS" pitchFamily="34" charset="-128"/>
              </a:endParaRPr>
            </a:p>
          </p:txBody>
        </p:sp>
        <p:sp>
          <p:nvSpPr>
            <p:cNvPr id="256" name="Ellipse 172">
              <a:extLst>
                <a:ext uri="{FF2B5EF4-FFF2-40B4-BE49-F238E27FC236}">
                  <a16:creationId xmlns:a16="http://schemas.microsoft.com/office/drawing/2014/main" id="{2237B238-4CBB-466A-B847-DAF8BA13812F}"/>
                </a:ext>
              </a:extLst>
            </p:cNvPr>
            <p:cNvSpPr/>
            <p:nvPr/>
          </p:nvSpPr>
          <p:spPr bwMode="gray">
            <a:xfrm>
              <a:off x="6895024" y="4876168"/>
              <a:ext cx="495211" cy="495211"/>
            </a:xfrm>
            <a:prstGeom prst="ellipse">
              <a:avLst/>
            </a:prstGeom>
            <a:solidFill>
              <a:schemeClr val="tx1">
                <a:lumMod val="75000"/>
                <a:lumOff val="25000"/>
              </a:schemeClr>
            </a:solidFill>
            <a:ln w="12700" algn="ctr">
              <a:solidFill>
                <a:schemeClr val="bg1">
                  <a:lumMod val="50000"/>
                  <a:lumOff val="50000"/>
                </a:schemeClr>
              </a:solidFill>
              <a:miter lim="800000"/>
              <a:headEnd/>
              <a:tailEnd/>
            </a:ln>
            <a:effectLst>
              <a:glow rad="101600">
                <a:schemeClr val="accent4">
                  <a:alpha val="8000"/>
                </a:schemeClr>
              </a:glow>
            </a:effectLst>
          </p:spPr>
          <p:txBody>
            <a:bodyPr lIns="95233" tIns="76186" rIns="95233" bIns="76186" rtlCol="0" anchor="ctr"/>
            <a:lstStyle/>
            <a:p>
              <a:pPr algn="ctr" defTabSz="967527" fontAlgn="base">
                <a:spcBef>
                  <a:spcPct val="50000"/>
                </a:spcBef>
                <a:spcAft>
                  <a:spcPct val="0"/>
                </a:spcAft>
                <a:buClr>
                  <a:srgbClr val="F0AB00"/>
                </a:buClr>
                <a:buSzPct val="80000"/>
              </a:pPr>
              <a:endParaRPr lang="en-US" sz="2116" kern="0">
                <a:solidFill>
                  <a:srgbClr val="FFFFFF"/>
                </a:solidFill>
                <a:latin typeface="+mn-lt"/>
                <a:ea typeface="Arial Unicode MS" pitchFamily="34" charset="-128"/>
                <a:cs typeface="Arial Unicode MS" pitchFamily="34" charset="-128"/>
              </a:endParaRPr>
            </a:p>
          </p:txBody>
        </p:sp>
        <p:pic>
          <p:nvPicPr>
            <p:cNvPr id="531" name="Picture 530" descr="A picture containing object&#10;&#10;Description generated with high confidence">
              <a:extLst>
                <a:ext uri="{FF2B5EF4-FFF2-40B4-BE49-F238E27FC236}">
                  <a16:creationId xmlns:a16="http://schemas.microsoft.com/office/drawing/2014/main" id="{ABD2762F-A6DC-439E-98C1-B3EBB3014FFF}"/>
                </a:ext>
              </a:extLst>
            </p:cNvPr>
            <p:cNvPicPr>
              <a:picLocks noChangeAspect="1"/>
            </p:cNvPicPr>
            <p:nvPr/>
          </p:nvPicPr>
          <p:blipFill>
            <a:blip r:embed="rId58"/>
            <a:stretch>
              <a:fillRect/>
            </a:stretch>
          </p:blipFill>
          <p:spPr>
            <a:xfrm>
              <a:off x="6946852" y="4907980"/>
              <a:ext cx="408304" cy="408304"/>
            </a:xfrm>
            <a:prstGeom prst="rect">
              <a:avLst/>
            </a:prstGeom>
          </p:spPr>
        </p:pic>
      </p:grpSp>
    </p:spTree>
    <p:extLst>
      <p:ext uri="{BB962C8B-B14F-4D97-AF65-F5344CB8AC3E}">
        <p14:creationId xmlns:p14="http://schemas.microsoft.com/office/powerpoint/2010/main" val="358905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down)">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animEffect transition="in" filter="wipe(down)">
                                      <p:cBhvr>
                                        <p:cTn id="47" dur="500"/>
                                        <p:tgtEl>
                                          <p:spTgt spid="1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04"/>
                                        </p:tgtEl>
                                        <p:attrNameLst>
                                          <p:attrName>style.visibility</p:attrName>
                                        </p:attrNameLst>
                                      </p:cBhvr>
                                      <p:to>
                                        <p:strVal val="visible"/>
                                      </p:to>
                                    </p:set>
                                    <p:animEffect transition="in" filter="wipe(down)">
                                      <p:cBhvr>
                                        <p:cTn id="52" dur="500"/>
                                        <p:tgtEl>
                                          <p:spTgt spid="20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wipe(down)">
                                      <p:cBhvr>
                                        <p:cTn id="5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P spid="20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21">
            <a:extLst>
              <a:ext uri="{FF2B5EF4-FFF2-40B4-BE49-F238E27FC236}">
                <a16:creationId xmlns:a16="http://schemas.microsoft.com/office/drawing/2014/main" id="{82E462C4-187C-4973-A669-21070625495B}"/>
              </a:ext>
            </a:extLst>
          </p:cNvPr>
          <p:cNvPicPr>
            <a:picLocks noChangeAspect="1"/>
          </p:cNvPicPr>
          <p:nvPr/>
        </p:nvPicPr>
        <p:blipFill>
          <a:blip r:embed="rId2"/>
          <a:stretch>
            <a:fillRect/>
          </a:stretch>
        </p:blipFill>
        <p:spPr>
          <a:xfrm>
            <a:off x="0" y="0"/>
            <a:ext cx="12195175" cy="6859786"/>
          </a:xfrm>
          <a:prstGeom prst="rect">
            <a:avLst/>
          </a:prstGeom>
        </p:spPr>
      </p:pic>
      <p:sp>
        <p:nvSpPr>
          <p:cNvPr id="7" name="Rectangle: Rounded Corners 6">
            <a:hlinkClick r:id="rId3"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sp>
        <p:nvSpPr>
          <p:cNvPr id="6" name="TextBox 5">
            <a:extLst>
              <a:ext uri="{FF2B5EF4-FFF2-40B4-BE49-F238E27FC236}">
                <a16:creationId xmlns:a16="http://schemas.microsoft.com/office/drawing/2014/main" id="{38D82A56-A907-448D-958E-1209BA903993}"/>
              </a:ext>
            </a:extLst>
          </p:cNvPr>
          <p:cNvSpPr txBox="1"/>
          <p:nvPr/>
        </p:nvSpPr>
        <p:spPr>
          <a:xfrm>
            <a:off x="6934979" y="89136"/>
            <a:ext cx="4079809" cy="276999"/>
          </a:xfrm>
          <a:prstGeom prst="rect">
            <a:avLst/>
          </a:prstGeom>
          <a:noFill/>
        </p:spPr>
        <p:txBody>
          <a:bodyPr wrap="square">
            <a:spAutoFit/>
          </a:bodyPr>
          <a:lstStyle/>
          <a:p>
            <a:pPr algn="r"/>
            <a:r>
              <a:rPr lang="en-US" sz="1200">
                <a:hlinkClick r:id="rId4"/>
              </a:rPr>
              <a:t>DITA Landscape architecture Overview | SAP Help Portal</a:t>
            </a:r>
            <a:endParaRPr lang="en-US" sz="1200"/>
          </a:p>
        </p:txBody>
      </p:sp>
      <p:sp>
        <p:nvSpPr>
          <p:cNvPr id="2" name="TextBox 1">
            <a:extLst>
              <a:ext uri="{FF2B5EF4-FFF2-40B4-BE49-F238E27FC236}">
                <a16:creationId xmlns:a16="http://schemas.microsoft.com/office/drawing/2014/main" id="{0580D4EB-3AA7-45AC-8583-3B2837D228FA}"/>
              </a:ext>
            </a:extLst>
          </p:cNvPr>
          <p:cNvSpPr txBox="1"/>
          <p:nvPr/>
        </p:nvSpPr>
        <p:spPr>
          <a:xfrm>
            <a:off x="6540757" y="135302"/>
            <a:ext cx="457200"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200" kern="0">
                <a:solidFill>
                  <a:schemeClr val="bg1"/>
                </a:solidFill>
                <a:ea typeface="Arial Unicode MS" pitchFamily="34" charset="-128"/>
                <a:cs typeface="Arial Unicode MS" pitchFamily="34" charset="-128"/>
              </a:rPr>
              <a:t>See</a:t>
            </a:r>
          </a:p>
        </p:txBody>
      </p:sp>
      <p:pic>
        <p:nvPicPr>
          <p:cNvPr id="8" name="Picture 7">
            <a:extLst>
              <a:ext uri="{FF2B5EF4-FFF2-40B4-BE49-F238E27FC236}">
                <a16:creationId xmlns:a16="http://schemas.microsoft.com/office/drawing/2014/main" id="{4B4A859A-C1E3-40A2-AF9A-8F15ED170BA6}"/>
              </a:ext>
            </a:extLst>
          </p:cNvPr>
          <p:cNvPicPr>
            <a:picLocks noChangeAspect="1"/>
          </p:cNvPicPr>
          <p:nvPr/>
        </p:nvPicPr>
        <p:blipFill>
          <a:blip r:embed="rId5"/>
          <a:stretch>
            <a:fillRect/>
          </a:stretch>
        </p:blipFill>
        <p:spPr>
          <a:xfrm>
            <a:off x="0" y="430463"/>
            <a:ext cx="12195175" cy="6425724"/>
          </a:xfrm>
          <a:prstGeom prst="rect">
            <a:avLst/>
          </a:prstGeom>
        </p:spPr>
      </p:pic>
    </p:spTree>
    <p:extLst>
      <p:ext uri="{BB962C8B-B14F-4D97-AF65-F5344CB8AC3E}">
        <p14:creationId xmlns:p14="http://schemas.microsoft.com/office/powerpoint/2010/main" val="1174538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21">
            <a:extLst>
              <a:ext uri="{FF2B5EF4-FFF2-40B4-BE49-F238E27FC236}">
                <a16:creationId xmlns:a16="http://schemas.microsoft.com/office/drawing/2014/main" id="{82E462C4-187C-4973-A669-21070625495B}"/>
              </a:ext>
            </a:extLst>
          </p:cNvPr>
          <p:cNvPicPr>
            <a:picLocks noChangeAspect="1"/>
          </p:cNvPicPr>
          <p:nvPr/>
        </p:nvPicPr>
        <p:blipFill>
          <a:blip r:embed="rId2"/>
          <a:stretch>
            <a:fillRect/>
          </a:stretch>
        </p:blipFill>
        <p:spPr>
          <a:xfrm>
            <a:off x="0" y="0"/>
            <a:ext cx="12195175" cy="6859786"/>
          </a:xfrm>
          <a:prstGeom prst="rect">
            <a:avLst/>
          </a:prstGeom>
        </p:spPr>
      </p:pic>
      <p:sp>
        <p:nvSpPr>
          <p:cNvPr id="7" name="Rectangle: Rounded Corners 6">
            <a:hlinkClick r:id="rId3"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sp>
        <p:nvSpPr>
          <p:cNvPr id="2" name="TextBox 1">
            <a:extLst>
              <a:ext uri="{FF2B5EF4-FFF2-40B4-BE49-F238E27FC236}">
                <a16:creationId xmlns:a16="http://schemas.microsoft.com/office/drawing/2014/main" id="{6B17E170-E7DC-41D7-9B83-7A50E78AA496}"/>
              </a:ext>
            </a:extLst>
          </p:cNvPr>
          <p:cNvSpPr txBox="1"/>
          <p:nvPr/>
        </p:nvSpPr>
        <p:spPr>
          <a:xfrm>
            <a:off x="6390862" y="6327977"/>
            <a:ext cx="4545652"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a:ea typeface="Arial Unicode MS" pitchFamily="34" charset="-128"/>
                <a:cs typeface="Arial Unicode MS" pitchFamily="34" charset="-128"/>
                <a:hlinkClick r:id="rId4"/>
              </a:rPr>
              <a:t>Source</a:t>
            </a:r>
            <a:r>
              <a:rPr lang="en-US" sz="1600" kern="0">
                <a:ea typeface="Arial Unicode MS" pitchFamily="34" charset="-128"/>
                <a:cs typeface="Arial Unicode MS" pitchFamily="34" charset="-128"/>
              </a:rPr>
              <a:t> </a:t>
            </a:r>
            <a:r>
              <a:rPr lang="en-US" sz="1600" kern="0">
                <a:solidFill>
                  <a:schemeClr val="bg1"/>
                </a:solidFill>
                <a:ea typeface="Arial Unicode MS" pitchFamily="34" charset="-128"/>
                <a:cs typeface="Arial Unicode MS" pitchFamily="34" charset="-128"/>
              </a:rPr>
              <a:t>- See ‘Migration progress dashboard’ tab</a:t>
            </a:r>
          </a:p>
        </p:txBody>
      </p:sp>
      <p:sp>
        <p:nvSpPr>
          <p:cNvPr id="8" name="TextBox 7">
            <a:extLst>
              <a:ext uri="{FF2B5EF4-FFF2-40B4-BE49-F238E27FC236}">
                <a16:creationId xmlns:a16="http://schemas.microsoft.com/office/drawing/2014/main" id="{71CCCD31-249A-4B1E-B306-A463791F693B}"/>
              </a:ext>
            </a:extLst>
          </p:cNvPr>
          <p:cNvSpPr txBox="1"/>
          <p:nvPr/>
        </p:nvSpPr>
        <p:spPr>
          <a:xfrm>
            <a:off x="1896534" y="199167"/>
            <a:ext cx="4684524"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a:solidFill>
                  <a:schemeClr val="accent1"/>
                </a:solidFill>
                <a:ea typeface="Arial Unicode MS" pitchFamily="34" charset="-128"/>
                <a:cs typeface="Arial Unicode MS" pitchFamily="34" charset="-128"/>
              </a:rPr>
              <a:t>DITA CMS Migration plan</a:t>
            </a:r>
            <a:endParaRPr lang="en-US" sz="1600" kern="0">
              <a:solidFill>
                <a:schemeClr val="bg1"/>
              </a:solidFill>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EE060AF8-9AF7-4F38-B634-A8FCE8E796D6}"/>
              </a:ext>
            </a:extLst>
          </p:cNvPr>
          <p:cNvSpPr txBox="1"/>
          <p:nvPr/>
        </p:nvSpPr>
        <p:spPr>
          <a:xfrm>
            <a:off x="6390862" y="644555"/>
            <a:ext cx="5496338" cy="55092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b="1" kern="0">
                <a:solidFill>
                  <a:schemeClr val="accent1"/>
                </a:solidFill>
                <a:ea typeface="Arial Unicode MS" pitchFamily="34" charset="-128"/>
                <a:cs typeface="Arial Unicode MS" pitchFamily="34" charset="-128"/>
              </a:rPr>
              <a:t>Migration approach</a:t>
            </a:r>
          </a:p>
          <a:p>
            <a:pPr fontAlgn="base">
              <a:spcBef>
                <a:spcPct val="50000"/>
              </a:spcBef>
              <a:spcAft>
                <a:spcPct val="0"/>
              </a:spcAft>
              <a:buClr>
                <a:srgbClr val="F0AB00"/>
              </a:buClr>
              <a:buSzPct val="80000"/>
            </a:pPr>
            <a:r>
              <a:rPr lang="en-US" sz="1600" b="1" kern="0">
                <a:solidFill>
                  <a:schemeClr val="accent1"/>
                </a:solidFill>
                <a:ea typeface="Arial Unicode MS" pitchFamily="34" charset="-128"/>
                <a:cs typeface="Arial Unicode MS" pitchFamily="34" charset="-128"/>
              </a:rPr>
              <a:t>No big bang!</a:t>
            </a:r>
          </a:p>
          <a:p>
            <a:pPr marL="830138" lvl="1" indent="-285750" fontAlgn="base">
              <a:spcBef>
                <a:spcPct val="50000"/>
              </a:spcBef>
              <a:spcAft>
                <a:spcPct val="0"/>
              </a:spcAft>
              <a:buClr>
                <a:srgbClr val="F0AB00"/>
              </a:buClr>
              <a:buSzPct val="80000"/>
            </a:pPr>
            <a:r>
              <a:rPr lang="en-US" sz="1600" kern="0">
                <a:solidFill>
                  <a:schemeClr val="bg1"/>
                </a:solidFill>
                <a:ea typeface="Arial Unicode MS" pitchFamily="34" charset="-128"/>
                <a:cs typeface="Arial Unicode MS" pitchFamily="34" charset="-128"/>
              </a:rPr>
              <a:t>Iterative approach where we migrate component by component on our various systems FEAT, TEST PROD…etc.</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1600" kern="0">
                <a:solidFill>
                  <a:schemeClr val="bg1"/>
                </a:solidFill>
                <a:ea typeface="Arial Unicode MS" pitchFamily="34" charset="-128"/>
                <a:cs typeface="Arial Unicode MS" pitchFamily="34" charset="-128"/>
              </a:rPr>
              <a:t>For each component, </a:t>
            </a:r>
          </a:p>
          <a:p>
            <a:pPr marL="1374526" lvl="2" indent="-285750" fontAlgn="base">
              <a:spcBef>
                <a:spcPts val="600"/>
              </a:spcBef>
              <a:spcAft>
                <a:spcPct val="0"/>
              </a:spcAft>
              <a:buClr>
                <a:srgbClr val="F0AB00"/>
              </a:buClr>
              <a:buFont typeface="Arial" panose="020B0604020202020204" pitchFamily="34" charset="0"/>
              <a:buChar char="•"/>
            </a:pPr>
            <a:r>
              <a:rPr lang="en-US" sz="1200" kern="0">
                <a:solidFill>
                  <a:schemeClr val="bg1"/>
                </a:solidFill>
                <a:ea typeface="Arial Unicode MS" pitchFamily="34" charset="-128"/>
                <a:cs typeface="Arial Unicode MS" pitchFamily="34" charset="-128"/>
              </a:rPr>
              <a:t>if development/refactoring is required it’s done in DEV.</a:t>
            </a:r>
          </a:p>
          <a:p>
            <a:pPr marL="1374526" lvl="2" indent="-285750" fontAlgn="base">
              <a:spcBef>
                <a:spcPts val="600"/>
              </a:spcBef>
              <a:spcAft>
                <a:spcPct val="0"/>
              </a:spcAft>
              <a:buClr>
                <a:srgbClr val="F0AB00"/>
              </a:buClr>
              <a:buFont typeface="Arial" panose="020B0604020202020204" pitchFamily="34" charset="0"/>
              <a:buChar char="•"/>
            </a:pPr>
            <a:r>
              <a:rPr lang="en-US" sz="1200" kern="0">
                <a:solidFill>
                  <a:schemeClr val="bg1"/>
                </a:solidFill>
                <a:ea typeface="Arial Unicode MS" pitchFamily="34" charset="-128"/>
                <a:cs typeface="Arial Unicode MS" pitchFamily="34" charset="-128"/>
              </a:rPr>
              <a:t>Once completed, it’s migrated to FEAT for feature validation</a:t>
            </a:r>
          </a:p>
          <a:p>
            <a:pPr marL="1374526" lvl="2" indent="-285750" fontAlgn="base">
              <a:spcBef>
                <a:spcPts val="600"/>
              </a:spcBef>
              <a:spcAft>
                <a:spcPct val="0"/>
              </a:spcAft>
              <a:buClr>
                <a:srgbClr val="F0AB00"/>
              </a:buClr>
              <a:buFont typeface="Arial" panose="020B0604020202020204" pitchFamily="34" charset="0"/>
              <a:buChar char="•"/>
            </a:pPr>
            <a:r>
              <a:rPr lang="en-US" sz="1200" kern="0">
                <a:solidFill>
                  <a:schemeClr val="bg1"/>
                </a:solidFill>
                <a:ea typeface="Arial Unicode MS" pitchFamily="34" charset="-128"/>
                <a:cs typeface="Arial Unicode MS" pitchFamily="34" charset="-128"/>
              </a:rPr>
              <a:t>Once completed, it’s migrated to TEST for end-to-end testing and performance testing</a:t>
            </a:r>
          </a:p>
          <a:p>
            <a:pPr marL="1374526" lvl="2" indent="-285750" fontAlgn="base">
              <a:spcBef>
                <a:spcPts val="600"/>
              </a:spcBef>
              <a:spcAft>
                <a:spcPct val="0"/>
              </a:spcAft>
              <a:buClr>
                <a:srgbClr val="F0AB00"/>
              </a:buClr>
              <a:buFont typeface="Arial" panose="020B0604020202020204" pitchFamily="34" charset="0"/>
              <a:buChar char="•"/>
            </a:pPr>
            <a:r>
              <a:rPr lang="en-US" sz="1200" kern="0">
                <a:solidFill>
                  <a:schemeClr val="bg1"/>
                </a:solidFill>
                <a:ea typeface="Arial Unicode MS" pitchFamily="34" charset="-128"/>
                <a:cs typeface="Arial Unicode MS" pitchFamily="34" charset="-128"/>
              </a:rPr>
              <a:t>Once completed, it’s migrated to PROD</a:t>
            </a:r>
          </a:p>
          <a:p>
            <a:pPr fontAlgn="base">
              <a:spcBef>
                <a:spcPts val="600"/>
              </a:spcBef>
              <a:spcAft>
                <a:spcPct val="0"/>
              </a:spcAft>
              <a:buClr>
                <a:srgbClr val="F0AB00"/>
              </a:buClr>
              <a:buSzPct val="80000"/>
            </a:pPr>
            <a:r>
              <a:rPr lang="en-US" sz="1600" b="1" kern="0">
                <a:solidFill>
                  <a:schemeClr val="accent1"/>
                </a:solidFill>
                <a:ea typeface="Arial Unicode MS" pitchFamily="34" charset="-128"/>
                <a:cs typeface="Arial Unicode MS" pitchFamily="34" charset="-128"/>
              </a:rPr>
              <a:t>Avoid disruption to end-users</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600" kern="0">
                <a:solidFill>
                  <a:schemeClr val="bg1"/>
                </a:solidFill>
                <a:ea typeface="Arial Unicode MS" pitchFamily="34" charset="-128"/>
                <a:cs typeface="Arial Unicode MS" pitchFamily="34" charset="-128"/>
              </a:rPr>
              <a:t>No action expected from end-users</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600" kern="0">
                <a:solidFill>
                  <a:schemeClr val="bg1"/>
                </a:solidFill>
                <a:ea typeface="Arial Unicode MS" pitchFamily="34" charset="-128"/>
                <a:cs typeface="Arial Unicode MS" pitchFamily="34" charset="-128"/>
              </a:rPr>
              <a:t>No change into the end-user support process</a:t>
            </a:r>
          </a:p>
          <a:p>
            <a:pPr fontAlgn="base">
              <a:spcBef>
                <a:spcPts val="600"/>
              </a:spcBef>
              <a:spcAft>
                <a:spcPct val="0"/>
              </a:spcAft>
              <a:buClr>
                <a:srgbClr val="F0AB00"/>
              </a:buClr>
              <a:buSzPct val="80000"/>
            </a:pPr>
            <a:r>
              <a:rPr lang="en-US" sz="1600" b="1" kern="0">
                <a:solidFill>
                  <a:schemeClr val="accent1"/>
                </a:solidFill>
                <a:ea typeface="Arial Unicode MS" pitchFamily="34" charset="-128"/>
                <a:cs typeface="Arial Unicode MS" pitchFamily="34" charset="-128"/>
              </a:rPr>
              <a:t>Continued Infrastructure support process</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600" kern="0">
                <a:solidFill>
                  <a:schemeClr val="bg1"/>
                </a:solidFill>
                <a:ea typeface="Arial Unicode MS" pitchFamily="34" charset="-128"/>
                <a:cs typeface="Arial Unicode MS" pitchFamily="34" charset="-128"/>
              </a:rPr>
              <a:t>GLDS operates our new CC Infrastructure</a:t>
            </a:r>
          </a:p>
          <a:p>
            <a:pPr marL="830138" lvl="1" indent="-285750" fontAlgn="base">
              <a:spcBef>
                <a:spcPts val="600"/>
              </a:spcBef>
              <a:spcAft>
                <a:spcPct val="0"/>
              </a:spcAft>
              <a:buClr>
                <a:srgbClr val="F0AB00"/>
              </a:buClr>
              <a:buSzPct val="80000"/>
              <a:buFont typeface="Arial" panose="020B0604020202020204" pitchFamily="34" charset="0"/>
              <a:buChar char="•"/>
            </a:pPr>
            <a:r>
              <a:rPr lang="en-US" sz="1600" kern="0">
                <a:solidFill>
                  <a:schemeClr val="bg1"/>
                </a:solidFill>
                <a:ea typeface="Arial Unicode MS" pitchFamily="34" charset="-128"/>
                <a:cs typeface="Arial Unicode MS" pitchFamily="34" charset="-128"/>
              </a:rPr>
              <a:t>During the transition, GLDS operates Legacy and new Infrastructure until the end of the migration where Legacy infrastructure is decommissioned </a:t>
            </a:r>
          </a:p>
        </p:txBody>
      </p:sp>
      <p:sp>
        <p:nvSpPr>
          <p:cNvPr id="10" name="Rectangle 9">
            <a:extLst>
              <a:ext uri="{FF2B5EF4-FFF2-40B4-BE49-F238E27FC236}">
                <a16:creationId xmlns:a16="http://schemas.microsoft.com/office/drawing/2014/main" id="{B3BC76D3-5E32-49E6-82B0-2296D556629B}"/>
              </a:ext>
            </a:extLst>
          </p:cNvPr>
          <p:cNvSpPr/>
          <p:nvPr/>
        </p:nvSpPr>
        <p:spPr bwMode="gray">
          <a:xfrm>
            <a:off x="6321288" y="548057"/>
            <a:ext cx="5652000" cy="5665388"/>
          </a:xfrm>
          <a:prstGeom prst="rect">
            <a:avLst/>
          </a:prstGeom>
          <a:no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B32DD1E9-C246-4288-8E13-344AB574CB68}"/>
              </a:ext>
            </a:extLst>
          </p:cNvPr>
          <p:cNvPicPr>
            <a:picLocks noChangeAspect="1"/>
          </p:cNvPicPr>
          <p:nvPr/>
        </p:nvPicPr>
        <p:blipFill>
          <a:blip r:embed="rId5"/>
          <a:stretch>
            <a:fillRect/>
          </a:stretch>
        </p:blipFill>
        <p:spPr>
          <a:xfrm>
            <a:off x="460371" y="541887"/>
            <a:ext cx="5487992" cy="6111627"/>
          </a:xfrm>
          <a:prstGeom prst="rect">
            <a:avLst/>
          </a:prstGeom>
        </p:spPr>
      </p:pic>
    </p:spTree>
    <p:extLst>
      <p:ext uri="{BB962C8B-B14F-4D97-AF65-F5344CB8AC3E}">
        <p14:creationId xmlns:p14="http://schemas.microsoft.com/office/powerpoint/2010/main" val="1679756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21">
            <a:extLst>
              <a:ext uri="{FF2B5EF4-FFF2-40B4-BE49-F238E27FC236}">
                <a16:creationId xmlns:a16="http://schemas.microsoft.com/office/drawing/2014/main" id="{82E462C4-187C-4973-A669-21070625495B}"/>
              </a:ext>
            </a:extLst>
          </p:cNvPr>
          <p:cNvPicPr>
            <a:picLocks noChangeAspect="1"/>
          </p:cNvPicPr>
          <p:nvPr/>
        </p:nvPicPr>
        <p:blipFill>
          <a:blip r:embed="rId2"/>
          <a:stretch>
            <a:fillRect/>
          </a:stretch>
        </p:blipFill>
        <p:spPr>
          <a:xfrm>
            <a:off x="0" y="0"/>
            <a:ext cx="12195175" cy="6859786"/>
          </a:xfrm>
          <a:prstGeom prst="rect">
            <a:avLst/>
          </a:prstGeom>
        </p:spPr>
      </p:pic>
      <p:sp>
        <p:nvSpPr>
          <p:cNvPr id="7" name="Rectangle: Rounded Corners 6">
            <a:hlinkClick r:id="rId3"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sp>
        <p:nvSpPr>
          <p:cNvPr id="2" name="TextBox 1">
            <a:extLst>
              <a:ext uri="{FF2B5EF4-FFF2-40B4-BE49-F238E27FC236}">
                <a16:creationId xmlns:a16="http://schemas.microsoft.com/office/drawing/2014/main" id="{6B17E170-E7DC-41D7-9B83-7A50E78AA496}"/>
              </a:ext>
            </a:extLst>
          </p:cNvPr>
          <p:cNvSpPr txBox="1"/>
          <p:nvPr/>
        </p:nvSpPr>
        <p:spPr>
          <a:xfrm>
            <a:off x="4165408" y="6289500"/>
            <a:ext cx="5284053"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a:ea typeface="Arial Unicode MS" pitchFamily="34" charset="-128"/>
                <a:cs typeface="Arial Unicode MS" pitchFamily="34" charset="-128"/>
                <a:hlinkClick r:id="rId4"/>
              </a:rPr>
              <a:t>Source</a:t>
            </a:r>
            <a:r>
              <a:rPr lang="en-US" sz="1600" kern="0">
                <a:ea typeface="Arial Unicode MS" pitchFamily="34" charset="-128"/>
                <a:cs typeface="Arial Unicode MS" pitchFamily="34" charset="-128"/>
              </a:rPr>
              <a:t> </a:t>
            </a:r>
            <a:r>
              <a:rPr lang="en-US" sz="1600" kern="0">
                <a:solidFill>
                  <a:schemeClr val="bg1"/>
                </a:solidFill>
                <a:ea typeface="Arial Unicode MS" pitchFamily="34" charset="-128"/>
                <a:cs typeface="Arial Unicode MS" pitchFamily="34" charset="-128"/>
              </a:rPr>
              <a:t>- See ‘Capacity planning Dashboard’ tab</a:t>
            </a:r>
          </a:p>
        </p:txBody>
      </p:sp>
      <p:sp>
        <p:nvSpPr>
          <p:cNvPr id="8" name="TextBox 7">
            <a:extLst>
              <a:ext uri="{FF2B5EF4-FFF2-40B4-BE49-F238E27FC236}">
                <a16:creationId xmlns:a16="http://schemas.microsoft.com/office/drawing/2014/main" id="{71CCCD31-249A-4B1E-B306-A463791F693B}"/>
              </a:ext>
            </a:extLst>
          </p:cNvPr>
          <p:cNvSpPr txBox="1"/>
          <p:nvPr/>
        </p:nvSpPr>
        <p:spPr>
          <a:xfrm>
            <a:off x="1896534" y="199167"/>
            <a:ext cx="4684524"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a:solidFill>
                  <a:schemeClr val="accent1"/>
                </a:solidFill>
                <a:ea typeface="Arial Unicode MS" pitchFamily="34" charset="-128"/>
                <a:cs typeface="Arial Unicode MS" pitchFamily="34" charset="-128"/>
              </a:rPr>
              <a:t>DITA CMS Capacity plan</a:t>
            </a:r>
            <a:endParaRPr lang="en-US" sz="1600" kern="0">
              <a:solidFill>
                <a:schemeClr val="bg1"/>
              </a:solidFill>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2B2AAD75-3FED-4380-B33D-115BC4EF363A}"/>
              </a:ext>
            </a:extLst>
          </p:cNvPr>
          <p:cNvPicPr>
            <a:picLocks noChangeAspect="1"/>
          </p:cNvPicPr>
          <p:nvPr/>
        </p:nvPicPr>
        <p:blipFill>
          <a:blip r:embed="rId5"/>
          <a:stretch>
            <a:fillRect/>
          </a:stretch>
        </p:blipFill>
        <p:spPr>
          <a:xfrm>
            <a:off x="0" y="916373"/>
            <a:ext cx="12195175" cy="5025253"/>
          </a:xfrm>
          <a:prstGeom prst="rect">
            <a:avLst/>
          </a:prstGeom>
        </p:spPr>
      </p:pic>
    </p:spTree>
    <p:extLst>
      <p:ext uri="{BB962C8B-B14F-4D97-AF65-F5344CB8AC3E}">
        <p14:creationId xmlns:p14="http://schemas.microsoft.com/office/powerpoint/2010/main" val="682930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21">
            <a:extLst>
              <a:ext uri="{FF2B5EF4-FFF2-40B4-BE49-F238E27FC236}">
                <a16:creationId xmlns:a16="http://schemas.microsoft.com/office/drawing/2014/main" id="{82E462C4-187C-4973-A669-21070625495B}"/>
              </a:ext>
            </a:extLst>
          </p:cNvPr>
          <p:cNvPicPr>
            <a:picLocks noChangeAspect="1"/>
          </p:cNvPicPr>
          <p:nvPr/>
        </p:nvPicPr>
        <p:blipFill>
          <a:blip r:embed="rId3"/>
          <a:stretch>
            <a:fillRect/>
          </a:stretch>
        </p:blipFill>
        <p:spPr>
          <a:xfrm>
            <a:off x="0" y="0"/>
            <a:ext cx="12195175" cy="6859786"/>
          </a:xfrm>
          <a:prstGeom prst="rect">
            <a:avLst/>
          </a:prstGeom>
        </p:spPr>
      </p:pic>
      <p:sp>
        <p:nvSpPr>
          <p:cNvPr id="7" name="Rectangle: Rounded Corners 6">
            <a:hlinkClick r:id="rId4" action="ppaction://hlinksldjump"/>
            <a:extLst>
              <a:ext uri="{FF2B5EF4-FFF2-40B4-BE49-F238E27FC236}">
                <a16:creationId xmlns:a16="http://schemas.microsoft.com/office/drawing/2014/main" id="{20D8E73C-2110-4CD8-8402-C62E3634E35D}"/>
              </a:ext>
            </a:extLst>
          </p:cNvPr>
          <p:cNvSpPr/>
          <p:nvPr/>
        </p:nvSpPr>
        <p:spPr bwMode="gray">
          <a:xfrm>
            <a:off x="460371" y="62347"/>
            <a:ext cx="1318521" cy="280373"/>
          </a:xfrm>
          <a:prstGeom prst="roundRect">
            <a:avLst/>
          </a:prstGeom>
          <a:solidFill>
            <a:schemeClr val="accent1">
              <a:lumMod val="20000"/>
              <a:lumOff val="80000"/>
            </a:schemeClr>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Back to home page</a:t>
            </a:r>
          </a:p>
        </p:txBody>
      </p:sp>
      <p:sp>
        <p:nvSpPr>
          <p:cNvPr id="8" name="TextBox 7">
            <a:extLst>
              <a:ext uri="{FF2B5EF4-FFF2-40B4-BE49-F238E27FC236}">
                <a16:creationId xmlns:a16="http://schemas.microsoft.com/office/drawing/2014/main" id="{71CCCD31-249A-4B1E-B306-A463791F693B}"/>
              </a:ext>
            </a:extLst>
          </p:cNvPr>
          <p:cNvSpPr txBox="1"/>
          <p:nvPr/>
        </p:nvSpPr>
        <p:spPr>
          <a:xfrm>
            <a:off x="1896534" y="199167"/>
            <a:ext cx="4684524"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b="1" kern="0">
                <a:solidFill>
                  <a:schemeClr val="accent1"/>
                </a:solidFill>
                <a:ea typeface="Arial Unicode MS" pitchFamily="34" charset="-128"/>
                <a:cs typeface="Arial Unicode MS" pitchFamily="34" charset="-128"/>
              </a:rPr>
              <a:t>DITA Landscape (CMS &amp; Build) Cost plan</a:t>
            </a:r>
            <a:endParaRPr lang="en-US" sz="1600" kern="0">
              <a:solidFill>
                <a:schemeClr val="bg1"/>
              </a:solidFill>
              <a:ea typeface="Arial Unicode MS" pitchFamily="34" charset="-128"/>
              <a:cs typeface="Arial Unicode MS" pitchFamily="34" charset="-128"/>
            </a:endParaRPr>
          </a:p>
        </p:txBody>
      </p:sp>
      <p:sp>
        <p:nvSpPr>
          <p:cNvPr id="10" name="TextBox 9">
            <a:extLst>
              <a:ext uri="{FF2B5EF4-FFF2-40B4-BE49-F238E27FC236}">
                <a16:creationId xmlns:a16="http://schemas.microsoft.com/office/drawing/2014/main" id="{6C76E6C9-E259-42CA-BE15-DB9CF3B4BA68}"/>
              </a:ext>
            </a:extLst>
          </p:cNvPr>
          <p:cNvSpPr txBox="1"/>
          <p:nvPr/>
        </p:nvSpPr>
        <p:spPr>
          <a:xfrm>
            <a:off x="7450494" y="134971"/>
            <a:ext cx="4623319" cy="307777"/>
          </a:xfrm>
          <a:prstGeom prst="rect">
            <a:avLst/>
          </a:prstGeom>
          <a:noFill/>
        </p:spPr>
        <p:txBody>
          <a:bodyPr wrap="square">
            <a:spAutoFit/>
          </a:bodyPr>
          <a:lstStyle/>
          <a:p>
            <a:pPr algn="ctr"/>
            <a:r>
              <a:rPr lang="en-US" sz="1400" dirty="0">
                <a:solidFill>
                  <a:schemeClr val="bg1"/>
                </a:solidFill>
              </a:rPr>
              <a:t>See </a:t>
            </a:r>
            <a:r>
              <a:rPr lang="en-US" sz="1400" dirty="0">
                <a:hlinkClick r:id="rId5"/>
              </a:rPr>
              <a:t>DITA Landscape Billing details</a:t>
            </a:r>
            <a:endParaRPr lang="en-US" sz="1400" dirty="0">
              <a:solidFill>
                <a:schemeClr val="bg1"/>
              </a:solidFill>
            </a:endParaRPr>
          </a:p>
        </p:txBody>
      </p:sp>
      <p:graphicFrame>
        <p:nvGraphicFramePr>
          <p:cNvPr id="9" name="Chart 8">
            <a:extLst>
              <a:ext uri="{FF2B5EF4-FFF2-40B4-BE49-F238E27FC236}">
                <a16:creationId xmlns:a16="http://schemas.microsoft.com/office/drawing/2014/main" id="{F3566273-4DAF-4737-95E8-AAE7121B0955}"/>
              </a:ext>
            </a:extLst>
          </p:cNvPr>
          <p:cNvGraphicFramePr>
            <a:graphicFrameLocks/>
          </p:cNvGraphicFramePr>
          <p:nvPr>
            <p:extLst>
              <p:ext uri="{D42A27DB-BD31-4B8C-83A1-F6EECF244321}">
                <p14:modId xmlns:p14="http://schemas.microsoft.com/office/powerpoint/2010/main" val="682784246"/>
              </p:ext>
            </p:extLst>
          </p:nvPr>
        </p:nvGraphicFramePr>
        <p:xfrm>
          <a:off x="1" y="985091"/>
          <a:ext cx="5995987" cy="563478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Chart 11">
            <a:extLst>
              <a:ext uri="{FF2B5EF4-FFF2-40B4-BE49-F238E27FC236}">
                <a16:creationId xmlns:a16="http://schemas.microsoft.com/office/drawing/2014/main" id="{A39CF5B2-6354-4587-BDB4-363BBA874B96}"/>
              </a:ext>
            </a:extLst>
          </p:cNvPr>
          <p:cNvGraphicFramePr>
            <a:graphicFrameLocks/>
          </p:cNvGraphicFramePr>
          <p:nvPr>
            <p:extLst>
              <p:ext uri="{D42A27DB-BD31-4B8C-83A1-F6EECF244321}">
                <p14:modId xmlns:p14="http://schemas.microsoft.com/office/powerpoint/2010/main" val="3409735953"/>
              </p:ext>
            </p:extLst>
          </p:nvPr>
        </p:nvGraphicFramePr>
        <p:xfrm>
          <a:off x="5995990" y="868873"/>
          <a:ext cx="6199186" cy="294989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36741F89-B597-4AA6-91F4-DB2A8DF8B3C9}"/>
              </a:ext>
            </a:extLst>
          </p:cNvPr>
          <p:cNvGraphicFramePr>
            <a:graphicFrameLocks/>
          </p:cNvGraphicFramePr>
          <p:nvPr>
            <p:extLst>
              <p:ext uri="{D42A27DB-BD31-4B8C-83A1-F6EECF244321}">
                <p14:modId xmlns:p14="http://schemas.microsoft.com/office/powerpoint/2010/main" val="1857626216"/>
              </p:ext>
            </p:extLst>
          </p:nvPr>
        </p:nvGraphicFramePr>
        <p:xfrm>
          <a:off x="6199187" y="3709987"/>
          <a:ext cx="5995987" cy="3144155"/>
        </p:xfrm>
        <a:graphic>
          <a:graphicData uri="http://schemas.openxmlformats.org/drawingml/2006/chart">
            <c:chart xmlns:c="http://schemas.openxmlformats.org/drawingml/2006/chart" xmlns:r="http://schemas.openxmlformats.org/officeDocument/2006/relationships" r:id="rId8"/>
          </a:graphicData>
        </a:graphic>
      </p:graphicFrame>
      <p:sp>
        <p:nvSpPr>
          <p:cNvPr id="2" name="TextBox 1">
            <a:extLst>
              <a:ext uri="{FF2B5EF4-FFF2-40B4-BE49-F238E27FC236}">
                <a16:creationId xmlns:a16="http://schemas.microsoft.com/office/drawing/2014/main" id="{2486356D-4A73-42E2-AAD3-5CF8609C29E0}"/>
              </a:ext>
            </a:extLst>
          </p:cNvPr>
          <p:cNvSpPr txBox="1"/>
          <p:nvPr/>
        </p:nvSpPr>
        <p:spPr>
          <a:xfrm>
            <a:off x="6391276" y="577719"/>
            <a:ext cx="5719761"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Legacy part (in </a:t>
            </a:r>
            <a:r>
              <a:rPr lang="en-US" sz="900" b="1" kern="0" dirty="0">
                <a:solidFill>
                  <a:srgbClr val="0070C0"/>
                </a:solidFill>
                <a:ea typeface="Arial Unicode MS" pitchFamily="34" charset="-128"/>
                <a:cs typeface="Arial Unicode MS" pitchFamily="34" charset="-128"/>
              </a:rPr>
              <a:t>blue</a:t>
            </a:r>
            <a:r>
              <a:rPr lang="en-US" sz="900" kern="0" dirty="0">
                <a:solidFill>
                  <a:schemeClr val="bg1"/>
                </a:solidFill>
                <a:ea typeface="Arial Unicode MS" pitchFamily="34" charset="-128"/>
                <a:cs typeface="Arial Unicode MS" pitchFamily="34" charset="-128"/>
              </a:rPr>
              <a:t>) will be at zero once all Legacy servers are </a:t>
            </a:r>
            <a:r>
              <a:rPr lang="en-US" sz="900" kern="0" dirty="0" err="1">
                <a:solidFill>
                  <a:schemeClr val="bg1"/>
                </a:solidFill>
                <a:ea typeface="Arial Unicode MS" pitchFamily="34" charset="-128"/>
                <a:cs typeface="Arial Unicode MS" pitchFamily="34" charset="-128"/>
              </a:rPr>
              <a:t>LoB</a:t>
            </a:r>
            <a:r>
              <a:rPr lang="en-US" sz="900" kern="0" dirty="0">
                <a:solidFill>
                  <a:schemeClr val="bg1"/>
                </a:solidFill>
                <a:ea typeface="Arial Unicode MS" pitchFamily="34" charset="-128"/>
                <a:cs typeface="Arial Unicode MS" pitchFamily="34" charset="-128"/>
              </a:rPr>
              <a:t> decommissioned and removed from billing</a:t>
            </a:r>
          </a:p>
        </p:txBody>
      </p:sp>
      <p:pic>
        <p:nvPicPr>
          <p:cNvPr id="4" name="Graphic 3" descr="Information with solid fill">
            <a:extLst>
              <a:ext uri="{FF2B5EF4-FFF2-40B4-BE49-F238E27FC236}">
                <a16:creationId xmlns:a16="http://schemas.microsoft.com/office/drawing/2014/main" id="{FCCFABB9-3527-4C79-A2EE-0254BB4657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78870" y="556566"/>
            <a:ext cx="182880" cy="182880"/>
          </a:xfrm>
          <a:prstGeom prst="rect">
            <a:avLst/>
          </a:prstGeom>
        </p:spPr>
      </p:pic>
    </p:spTree>
    <p:extLst>
      <p:ext uri="{BB962C8B-B14F-4D97-AF65-F5344CB8AC3E}">
        <p14:creationId xmlns:p14="http://schemas.microsoft.com/office/powerpoint/2010/main" val="1698083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4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3.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99.xml><?xml version="1.0" encoding="utf-8"?>
<p:tagLst xmlns:a="http://schemas.openxmlformats.org/drawingml/2006/main" xmlns:r="http://schemas.openxmlformats.org/officeDocument/2006/relationships" xmlns:p="http://schemas.openxmlformats.org/presentationml/2006/main">
  <p:tag name="VCTCREATESHAPEHANDLED" val="0"/>
</p:tagLst>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SAP 2020 16x9 black and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black_and_white.potx" id="{8240DAE7-C0F1-4D21-AA0B-9AB7791502C5}" vid="{27D78F92-4F05-4FB0-A4D2-7A500C3913C8}"/>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1192c41-b1c4-4621-8e13-87286f5853b1" xsi:nil="true"/>
    <lcf76f155ced4ddcb4097134ff3c332f xmlns="f03a3aaa-62a1-405b-9f4c-173beae44a4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FF88AB4EDB944E9566126C5A27CB12" ma:contentTypeVersion="14" ma:contentTypeDescription="Create a new document." ma:contentTypeScope="" ma:versionID="a2677e5886ae7ee11a4a0f10038e9912">
  <xsd:schema xmlns:xsd="http://www.w3.org/2001/XMLSchema" xmlns:xs="http://www.w3.org/2001/XMLSchema" xmlns:p="http://schemas.microsoft.com/office/2006/metadata/properties" xmlns:ns2="f03a3aaa-62a1-405b-9f4c-173beae44a47" xmlns:ns3="11192c41-b1c4-4621-8e13-87286f5853b1" targetNamespace="http://schemas.microsoft.com/office/2006/metadata/properties" ma:root="true" ma:fieldsID="40b40efce4e4aa116b8a9f18da22a232" ns2:_="" ns3:_="">
    <xsd:import namespace="f03a3aaa-62a1-405b-9f4c-173beae44a47"/>
    <xsd:import namespace="11192c41-b1c4-4621-8e13-87286f5853b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3a3aaa-62a1-405b-9f4c-173beae44a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192c41-b1c4-4621-8e13-87286f5853b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4f9b13ea-1630-440c-8552-a90605c47764}" ma:internalName="TaxCatchAll" ma:showField="CatchAllData" ma:web="11192c41-b1c4-4621-8e13-87286f5853b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TemplafySlideFormConfiguration><![CDATA[{"formFields":[],"formDataEntries":[]}]]></TemplafySlideFormConfiguration>
</file>

<file path=customXml/item5.xml><?xml version="1.0" encoding="utf-8"?>
<TemplafySlideTemplateConfiguration><![CDATA[{"slideVersion":1,"isValidatorEnabled":false,"isLocked":false,"elementsMetadata":[],"slideId":"637492538452648423","enableDocumentContentUpdater":false,"version":"2.0"}]]></TemplafySlideTemplateConfiguration>
</file>

<file path=customXml/itemProps1.xml><?xml version="1.0" encoding="utf-8"?>
<ds:datastoreItem xmlns:ds="http://schemas.openxmlformats.org/officeDocument/2006/customXml" ds:itemID="{0FCC6E96-17C7-45F4-BE2B-543AFFC6C706}">
  <ds:schemaRefs>
    <ds:schemaRef ds:uri="http://schemas.microsoft.com/office/2006/documentManagement/types"/>
    <ds:schemaRef ds:uri="http://schemas.microsoft.com/office/2006/metadata/properties"/>
    <ds:schemaRef ds:uri="http://purl.org/dc/terms/"/>
    <ds:schemaRef ds:uri="http://www.w3.org/XML/1998/namespace"/>
    <ds:schemaRef ds:uri="11192c41-b1c4-4621-8e13-87286f5853b1"/>
    <ds:schemaRef ds:uri="http://purl.org/dc/dcmitype/"/>
    <ds:schemaRef ds:uri="http://schemas.microsoft.com/office/infopath/2007/PartnerControls"/>
    <ds:schemaRef ds:uri="http://schemas.openxmlformats.org/package/2006/metadata/core-properties"/>
    <ds:schemaRef ds:uri="f03a3aaa-62a1-405b-9f4c-173beae44a47"/>
    <ds:schemaRef ds:uri="http://purl.org/dc/elements/1.1/"/>
  </ds:schemaRefs>
</ds:datastoreItem>
</file>

<file path=customXml/itemProps2.xml><?xml version="1.0" encoding="utf-8"?>
<ds:datastoreItem xmlns:ds="http://schemas.openxmlformats.org/officeDocument/2006/customXml" ds:itemID="{DC22EE7D-20C4-4982-95B2-863D9B687DA1}">
  <ds:schemaRefs>
    <ds:schemaRef ds:uri="11192c41-b1c4-4621-8e13-87286f5853b1"/>
    <ds:schemaRef ds:uri="f03a3aaa-62a1-405b-9f4c-173beae44a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0B5BDC-F01F-4B9D-A546-0221595325E5}">
  <ds:schemaRefs>
    <ds:schemaRef ds:uri="http://schemas.microsoft.com/sharepoint/v3/contenttype/forms"/>
  </ds:schemaRefs>
</ds:datastoreItem>
</file>

<file path=customXml/itemProps4.xml><?xml version="1.0" encoding="utf-8"?>
<ds:datastoreItem xmlns:ds="http://schemas.openxmlformats.org/officeDocument/2006/customXml" ds:itemID="{2208B14F-FF75-422E-A5FE-E46B39054EF3}">
  <ds:schemaRefs/>
</ds:datastoreItem>
</file>

<file path=customXml/itemProps5.xml><?xml version="1.0" encoding="utf-8"?>
<ds:datastoreItem xmlns:ds="http://schemas.openxmlformats.org/officeDocument/2006/customXml" ds:itemID="{CB7A2EB2-4056-4CBB-A349-C09FECF5A450}">
  <ds:schemaRefs/>
</ds:datastoreItem>
</file>

<file path=docProps/app.xml><?xml version="1.0" encoding="utf-8"?>
<Properties xmlns="http://schemas.openxmlformats.org/officeDocument/2006/extended-properties" xmlns:vt="http://schemas.openxmlformats.org/officeDocument/2006/docPropsVTypes">
  <Template>SAP_2019_16x9_White</Template>
  <TotalTime>22300</TotalTime>
  <Words>4087</Words>
  <Application>Microsoft Macintosh PowerPoint</Application>
  <PresentationFormat>Custom</PresentationFormat>
  <Paragraphs>752</Paragraphs>
  <Slides>42</Slides>
  <Notes>25</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42</vt:i4>
      </vt:variant>
    </vt:vector>
  </HeadingPairs>
  <TitlesOfParts>
    <vt:vector size="53" baseType="lpstr">
      <vt:lpstr>Arial</vt:lpstr>
      <vt:lpstr>BentonSans Book</vt:lpstr>
      <vt:lpstr>BentonSans Book Italic</vt:lpstr>
      <vt:lpstr>Calibri</vt:lpstr>
      <vt:lpstr>Courier New</vt:lpstr>
      <vt:lpstr>Symbol</vt:lpstr>
      <vt:lpstr>Wingdings</vt:lpstr>
      <vt:lpstr>Wingdings</vt:lpstr>
      <vt:lpstr>SAP 2019 16x9 white</vt:lpstr>
      <vt:lpstr>SAP 2019 16x9 blue</vt:lpstr>
      <vt:lpstr>SAP 2020 16x9 black and white</vt:lpstr>
      <vt:lpstr>DITA Landscape – One Strike DITA Build refactoring &amp; migration to Google Cloud DITA CMS migration to Converged Cloud</vt:lpstr>
      <vt:lpstr>PowerPoint Presentation</vt:lpstr>
      <vt:lpstr>One Strike DITA Overview Plan DITA Landscape = DITA CMS + DITA Build</vt:lpstr>
      <vt:lpstr>DITA Build @GCP</vt:lpstr>
      <vt:lpstr>DITA CCMS @Converged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DITA Build Migration project</vt:lpstr>
      <vt:lpstr>Executive summary</vt:lpstr>
      <vt:lpstr>High-level architecture</vt:lpstr>
      <vt:lpstr>Detailed architecture (TAM)</vt:lpstr>
      <vt:lpstr>GCP Deployment pipeline</vt:lpstr>
      <vt:lpstr>Development lifecycle pipeline</vt:lpstr>
      <vt:lpstr>Release Process from Source to Production</vt:lpstr>
      <vt:lpstr>Infrastructure Monitoring – Grafana dashboard</vt:lpstr>
      <vt:lpstr>High-level SLAs from Ops &amp; Support perspective</vt:lpstr>
      <vt:lpstr>Key Metadata concepts</vt:lpstr>
      <vt:lpstr>1st GitHub piloting feedback</vt:lpstr>
      <vt:lpstr>Detailed architecture (TAM) – GitHub scenario</vt:lpstr>
      <vt:lpstr>Detailed architecture (Sequence) - GitHub scenario</vt:lpstr>
      <vt:lpstr>Detailed architecture (Landscape flow) - GitHub scenario</vt:lpstr>
      <vt:lpstr>DITA CMS Migration to Converged Cloud</vt:lpstr>
      <vt:lpstr>PowerPoint Presentation</vt:lpstr>
      <vt:lpstr>PowerPoint Presentation</vt:lpstr>
      <vt:lpstr>DITA CMS Landscape | Sequence diagram – CMS Flow</vt:lpstr>
      <vt:lpstr>DITA CMS Landscape | Sequence diagram – Translation Flow</vt:lpstr>
      <vt:lpstr>DITA CMS Landscape | Sequence diagram – Admin Flow</vt:lpstr>
      <vt:lpstr>Current SAP DITA Landscape</vt:lpstr>
      <vt:lpstr>SAP DITA Landscape - Executive summary</vt:lpstr>
      <vt:lpstr>SAP DITA Landscape - Our situation today</vt:lpstr>
      <vt:lpstr> SAP DITA landscape - Functional components</vt:lpstr>
      <vt:lpstr> SAP DITA Landscape - Architecture</vt:lpstr>
      <vt:lpstr>SAP DITA landscape - DITA build process</vt:lpstr>
      <vt:lpstr>SAP DITA landscape - End-to-End pipeline from source to delivery</vt:lpstr>
      <vt:lpstr>SAP DITA landscape - End-to-End pipeline from source to delivery</vt:lpstr>
      <vt:lpstr>SAP DITA landscape - Current DITA Build solution limitations &amp; paint points</vt:lpstr>
      <vt:lpstr>Thank you</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2019/16:9/white</cp:keywords>
  <cp:lastModifiedBy>Estala Velasco, Carlos</cp:lastModifiedBy>
  <cp:revision>2</cp:revision>
  <dcterms:created xsi:type="dcterms:W3CDTF">2019-04-16T06:43:01Z</dcterms:created>
  <dcterms:modified xsi:type="dcterms:W3CDTF">2022-09-20T17:51:25Z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0x01010059FF88AB4EDB944E9566126C5A27CB12</vt:lpwstr>
  </property>
  <property fmtid="{D5CDD505-2E9C-101B-9397-08002B2CF9AE}" pid="9" name="MediaServiceImageTags">
    <vt:lpwstr/>
  </property>
</Properties>
</file>